
<file path=[Content_Types].xml><?xml version="1.0" encoding="utf-8"?>
<Types xmlns="http://schemas.openxmlformats.org/package/2006/content-types">
  <Default Extension="png" ContentType="image/png"/>
  <Default Extension="pdf" ContentType="application/pdf"/>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 id="2147483685" r:id="rId2"/>
  </p:sldMasterIdLst>
  <p:notesMasterIdLst>
    <p:notesMasterId r:id="rId56"/>
  </p:notesMasterIdLst>
  <p:handoutMasterIdLst>
    <p:handoutMasterId r:id="rId57"/>
  </p:handoutMasterIdLst>
  <p:sldIdLst>
    <p:sldId id="256" r:id="rId3"/>
    <p:sldId id="257" r:id="rId4"/>
    <p:sldId id="316" r:id="rId5"/>
    <p:sldId id="260" r:id="rId6"/>
    <p:sldId id="345" r:id="rId7"/>
    <p:sldId id="346" r:id="rId8"/>
    <p:sldId id="262" r:id="rId9"/>
    <p:sldId id="264" r:id="rId10"/>
    <p:sldId id="267" r:id="rId11"/>
    <p:sldId id="268" r:id="rId12"/>
    <p:sldId id="269" r:id="rId13"/>
    <p:sldId id="347" r:id="rId14"/>
    <p:sldId id="348" r:id="rId15"/>
    <p:sldId id="360" r:id="rId16"/>
    <p:sldId id="298" r:id="rId17"/>
    <p:sldId id="350" r:id="rId18"/>
    <p:sldId id="349" r:id="rId19"/>
    <p:sldId id="351" r:id="rId20"/>
    <p:sldId id="299" r:id="rId21"/>
    <p:sldId id="352" r:id="rId22"/>
    <p:sldId id="353" r:id="rId23"/>
    <p:sldId id="367" r:id="rId24"/>
    <p:sldId id="369" r:id="rId25"/>
    <p:sldId id="354" r:id="rId26"/>
    <p:sldId id="363" r:id="rId27"/>
    <p:sldId id="368" r:id="rId28"/>
    <p:sldId id="355" r:id="rId29"/>
    <p:sldId id="270" r:id="rId30"/>
    <p:sldId id="364" r:id="rId31"/>
    <p:sldId id="365" r:id="rId32"/>
    <p:sldId id="358" r:id="rId33"/>
    <p:sldId id="301" r:id="rId34"/>
    <p:sldId id="356" r:id="rId35"/>
    <p:sldId id="274" r:id="rId36"/>
    <p:sldId id="359" r:id="rId37"/>
    <p:sldId id="275" r:id="rId38"/>
    <p:sldId id="361" r:id="rId39"/>
    <p:sldId id="276" r:id="rId40"/>
    <p:sldId id="330" r:id="rId41"/>
    <p:sldId id="357" r:id="rId42"/>
    <p:sldId id="331" r:id="rId43"/>
    <p:sldId id="332" r:id="rId44"/>
    <p:sldId id="370" r:id="rId45"/>
    <p:sldId id="371" r:id="rId46"/>
    <p:sldId id="372" r:id="rId47"/>
    <p:sldId id="373" r:id="rId48"/>
    <p:sldId id="374" r:id="rId49"/>
    <p:sldId id="375" r:id="rId50"/>
    <p:sldId id="376" r:id="rId51"/>
    <p:sldId id="377" r:id="rId52"/>
    <p:sldId id="378" r:id="rId53"/>
    <p:sldId id="379" r:id="rId54"/>
    <p:sldId id="380" r:id="rId55"/>
  </p:sldIdLst>
  <p:sldSz cx="9144000" cy="6858000" type="screen4x3"/>
  <p:notesSz cx="6858000" cy="9083675"/>
  <p:embeddedFontLst>
    <p:embeddedFont>
      <p:font typeface="Wingdings 3" pitchFamily="18" charset="2"/>
      <p:regular r:id="rId58"/>
    </p:embeddedFont>
    <p:embeddedFont>
      <p:font typeface="cmsy10" pitchFamily="34" charset="0"/>
      <p:regular r:id="rId59"/>
    </p:embeddedFont>
    <p:embeddedFont>
      <p:font typeface="Comic Sans MS" pitchFamily="66" charset="0"/>
      <p:regular r:id="rId60"/>
      <p:bold r:id="rId61"/>
    </p:embeddedFont>
    <p:embeddedFont>
      <p:font typeface="Verdana" pitchFamily="34" charset="0"/>
      <p:regular r:id="rId62"/>
      <p:bold r:id="rId63"/>
      <p:italic r:id="rId64"/>
      <p:boldItalic r:id="rId65"/>
    </p:embeddedFont>
    <p:embeddedFont>
      <p:font typeface="Calibri" pitchFamily="34" charset="0"/>
      <p:regular r:id="rId66"/>
      <p:bold r:id="rId67"/>
      <p:italic r:id="rId68"/>
      <p:boldItalic r:id="rId69"/>
    </p:embeddedFont>
    <p:embeddedFont>
      <p:font typeface="Aharoni" pitchFamily="2" charset="-79"/>
      <p:bold r:id="rId70"/>
    </p:embeddedFont>
    <p:embeddedFont>
      <p:font typeface="JasmineUPC" pitchFamily="18" charset="-34"/>
      <p:regular r:id="rId71"/>
      <p:bold r:id="rId72"/>
      <p:italic r:id="rId73"/>
      <p:boldItalic r:id="rId74"/>
    </p:embeddedFont>
    <p:embeddedFont>
      <p:font typeface="Wingdings 2" pitchFamily="18" charset="2"/>
      <p:regular r:id="rId75"/>
    </p:embeddedFont>
    <p:embeddedFont>
      <p:font typeface="CMMI5" pitchFamily="34" charset="0"/>
      <p:regular r:id="rId76"/>
    </p:embeddedFont>
    <p:embeddedFont>
      <p:font typeface="Cambria Math" pitchFamily="18" charset="0"/>
      <p:regular r:id="rId77"/>
    </p:embeddedFont>
    <p:embeddedFont>
      <p:font typeface="CMR10" pitchFamily="34" charset="0"/>
      <p:regular r:id="rId78"/>
    </p:embeddedFont>
    <p:embeddedFont>
      <p:font typeface="CMMI7" pitchFamily="34" charset="0"/>
      <p:regular r:id="rId79"/>
    </p:embeddedFont>
    <p:embeddedFont>
      <p:font typeface="Guttman Yad-Brush" pitchFamily="2" charset="-79"/>
      <p:regular r:id="rId80"/>
    </p:embeddedFont>
    <p:embeddedFont>
      <p:font typeface="Khmer UI" pitchFamily="34" charset="0"/>
      <p:regular r:id="rId81"/>
      <p:bold r:id="rId82"/>
    </p:embeddedFont>
    <p:embeddedFont>
      <p:font typeface="CMSY7" pitchFamily="34" charset="0"/>
      <p:regular r:id="rId83"/>
    </p:embeddedFont>
    <p:embeddedFont>
      <p:font typeface="Constantia" pitchFamily="18" charset="0"/>
      <p:regular r:id="rId84"/>
      <p:bold r:id="rId85"/>
      <p:italic r:id="rId86"/>
      <p:boldItalic r:id="rId87"/>
    </p:embeddedFont>
    <p:embeddedFont>
      <p:font typeface="CMMI10" pitchFamily="34" charset="0"/>
      <p:regular r:id="rId88"/>
    </p:embeddedFont>
    <p:embeddedFont>
      <p:font typeface="CMSY5" pitchFamily="34" charset="0"/>
      <p:regular r:id="rId89"/>
    </p:embeddedFont>
    <p:embeddedFont>
      <p:font typeface="Brush Script MT" pitchFamily="66" charset="0"/>
      <p:italic r:id="rId90"/>
    </p:embeddedFont>
    <p:embeddedFont>
      <p:font typeface="Lucida Sans Unicode" pitchFamily="34" charset="0"/>
      <p:regular r:id="rId91"/>
    </p:embeddedFont>
    <p:embeddedFont>
      <p:font typeface="Script MT Bold" pitchFamily="66" charset="0"/>
      <p:bold r:id="rId9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9933FF"/>
    <a:srgbClr val="9900CC"/>
    <a:srgbClr val="FF0066"/>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68" autoAdjust="0"/>
    <p:restoredTop sz="82060" autoAdjust="0"/>
  </p:normalViewPr>
  <p:slideViewPr>
    <p:cSldViewPr>
      <p:cViewPr>
        <p:scale>
          <a:sx n="70" d="100"/>
          <a:sy n="70" d="100"/>
        </p:scale>
        <p:origin x="-1267" y="-58"/>
      </p:cViewPr>
      <p:guideLst>
        <p:guide orient="horz" pos="2160"/>
        <p:guide pos="2880"/>
      </p:guideLst>
    </p:cSldViewPr>
  </p:slideViewPr>
  <p:outlineViewPr>
    <p:cViewPr>
      <p:scale>
        <a:sx n="33" d="100"/>
        <a:sy n="33" d="100"/>
      </p:scale>
      <p:origin x="0" y="3612"/>
    </p:cViewPr>
  </p:outlineViewPr>
  <p:notesTextViewPr>
    <p:cViewPr>
      <p:scale>
        <a:sx n="1" d="1"/>
        <a:sy n="1" d="1"/>
      </p:scale>
      <p:origin x="0" y="0"/>
    </p:cViewPr>
  </p:notesTextViewPr>
  <p:sorterViewPr>
    <p:cViewPr>
      <p:scale>
        <a:sx n="100" d="100"/>
        <a:sy n="100" d="100"/>
      </p:scale>
      <p:origin x="0" y="70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6.fntdata"/><Relationship Id="rId68" Type="http://schemas.openxmlformats.org/officeDocument/2006/relationships/font" Target="fonts/font11.fntdata"/><Relationship Id="rId76" Type="http://schemas.openxmlformats.org/officeDocument/2006/relationships/font" Target="fonts/font19.fntdata"/><Relationship Id="rId84" Type="http://schemas.openxmlformats.org/officeDocument/2006/relationships/font" Target="fonts/font27.fntdata"/><Relationship Id="rId89" Type="http://schemas.openxmlformats.org/officeDocument/2006/relationships/font" Target="fonts/font32.fntdata"/><Relationship Id="rId7" Type="http://schemas.openxmlformats.org/officeDocument/2006/relationships/slide" Target="slides/slide5.xml"/><Relationship Id="rId71" Type="http://schemas.openxmlformats.org/officeDocument/2006/relationships/font" Target="fonts/font14.fntdata"/><Relationship Id="rId92" Type="http://schemas.openxmlformats.org/officeDocument/2006/relationships/font" Target="fonts/font35.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1.fntdata"/><Relationship Id="rId66" Type="http://schemas.openxmlformats.org/officeDocument/2006/relationships/font" Target="fonts/font9.fntdata"/><Relationship Id="rId74" Type="http://schemas.openxmlformats.org/officeDocument/2006/relationships/font" Target="fonts/font17.fntdata"/><Relationship Id="rId79" Type="http://schemas.openxmlformats.org/officeDocument/2006/relationships/font" Target="fonts/font22.fntdata"/><Relationship Id="rId87" Type="http://schemas.openxmlformats.org/officeDocument/2006/relationships/font" Target="fonts/font30.fntdata"/><Relationship Id="rId5" Type="http://schemas.openxmlformats.org/officeDocument/2006/relationships/slide" Target="slides/slide3.xml"/><Relationship Id="rId61" Type="http://schemas.openxmlformats.org/officeDocument/2006/relationships/font" Target="fonts/font4.fntdata"/><Relationship Id="rId82" Type="http://schemas.openxmlformats.org/officeDocument/2006/relationships/font" Target="fonts/font25.fntdata"/><Relationship Id="rId90" Type="http://schemas.openxmlformats.org/officeDocument/2006/relationships/font" Target="fonts/font33.fntdata"/><Relationship Id="rId95"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font" Target="fonts/font20.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5.fntdata"/><Relationship Id="rId80" Type="http://schemas.openxmlformats.org/officeDocument/2006/relationships/font" Target="fonts/font23.fntdata"/><Relationship Id="rId85" Type="http://schemas.openxmlformats.org/officeDocument/2006/relationships/font" Target="fonts/font28.fntdata"/><Relationship Id="rId93"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font" Target="fonts/font18.fntdata"/><Relationship Id="rId83" Type="http://schemas.openxmlformats.org/officeDocument/2006/relationships/font" Target="fonts/font26.fntdata"/><Relationship Id="rId88" Type="http://schemas.openxmlformats.org/officeDocument/2006/relationships/font" Target="fonts/font31.fntdata"/><Relationship Id="rId91" Type="http://schemas.openxmlformats.org/officeDocument/2006/relationships/font" Target="fonts/font34.fntdata"/><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openxmlformats.org/officeDocument/2006/relationships/font" Target="fonts/font21.fntdata"/><Relationship Id="rId81" Type="http://schemas.openxmlformats.org/officeDocument/2006/relationships/font" Target="fonts/font24.fntdata"/><Relationship Id="rId86" Type="http://schemas.openxmlformats.org/officeDocument/2006/relationships/font" Target="fonts/font29.fntdata"/><Relationship Id="rId9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4184"/>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8" y="0"/>
            <a:ext cx="2971800" cy="454184"/>
          </a:xfrm>
          <a:prstGeom prst="rect">
            <a:avLst/>
          </a:prstGeom>
        </p:spPr>
        <p:txBody>
          <a:bodyPr vert="horz" lIns="91440" tIns="45720" rIns="91440" bIns="45720" rtlCol="1"/>
          <a:lstStyle>
            <a:lvl1pPr algn="l">
              <a:defRPr sz="1200"/>
            </a:lvl1pPr>
          </a:lstStyle>
          <a:p>
            <a:fld id="{093C1979-9344-44B6-A1F6-AA7296EBAB20}" type="datetimeFigureOut">
              <a:rPr lang="he-IL" smtClean="0"/>
              <a:t>כ"ג/סיון/תשע"ב</a:t>
            </a:fld>
            <a:endParaRPr lang="he-IL"/>
          </a:p>
        </p:txBody>
      </p:sp>
      <p:sp>
        <p:nvSpPr>
          <p:cNvPr id="4" name="מציין מיקום של כותרת תחתונה 3"/>
          <p:cNvSpPr>
            <a:spLocks noGrp="1"/>
          </p:cNvSpPr>
          <p:nvPr>
            <p:ph type="ftr" sz="quarter" idx="2"/>
          </p:nvPr>
        </p:nvSpPr>
        <p:spPr>
          <a:xfrm>
            <a:off x="3886200" y="8627915"/>
            <a:ext cx="2971800" cy="454184"/>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8" y="8627915"/>
            <a:ext cx="2971800" cy="454184"/>
          </a:xfrm>
          <a:prstGeom prst="rect">
            <a:avLst/>
          </a:prstGeom>
        </p:spPr>
        <p:txBody>
          <a:bodyPr vert="horz" lIns="91440" tIns="45720" rIns="91440" bIns="45720" rtlCol="1" anchor="b"/>
          <a:lstStyle>
            <a:lvl1pPr algn="l">
              <a:defRPr sz="1200"/>
            </a:lvl1pPr>
          </a:lstStyle>
          <a:p>
            <a:fld id="{5D518538-C71C-442A-8FE3-84642DF8E1E5}" type="slidenum">
              <a:rPr lang="he-IL" smtClean="0"/>
              <a:t>‹#›</a:t>
            </a:fld>
            <a:endParaRPr lang="he-IL"/>
          </a:p>
        </p:txBody>
      </p:sp>
    </p:spTree>
    <p:extLst>
      <p:ext uri="{BB962C8B-B14F-4D97-AF65-F5344CB8AC3E}">
        <p14:creationId xmlns:p14="http://schemas.microsoft.com/office/powerpoint/2010/main" val="1414261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4184"/>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4184"/>
          </a:xfrm>
          <a:prstGeom prst="rect">
            <a:avLst/>
          </a:prstGeom>
        </p:spPr>
        <p:txBody>
          <a:bodyPr vert="horz" lIns="91440" tIns="45720" rIns="91440" bIns="45720" rtlCol="1"/>
          <a:lstStyle>
            <a:lvl1pPr algn="l">
              <a:defRPr sz="1200"/>
            </a:lvl1pPr>
          </a:lstStyle>
          <a:p>
            <a:fld id="{DAAC0100-2D6D-4C8E-AE57-B771351AFF59}" type="datetimeFigureOut">
              <a:rPr lang="he-IL" smtClean="0"/>
              <a:pPr/>
              <a:t>כ"ג/סיון/תשע"ב</a:t>
            </a:fld>
            <a:endParaRPr lang="he-IL"/>
          </a:p>
        </p:txBody>
      </p:sp>
      <p:sp>
        <p:nvSpPr>
          <p:cNvPr id="4" name="מציין מיקום של תמונת שקופית 3"/>
          <p:cNvSpPr>
            <a:spLocks noGrp="1" noRot="1" noChangeAspect="1"/>
          </p:cNvSpPr>
          <p:nvPr>
            <p:ph type="sldImg" idx="2"/>
          </p:nvPr>
        </p:nvSpPr>
        <p:spPr>
          <a:xfrm>
            <a:off x="1157288" y="681038"/>
            <a:ext cx="4543425" cy="3406775"/>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14746"/>
            <a:ext cx="5486400" cy="4087654"/>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27915"/>
            <a:ext cx="2971800" cy="454184"/>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27915"/>
            <a:ext cx="2971800" cy="454184"/>
          </a:xfrm>
          <a:prstGeom prst="rect">
            <a:avLst/>
          </a:prstGeom>
        </p:spPr>
        <p:txBody>
          <a:bodyPr vert="horz" lIns="91440" tIns="45720" rIns="91440" bIns="45720" rtlCol="1" anchor="b"/>
          <a:lstStyle>
            <a:lvl1pPr algn="l">
              <a:defRPr sz="1200"/>
            </a:lvl1pPr>
          </a:lstStyle>
          <a:p>
            <a:fld id="{84EE1F29-7509-40A1-B23C-0B4793B096D7}" type="slidenum">
              <a:rPr lang="he-IL" smtClean="0"/>
              <a:pPr/>
              <a:t>‹#›</a:t>
            </a:fld>
            <a:endParaRPr lang="he-IL"/>
          </a:p>
        </p:txBody>
      </p:sp>
    </p:spTree>
    <p:extLst>
      <p:ext uri="{BB962C8B-B14F-4D97-AF65-F5344CB8AC3E}">
        <p14:creationId xmlns:p14="http://schemas.microsoft.com/office/powerpoint/2010/main" val="227793893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84EE1F29-7509-40A1-B23C-0B4793B096D7}" type="slidenum">
              <a:rPr lang="he-IL" smtClean="0"/>
              <a:pPr/>
              <a:t>2</a:t>
            </a:fld>
            <a:endParaRPr lang="he-IL"/>
          </a:p>
        </p:txBody>
      </p:sp>
    </p:spTree>
    <p:extLst>
      <p:ext uri="{BB962C8B-B14F-4D97-AF65-F5344CB8AC3E}">
        <p14:creationId xmlns:p14="http://schemas.microsoft.com/office/powerpoint/2010/main" val="34300128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84EE1F29-7509-40A1-B23C-0B4793B096D7}" type="slidenum">
              <a:rPr lang="he-IL" smtClean="0"/>
              <a:pPr/>
              <a:t>12</a:t>
            </a:fld>
            <a:endParaRPr lang="he-IL"/>
          </a:p>
        </p:txBody>
      </p:sp>
    </p:spTree>
    <p:extLst>
      <p:ext uri="{BB962C8B-B14F-4D97-AF65-F5344CB8AC3E}">
        <p14:creationId xmlns:p14="http://schemas.microsoft.com/office/powerpoint/2010/main" val="3902120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רוצים</a:t>
            </a:r>
            <a:r>
              <a:rPr lang="he-IL" baseline="0" dirty="0" smtClean="0"/>
              <a:t> לבדוק מתי להקצות ל-</a:t>
            </a:r>
            <a:r>
              <a:rPr lang="en-US" baseline="0" dirty="0" err="1" smtClean="0"/>
              <a:t>i</a:t>
            </a:r>
            <a:r>
              <a:rPr lang="he-IL" baseline="0" dirty="0" smtClean="0"/>
              <a:t>, לכן נחשב אי שוויון שבו המקרה הראשון גדול מהמקרה השני.</a:t>
            </a:r>
          </a:p>
          <a:p>
            <a:r>
              <a:rPr lang="he-IL" baseline="0" dirty="0" smtClean="0"/>
              <a:t>דבר זה מוביל אותנו לערך קריטי שכתוב בשקופית.</a:t>
            </a:r>
          </a:p>
          <a:p>
            <a:r>
              <a:rPr lang="he-IL" baseline="0" dirty="0" smtClean="0"/>
              <a:t>בעזרת קביעת התשלום להיות הערך הקריטי, נוביל למצב בו אמירת אמת היא אסטרטגיה דומיננטית.</a:t>
            </a:r>
          </a:p>
          <a:p>
            <a:endParaRPr lang="he-IL" baseline="0" dirty="0" smtClean="0"/>
          </a:p>
        </p:txBody>
      </p:sp>
      <p:sp>
        <p:nvSpPr>
          <p:cNvPr id="4" name="מציין מיקום של מספר שקופית 3"/>
          <p:cNvSpPr>
            <a:spLocks noGrp="1"/>
          </p:cNvSpPr>
          <p:nvPr>
            <p:ph type="sldNum" sz="quarter" idx="10"/>
          </p:nvPr>
        </p:nvSpPr>
        <p:spPr/>
        <p:txBody>
          <a:bodyPr/>
          <a:lstStyle/>
          <a:p>
            <a:fld id="{84EE1F29-7509-40A1-B23C-0B4793B096D7}" type="slidenum">
              <a:rPr lang="he-IL" smtClean="0"/>
              <a:pPr/>
              <a:t>13</a:t>
            </a:fld>
            <a:endParaRPr lang="he-IL"/>
          </a:p>
        </p:txBody>
      </p:sp>
    </p:spTree>
    <p:extLst>
      <p:ext uri="{BB962C8B-B14F-4D97-AF65-F5344CB8AC3E}">
        <p14:creationId xmlns:p14="http://schemas.microsoft.com/office/powerpoint/2010/main" val="3902120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רוצים</a:t>
            </a:r>
            <a:r>
              <a:rPr lang="he-IL" baseline="0" dirty="0" smtClean="0"/>
              <a:t> לבדוק מתי להקצות ל-</a:t>
            </a:r>
            <a:r>
              <a:rPr lang="en-US" baseline="0" dirty="0" err="1" smtClean="0"/>
              <a:t>i</a:t>
            </a:r>
            <a:r>
              <a:rPr lang="he-IL" baseline="0" dirty="0" smtClean="0"/>
              <a:t>, לכן נחשב אי שוויון שבו המקרה הראשון גדול מהמקרה השני.</a:t>
            </a:r>
          </a:p>
          <a:p>
            <a:r>
              <a:rPr lang="he-IL" baseline="0" dirty="0" smtClean="0"/>
              <a:t>דבר זה מוביל אותנו לערך קריטי שכתוב בשקופית.</a:t>
            </a:r>
          </a:p>
          <a:p>
            <a:r>
              <a:rPr lang="he-IL" baseline="0" dirty="0" smtClean="0"/>
              <a:t>בעזרת קביעת התשלום להיות הערך הקריטי, נוביל למצב בו אמירת אמת היא אסטרטגיה דומיננטית.</a:t>
            </a:r>
          </a:p>
          <a:p>
            <a:endParaRPr lang="he-IL" baseline="0" dirty="0" smtClean="0"/>
          </a:p>
        </p:txBody>
      </p:sp>
      <p:sp>
        <p:nvSpPr>
          <p:cNvPr id="4" name="מציין מיקום של מספר שקופית 3"/>
          <p:cNvSpPr>
            <a:spLocks noGrp="1"/>
          </p:cNvSpPr>
          <p:nvPr>
            <p:ph type="sldNum" sz="quarter" idx="10"/>
          </p:nvPr>
        </p:nvSpPr>
        <p:spPr/>
        <p:txBody>
          <a:bodyPr/>
          <a:lstStyle/>
          <a:p>
            <a:fld id="{84EE1F29-7509-40A1-B23C-0B4793B096D7}" type="slidenum">
              <a:rPr lang="he-IL" smtClean="0"/>
              <a:pPr/>
              <a:t>14</a:t>
            </a:fld>
            <a:endParaRPr lang="he-IL"/>
          </a:p>
        </p:txBody>
      </p:sp>
    </p:spTree>
    <p:extLst>
      <p:ext uri="{BB962C8B-B14F-4D97-AF65-F5344CB8AC3E}">
        <p14:creationId xmlns:p14="http://schemas.microsoft.com/office/powerpoint/2010/main" val="3902120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228600" indent="-228600">
              <a:buAutoNum type="arabicPeriod"/>
            </a:pPr>
            <a:r>
              <a:rPr lang="he-IL" dirty="0" smtClean="0"/>
              <a:t>כל אחד מציע הצעה (במעטפות סגורות)</a:t>
            </a:r>
          </a:p>
          <a:p>
            <a:pPr marL="228600" indent="-228600">
              <a:buAutoNum type="arabicPeriod"/>
            </a:pPr>
            <a:r>
              <a:rPr lang="he-IL" dirty="0" smtClean="0"/>
              <a:t>נפעיל</a:t>
            </a:r>
            <a:r>
              <a:rPr lang="he-IL" baseline="0" dirty="0" smtClean="0"/>
              <a:t> את האלגוריתם האופטימלי </a:t>
            </a:r>
            <a:r>
              <a:rPr lang="en-US" baseline="0" dirty="0" smtClean="0"/>
              <a:t>OPT</a:t>
            </a:r>
            <a:r>
              <a:rPr lang="he-IL" baseline="0" dirty="0" smtClean="0"/>
              <a:t> על ההצעות של כולם ונקבל וקטור </a:t>
            </a:r>
            <a:r>
              <a:rPr lang="en-US" baseline="0" dirty="0" smtClean="0"/>
              <a:t>X</a:t>
            </a:r>
            <a:r>
              <a:rPr lang="he-IL" baseline="0" dirty="0" smtClean="0"/>
              <a:t> שהוא ההקצאה שממקסמת את ה</a:t>
            </a:r>
            <a:r>
              <a:rPr lang="en-US" baseline="0" dirty="0" smtClean="0"/>
              <a:t>Surplus</a:t>
            </a:r>
            <a:r>
              <a:rPr lang="he-IL" baseline="0" dirty="0" smtClean="0"/>
              <a:t>.</a:t>
            </a:r>
          </a:p>
          <a:p>
            <a:pPr marL="228600" indent="-228600">
              <a:buAutoNum type="arabicPeriod"/>
            </a:pPr>
            <a:r>
              <a:rPr lang="he-IL" baseline="0" dirty="0" smtClean="0"/>
              <a:t>נשים את התשלום לכל שחקן להיות הערך הקריטי, כדי להפוך את אמירת האמת לאסטרטגיה דומיננטית (</a:t>
            </a:r>
            <a:r>
              <a:rPr lang="en-US" baseline="0" dirty="0" smtClean="0"/>
              <a:t>DSIC</a:t>
            </a:r>
            <a:r>
              <a:rPr lang="he-IL" baseline="0" dirty="0" smtClean="0"/>
              <a:t>).</a:t>
            </a:r>
            <a:endParaRPr lang="he-IL" dirty="0"/>
          </a:p>
        </p:txBody>
      </p:sp>
      <p:sp>
        <p:nvSpPr>
          <p:cNvPr id="4" name="מציין מיקום של מספר שקופית 3"/>
          <p:cNvSpPr>
            <a:spLocks noGrp="1"/>
          </p:cNvSpPr>
          <p:nvPr>
            <p:ph type="sldNum" sz="quarter" idx="10"/>
          </p:nvPr>
        </p:nvSpPr>
        <p:spPr/>
        <p:txBody>
          <a:bodyPr/>
          <a:lstStyle/>
          <a:p>
            <a:fld id="{84EE1F29-7509-40A1-B23C-0B4793B096D7}" type="slidenum">
              <a:rPr lang="he-IL" smtClean="0"/>
              <a:pPr/>
              <a:t>15</a:t>
            </a:fld>
            <a:endParaRPr lang="he-IL"/>
          </a:p>
        </p:txBody>
      </p:sp>
    </p:spTree>
    <p:extLst>
      <p:ext uri="{BB962C8B-B14F-4D97-AF65-F5344CB8AC3E}">
        <p14:creationId xmlns:p14="http://schemas.microsoft.com/office/powerpoint/2010/main" val="1270474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84EE1F29-7509-40A1-B23C-0B4793B096D7}" type="slidenum">
              <a:rPr lang="he-IL" smtClean="0"/>
              <a:pPr/>
              <a:t>16</a:t>
            </a:fld>
            <a:endParaRPr lang="he-IL"/>
          </a:p>
        </p:txBody>
      </p:sp>
    </p:spTree>
    <p:extLst>
      <p:ext uri="{BB962C8B-B14F-4D97-AF65-F5344CB8AC3E}">
        <p14:creationId xmlns:p14="http://schemas.microsoft.com/office/powerpoint/2010/main" val="1270474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84EE1F29-7509-40A1-B23C-0B4793B096D7}" type="slidenum">
              <a:rPr lang="he-IL" smtClean="0"/>
              <a:pPr/>
              <a:t>17</a:t>
            </a:fld>
            <a:endParaRPr lang="he-IL"/>
          </a:p>
        </p:txBody>
      </p:sp>
    </p:spTree>
    <p:extLst>
      <p:ext uri="{BB962C8B-B14F-4D97-AF65-F5344CB8AC3E}">
        <p14:creationId xmlns:p14="http://schemas.microsoft.com/office/powerpoint/2010/main" val="1270474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מסקנה: שחקן שלא קיבל- לא ישלם כי התועלת לסביבה </a:t>
            </a:r>
            <a:r>
              <a:rPr lang="he-IL" dirty="0" err="1" smtClean="0"/>
              <a:t>איתו</a:t>
            </a:r>
            <a:r>
              <a:rPr lang="he-IL" dirty="0" smtClean="0"/>
              <a:t> ובלעדיו זהה.</a:t>
            </a:r>
            <a:endParaRPr lang="he-IL" dirty="0"/>
          </a:p>
        </p:txBody>
      </p:sp>
      <p:sp>
        <p:nvSpPr>
          <p:cNvPr id="4" name="מציין מיקום של מספר שקופית 3"/>
          <p:cNvSpPr>
            <a:spLocks noGrp="1"/>
          </p:cNvSpPr>
          <p:nvPr>
            <p:ph type="sldNum" sz="quarter" idx="10"/>
          </p:nvPr>
        </p:nvSpPr>
        <p:spPr/>
        <p:txBody>
          <a:bodyPr/>
          <a:lstStyle/>
          <a:p>
            <a:fld id="{84EE1F29-7509-40A1-B23C-0B4793B096D7}" type="slidenum">
              <a:rPr lang="he-IL" smtClean="0"/>
              <a:pPr/>
              <a:t>18</a:t>
            </a:fld>
            <a:endParaRPr lang="he-IL"/>
          </a:p>
        </p:txBody>
      </p:sp>
    </p:spTree>
    <p:extLst>
      <p:ext uri="{BB962C8B-B14F-4D97-AF65-F5344CB8AC3E}">
        <p14:creationId xmlns:p14="http://schemas.microsoft.com/office/powerpoint/2010/main" val="1270474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84EE1F29-7509-40A1-B23C-0B4793B096D7}" type="slidenum">
              <a:rPr lang="he-IL" smtClean="0"/>
              <a:pPr/>
              <a:t>19</a:t>
            </a:fld>
            <a:endParaRPr lang="he-IL"/>
          </a:p>
        </p:txBody>
      </p:sp>
    </p:spTree>
    <p:extLst>
      <p:ext uri="{BB962C8B-B14F-4D97-AF65-F5344CB8AC3E}">
        <p14:creationId xmlns:p14="http://schemas.microsoft.com/office/powerpoint/2010/main" val="1322764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לפי המשפט משקופית קודמת (שכתוב בפרק 2.18) אנו יודעים שפונקציה נמצאת</a:t>
            </a:r>
            <a:r>
              <a:rPr lang="he-IL" baseline="0" dirty="0" smtClean="0"/>
              <a:t> ב</a:t>
            </a:r>
            <a:r>
              <a:rPr lang="en-US" baseline="0" dirty="0" smtClean="0"/>
              <a:t>DSIC</a:t>
            </a:r>
            <a:r>
              <a:rPr lang="he-IL" baseline="0" dirty="0" smtClean="0"/>
              <a:t> </a:t>
            </a:r>
            <a:r>
              <a:rPr lang="he-IL" baseline="0" dirty="0" err="1" smtClean="0"/>
              <a:t>אמ"מ</a:t>
            </a:r>
            <a:r>
              <a:rPr lang="he-IL" baseline="0" dirty="0" smtClean="0"/>
              <a:t> היא </a:t>
            </a:r>
            <a:r>
              <a:rPr lang="he-IL" baseline="0" dirty="0" err="1" smtClean="0"/>
              <a:t>פונקצית</a:t>
            </a:r>
            <a:r>
              <a:rPr lang="he-IL" baseline="0" dirty="0" smtClean="0"/>
              <a:t> מדרגה עם </a:t>
            </a:r>
            <a:r>
              <a:rPr lang="en-US" baseline="0" dirty="0" smtClean="0"/>
              <a:t>critical-value</a:t>
            </a:r>
            <a:r>
              <a:rPr lang="he-IL" baseline="0" dirty="0" smtClean="0"/>
              <a:t> כנדרש.</a:t>
            </a:r>
          </a:p>
          <a:p>
            <a:r>
              <a:rPr lang="he-IL" baseline="0" dirty="0" smtClean="0"/>
              <a:t>בטענה 3.6 הראינו שההקצאה שמתקבלת מ</a:t>
            </a:r>
            <a:r>
              <a:rPr lang="en-US" baseline="0" dirty="0" smtClean="0"/>
              <a:t>OPT</a:t>
            </a:r>
            <a:r>
              <a:rPr lang="he-IL" baseline="0" dirty="0" smtClean="0"/>
              <a:t> היא </a:t>
            </a:r>
            <a:r>
              <a:rPr lang="he-IL" baseline="0" dirty="0" err="1" smtClean="0"/>
              <a:t>פונקצית</a:t>
            </a:r>
            <a:r>
              <a:rPr lang="he-IL" baseline="0" dirty="0" smtClean="0"/>
              <a:t> מדרגה עם </a:t>
            </a:r>
            <a:r>
              <a:rPr lang="en-US" baseline="0" dirty="0" smtClean="0"/>
              <a:t>critical value</a:t>
            </a:r>
            <a:r>
              <a:rPr lang="he-IL" baseline="0" dirty="0" smtClean="0"/>
              <a:t> מתאים ולכן היא ב</a:t>
            </a:r>
            <a:r>
              <a:rPr lang="en-US" baseline="0" dirty="0" smtClean="0"/>
              <a:t>DSIC</a:t>
            </a:r>
            <a:r>
              <a:rPr lang="he-IL" baseline="0" dirty="0" smtClean="0"/>
              <a:t>. </a:t>
            </a:r>
            <a:endParaRPr lang="he-IL" dirty="0"/>
          </a:p>
        </p:txBody>
      </p:sp>
      <p:sp>
        <p:nvSpPr>
          <p:cNvPr id="4" name="מציין מיקום של מספר שקופית 3"/>
          <p:cNvSpPr>
            <a:spLocks noGrp="1"/>
          </p:cNvSpPr>
          <p:nvPr>
            <p:ph type="sldNum" sz="quarter" idx="10"/>
          </p:nvPr>
        </p:nvSpPr>
        <p:spPr/>
        <p:txBody>
          <a:bodyPr/>
          <a:lstStyle/>
          <a:p>
            <a:fld id="{84EE1F29-7509-40A1-B23C-0B4793B096D7}" type="slidenum">
              <a:rPr lang="he-IL" smtClean="0"/>
              <a:pPr/>
              <a:t>20</a:t>
            </a:fld>
            <a:endParaRPr lang="he-IL"/>
          </a:p>
        </p:txBody>
      </p:sp>
    </p:spTree>
    <p:extLst>
      <p:ext uri="{BB962C8B-B14F-4D97-AF65-F5344CB8AC3E}">
        <p14:creationId xmlns:p14="http://schemas.microsoft.com/office/powerpoint/2010/main" val="1322764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בשונה מ</a:t>
            </a:r>
            <a:r>
              <a:rPr lang="en-US" dirty="0" smtClean="0"/>
              <a:t>Social</a:t>
            </a:r>
            <a:r>
              <a:rPr lang="en-US" baseline="0" dirty="0" smtClean="0"/>
              <a:t> Surplus maximization</a:t>
            </a:r>
            <a:r>
              <a:rPr lang="he-IL" baseline="0" dirty="0" smtClean="0"/>
              <a:t>, שם המכניזם אינו תלוי בהתפלגות ערכי השחקנים והוא יחיד –</a:t>
            </a:r>
          </a:p>
          <a:p>
            <a:r>
              <a:rPr lang="he-IL" baseline="0" dirty="0" smtClean="0"/>
              <a:t>כאשר מדובר ב</a:t>
            </a:r>
            <a:r>
              <a:rPr lang="en-US" baseline="0" dirty="0" smtClean="0"/>
              <a:t>Profit maximization</a:t>
            </a:r>
            <a:r>
              <a:rPr lang="he-IL" baseline="0" dirty="0" smtClean="0"/>
              <a:t> אין מכניזם אופטימלי יחיד.</a:t>
            </a:r>
          </a:p>
          <a:p>
            <a:r>
              <a:rPr lang="he-IL" baseline="0" dirty="0" smtClean="0"/>
              <a:t>כלומר, לכל קבוצת התפלגויות יש מכניזם אופטימלי אחר.</a:t>
            </a:r>
          </a:p>
          <a:p>
            <a:r>
              <a:rPr lang="he-IL" baseline="0" dirty="0" smtClean="0"/>
              <a:t>אנו נניח כי ההתפלגות ידועה מראש למעצב המכניזם</a:t>
            </a:r>
            <a:r>
              <a:rPr lang="he-IL" baseline="0" dirty="0"/>
              <a:t> </a:t>
            </a:r>
            <a:r>
              <a:rPr lang="he-IL" baseline="0" dirty="0" smtClean="0"/>
              <a:t>ובעזרת זה ננסה למקסם את הרווח.</a:t>
            </a:r>
          </a:p>
          <a:p>
            <a:r>
              <a:rPr lang="he-IL" baseline="0" dirty="0" smtClean="0"/>
              <a:t>מכניזם שנוצר מאופטימיזציה כזאת נקרא </a:t>
            </a:r>
            <a:r>
              <a:rPr lang="en-US" baseline="0" dirty="0" smtClean="0"/>
              <a:t>Bayesian optimal</a:t>
            </a:r>
            <a:r>
              <a:rPr lang="he-IL" baseline="0" dirty="0" smtClean="0"/>
              <a:t>. </a:t>
            </a:r>
          </a:p>
        </p:txBody>
      </p:sp>
      <p:sp>
        <p:nvSpPr>
          <p:cNvPr id="4" name="מציין מיקום של מספר שקופית 3"/>
          <p:cNvSpPr>
            <a:spLocks noGrp="1"/>
          </p:cNvSpPr>
          <p:nvPr>
            <p:ph type="sldNum" sz="quarter" idx="10"/>
          </p:nvPr>
        </p:nvSpPr>
        <p:spPr/>
        <p:txBody>
          <a:bodyPr/>
          <a:lstStyle/>
          <a:p>
            <a:fld id="{84EE1F29-7509-40A1-B23C-0B4793B096D7}" type="slidenum">
              <a:rPr lang="he-IL" smtClean="0"/>
              <a:pPr/>
              <a:t>21</a:t>
            </a:fld>
            <a:endParaRPr lang="he-IL"/>
          </a:p>
        </p:txBody>
      </p:sp>
    </p:spTree>
    <p:extLst>
      <p:ext uri="{BB962C8B-B14F-4D97-AF65-F5344CB8AC3E}">
        <p14:creationId xmlns:p14="http://schemas.microsoft.com/office/powerpoint/2010/main" val="1322764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228600" lvl="0" indent="-228600" algn="r" rtl="1">
              <a:buAutoNum type="arabicPeriod"/>
            </a:pPr>
            <a:r>
              <a:rPr lang="he-IL" sz="1200" b="0" i="0" kern="1200" dirty="0" smtClean="0">
                <a:solidFill>
                  <a:schemeClr val="tx1"/>
                </a:solidFill>
                <a:effectLst/>
                <a:latin typeface="+mn-lt"/>
                <a:ea typeface="+mn-ea"/>
                <a:cs typeface="+mn-cs"/>
              </a:rPr>
              <a:t>אנו</a:t>
            </a:r>
            <a:r>
              <a:rPr lang="he-IL" sz="1200" b="0" i="0" kern="1200" baseline="0" dirty="0" smtClean="0">
                <a:solidFill>
                  <a:schemeClr val="tx1"/>
                </a:solidFill>
                <a:effectLst/>
                <a:latin typeface="+mn-lt"/>
                <a:ea typeface="+mn-ea"/>
                <a:cs typeface="+mn-cs"/>
              </a:rPr>
              <a:t> רוצים למקסם את הרווחה החברתית. לשם כך יש לנו מכניזם אופטימלי יחיד ופשוט שלא תלוי בהנחות </a:t>
            </a:r>
            <a:r>
              <a:rPr lang="he-IL" sz="1200" b="0" i="0" kern="1200" baseline="0" dirty="0" err="1" smtClean="0">
                <a:solidFill>
                  <a:schemeClr val="tx1"/>
                </a:solidFill>
                <a:effectLst/>
                <a:latin typeface="+mn-lt"/>
                <a:ea typeface="+mn-ea"/>
                <a:cs typeface="+mn-cs"/>
              </a:rPr>
              <a:t>התפלגותיות</a:t>
            </a:r>
            <a:r>
              <a:rPr lang="he-IL" sz="1200" b="0" i="0" kern="1200" baseline="0" dirty="0" smtClean="0">
                <a:solidFill>
                  <a:schemeClr val="tx1"/>
                </a:solidFill>
                <a:effectLst/>
                <a:latin typeface="+mn-lt"/>
                <a:ea typeface="+mn-ea"/>
                <a:cs typeface="+mn-cs"/>
              </a:rPr>
              <a:t>.</a:t>
            </a:r>
          </a:p>
          <a:p>
            <a:pPr marL="228600" lvl="0" indent="-228600" algn="r" rtl="1">
              <a:buAutoNum type="arabicPeriod"/>
            </a:pPr>
            <a:r>
              <a:rPr lang="he-IL" sz="1200" b="0" i="0" kern="1200" baseline="0" dirty="0" smtClean="0">
                <a:solidFill>
                  <a:schemeClr val="tx1"/>
                </a:solidFill>
                <a:effectLst/>
                <a:latin typeface="+mn-lt"/>
                <a:ea typeface="+mn-ea"/>
                <a:cs typeface="+mn-cs"/>
              </a:rPr>
              <a:t>אנו רוצים למקסם את הרווחים. כל מכניזם מתאים להתפלגות אחרת ולכן המעצב צריך לדעת מראש את ההתפלגויות.  </a:t>
            </a:r>
          </a:p>
          <a:p>
            <a:pPr marL="0" lvl="0" indent="0" algn="r" rtl="1">
              <a:buNone/>
            </a:pPr>
            <a:r>
              <a:rPr lang="he-IL" sz="1200" b="0" i="0" kern="1200" baseline="0" dirty="0" smtClean="0">
                <a:solidFill>
                  <a:schemeClr val="tx1"/>
                </a:solidFill>
                <a:effectLst/>
                <a:latin typeface="+mn-lt"/>
                <a:ea typeface="+mn-ea"/>
                <a:cs typeface="+mn-cs"/>
              </a:rPr>
              <a:t>מתבססים על המכניזם הראשון (</a:t>
            </a:r>
            <a:r>
              <a:rPr lang="en-US" sz="1200" b="0" i="0" kern="1200" baseline="0" dirty="0" smtClean="0">
                <a:solidFill>
                  <a:schemeClr val="tx1"/>
                </a:solidFill>
                <a:effectLst/>
                <a:latin typeface="+mn-lt"/>
                <a:ea typeface="+mn-ea"/>
                <a:cs typeface="+mn-cs"/>
              </a:rPr>
              <a:t>SM</a:t>
            </a:r>
            <a:r>
              <a:rPr lang="he-IL" sz="1200" b="0" i="0" kern="1200" baseline="0" dirty="0" smtClean="0">
                <a:solidFill>
                  <a:schemeClr val="tx1"/>
                </a:solidFill>
                <a:effectLst/>
                <a:latin typeface="+mn-lt"/>
                <a:ea typeface="+mn-ea"/>
                <a:cs typeface="+mn-cs"/>
              </a:rPr>
              <a:t>) כדי להשיג מכניזם רווחי יותר</a:t>
            </a:r>
            <a:endParaRPr lang="he-IL" dirty="0" smtClean="0">
              <a:latin typeface="Aharoni" pitchFamily="2" charset="-79"/>
            </a:endParaRPr>
          </a:p>
        </p:txBody>
      </p:sp>
      <p:sp>
        <p:nvSpPr>
          <p:cNvPr id="4" name="מציין מיקום של מספר שקופית 3"/>
          <p:cNvSpPr>
            <a:spLocks noGrp="1"/>
          </p:cNvSpPr>
          <p:nvPr>
            <p:ph type="sldNum" sz="quarter" idx="10"/>
          </p:nvPr>
        </p:nvSpPr>
        <p:spPr/>
        <p:txBody>
          <a:bodyPr/>
          <a:lstStyle/>
          <a:p>
            <a:fld id="{84EE1F29-7509-40A1-B23C-0B4793B096D7}" type="slidenum">
              <a:rPr lang="he-IL" smtClean="0"/>
              <a:pPr/>
              <a:t>3</a:t>
            </a:fld>
            <a:endParaRPr lang="he-IL"/>
          </a:p>
        </p:txBody>
      </p:sp>
    </p:spTree>
    <p:extLst>
      <p:ext uri="{BB962C8B-B14F-4D97-AF65-F5344CB8AC3E}">
        <p14:creationId xmlns:p14="http://schemas.microsoft.com/office/powerpoint/2010/main" val="34300128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59A733-62CB-5048-BEFC-2EA5D9704499}" type="slidenum">
              <a:rPr lang="en-US" smtClean="0">
                <a:solidFill>
                  <a:prstClr val="black"/>
                </a:solidFill>
              </a:rPr>
              <a:pPr/>
              <a:t>23</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בגלל</a:t>
            </a:r>
            <a:r>
              <a:rPr lang="he-IL" baseline="0" dirty="0" smtClean="0"/>
              <a:t> שמדובר בהתפלגויות שהן לא בהכרח </a:t>
            </a:r>
            <a:r>
              <a:rPr lang="en-US" baseline="0" dirty="0" smtClean="0"/>
              <a:t>U[0,1]</a:t>
            </a:r>
            <a:r>
              <a:rPr lang="he-IL" baseline="0" dirty="0" smtClean="0"/>
              <a:t>, ננסה לנרמל אותן ע"י שימוש ב</a:t>
            </a:r>
            <a:r>
              <a:rPr lang="en-US" baseline="0" dirty="0" smtClean="0"/>
              <a:t>q</a:t>
            </a:r>
            <a:r>
              <a:rPr lang="he-IL" baseline="0" dirty="0" smtClean="0"/>
              <a:t>. </a:t>
            </a:r>
          </a:p>
          <a:p>
            <a:r>
              <a:rPr lang="he-IL" dirty="0" smtClean="0"/>
              <a:t>במכניזם חד </a:t>
            </a:r>
            <a:r>
              <a:rPr lang="he-IL" dirty="0" err="1" smtClean="0"/>
              <a:t>מימדי</a:t>
            </a:r>
            <a:r>
              <a:rPr lang="he-IL" dirty="0" smtClean="0"/>
              <a:t> כשערכי</a:t>
            </a:r>
            <a:r>
              <a:rPr lang="he-IL" baseline="0" dirty="0" smtClean="0"/>
              <a:t> השחקנים מתפלגים בהתפלגות רציפה יש יחס ישיר בין הערך והחוזק היחסי של השחקן.</a:t>
            </a:r>
          </a:p>
          <a:p>
            <a:r>
              <a:rPr lang="he-IL" baseline="0" dirty="0" smtClean="0"/>
              <a:t>לדוגמה, בהתפלגות אחידה [0,1] שחקן עם ערך 0.9 חזק יותר מ90% מהשחקנים וחלש יותר מ10%.</a:t>
            </a:r>
          </a:p>
          <a:p>
            <a:r>
              <a:rPr lang="he-IL" baseline="0" dirty="0" smtClean="0"/>
              <a:t>לכן </a:t>
            </a:r>
            <a:r>
              <a:rPr lang="en-US" baseline="0" dirty="0" smtClean="0"/>
              <a:t>q</a:t>
            </a:r>
            <a:r>
              <a:rPr lang="he-IL" baseline="0" dirty="0" smtClean="0"/>
              <a:t> יביע את החולשה שלו (כאשר 0 זה הכי חזק ו1 זה הכי חלש).</a:t>
            </a:r>
          </a:p>
        </p:txBody>
      </p:sp>
      <p:sp>
        <p:nvSpPr>
          <p:cNvPr id="4" name="מציין מיקום של מספר שקופית 3"/>
          <p:cNvSpPr>
            <a:spLocks noGrp="1"/>
          </p:cNvSpPr>
          <p:nvPr>
            <p:ph type="sldNum" sz="quarter" idx="10"/>
          </p:nvPr>
        </p:nvSpPr>
        <p:spPr/>
        <p:txBody>
          <a:bodyPr/>
          <a:lstStyle/>
          <a:p>
            <a:fld id="{84EE1F29-7509-40A1-B23C-0B4793B096D7}" type="slidenum">
              <a:rPr lang="he-IL" smtClean="0"/>
              <a:pPr/>
              <a:t>24</a:t>
            </a:fld>
            <a:endParaRPr lang="he-IL"/>
          </a:p>
        </p:txBody>
      </p:sp>
    </p:spTree>
    <p:extLst>
      <p:ext uri="{BB962C8B-B14F-4D97-AF65-F5344CB8AC3E}">
        <p14:creationId xmlns:p14="http://schemas.microsoft.com/office/powerpoint/2010/main" val="1322764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בגלל</a:t>
            </a:r>
            <a:r>
              <a:rPr lang="he-IL" baseline="0" dirty="0" smtClean="0"/>
              <a:t> שמדובר בהתפלגויות שהן לא בהכרח </a:t>
            </a:r>
            <a:r>
              <a:rPr lang="en-US" baseline="0" dirty="0" smtClean="0"/>
              <a:t>U[0,1]</a:t>
            </a:r>
            <a:r>
              <a:rPr lang="he-IL" baseline="0" dirty="0" smtClean="0"/>
              <a:t>, ננסה לנרמל אותן ע"י שימוש ב</a:t>
            </a:r>
            <a:r>
              <a:rPr lang="en-US" baseline="0" dirty="0" smtClean="0"/>
              <a:t>q</a:t>
            </a:r>
            <a:r>
              <a:rPr lang="he-IL" baseline="0" dirty="0" smtClean="0"/>
              <a:t>. </a:t>
            </a:r>
          </a:p>
          <a:p>
            <a:r>
              <a:rPr lang="he-IL" dirty="0" smtClean="0"/>
              <a:t>במכניזם חד </a:t>
            </a:r>
            <a:r>
              <a:rPr lang="he-IL" dirty="0" err="1" smtClean="0"/>
              <a:t>מימדי</a:t>
            </a:r>
            <a:r>
              <a:rPr lang="he-IL" dirty="0" smtClean="0"/>
              <a:t> כשערכי</a:t>
            </a:r>
            <a:r>
              <a:rPr lang="he-IL" baseline="0" dirty="0" smtClean="0"/>
              <a:t> השחקנים מתפלגים בהתפלגות רציפה יש יחס ישיר בין הערך והחוזק היחסי של השחקן.</a:t>
            </a:r>
          </a:p>
          <a:p>
            <a:r>
              <a:rPr lang="he-IL" baseline="0" dirty="0" smtClean="0"/>
              <a:t>לדוגמה, בהתפלגות אחידה [0,1] שחקן עם ערך 0.9 חזק יותר מ90% מהשחקנים וחלש יותר מ10%.</a:t>
            </a:r>
          </a:p>
          <a:p>
            <a:r>
              <a:rPr lang="he-IL" baseline="0" dirty="0" smtClean="0"/>
              <a:t>לכן </a:t>
            </a:r>
            <a:r>
              <a:rPr lang="en-US" baseline="0" dirty="0" smtClean="0"/>
              <a:t>q</a:t>
            </a:r>
            <a:r>
              <a:rPr lang="he-IL" baseline="0" dirty="0" smtClean="0"/>
              <a:t> יביע את החולשה שלו (כאשר 0 זה הכי חזק ו1 זה הכי חלש).</a:t>
            </a:r>
          </a:p>
        </p:txBody>
      </p:sp>
      <p:sp>
        <p:nvSpPr>
          <p:cNvPr id="4" name="מציין מיקום של מספר שקופית 3"/>
          <p:cNvSpPr>
            <a:spLocks noGrp="1"/>
          </p:cNvSpPr>
          <p:nvPr>
            <p:ph type="sldNum" sz="quarter" idx="10"/>
          </p:nvPr>
        </p:nvSpPr>
        <p:spPr/>
        <p:txBody>
          <a:bodyPr/>
          <a:lstStyle/>
          <a:p>
            <a:fld id="{84EE1F29-7509-40A1-B23C-0B4793B096D7}" type="slidenum">
              <a:rPr lang="he-IL" smtClean="0"/>
              <a:pPr/>
              <a:t>25</a:t>
            </a:fld>
            <a:endParaRPr lang="he-IL"/>
          </a:p>
        </p:txBody>
      </p:sp>
    </p:spTree>
    <p:extLst>
      <p:ext uri="{BB962C8B-B14F-4D97-AF65-F5344CB8AC3E}">
        <p14:creationId xmlns:p14="http://schemas.microsoft.com/office/powerpoint/2010/main" val="1322764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aseline="0" dirty="0" smtClean="0"/>
              <a:t>המשפט הראשון הוא מהפרק הקודם- אילוצים שמתקיימים ב-</a:t>
            </a:r>
            <a:r>
              <a:rPr lang="en-US" baseline="0" dirty="0" smtClean="0"/>
              <a:t>BIC</a:t>
            </a:r>
            <a:r>
              <a:rPr lang="he-IL" baseline="0" dirty="0" smtClean="0"/>
              <a:t>, ועל ידי אינטגרציה בחלקים והחלפת משתנים נקבל את הזהות </a:t>
            </a:r>
            <a:r>
              <a:rPr lang="he-IL" baseline="0" dirty="0" err="1" smtClean="0"/>
              <a:t>השניה</a:t>
            </a:r>
            <a:r>
              <a:rPr lang="he-IL" baseline="0" dirty="0" smtClean="0"/>
              <a:t> של המשפט שלנו שמתאר את האילוצים במרחב </a:t>
            </a:r>
            <a:r>
              <a:rPr lang="en-US" baseline="0" dirty="0" err="1" smtClean="0"/>
              <a:t>quantile</a:t>
            </a:r>
            <a:r>
              <a:rPr lang="he-IL" baseline="0" dirty="0" smtClean="0"/>
              <a:t>.</a:t>
            </a:r>
          </a:p>
          <a:p>
            <a:pPr marL="0" marR="0" indent="0" algn="r" defTabSz="914400" rtl="1" eaLnBrk="1" fontAlgn="auto" latinLnBrk="0" hangingPunct="1">
              <a:lnSpc>
                <a:spcPct val="100000"/>
              </a:lnSpc>
              <a:spcBef>
                <a:spcPts val="0"/>
              </a:spcBef>
              <a:spcAft>
                <a:spcPts val="0"/>
              </a:spcAft>
              <a:buClrTx/>
              <a:buSzTx/>
              <a:buFontTx/>
              <a:buNone/>
              <a:tabLst/>
              <a:defRPr/>
            </a:pPr>
            <a:r>
              <a:rPr lang="he-IL" sz="1200" baseline="0" dirty="0" smtClean="0"/>
              <a:t>יש לשים לב, מאחר ו-</a:t>
            </a:r>
            <a:r>
              <a:rPr lang="en-US" sz="1200" baseline="0" dirty="0" smtClean="0"/>
              <a:t>x(q)</a:t>
            </a:r>
            <a:r>
              <a:rPr lang="he-IL" sz="1200" baseline="0" dirty="0" smtClean="0"/>
              <a:t> מונוטונית לא עולה, הנגזרת שלה היא אי חיובית, כלומר שהשלילה של האינטגרל ב-2 מבטיחה שהתשלום יהיה אי-שלילי (</a:t>
            </a:r>
            <a:r>
              <a:rPr lang="en-US" sz="1200" baseline="0" dirty="0" smtClean="0"/>
              <a:t>p(q)</a:t>
            </a:r>
            <a:r>
              <a:rPr lang="he-IL" sz="1200" baseline="0" dirty="0" smtClean="0"/>
              <a:t>)</a:t>
            </a:r>
            <a:endParaRPr lang="en-US" sz="1200" dirty="0" smtClean="0"/>
          </a:p>
          <a:p>
            <a:endParaRPr lang="he-IL" baseline="0" dirty="0" smtClean="0"/>
          </a:p>
          <a:p>
            <a:endParaRPr lang="he-IL" baseline="0" dirty="0" smtClean="0"/>
          </a:p>
        </p:txBody>
      </p:sp>
      <p:sp>
        <p:nvSpPr>
          <p:cNvPr id="4" name="מציין מיקום של מספר שקופית 3"/>
          <p:cNvSpPr>
            <a:spLocks noGrp="1"/>
          </p:cNvSpPr>
          <p:nvPr>
            <p:ph type="sldNum" sz="quarter" idx="10"/>
          </p:nvPr>
        </p:nvSpPr>
        <p:spPr/>
        <p:txBody>
          <a:bodyPr/>
          <a:lstStyle/>
          <a:p>
            <a:fld id="{84EE1F29-7509-40A1-B23C-0B4793B096D7}" type="slidenum">
              <a:rPr lang="he-IL" smtClean="0"/>
              <a:pPr/>
              <a:t>27</a:t>
            </a:fld>
            <a:endParaRPr lang="he-IL"/>
          </a:p>
        </p:txBody>
      </p:sp>
    </p:spTree>
    <p:extLst>
      <p:ext uri="{BB962C8B-B14F-4D97-AF65-F5344CB8AC3E}">
        <p14:creationId xmlns:p14="http://schemas.microsoft.com/office/powerpoint/2010/main" val="13227642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ההכנסה מוגדרת</a:t>
            </a:r>
            <a:r>
              <a:rPr lang="he-IL" baseline="0" dirty="0" smtClean="0"/>
              <a:t> להיות הסיכוי למכור כפול המחיר שאני אמכור בו</a:t>
            </a:r>
            <a:endParaRPr lang="he-IL" dirty="0"/>
          </a:p>
        </p:txBody>
      </p:sp>
      <p:sp>
        <p:nvSpPr>
          <p:cNvPr id="4" name="מציין מיקום של מספר שקופית 3"/>
          <p:cNvSpPr>
            <a:spLocks noGrp="1"/>
          </p:cNvSpPr>
          <p:nvPr>
            <p:ph type="sldNum" sz="quarter" idx="10"/>
          </p:nvPr>
        </p:nvSpPr>
        <p:spPr/>
        <p:txBody>
          <a:bodyPr/>
          <a:lstStyle/>
          <a:p>
            <a:fld id="{84EE1F29-7509-40A1-B23C-0B4793B096D7}" type="slidenum">
              <a:rPr lang="he-IL" smtClean="0"/>
              <a:pPr/>
              <a:t>28</a:t>
            </a:fld>
            <a:endParaRPr lang="he-IL"/>
          </a:p>
        </p:txBody>
      </p:sp>
    </p:spTree>
    <p:extLst>
      <p:ext uri="{BB962C8B-B14F-4D97-AF65-F5344CB8AC3E}">
        <p14:creationId xmlns:p14="http://schemas.microsoft.com/office/powerpoint/2010/main" val="39399134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84EE1F29-7509-40A1-B23C-0B4793B096D7}" type="slidenum">
              <a:rPr lang="he-IL" smtClean="0"/>
              <a:pPr/>
              <a:t>29</a:t>
            </a:fld>
            <a:endParaRPr lang="he-IL"/>
          </a:p>
        </p:txBody>
      </p:sp>
    </p:spTree>
    <p:extLst>
      <p:ext uri="{BB962C8B-B14F-4D97-AF65-F5344CB8AC3E}">
        <p14:creationId xmlns:p14="http://schemas.microsoft.com/office/powerpoint/2010/main" val="39399134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ההכנסה מוגדרת</a:t>
            </a:r>
            <a:r>
              <a:rPr lang="he-IL" baseline="0" dirty="0" smtClean="0"/>
              <a:t> להיות הסיכוי </a:t>
            </a:r>
            <a:r>
              <a:rPr lang="he-IL" baseline="0" dirty="0" err="1" smtClean="0"/>
              <a:t>הסיכוי</a:t>
            </a:r>
            <a:r>
              <a:rPr lang="he-IL" baseline="0" dirty="0" smtClean="0"/>
              <a:t> למכור כפול המחיר </a:t>
            </a:r>
            <a:r>
              <a:rPr lang="he-IL" baseline="0" smtClean="0"/>
              <a:t>שאני אמכור בו</a:t>
            </a:r>
            <a:endParaRPr lang="he-IL" dirty="0"/>
          </a:p>
        </p:txBody>
      </p:sp>
      <p:sp>
        <p:nvSpPr>
          <p:cNvPr id="4" name="מציין מיקום של מספר שקופית 3"/>
          <p:cNvSpPr>
            <a:spLocks noGrp="1"/>
          </p:cNvSpPr>
          <p:nvPr>
            <p:ph type="sldNum" sz="quarter" idx="10"/>
          </p:nvPr>
        </p:nvSpPr>
        <p:spPr/>
        <p:txBody>
          <a:bodyPr/>
          <a:lstStyle/>
          <a:p>
            <a:fld id="{84EE1F29-7509-40A1-B23C-0B4793B096D7}" type="slidenum">
              <a:rPr lang="he-IL" smtClean="0"/>
              <a:pPr/>
              <a:t>30</a:t>
            </a:fld>
            <a:endParaRPr lang="he-IL"/>
          </a:p>
        </p:txBody>
      </p:sp>
    </p:spTree>
    <p:extLst>
      <p:ext uri="{BB962C8B-B14F-4D97-AF65-F5344CB8AC3E}">
        <p14:creationId xmlns:p14="http://schemas.microsoft.com/office/powerpoint/2010/main" val="39399134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84EE1F29-7509-40A1-B23C-0B4793B096D7}" type="slidenum">
              <a:rPr lang="he-IL" smtClean="0"/>
              <a:pPr/>
              <a:t>31</a:t>
            </a:fld>
            <a:endParaRPr lang="he-IL"/>
          </a:p>
        </p:txBody>
      </p:sp>
    </p:spTree>
    <p:extLst>
      <p:ext uri="{BB962C8B-B14F-4D97-AF65-F5344CB8AC3E}">
        <p14:creationId xmlns:p14="http://schemas.microsoft.com/office/powerpoint/2010/main" val="39399134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נחשב את תוחלת התשלום בעזרת ה</a:t>
            </a:r>
            <a:r>
              <a:rPr lang="en-US" dirty="0" smtClean="0"/>
              <a:t>payment identity</a:t>
            </a:r>
            <a:r>
              <a:rPr lang="he-IL" dirty="0" smtClean="0"/>
              <a:t>.</a:t>
            </a:r>
          </a:p>
          <a:p>
            <a:r>
              <a:rPr lang="he-IL" dirty="0" smtClean="0"/>
              <a:t>במשוואה האחרונה השתמשנו</a:t>
            </a:r>
            <a:r>
              <a:rPr lang="he-IL" baseline="0" dirty="0" smtClean="0"/>
              <a:t> בהצבה(</a:t>
            </a:r>
            <a:r>
              <a:rPr lang="en-US" baseline="0" dirty="0" smtClean="0"/>
              <a:t>r=q</a:t>
            </a:r>
            <a:r>
              <a:rPr lang="he-IL" baseline="0" dirty="0" smtClean="0"/>
              <a:t>) והחלפנו את הביטוי </a:t>
            </a:r>
            <a:r>
              <a:rPr lang="en-US" baseline="0" dirty="0" err="1" smtClean="0"/>
              <a:t>vq</a:t>
            </a:r>
            <a:r>
              <a:rPr lang="en-US" baseline="0" dirty="0" smtClean="0"/>
              <a:t>(v)</a:t>
            </a:r>
            <a:r>
              <a:rPr lang="he-IL" baseline="0" dirty="0" smtClean="0"/>
              <a:t> ב</a:t>
            </a:r>
            <a:r>
              <a:rPr lang="en-US" baseline="0" dirty="0" smtClean="0"/>
              <a:t>R(q)</a:t>
            </a:r>
            <a:r>
              <a:rPr lang="he-IL" baseline="0" dirty="0" smtClean="0"/>
              <a:t>.</a:t>
            </a:r>
            <a:endParaRPr lang="he-IL" dirty="0" smtClean="0"/>
          </a:p>
        </p:txBody>
      </p:sp>
      <p:sp>
        <p:nvSpPr>
          <p:cNvPr id="4" name="מציין מיקום של מספר שקופית 3"/>
          <p:cNvSpPr>
            <a:spLocks noGrp="1"/>
          </p:cNvSpPr>
          <p:nvPr>
            <p:ph type="sldNum" sz="quarter" idx="10"/>
          </p:nvPr>
        </p:nvSpPr>
        <p:spPr/>
        <p:txBody>
          <a:bodyPr/>
          <a:lstStyle/>
          <a:p>
            <a:fld id="{84EE1F29-7509-40A1-B23C-0B4793B096D7}" type="slidenum">
              <a:rPr lang="he-IL" smtClean="0"/>
              <a:pPr/>
              <a:t>32</a:t>
            </a:fld>
            <a:endParaRPr lang="he-IL"/>
          </a:p>
        </p:txBody>
      </p:sp>
    </p:spTree>
    <p:extLst>
      <p:ext uri="{BB962C8B-B14F-4D97-AF65-F5344CB8AC3E}">
        <p14:creationId xmlns:p14="http://schemas.microsoft.com/office/powerpoint/2010/main" val="3092070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במשוואה הראשונה מחקנו</a:t>
            </a:r>
            <a:r>
              <a:rPr lang="he-IL" baseline="0" dirty="0" smtClean="0"/>
              <a:t> את החלק שלא באינטגרל מכיוון ש</a:t>
            </a:r>
            <a:r>
              <a:rPr lang="en-US" baseline="0" dirty="0" smtClean="0"/>
              <a:t>R(1) = R(0) = 0</a:t>
            </a:r>
            <a:r>
              <a:rPr lang="he-IL" baseline="0" dirty="0" smtClean="0"/>
              <a:t>.</a:t>
            </a:r>
            <a:endParaRPr lang="he-IL" dirty="0" smtClean="0"/>
          </a:p>
          <a:p>
            <a:r>
              <a:rPr lang="he-IL" dirty="0" smtClean="0"/>
              <a:t>מחשבים את תוחלת התשלום </a:t>
            </a:r>
            <a:r>
              <a:rPr lang="en-US" dirty="0" smtClean="0"/>
              <a:t>E[p(q)]</a:t>
            </a:r>
            <a:r>
              <a:rPr lang="he-IL" baseline="0" dirty="0" smtClean="0"/>
              <a:t> ע"י אינטגרציה בחלקים מגיעים לכך ש </a:t>
            </a:r>
            <a:r>
              <a:rPr lang="en-US" baseline="0" dirty="0" smtClean="0"/>
              <a:t>E[p(q)] = -E[R(q)x’(q)] = E[R’(q)x(q)]</a:t>
            </a:r>
            <a:r>
              <a:rPr lang="he-IL" baseline="0" dirty="0" smtClean="0"/>
              <a:t>.</a:t>
            </a:r>
          </a:p>
          <a:p>
            <a:r>
              <a:rPr lang="he-IL" baseline="0" dirty="0" smtClean="0"/>
              <a:t>מכאן אני מגיעים למסקנה שעבור שני שחקנים שגרפי הרווחים שלהם מקיימים </a:t>
            </a:r>
            <a:r>
              <a:rPr lang="en-US" baseline="0" dirty="0" smtClean="0"/>
              <a:t>R1(q) &gt;= R2(q)</a:t>
            </a:r>
            <a:r>
              <a:rPr lang="he-IL" baseline="0" dirty="0" smtClean="0"/>
              <a:t> אז </a:t>
            </a:r>
            <a:r>
              <a:rPr lang="en-US" baseline="0" dirty="0" smtClean="0"/>
              <a:t>E[p1(q)] &gt;= E[p2(q)]</a:t>
            </a:r>
            <a:r>
              <a:rPr lang="he-IL" baseline="0" dirty="0" smtClean="0"/>
              <a:t>.</a:t>
            </a:r>
          </a:p>
          <a:p>
            <a:endParaRPr lang="he-IL" baseline="0" dirty="0" smtClean="0"/>
          </a:p>
        </p:txBody>
      </p:sp>
      <p:sp>
        <p:nvSpPr>
          <p:cNvPr id="4" name="מציין מיקום של מספר שקופית 3"/>
          <p:cNvSpPr>
            <a:spLocks noGrp="1"/>
          </p:cNvSpPr>
          <p:nvPr>
            <p:ph type="sldNum" sz="quarter" idx="10"/>
          </p:nvPr>
        </p:nvSpPr>
        <p:spPr/>
        <p:txBody>
          <a:bodyPr/>
          <a:lstStyle/>
          <a:p>
            <a:fld id="{84EE1F29-7509-40A1-B23C-0B4793B096D7}" type="slidenum">
              <a:rPr lang="he-IL" smtClean="0"/>
              <a:pPr/>
              <a:t>33</a:t>
            </a:fld>
            <a:endParaRPr lang="he-IL"/>
          </a:p>
        </p:txBody>
      </p:sp>
    </p:spTree>
    <p:extLst>
      <p:ext uri="{BB962C8B-B14F-4D97-AF65-F5344CB8AC3E}">
        <p14:creationId xmlns:p14="http://schemas.microsoft.com/office/powerpoint/2010/main" val="309207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יש</a:t>
            </a:r>
            <a:r>
              <a:rPr lang="he-IL" baseline="0" dirty="0" smtClean="0"/>
              <a:t> שני שחקנים שמתפלגים באופן אחיד ובלתי תלוי.</a:t>
            </a:r>
          </a:p>
          <a:p>
            <a:r>
              <a:rPr lang="he-IL" baseline="0" dirty="0" smtClean="0"/>
              <a:t>נבחן מקרה </a:t>
            </a:r>
            <a:r>
              <a:rPr lang="en-US" baseline="0" dirty="0" smtClean="0"/>
              <a:t>second-price auction</a:t>
            </a:r>
            <a:r>
              <a:rPr lang="he-IL" baseline="0" dirty="0" smtClean="0"/>
              <a:t> עם ובלי מחיר בסיסי 0.5.</a:t>
            </a:r>
            <a:endParaRPr lang="he-IL" dirty="0"/>
          </a:p>
        </p:txBody>
      </p:sp>
      <p:sp>
        <p:nvSpPr>
          <p:cNvPr id="4" name="Slide Number Placeholder 3"/>
          <p:cNvSpPr>
            <a:spLocks noGrp="1"/>
          </p:cNvSpPr>
          <p:nvPr>
            <p:ph type="sldNum" sz="quarter" idx="10"/>
          </p:nvPr>
        </p:nvSpPr>
        <p:spPr/>
        <p:txBody>
          <a:bodyPr/>
          <a:lstStyle/>
          <a:p>
            <a:fld id="{84EE1F29-7509-40A1-B23C-0B4793B096D7}" type="slidenum">
              <a:rPr lang="he-IL" smtClean="0"/>
              <a:pPr/>
              <a:t>4</a:t>
            </a:fld>
            <a:endParaRPr lang="he-IL"/>
          </a:p>
        </p:txBody>
      </p:sp>
    </p:spTree>
    <p:extLst>
      <p:ext uri="{BB962C8B-B14F-4D97-AF65-F5344CB8AC3E}">
        <p14:creationId xmlns:p14="http://schemas.microsoft.com/office/powerpoint/2010/main" val="4101320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baseline="0" dirty="0" smtClean="0"/>
              <a:t>בשלב הבא נסתכל על </a:t>
            </a:r>
            <a:r>
              <a:rPr lang="en-US" baseline="0" dirty="0" smtClean="0"/>
              <a:t>R’()</a:t>
            </a:r>
            <a:r>
              <a:rPr lang="he-IL" baseline="0" dirty="0" smtClean="0"/>
              <a:t> כעלייה השולית ברווחים ממכירה לאליס. </a:t>
            </a:r>
          </a:p>
          <a:p>
            <a:r>
              <a:rPr lang="he-IL" baseline="0" dirty="0" smtClean="0"/>
              <a:t>הרווחים </a:t>
            </a:r>
            <a:r>
              <a:rPr lang="he-IL" baseline="0" dirty="0" err="1" smtClean="0"/>
              <a:t>ימוקסמו</a:t>
            </a:r>
            <a:r>
              <a:rPr lang="he-IL" baseline="0" dirty="0" smtClean="0"/>
              <a:t> כאשר נמצא רווח שולי מקסימלי.</a:t>
            </a:r>
            <a:endParaRPr lang="he-IL" dirty="0" smtClean="0"/>
          </a:p>
          <a:p>
            <a:r>
              <a:rPr lang="he-IL" dirty="0" smtClean="0"/>
              <a:t>הערך</a:t>
            </a:r>
            <a:r>
              <a:rPr lang="he-IL" baseline="0" dirty="0" smtClean="0"/>
              <a:t> </a:t>
            </a:r>
            <a:r>
              <a:rPr lang="he-IL" baseline="0" dirty="0" err="1" smtClean="0"/>
              <a:t>הוירטואלי</a:t>
            </a:r>
            <a:r>
              <a:rPr lang="he-IL" baseline="0" dirty="0" smtClean="0"/>
              <a:t> מוגדר להיות המחיר השולי</a:t>
            </a:r>
          </a:p>
          <a:p>
            <a:pPr marL="0" marR="0" indent="0" algn="r" defTabSz="914400" rtl="1" eaLnBrk="1" fontAlgn="auto" latinLnBrk="0" hangingPunct="1">
              <a:lnSpc>
                <a:spcPct val="100000"/>
              </a:lnSpc>
              <a:spcBef>
                <a:spcPts val="0"/>
              </a:spcBef>
              <a:spcAft>
                <a:spcPts val="0"/>
              </a:spcAft>
              <a:buClrTx/>
              <a:buSzTx/>
              <a:buFontTx/>
              <a:buNone/>
              <a:tabLst/>
              <a:defRPr/>
            </a:pPr>
            <a:r>
              <a:rPr lang="he-IL" baseline="0" dirty="0" smtClean="0"/>
              <a:t>לפעמים יהיה שימושי יותר להביע את ה-</a:t>
            </a:r>
            <a:r>
              <a:rPr lang="en-US" baseline="0" dirty="0" smtClean="0"/>
              <a:t>virtual value</a:t>
            </a:r>
            <a:r>
              <a:rPr lang="he-IL" baseline="0" dirty="0" smtClean="0"/>
              <a:t> במונחים של </a:t>
            </a:r>
            <a:r>
              <a:rPr lang="en-US" baseline="0" dirty="0" smtClean="0"/>
              <a:t>v</a:t>
            </a:r>
            <a:r>
              <a:rPr lang="he-IL" baseline="0" dirty="0" smtClean="0"/>
              <a:t>(במקום </a:t>
            </a:r>
            <a:r>
              <a:rPr lang="en-US" baseline="0" dirty="0" smtClean="0"/>
              <a:t>q</a:t>
            </a:r>
            <a:r>
              <a:rPr lang="he-IL" baseline="0" dirty="0" smtClean="0"/>
              <a:t>) ו-</a:t>
            </a:r>
            <a:r>
              <a:rPr lang="en-US" baseline="0" dirty="0" smtClean="0"/>
              <a:t>F</a:t>
            </a:r>
            <a:endParaRPr lang="he-IL" dirty="0" smtClean="0"/>
          </a:p>
        </p:txBody>
      </p:sp>
      <p:sp>
        <p:nvSpPr>
          <p:cNvPr id="4" name="מציין מיקום של מספר שקופית 3"/>
          <p:cNvSpPr>
            <a:spLocks noGrp="1"/>
          </p:cNvSpPr>
          <p:nvPr>
            <p:ph type="sldNum" sz="quarter" idx="10"/>
          </p:nvPr>
        </p:nvSpPr>
        <p:spPr/>
        <p:txBody>
          <a:bodyPr/>
          <a:lstStyle/>
          <a:p>
            <a:fld id="{84EE1F29-7509-40A1-B23C-0B4793B096D7}" type="slidenum">
              <a:rPr lang="he-IL" smtClean="0"/>
              <a:pPr/>
              <a:t>34</a:t>
            </a:fld>
            <a:endParaRPr lang="he-IL"/>
          </a:p>
        </p:txBody>
      </p:sp>
    </p:spTree>
    <p:extLst>
      <p:ext uri="{BB962C8B-B14F-4D97-AF65-F5344CB8AC3E}">
        <p14:creationId xmlns:p14="http://schemas.microsoft.com/office/powerpoint/2010/main" val="38510057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נזכר</a:t>
            </a:r>
            <a:r>
              <a:rPr lang="he-IL" baseline="0" dirty="0" smtClean="0"/>
              <a:t> בהגדרת </a:t>
            </a:r>
            <a:r>
              <a:rPr lang="en-US" baseline="0" dirty="0" smtClean="0"/>
              <a:t>Surplus</a:t>
            </a:r>
            <a:r>
              <a:rPr lang="he-IL" baseline="0" dirty="0" smtClean="0"/>
              <a:t> מסעיף קודם, נציב בה את </a:t>
            </a:r>
            <a:r>
              <a:rPr lang="en-US" baseline="0" dirty="0" smtClean="0"/>
              <a:t>FI</a:t>
            </a:r>
            <a:r>
              <a:rPr lang="he-IL" baseline="0" dirty="0" smtClean="0"/>
              <a:t> ונקבל </a:t>
            </a:r>
            <a:r>
              <a:rPr lang="en-US" baseline="0" dirty="0" smtClean="0"/>
              <a:t>virtual surplus</a:t>
            </a:r>
            <a:endParaRPr lang="he-IL" dirty="0"/>
          </a:p>
        </p:txBody>
      </p:sp>
      <p:sp>
        <p:nvSpPr>
          <p:cNvPr id="4" name="מציין מיקום של מספר שקופית 3"/>
          <p:cNvSpPr>
            <a:spLocks noGrp="1"/>
          </p:cNvSpPr>
          <p:nvPr>
            <p:ph type="sldNum" sz="quarter" idx="10"/>
          </p:nvPr>
        </p:nvSpPr>
        <p:spPr/>
        <p:txBody>
          <a:bodyPr/>
          <a:lstStyle/>
          <a:p>
            <a:fld id="{84EE1F29-7509-40A1-B23C-0B4793B096D7}" type="slidenum">
              <a:rPr lang="he-IL" smtClean="0"/>
              <a:pPr/>
              <a:t>35</a:t>
            </a:fld>
            <a:endParaRPr lang="he-IL"/>
          </a:p>
        </p:txBody>
      </p:sp>
    </p:spTree>
    <p:extLst>
      <p:ext uri="{BB962C8B-B14F-4D97-AF65-F5344CB8AC3E}">
        <p14:creationId xmlns:p14="http://schemas.microsoft.com/office/powerpoint/2010/main" val="38510057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dirty="0" smtClean="0"/>
                  <a:t>נראה שה</a:t>
                </a:r>
                <a:r>
                  <a:rPr lang="en-US" dirty="0" smtClean="0"/>
                  <a:t>virtual</a:t>
                </a:r>
                <a:r>
                  <a:rPr lang="en-US" baseline="0" dirty="0" smtClean="0"/>
                  <a:t> surplus</a:t>
                </a:r>
                <a:r>
                  <a:rPr lang="he-IL" baseline="0" dirty="0" smtClean="0"/>
                  <a:t> הוא בעצם תוחלת התשלום פחות העלויות. </a:t>
                </a:r>
              </a:p>
              <a:p>
                <a:pPr marL="0" marR="0" indent="0" algn="r" defTabSz="914400" rtl="1" eaLnBrk="1" fontAlgn="auto" latinLnBrk="0" hangingPunct="1">
                  <a:lnSpc>
                    <a:spcPct val="100000"/>
                  </a:lnSpc>
                  <a:spcBef>
                    <a:spcPts val="0"/>
                  </a:spcBef>
                  <a:spcAft>
                    <a:spcPts val="0"/>
                  </a:spcAft>
                  <a:buClrTx/>
                  <a:buSzTx/>
                  <a:buFontTx/>
                  <a:buNone/>
                  <a:tabLst/>
                  <a:defRPr/>
                </a:pPr>
                <a:r>
                  <a:rPr lang="he-IL" dirty="0" smtClean="0"/>
                  <a:t>מכאן, תוחלת</a:t>
                </a:r>
                <a:r>
                  <a:rPr lang="he-IL" baseline="0" dirty="0" smtClean="0"/>
                  <a:t> הרווח שווה לתוחלת ה</a:t>
                </a:r>
                <a:r>
                  <a:rPr lang="en-US" baseline="0" dirty="0" smtClean="0"/>
                  <a:t>virtual surplus</a:t>
                </a:r>
                <a:r>
                  <a:rPr lang="he-IL" baseline="0" dirty="0" smtClean="0"/>
                  <a:t>.</a:t>
                </a:r>
              </a:p>
            </p:txBody>
          </p:sp>
        </mc:Choice>
        <mc:Fallback xmlns="">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dirty="0" smtClean="0"/>
                  <a:t>1) </a:t>
                </a:r>
                <a:r>
                  <a:rPr lang="he-IL" sz="1200" dirty="0" smtClean="0">
                    <a:ea typeface="Times New Roman"/>
                  </a:rPr>
                  <a:t>למשחק יש מנצח ותוצאה. </a:t>
                </a:r>
                <a:endParaRPr lang="he-IL"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he-IL" dirty="0" smtClean="0"/>
                  <a:t>1) </a:t>
                </a:r>
                <a:r>
                  <a:rPr lang="he-IL" sz="1200" dirty="0" smtClean="0">
                    <a:ea typeface="Calibri"/>
                  </a:rPr>
                  <a:t>ערך של מוצר (</a:t>
                </a:r>
                <a:r>
                  <a:rPr lang="en-US" sz="1200" i="0">
                    <a:latin typeface="Cambria Math"/>
                    <a:ea typeface="Calibri"/>
                    <a:cs typeface="Arial"/>
                  </a:rPr>
                  <a:t>𝑣_𝑖</a:t>
                </a:r>
                <a:r>
                  <a:rPr lang="he-IL" sz="1200" dirty="0">
                    <a:ea typeface="Calibri"/>
                  </a:rPr>
                  <a:t>) וסכום התשלום (</a:t>
                </a:r>
                <a:r>
                  <a:rPr lang="en-US" sz="1200" i="0">
                    <a:latin typeface="Cambria Math"/>
                    <a:ea typeface="Times New Roman"/>
                    <a:cs typeface="Arial"/>
                  </a:rPr>
                  <a:t>𝑝_𝑖</a:t>
                </a:r>
                <a:r>
                  <a:rPr lang="he-IL" sz="1200" dirty="0">
                    <a:ea typeface="Times New Roman"/>
                  </a:rPr>
                  <a:t>) </a:t>
                </a:r>
                <a:r>
                  <a:rPr lang="he-IL" sz="1200" dirty="0">
                    <a:ea typeface="Calibri"/>
                  </a:rPr>
                  <a:t>יכולים להיות חיוביים או שליליים.</a:t>
                </a:r>
                <a:endParaRPr lang="en-US" sz="1200" dirty="0">
                  <a:ea typeface="Calibri"/>
                  <a:cs typeface="Arial"/>
                </a:endParaRPr>
              </a:p>
              <a:p>
                <a:r>
                  <a:rPr lang="he-IL" dirty="0" smtClean="0"/>
                  <a:t>2) </a:t>
                </a:r>
                <a:r>
                  <a:rPr lang="he-IL" sz="1200" dirty="0" smtClean="0">
                    <a:ea typeface="Times New Roman"/>
                  </a:rPr>
                  <a:t>הרווח של שחקן הינו לינארי בערך המוצר ובתשלום.</a:t>
                </a:r>
                <a:r>
                  <a:rPr lang="en-US" sz="1200" dirty="0" smtClean="0">
                    <a:ea typeface="Times New Roman"/>
                  </a:rPr>
                  <a:t/>
                </a:r>
                <a:br>
                  <a:rPr lang="en-US" sz="1200" dirty="0" smtClean="0">
                    <a:ea typeface="Times New Roman"/>
                  </a:rPr>
                </a:br>
                <a:endParaRPr lang="he-IL" dirty="0"/>
              </a:p>
            </p:txBody>
          </p:sp>
        </mc:Fallback>
      </mc:AlternateContent>
      <p:sp>
        <p:nvSpPr>
          <p:cNvPr id="4" name="מציין מיקום של מספר שקופית 3"/>
          <p:cNvSpPr>
            <a:spLocks noGrp="1"/>
          </p:cNvSpPr>
          <p:nvPr>
            <p:ph type="sldNum" sz="quarter" idx="10"/>
          </p:nvPr>
        </p:nvSpPr>
        <p:spPr/>
        <p:txBody>
          <a:bodyPr/>
          <a:lstStyle/>
          <a:p>
            <a:fld id="{84EE1F29-7509-40A1-B23C-0B4793B096D7}" type="slidenum">
              <a:rPr lang="he-IL" smtClean="0"/>
              <a:pPr/>
              <a:t>36</a:t>
            </a:fld>
            <a:endParaRPr lang="he-IL"/>
          </a:p>
        </p:txBody>
      </p:sp>
    </p:spTree>
    <p:extLst>
      <p:ext uri="{BB962C8B-B14F-4D97-AF65-F5344CB8AC3E}">
        <p14:creationId xmlns:p14="http://schemas.microsoft.com/office/powerpoint/2010/main" val="10042172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אנו יודעים ממאפייני </a:t>
            </a:r>
            <a:r>
              <a:rPr lang="en-US" dirty="0" smtClean="0"/>
              <a:t>BIC</a:t>
            </a:r>
            <a:r>
              <a:rPr lang="he-IL" dirty="0" smtClean="0"/>
              <a:t> שיש לנו</a:t>
            </a:r>
            <a:r>
              <a:rPr lang="he-IL" baseline="0" dirty="0" smtClean="0"/>
              <a:t> אילוץ </a:t>
            </a:r>
            <a:r>
              <a:rPr lang="he-IL" baseline="0" dirty="0" err="1" smtClean="0"/>
              <a:t>שהאלוקציה</a:t>
            </a:r>
            <a:r>
              <a:rPr lang="he-IL" baseline="0" dirty="0" smtClean="0"/>
              <a:t> תהיה מונוטונית, לכן הבעיה למצוא מכניזם </a:t>
            </a:r>
            <a:r>
              <a:rPr lang="en-US" baseline="0" dirty="0" smtClean="0"/>
              <a:t>BIC</a:t>
            </a:r>
            <a:r>
              <a:rPr lang="he-IL" baseline="0" dirty="0" smtClean="0"/>
              <a:t> שממקסם את ה</a:t>
            </a:r>
            <a:r>
              <a:rPr lang="en-US" baseline="0" dirty="0" smtClean="0"/>
              <a:t>virtual surplus</a:t>
            </a:r>
            <a:r>
              <a:rPr lang="he-IL" baseline="0" dirty="0" smtClean="0"/>
              <a:t> דורשת אילוץ מונוטוניות.</a:t>
            </a:r>
          </a:p>
          <a:p>
            <a:r>
              <a:rPr lang="he-IL" baseline="0" dirty="0" smtClean="0"/>
              <a:t>אמנם למרות שלא ציינו אילוץ מונוטוניות על </a:t>
            </a:r>
            <a:r>
              <a:rPr lang="en-US" baseline="0" dirty="0" smtClean="0"/>
              <a:t>OPT</a:t>
            </a:r>
            <a:r>
              <a:rPr lang="he-IL" baseline="0" dirty="0" smtClean="0"/>
              <a:t> אם </a:t>
            </a:r>
            <a:r>
              <a:rPr lang="en-US" baseline="0" dirty="0" smtClean="0"/>
              <a:t>FI</a:t>
            </a:r>
            <a:r>
              <a:rPr lang="he-IL" baseline="0" dirty="0" smtClean="0"/>
              <a:t> מונוטוני </a:t>
            </a:r>
            <a:r>
              <a:rPr lang="en-US" baseline="0" dirty="0" smtClean="0"/>
              <a:t>OPT(FI(.))</a:t>
            </a:r>
            <a:r>
              <a:rPr lang="he-IL" baseline="0" dirty="0" smtClean="0"/>
              <a:t> יהיה מונוטוני (מה שמוביל אותנו לשקף הבא)</a:t>
            </a:r>
            <a:endParaRPr lang="he-IL" dirty="0"/>
          </a:p>
        </p:txBody>
      </p:sp>
      <p:sp>
        <p:nvSpPr>
          <p:cNvPr id="4" name="מציין מיקום של מספר שקופית 3"/>
          <p:cNvSpPr>
            <a:spLocks noGrp="1"/>
          </p:cNvSpPr>
          <p:nvPr>
            <p:ph type="sldNum" sz="quarter" idx="10"/>
          </p:nvPr>
        </p:nvSpPr>
        <p:spPr/>
        <p:txBody>
          <a:bodyPr/>
          <a:lstStyle/>
          <a:p>
            <a:fld id="{84EE1F29-7509-40A1-B23C-0B4793B096D7}" type="slidenum">
              <a:rPr lang="he-IL" smtClean="0"/>
              <a:pPr/>
              <a:t>37</a:t>
            </a:fld>
            <a:endParaRPr lang="he-IL"/>
          </a:p>
        </p:txBody>
      </p:sp>
    </p:spTree>
    <p:extLst>
      <p:ext uri="{BB962C8B-B14F-4D97-AF65-F5344CB8AC3E}">
        <p14:creationId xmlns:p14="http://schemas.microsoft.com/office/powerpoint/2010/main" val="5557178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מכיוון שתוחלת</a:t>
            </a:r>
            <a:r>
              <a:rPr lang="he-IL" baseline="0" dirty="0" smtClean="0"/>
              <a:t> הרווח שווה לתוחלת העודף </a:t>
            </a:r>
            <a:r>
              <a:rPr lang="he-IL" baseline="0" dirty="0" err="1" smtClean="0"/>
              <a:t>הוירטואלי</a:t>
            </a:r>
            <a:r>
              <a:rPr lang="he-IL" baseline="0" dirty="0" smtClean="0"/>
              <a:t>, מטרתנו בעצם למקסם את העודף </a:t>
            </a:r>
            <a:r>
              <a:rPr lang="he-IL" baseline="0" dirty="0" err="1" smtClean="0"/>
              <a:t>הוירטואלי</a:t>
            </a:r>
            <a:r>
              <a:rPr lang="he-IL" baseline="0" dirty="0" smtClean="0"/>
              <a:t>.</a:t>
            </a:r>
          </a:p>
          <a:p>
            <a:r>
              <a:rPr lang="he-IL" baseline="0" dirty="0" err="1" smtClean="0"/>
              <a:t>מאיפיוני</a:t>
            </a:r>
            <a:r>
              <a:rPr lang="he-IL" baseline="0" dirty="0" smtClean="0"/>
              <a:t> </a:t>
            </a:r>
            <a:r>
              <a:rPr lang="en-US" baseline="0" dirty="0" smtClean="0"/>
              <a:t>BIC</a:t>
            </a:r>
            <a:r>
              <a:rPr lang="he-IL" baseline="0" dirty="0" smtClean="0"/>
              <a:t> אנו דורשים אילוץ של מונוטוניות על </a:t>
            </a:r>
            <a:r>
              <a:rPr lang="en-US" baseline="0" dirty="0" smtClean="0"/>
              <a:t>X</a:t>
            </a:r>
            <a:r>
              <a:rPr lang="he-IL" baseline="0" dirty="0" smtClean="0"/>
              <a:t>. אך למרות זאת אנו לא כופים זאת מכיוון שאם הפונקציה </a:t>
            </a:r>
            <a:r>
              <a:rPr lang="en-US" baseline="0" dirty="0" smtClean="0"/>
              <a:t>fi()</a:t>
            </a:r>
            <a:r>
              <a:rPr lang="he-IL" baseline="0" dirty="0" smtClean="0"/>
              <a:t> מונוטונית אז </a:t>
            </a:r>
            <a:r>
              <a:rPr lang="en-US" baseline="0" dirty="0" smtClean="0"/>
              <a:t>OPT(fi())</a:t>
            </a:r>
            <a:r>
              <a:rPr lang="he-IL" baseline="0" dirty="0" smtClean="0"/>
              <a:t> מונוטונית.</a:t>
            </a:r>
          </a:p>
          <a:p>
            <a:endParaRPr lang="he-IL" dirty="0"/>
          </a:p>
        </p:txBody>
      </p:sp>
      <p:sp>
        <p:nvSpPr>
          <p:cNvPr id="4" name="מציין מיקום של מספר שקופית 3"/>
          <p:cNvSpPr>
            <a:spLocks noGrp="1"/>
          </p:cNvSpPr>
          <p:nvPr>
            <p:ph type="sldNum" sz="quarter" idx="10"/>
          </p:nvPr>
        </p:nvSpPr>
        <p:spPr/>
        <p:txBody>
          <a:bodyPr/>
          <a:lstStyle/>
          <a:p>
            <a:fld id="{84EE1F29-7509-40A1-B23C-0B4793B096D7}" type="slidenum">
              <a:rPr lang="he-IL" smtClean="0"/>
              <a:pPr/>
              <a:t>38</a:t>
            </a:fld>
            <a:endParaRPr lang="he-IL"/>
          </a:p>
        </p:txBody>
      </p:sp>
    </p:spTree>
    <p:extLst>
      <p:ext uri="{BB962C8B-B14F-4D97-AF65-F5344CB8AC3E}">
        <p14:creationId xmlns:p14="http://schemas.microsoft.com/office/powerpoint/2010/main" val="40959784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84EE1F29-7509-40A1-B23C-0B4793B096D7}" type="slidenum">
              <a:rPr lang="he-IL" smtClean="0"/>
              <a:pPr/>
              <a:t>39</a:t>
            </a:fld>
            <a:endParaRPr lang="he-IL"/>
          </a:p>
        </p:txBody>
      </p:sp>
    </p:spTree>
    <p:extLst>
      <p:ext uri="{BB962C8B-B14F-4D97-AF65-F5344CB8AC3E}">
        <p14:creationId xmlns:p14="http://schemas.microsoft.com/office/powerpoint/2010/main" val="40959784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אם נמצא </a:t>
            </a:r>
            <a:r>
              <a:rPr lang="en-US" dirty="0" smtClean="0"/>
              <a:t>x</a:t>
            </a:r>
            <a:r>
              <a:rPr lang="he-IL" dirty="0" smtClean="0"/>
              <a:t> למקסם</a:t>
            </a:r>
            <a:r>
              <a:rPr lang="he-IL" baseline="0" dirty="0" smtClean="0"/>
              <a:t> את </a:t>
            </a:r>
            <a:r>
              <a:rPr lang="en-US" baseline="0" dirty="0" smtClean="0"/>
              <a:t>Surplus(</a:t>
            </a:r>
            <a:r>
              <a:rPr lang="en-US" baseline="0" dirty="0" err="1" smtClean="0"/>
              <a:t>v,x</a:t>
            </a:r>
            <a:r>
              <a:rPr lang="en-US" baseline="0" dirty="0" smtClean="0"/>
              <a:t>)</a:t>
            </a:r>
            <a:r>
              <a:rPr lang="he-IL" baseline="0" dirty="0" smtClean="0"/>
              <a:t> אז </a:t>
            </a:r>
            <a:r>
              <a:rPr lang="en-US" baseline="0" dirty="0" smtClean="0"/>
              <a:t>xi(v-</a:t>
            </a:r>
            <a:r>
              <a:rPr lang="en-US" baseline="0" dirty="0" err="1" smtClean="0"/>
              <a:t>i</a:t>
            </a:r>
            <a:r>
              <a:rPr lang="en-US" baseline="0" dirty="0" smtClean="0"/>
              <a:t>, vi)</a:t>
            </a:r>
            <a:r>
              <a:rPr lang="he-IL" baseline="0" dirty="0" smtClean="0"/>
              <a:t> מונוטוני עולה.</a:t>
            </a:r>
          </a:p>
          <a:p>
            <a:r>
              <a:rPr lang="he-IL" baseline="0" dirty="0" smtClean="0"/>
              <a:t>נציב במקום </a:t>
            </a:r>
            <a:r>
              <a:rPr lang="en-US" baseline="0" dirty="0" smtClean="0"/>
              <a:t>vi</a:t>
            </a:r>
            <a:r>
              <a:rPr lang="he-IL" baseline="0" dirty="0" smtClean="0"/>
              <a:t> את </a:t>
            </a:r>
            <a:r>
              <a:rPr lang="en-US" baseline="0" dirty="0" err="1" smtClean="0"/>
              <a:t>FIi</a:t>
            </a:r>
            <a:r>
              <a:rPr lang="en-US" baseline="0" dirty="0" smtClean="0"/>
              <a:t>(vi)</a:t>
            </a:r>
            <a:r>
              <a:rPr lang="he-IL" baseline="0" dirty="0" smtClean="0"/>
              <a:t> ונקבל שהביטוי אחרי ההצבה מונוטוני עולה ב</a:t>
            </a:r>
            <a:r>
              <a:rPr lang="en-US" baseline="0" dirty="0" err="1" smtClean="0"/>
              <a:t>FIi</a:t>
            </a:r>
            <a:r>
              <a:rPr lang="en-US" baseline="0" dirty="0" smtClean="0"/>
              <a:t>(vi)</a:t>
            </a:r>
            <a:r>
              <a:rPr lang="he-IL" baseline="0" dirty="0" smtClean="0"/>
              <a:t>.</a:t>
            </a:r>
          </a:p>
          <a:p>
            <a:r>
              <a:rPr lang="he-IL" baseline="0" dirty="0" smtClean="0"/>
              <a:t>קיבלנו שהעלאה של </a:t>
            </a:r>
            <a:r>
              <a:rPr lang="en-US" baseline="0" dirty="0" err="1" smtClean="0"/>
              <a:t>Fii</a:t>
            </a:r>
            <a:r>
              <a:rPr lang="en-US" baseline="0" dirty="0" smtClean="0"/>
              <a:t>(vi)</a:t>
            </a:r>
            <a:r>
              <a:rPr lang="he-IL" baseline="0" dirty="0" smtClean="0"/>
              <a:t> לא מעלה את </a:t>
            </a:r>
            <a:r>
              <a:rPr lang="en-US" baseline="0" dirty="0" smtClean="0"/>
              <a:t>xi</a:t>
            </a:r>
            <a:r>
              <a:rPr lang="he-IL" baseline="0" dirty="0" smtClean="0"/>
              <a:t>.</a:t>
            </a:r>
          </a:p>
          <a:p>
            <a:r>
              <a:rPr lang="he-IL" dirty="0" smtClean="0"/>
              <a:t>בגלל שאנחנו נמצאים בהסתברות רגילה אז </a:t>
            </a:r>
            <a:r>
              <a:rPr lang="en-US" dirty="0" err="1" smtClean="0"/>
              <a:t>Fii</a:t>
            </a:r>
            <a:r>
              <a:rPr lang="en-US" dirty="0" smtClean="0"/>
              <a:t>(vi)</a:t>
            </a:r>
            <a:r>
              <a:rPr lang="he-IL" dirty="0" smtClean="0"/>
              <a:t> מונוטוני ב</a:t>
            </a:r>
            <a:r>
              <a:rPr lang="en-US" dirty="0" smtClean="0"/>
              <a:t>vi</a:t>
            </a:r>
            <a:r>
              <a:rPr lang="he-IL" dirty="0" smtClean="0"/>
              <a:t>. (למה משקף קודם)</a:t>
            </a:r>
          </a:p>
          <a:p>
            <a:r>
              <a:rPr lang="he-IL" dirty="0" smtClean="0"/>
              <a:t>לכן, העלאה</a:t>
            </a:r>
            <a:r>
              <a:rPr lang="he-IL" baseline="0" dirty="0" smtClean="0"/>
              <a:t> של </a:t>
            </a:r>
            <a:r>
              <a:rPr lang="en-US" baseline="0" dirty="0" smtClean="0"/>
              <a:t>vi</a:t>
            </a:r>
            <a:r>
              <a:rPr lang="he-IL" baseline="0" dirty="0" smtClean="0"/>
              <a:t> לא יכולה להוריד את </a:t>
            </a:r>
            <a:r>
              <a:rPr lang="en-US" baseline="0" dirty="0" err="1" smtClean="0"/>
              <a:t>FIi</a:t>
            </a:r>
            <a:r>
              <a:rPr lang="en-US" baseline="0" dirty="0" smtClean="0"/>
              <a:t>(vi)</a:t>
            </a:r>
            <a:r>
              <a:rPr lang="he-IL" baseline="0" dirty="0" smtClean="0"/>
              <a:t> שלא יכולה להוריד את </a:t>
            </a:r>
            <a:r>
              <a:rPr lang="en-US" baseline="0" dirty="0" smtClean="0"/>
              <a:t>xi(</a:t>
            </a:r>
            <a:r>
              <a:rPr lang="en-US" baseline="0" dirty="0" err="1" smtClean="0"/>
              <a:t>Fii</a:t>
            </a:r>
            <a:r>
              <a:rPr lang="en-US" baseline="0" dirty="0" smtClean="0"/>
              <a:t>(vi))</a:t>
            </a:r>
            <a:endParaRPr lang="he-IL" baseline="0" dirty="0" smtClean="0"/>
          </a:p>
          <a:p>
            <a:r>
              <a:rPr lang="he-IL" baseline="0" dirty="0" smtClean="0"/>
              <a:t>מכאן קיבלנו ש</a:t>
            </a:r>
            <a:r>
              <a:rPr lang="en-US" baseline="0" dirty="0" smtClean="0"/>
              <a:t>x</a:t>
            </a:r>
            <a:r>
              <a:rPr lang="he-IL" baseline="0" dirty="0" smtClean="0"/>
              <a:t> מונוטונית.</a:t>
            </a:r>
            <a:endParaRPr lang="he-IL" dirty="0" smtClean="0"/>
          </a:p>
        </p:txBody>
      </p:sp>
      <p:sp>
        <p:nvSpPr>
          <p:cNvPr id="4" name="מציין מיקום של מספר שקופית 3"/>
          <p:cNvSpPr>
            <a:spLocks noGrp="1"/>
          </p:cNvSpPr>
          <p:nvPr>
            <p:ph type="sldNum" sz="quarter" idx="10"/>
          </p:nvPr>
        </p:nvSpPr>
        <p:spPr/>
        <p:txBody>
          <a:bodyPr/>
          <a:lstStyle/>
          <a:p>
            <a:fld id="{84EE1F29-7509-40A1-B23C-0B4793B096D7}" type="slidenum">
              <a:rPr lang="he-IL" smtClean="0"/>
              <a:pPr/>
              <a:t>40</a:t>
            </a:fld>
            <a:endParaRPr lang="he-IL"/>
          </a:p>
        </p:txBody>
      </p:sp>
    </p:spTree>
    <p:extLst>
      <p:ext uri="{BB962C8B-B14F-4D97-AF65-F5344CB8AC3E}">
        <p14:creationId xmlns:p14="http://schemas.microsoft.com/office/powerpoint/2010/main" val="40959784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228600" indent="-228600">
              <a:buAutoNum type="arabicPeriod"/>
            </a:pPr>
            <a:r>
              <a:rPr lang="he-IL" dirty="0" smtClean="0"/>
              <a:t>כל אחד מציע הצעה (במעטפות סגורות)</a:t>
            </a:r>
          </a:p>
          <a:p>
            <a:pPr marL="228600" indent="-228600">
              <a:buAutoNum type="arabicPeriod"/>
            </a:pPr>
            <a:r>
              <a:rPr lang="he-IL" dirty="0" smtClean="0"/>
              <a:t>נפעיל</a:t>
            </a:r>
            <a:r>
              <a:rPr lang="he-IL" baseline="0" dirty="0" smtClean="0"/>
              <a:t> את המכניזם </a:t>
            </a:r>
            <a:r>
              <a:rPr lang="en-US" baseline="0" dirty="0" smtClean="0"/>
              <a:t>SM</a:t>
            </a:r>
            <a:r>
              <a:rPr lang="he-IL" baseline="0" dirty="0" smtClean="0"/>
              <a:t> על ההצעה </a:t>
            </a:r>
            <a:r>
              <a:rPr lang="he-IL" baseline="0" dirty="0" err="1" smtClean="0"/>
              <a:t>הוירטואלית</a:t>
            </a:r>
            <a:r>
              <a:rPr lang="he-IL" baseline="0" dirty="0" smtClean="0"/>
              <a:t> ונקבל הקצאה ומחיר וירטואלי</a:t>
            </a:r>
          </a:p>
          <a:p>
            <a:pPr marL="228600" indent="-228600">
              <a:buAutoNum type="arabicPeriod"/>
            </a:pPr>
            <a:r>
              <a:rPr lang="he-IL" baseline="0" dirty="0" smtClean="0"/>
              <a:t>נחליף את התשלום </a:t>
            </a:r>
            <a:r>
              <a:rPr lang="he-IL" baseline="0" dirty="0" err="1" smtClean="0"/>
              <a:t>הוירטואלי</a:t>
            </a:r>
            <a:r>
              <a:rPr lang="he-IL" baseline="0" dirty="0" smtClean="0"/>
              <a:t> של כל שחקן בתשלום </a:t>
            </a:r>
            <a:r>
              <a:rPr lang="he-IL" baseline="0" dirty="0" err="1" smtClean="0"/>
              <a:t>האמיתי</a:t>
            </a:r>
            <a:r>
              <a:rPr lang="he-IL" baseline="0" dirty="0" smtClean="0"/>
              <a:t> ע"י הפעלת הפונקציה ההפוכה של </a:t>
            </a:r>
            <a:r>
              <a:rPr lang="en-US" baseline="0" dirty="0" smtClean="0"/>
              <a:t>FI</a:t>
            </a:r>
            <a:r>
              <a:rPr lang="he-IL" baseline="0" dirty="0" smtClean="0"/>
              <a:t>.</a:t>
            </a:r>
            <a:endParaRPr lang="he-IL" dirty="0" smtClean="0"/>
          </a:p>
          <a:p>
            <a:endParaRPr lang="he-IL" dirty="0"/>
          </a:p>
        </p:txBody>
      </p:sp>
      <p:sp>
        <p:nvSpPr>
          <p:cNvPr id="4" name="מציין מיקום של מספר שקופית 3"/>
          <p:cNvSpPr>
            <a:spLocks noGrp="1"/>
          </p:cNvSpPr>
          <p:nvPr>
            <p:ph type="sldNum" sz="quarter" idx="10"/>
          </p:nvPr>
        </p:nvSpPr>
        <p:spPr/>
        <p:txBody>
          <a:bodyPr/>
          <a:lstStyle/>
          <a:p>
            <a:fld id="{84EE1F29-7509-40A1-B23C-0B4793B096D7}" type="slidenum">
              <a:rPr lang="he-IL" smtClean="0"/>
              <a:pPr/>
              <a:t>41</a:t>
            </a:fld>
            <a:endParaRPr lang="he-IL"/>
          </a:p>
        </p:txBody>
      </p:sp>
    </p:spTree>
    <p:extLst>
      <p:ext uri="{BB962C8B-B14F-4D97-AF65-F5344CB8AC3E}">
        <p14:creationId xmlns:p14="http://schemas.microsoft.com/office/powerpoint/2010/main" val="40959784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בסופו</a:t>
            </a:r>
            <a:r>
              <a:rPr lang="he-IL" baseline="0" dirty="0" smtClean="0"/>
              <a:t> של דבר קיבלנו שבהתפלגות רגילה מכניזם הערך </a:t>
            </a:r>
            <a:r>
              <a:rPr lang="he-IL" baseline="0" dirty="0" err="1" smtClean="0"/>
              <a:t>הוירטואלי</a:t>
            </a:r>
            <a:r>
              <a:rPr lang="he-IL" baseline="0" dirty="0" smtClean="0"/>
              <a:t> הוא </a:t>
            </a:r>
            <a:r>
              <a:rPr lang="en-US" baseline="0" dirty="0" smtClean="0"/>
              <a:t>DSIC</a:t>
            </a:r>
            <a:r>
              <a:rPr lang="he-IL" baseline="0" dirty="0" smtClean="0"/>
              <a:t> כלומר, גורם ל</a:t>
            </a:r>
            <a:r>
              <a:rPr lang="en-US" baseline="0" dirty="0" err="1" smtClean="0"/>
              <a:t>truthtelling</a:t>
            </a:r>
            <a:r>
              <a:rPr lang="he-IL" baseline="0" dirty="0" smtClean="0"/>
              <a:t> להיות אסטרטגיה דומיננטית .</a:t>
            </a:r>
          </a:p>
          <a:p>
            <a:endParaRPr lang="he-IL" baseline="0" dirty="0" smtClean="0"/>
          </a:p>
          <a:p>
            <a:r>
              <a:rPr lang="he-IL" baseline="0" dirty="0" smtClean="0"/>
              <a:t>בנוסף, </a:t>
            </a:r>
            <a:r>
              <a:rPr lang="en-US" baseline="0" dirty="0" smtClean="0"/>
              <a:t>VSM</a:t>
            </a:r>
            <a:r>
              <a:rPr lang="he-IL" baseline="0" dirty="0" smtClean="0"/>
              <a:t> ממקסם את תוחלת הרווח ב</a:t>
            </a:r>
            <a:r>
              <a:rPr lang="en-US" baseline="0" dirty="0" smtClean="0"/>
              <a:t>DSE</a:t>
            </a:r>
            <a:r>
              <a:rPr lang="he-IL" baseline="0" dirty="0" smtClean="0"/>
              <a:t>.</a:t>
            </a:r>
            <a:endParaRPr lang="he-IL" dirty="0"/>
          </a:p>
        </p:txBody>
      </p:sp>
      <p:sp>
        <p:nvSpPr>
          <p:cNvPr id="4" name="מציין מיקום של מספר שקופית 3"/>
          <p:cNvSpPr>
            <a:spLocks noGrp="1"/>
          </p:cNvSpPr>
          <p:nvPr>
            <p:ph type="sldNum" sz="quarter" idx="10"/>
          </p:nvPr>
        </p:nvSpPr>
        <p:spPr/>
        <p:txBody>
          <a:bodyPr/>
          <a:lstStyle/>
          <a:p>
            <a:fld id="{84EE1F29-7509-40A1-B23C-0B4793B096D7}" type="slidenum">
              <a:rPr lang="he-IL" smtClean="0"/>
              <a:pPr/>
              <a:t>42</a:t>
            </a:fld>
            <a:endParaRPr lang="he-IL"/>
          </a:p>
        </p:txBody>
      </p:sp>
    </p:spTree>
    <p:extLst>
      <p:ext uri="{BB962C8B-B14F-4D97-AF65-F5344CB8AC3E}">
        <p14:creationId xmlns:p14="http://schemas.microsoft.com/office/powerpoint/2010/main" val="4095978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בתוחלת כאשר שני שחקנים מתפלגים </a:t>
            </a:r>
            <a:r>
              <a:rPr lang="en-US" dirty="0" smtClean="0"/>
              <a:t>U[0,1]</a:t>
            </a:r>
            <a:r>
              <a:rPr lang="he-IL" baseline="0" dirty="0" smtClean="0"/>
              <a:t> תוחלת השחקן בעל הערך הנמוך היא שליש ותוחלת השחקן בעל הערך הגבוה היא שני שליש.</a:t>
            </a:r>
          </a:p>
          <a:p>
            <a:r>
              <a:rPr lang="he-IL" baseline="0" dirty="0" smtClean="0"/>
              <a:t>בגלל שאנו ב</a:t>
            </a:r>
            <a:r>
              <a:rPr lang="en-US" baseline="0" dirty="0" smtClean="0"/>
              <a:t>second-price auction </a:t>
            </a:r>
            <a:r>
              <a:rPr lang="he-IL" baseline="0" dirty="0" smtClean="0"/>
              <a:t> תוחלת הרווח היא תוחלת השחקן בעל הערך השני (הנמוך במקרה שלנו).</a:t>
            </a:r>
            <a:endParaRPr lang="he-IL" dirty="0" smtClean="0"/>
          </a:p>
          <a:p>
            <a:r>
              <a:rPr lang="he-IL" dirty="0" smtClean="0"/>
              <a:t>*הערה:</a:t>
            </a:r>
            <a:r>
              <a:rPr lang="en-US" dirty="0" smtClean="0"/>
              <a:t> </a:t>
            </a:r>
            <a:r>
              <a:rPr lang="he-IL" dirty="0" smtClean="0"/>
              <a:t>גם ב</a:t>
            </a:r>
            <a:r>
              <a:rPr lang="en-US" dirty="0" smtClean="0"/>
              <a:t>first-price auction </a:t>
            </a:r>
            <a:r>
              <a:rPr lang="he-IL" dirty="0" smtClean="0"/>
              <a:t> נקבל תוחלת רווח שליש מכיוון שהאסטרטגיה הדומיננטית היא לתת חצי מהערך </a:t>
            </a:r>
            <a:r>
              <a:rPr lang="he-IL" dirty="0" err="1" smtClean="0"/>
              <a:t>האמיתי</a:t>
            </a:r>
            <a:r>
              <a:rPr lang="he-IL" dirty="0" smtClean="0"/>
              <a:t>.</a:t>
            </a:r>
            <a:endParaRPr lang="he-IL" dirty="0"/>
          </a:p>
        </p:txBody>
      </p:sp>
      <p:sp>
        <p:nvSpPr>
          <p:cNvPr id="4" name="Slide Number Placeholder 3"/>
          <p:cNvSpPr>
            <a:spLocks noGrp="1"/>
          </p:cNvSpPr>
          <p:nvPr>
            <p:ph type="sldNum" sz="quarter" idx="10"/>
          </p:nvPr>
        </p:nvSpPr>
        <p:spPr/>
        <p:txBody>
          <a:bodyPr/>
          <a:lstStyle/>
          <a:p>
            <a:fld id="{84EE1F29-7509-40A1-B23C-0B4793B096D7}" type="slidenum">
              <a:rPr lang="he-IL" smtClean="0"/>
              <a:pPr/>
              <a:t>5</a:t>
            </a:fld>
            <a:endParaRPr lang="he-IL"/>
          </a:p>
        </p:txBody>
      </p:sp>
    </p:spTree>
    <p:extLst>
      <p:ext uri="{BB962C8B-B14F-4D97-AF65-F5344CB8AC3E}">
        <p14:creationId xmlns:p14="http://schemas.microsoft.com/office/powerpoint/2010/main" val="410132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smtClean="0"/>
              <a:t>כאשר אנו לא מוכרים במחיר נמוך מחצי אנו מחלקים ל4 מקרים (כמו</a:t>
            </a:r>
            <a:r>
              <a:rPr lang="he-IL" baseline="0" dirty="0" smtClean="0"/>
              <a:t> בציור)</a:t>
            </a:r>
          </a:p>
          <a:p>
            <a:r>
              <a:rPr lang="he-IL" baseline="0" dirty="0" smtClean="0"/>
              <a:t>נחבר את כולם ונקבל תוחלת רווח 5/12 – כלומר גבוהה מהתוחלת בלי ההגבלה.</a:t>
            </a:r>
          </a:p>
          <a:p>
            <a:endParaRPr lang="he-IL" dirty="0"/>
          </a:p>
        </p:txBody>
      </p:sp>
      <p:sp>
        <p:nvSpPr>
          <p:cNvPr id="4" name="Slide Number Placeholder 3"/>
          <p:cNvSpPr>
            <a:spLocks noGrp="1"/>
          </p:cNvSpPr>
          <p:nvPr>
            <p:ph type="sldNum" sz="quarter" idx="10"/>
          </p:nvPr>
        </p:nvSpPr>
        <p:spPr/>
        <p:txBody>
          <a:bodyPr/>
          <a:lstStyle/>
          <a:p>
            <a:fld id="{84EE1F29-7509-40A1-B23C-0B4793B096D7}" type="slidenum">
              <a:rPr lang="he-IL" smtClean="0"/>
              <a:pPr/>
              <a:t>6</a:t>
            </a:fld>
            <a:endParaRPr lang="he-IL"/>
          </a:p>
        </p:txBody>
      </p:sp>
    </p:spTree>
    <p:extLst>
      <p:ext uri="{BB962C8B-B14F-4D97-AF65-F5344CB8AC3E}">
        <p14:creationId xmlns:p14="http://schemas.microsoft.com/office/powerpoint/2010/main" val="410132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84EE1F29-7509-40A1-B23C-0B4793B096D7}" type="slidenum">
              <a:rPr lang="he-IL" smtClean="0"/>
              <a:pPr/>
              <a:t>7</a:t>
            </a:fld>
            <a:endParaRPr lang="he-IL"/>
          </a:p>
        </p:txBody>
      </p:sp>
    </p:spTree>
    <p:extLst>
      <p:ext uri="{BB962C8B-B14F-4D97-AF65-F5344CB8AC3E}">
        <p14:creationId xmlns:p14="http://schemas.microsoft.com/office/powerpoint/2010/main" val="883054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dirty="0" smtClean="0">
                <a:ea typeface="Calibri"/>
              </a:rPr>
              <a:t>מדובר בסביבה חד </a:t>
            </a:r>
            <a:r>
              <a:rPr lang="he-IL" dirty="0" err="1" smtClean="0">
                <a:ea typeface="Calibri"/>
              </a:rPr>
              <a:t>מימדית</a:t>
            </a:r>
            <a:r>
              <a:rPr lang="he-IL" dirty="0" smtClean="0">
                <a:ea typeface="Calibri"/>
              </a:rPr>
              <a:t> שבה</a:t>
            </a:r>
            <a:r>
              <a:rPr lang="he-IL" baseline="0" dirty="0" smtClean="0">
                <a:ea typeface="Calibri"/>
              </a:rPr>
              <a:t> הטיפוס של השחקן הוא הערך שלו. </a:t>
            </a:r>
            <a:r>
              <a:rPr lang="he-IL" baseline="0" dirty="0" smtClean="0"/>
              <a:t>השלישי מקרה פרטי של השני, והשני מקרה פרטי של הראשון.</a:t>
            </a:r>
            <a:endParaRPr lang="he-IL" baseline="0" dirty="0" smtClean="0">
              <a:ea typeface="Calibri"/>
            </a:endParaRPr>
          </a:p>
          <a:p>
            <a:pPr marL="228600" marR="0" indent="-228600" algn="r" defTabSz="914400" rtl="1" eaLnBrk="1" fontAlgn="auto" latinLnBrk="0" hangingPunct="1">
              <a:lnSpc>
                <a:spcPct val="100000"/>
              </a:lnSpc>
              <a:spcBef>
                <a:spcPts val="0"/>
              </a:spcBef>
              <a:spcAft>
                <a:spcPts val="0"/>
              </a:spcAft>
              <a:buClrTx/>
              <a:buSzTx/>
              <a:buFontTx/>
              <a:buAutoNum type="arabicPeriod"/>
              <a:tabLst/>
              <a:defRPr/>
            </a:pPr>
            <a:r>
              <a:rPr lang="he-IL" baseline="0" dirty="0" smtClean="0">
                <a:ea typeface="Calibri"/>
              </a:rPr>
              <a:t>המושג הרגיל והידוע- </a:t>
            </a:r>
            <a:r>
              <a:rPr lang="en-US" baseline="0" dirty="0" smtClean="0">
                <a:ea typeface="Calibri"/>
              </a:rPr>
              <a:t>c(x)</a:t>
            </a:r>
            <a:r>
              <a:rPr lang="he-IL" baseline="0" dirty="0" smtClean="0">
                <a:ea typeface="Calibri"/>
              </a:rPr>
              <a:t> עלות </a:t>
            </a:r>
            <a:r>
              <a:rPr lang="he-IL" baseline="0" dirty="0" err="1" smtClean="0">
                <a:ea typeface="Calibri"/>
              </a:rPr>
              <a:t>האלוקציה</a:t>
            </a:r>
            <a:r>
              <a:rPr lang="he-IL" baseline="0" dirty="0" smtClean="0">
                <a:ea typeface="Calibri"/>
              </a:rPr>
              <a:t> (כמה עולה גידול העגבניות? כמה עולה שכר של המרצה לקורס? בניגוד לפריט ירושה שלא עולה לי. דוגמת הרשת)</a:t>
            </a:r>
          </a:p>
          <a:p>
            <a:pPr marL="228600" marR="0" indent="-228600" algn="r" defTabSz="914400" rtl="1" eaLnBrk="1" fontAlgn="auto" latinLnBrk="0" hangingPunct="1">
              <a:lnSpc>
                <a:spcPct val="100000"/>
              </a:lnSpc>
              <a:spcBef>
                <a:spcPts val="0"/>
              </a:spcBef>
              <a:spcAft>
                <a:spcPts val="0"/>
              </a:spcAft>
              <a:buClrTx/>
              <a:buSzTx/>
              <a:buFontTx/>
              <a:buAutoNum type="arabicPeriod"/>
              <a:tabLst/>
              <a:defRPr/>
            </a:pPr>
            <a:r>
              <a:rPr lang="he-IL" baseline="0" dirty="0" smtClean="0">
                <a:ea typeface="Calibri"/>
              </a:rPr>
              <a:t>מבקשים למצוא קומבינציה מתאימה של קבוצת אנשים שניתן לספק להם שירות ביחד.(יש לי 100 תלמידים שרוצים להירשם לקורס ורק 20 מקומות- למצוא קומבינציה מתאימה בהתאם לאילוצים)</a:t>
            </a:r>
          </a:p>
          <a:p>
            <a:pPr marL="228600" marR="0" indent="-228600" algn="r" defTabSz="914400" rtl="1" eaLnBrk="1" fontAlgn="auto" latinLnBrk="0" hangingPunct="1">
              <a:lnSpc>
                <a:spcPct val="100000"/>
              </a:lnSpc>
              <a:spcBef>
                <a:spcPts val="0"/>
              </a:spcBef>
              <a:spcAft>
                <a:spcPts val="0"/>
              </a:spcAft>
              <a:buClrTx/>
              <a:buSzTx/>
              <a:buFontTx/>
              <a:buAutoNum type="arabicPeriod"/>
              <a:tabLst/>
              <a:defRPr/>
            </a:pPr>
            <a:r>
              <a:rPr lang="he-IL" baseline="0" dirty="0" smtClean="0">
                <a:ea typeface="Calibri"/>
              </a:rPr>
              <a:t>במקרה זה אני יכול למנוע שירות גם אם ההקצאה אפשרית. (20 מקומות לסמינר אבל לא חובה לאייש את כולם)</a:t>
            </a:r>
          </a:p>
        </p:txBody>
      </p:sp>
      <p:sp>
        <p:nvSpPr>
          <p:cNvPr id="4" name="מציין מיקום של מספר שקופית 3"/>
          <p:cNvSpPr>
            <a:spLocks noGrp="1"/>
          </p:cNvSpPr>
          <p:nvPr>
            <p:ph type="sldNum" sz="quarter" idx="10"/>
          </p:nvPr>
        </p:nvSpPr>
        <p:spPr/>
        <p:txBody>
          <a:bodyPr/>
          <a:lstStyle/>
          <a:p>
            <a:fld id="{84EE1F29-7509-40A1-B23C-0B4793B096D7}" type="slidenum">
              <a:rPr lang="he-IL" smtClean="0"/>
              <a:pPr/>
              <a:t>8</a:t>
            </a:fld>
            <a:endParaRPr lang="he-IL"/>
          </a:p>
        </p:txBody>
      </p:sp>
    </p:spTree>
    <p:extLst>
      <p:ext uri="{BB962C8B-B14F-4D97-AF65-F5344CB8AC3E}">
        <p14:creationId xmlns:p14="http://schemas.microsoft.com/office/powerpoint/2010/main" val="4188202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smtClean="0"/>
              <a:t>אנחנו</a:t>
            </a:r>
            <a:r>
              <a:rPr lang="he-IL" baseline="0" dirty="0" smtClean="0"/>
              <a:t> רוצים למצוא עיצוב מכניזם שיגיע למצב של שיווי משקל נאש, ויעמוד באילוצים. כלומר, אנו רוצים להשיג משק יעיל.</a:t>
            </a:r>
          </a:p>
          <a:p>
            <a:r>
              <a:rPr lang="he-IL" baseline="0" dirty="0" smtClean="0"/>
              <a:t>ראינו שחוק ההקצאה מונוטוני ב</a:t>
            </a:r>
            <a:r>
              <a:rPr lang="en-US" baseline="0" dirty="0" smtClean="0"/>
              <a:t>BNE</a:t>
            </a:r>
            <a:r>
              <a:rPr lang="he-IL" baseline="0" dirty="0" smtClean="0"/>
              <a:t> ושכל חוק הקצאה </a:t>
            </a:r>
            <a:r>
              <a:rPr lang="he-IL" baseline="0" dirty="0" err="1" smtClean="0"/>
              <a:t>מונוטיני</a:t>
            </a:r>
            <a:r>
              <a:rPr lang="he-IL" baseline="0" dirty="0" smtClean="0"/>
              <a:t> ניתן למימוש ב</a:t>
            </a:r>
            <a:r>
              <a:rPr lang="en-US" baseline="0" dirty="0" smtClean="0"/>
              <a:t>BNE</a:t>
            </a:r>
            <a:r>
              <a:rPr lang="he-IL" baseline="0" dirty="0" smtClean="0"/>
              <a:t> עם תשלום מתאים.</a:t>
            </a:r>
          </a:p>
          <a:p>
            <a:r>
              <a:rPr lang="he-IL" baseline="0" dirty="0" smtClean="0"/>
              <a:t>אך כמו שנראה בהמשך, גם בלי לכפות את אילוץ המונוטוניות על </a:t>
            </a:r>
            <a:r>
              <a:rPr lang="en-US" baseline="0" dirty="0" smtClean="0"/>
              <a:t>OPT</a:t>
            </a:r>
            <a:r>
              <a:rPr lang="he-IL" baseline="0" dirty="0" smtClean="0"/>
              <a:t> הוא יסתפק בכל מקרה.</a:t>
            </a:r>
            <a:endParaRPr lang="he-IL" dirty="0"/>
          </a:p>
        </p:txBody>
      </p:sp>
      <p:sp>
        <p:nvSpPr>
          <p:cNvPr id="4" name="מציין מיקום של מספר שקופית 3"/>
          <p:cNvSpPr>
            <a:spLocks noGrp="1"/>
          </p:cNvSpPr>
          <p:nvPr>
            <p:ph type="sldNum" sz="quarter" idx="10"/>
          </p:nvPr>
        </p:nvSpPr>
        <p:spPr/>
        <p:txBody>
          <a:bodyPr/>
          <a:lstStyle/>
          <a:p>
            <a:fld id="{84EE1F29-7509-40A1-B23C-0B4793B096D7}" type="slidenum">
              <a:rPr lang="he-IL" smtClean="0"/>
              <a:pPr/>
              <a:t>9</a:t>
            </a:fld>
            <a:endParaRPr lang="he-IL"/>
          </a:p>
        </p:txBody>
      </p:sp>
    </p:spTree>
    <p:extLst>
      <p:ext uri="{BB962C8B-B14F-4D97-AF65-F5344CB8AC3E}">
        <p14:creationId xmlns:p14="http://schemas.microsoft.com/office/powerpoint/2010/main" val="555717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84EE1F29-7509-40A1-B23C-0B4793B096D7}" type="slidenum">
              <a:rPr lang="he-IL" smtClean="0"/>
              <a:pPr/>
              <a:t>11</a:t>
            </a:fld>
            <a:endParaRPr lang="he-IL"/>
          </a:p>
        </p:txBody>
      </p:sp>
    </p:spTree>
    <p:extLst>
      <p:ext uri="{BB962C8B-B14F-4D97-AF65-F5344CB8AC3E}">
        <p14:creationId xmlns:p14="http://schemas.microsoft.com/office/powerpoint/2010/main" val="3902120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ctr" rtl="0">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l">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
        <p:nvSpPr>
          <p:cNvPr id="30" name="Date Placeholder 29"/>
          <p:cNvSpPr>
            <a:spLocks noGrp="1"/>
          </p:cNvSpPr>
          <p:nvPr>
            <p:ph type="dt" sz="half" idx="10"/>
          </p:nvPr>
        </p:nvSpPr>
        <p:spPr/>
        <p:txBody>
          <a:bodyPr/>
          <a:lstStyle>
            <a:lvl1pPr>
              <a:defRPr>
                <a:solidFill>
                  <a:srgbClr val="FFFFFF"/>
                </a:solidFill>
              </a:defRPr>
            </a:lvl1pPr>
            <a:extLst/>
          </a:lstStyle>
          <a:p>
            <a:fld id="{3875C5D2-157A-4A99-B199-35B05D743868}" type="datetimeFigureOut">
              <a:rPr lang="en-US" smtClean="0"/>
              <a:pPr/>
              <a:t>6/13/2012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95B72FC-3E4A-4B2C-B8A5-B15832A4B96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875C5D2-157A-4A99-B199-35B05D743868}" type="datetimeFigureOut">
              <a:rPr lang="en-US" smtClean="0"/>
              <a:pPr/>
              <a:t>6/13/2012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95B72FC-3E4A-4B2C-B8A5-B15832A4B96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875C5D2-157A-4A99-B199-35B05D743868}" type="datetimeFigureOut">
              <a:rPr lang="en-US" smtClean="0"/>
              <a:pPr/>
              <a:t>6/13/2012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95B72FC-3E4A-4B2C-B8A5-B15832A4B96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ftr" sz="quarter" idx="10"/>
          </p:nvPr>
        </p:nvSpPr>
        <p:spPr>
          <a:ln/>
        </p:spPr>
        <p:txBody>
          <a:bodyPr/>
          <a:lstStyle>
            <a:lvl1pPr>
              <a:defRPr/>
            </a:lvl1pPr>
          </a:lstStyle>
          <a:p>
            <a:endParaRPr lang="en-US"/>
          </a:p>
        </p:txBody>
      </p:sp>
      <p:sp>
        <p:nvSpPr>
          <p:cNvPr id="7" name="Rectangle 3"/>
          <p:cNvSpPr>
            <a:spLocks noGrp="1" noChangeArrowheads="1"/>
          </p:cNvSpPr>
          <p:nvPr>
            <p:ph type="sldNum" sz="quarter" idx="11"/>
          </p:nvPr>
        </p:nvSpPr>
        <p:spPr>
          <a:ln/>
        </p:spPr>
        <p:txBody>
          <a:bodyPr/>
          <a:lstStyle>
            <a:lvl1pPr>
              <a:defRPr/>
            </a:lvl1pPr>
          </a:lstStyle>
          <a:p>
            <a:fld id="{E95B72FC-3E4A-4B2C-B8A5-B15832A4B96C}" type="slidenum">
              <a:rPr lang="en-US" smtClean="0"/>
              <a:pPr/>
              <a:t>‹#›</a:t>
            </a:fld>
            <a:endParaRPr lang="en-US"/>
          </a:p>
        </p:txBody>
      </p:sp>
      <p:sp>
        <p:nvSpPr>
          <p:cNvPr id="8" name="Rectangle 16"/>
          <p:cNvSpPr>
            <a:spLocks noGrp="1" noChangeArrowheads="1"/>
          </p:cNvSpPr>
          <p:nvPr>
            <p:ph type="dt" sz="half" idx="12"/>
          </p:nvPr>
        </p:nvSpPr>
        <p:spPr>
          <a:ln/>
        </p:spPr>
        <p:txBody>
          <a:bodyPr/>
          <a:lstStyle>
            <a:lvl1pPr>
              <a:defRPr/>
            </a:lvl1pPr>
          </a:lstStyle>
          <a:p>
            <a:fld id="{3875C5D2-157A-4A99-B199-35B05D743868}" type="datetimeFigureOut">
              <a:rPr lang="en-US" smtClean="0"/>
              <a:pPr/>
              <a:t>6/13/2012</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52A743-720F-B641-B047-2B1E29B867C4}" type="datetimeFigureOut">
              <a:rPr lang="en-US" smtClean="0">
                <a:solidFill>
                  <a:srgbClr val="FFFFFF">
                    <a:tint val="75000"/>
                  </a:srgbClr>
                </a:solidFill>
              </a:rPr>
              <a:pPr/>
              <a:t>6/13/2012</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fld id="{8CDE5511-49DC-1049-8A7A-35EE5B971780}"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1235345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52A743-720F-B641-B047-2B1E29B867C4}" type="datetimeFigureOut">
              <a:rPr lang="en-US" smtClean="0">
                <a:solidFill>
                  <a:srgbClr val="FFFFFF">
                    <a:tint val="75000"/>
                  </a:srgbClr>
                </a:solidFill>
              </a:rPr>
              <a:pPr/>
              <a:t>6/13/2012</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fld id="{8CDE5511-49DC-1049-8A7A-35EE5B971780}"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3940556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52A743-720F-B641-B047-2B1E29B867C4}" type="datetimeFigureOut">
              <a:rPr lang="en-US" smtClean="0">
                <a:solidFill>
                  <a:srgbClr val="FFFFFF">
                    <a:tint val="75000"/>
                  </a:srgbClr>
                </a:solidFill>
              </a:rPr>
              <a:pPr/>
              <a:t>6/13/2012</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fld id="{8CDE5511-49DC-1049-8A7A-35EE5B971780}"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3185146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52A743-720F-B641-B047-2B1E29B867C4}" type="datetimeFigureOut">
              <a:rPr lang="en-US" smtClean="0">
                <a:solidFill>
                  <a:srgbClr val="FFFFFF">
                    <a:tint val="75000"/>
                  </a:srgbClr>
                </a:solidFill>
              </a:rPr>
              <a:pPr/>
              <a:t>6/13/2012</a:t>
            </a:fld>
            <a:endParaRPr lang="en-US">
              <a:solidFill>
                <a:srgbClr val="FFFFFF">
                  <a:tint val="75000"/>
                </a:srgbClr>
              </a:solidFill>
            </a:endParaRPr>
          </a:p>
        </p:txBody>
      </p:sp>
      <p:sp>
        <p:nvSpPr>
          <p:cNvPr id="6" name="Footer Placeholder 5"/>
          <p:cNvSpPr>
            <a:spLocks noGrp="1"/>
          </p:cNvSpPr>
          <p:nvPr>
            <p:ph type="ftr" sz="quarter" idx="11"/>
          </p:nvPr>
        </p:nvSpPr>
        <p:spPr/>
        <p:txBody>
          <a:bodyPr/>
          <a:lstStyle/>
          <a:p>
            <a:endParaRPr lang="en-US">
              <a:solidFill>
                <a:srgbClr val="FFFFFF">
                  <a:tint val="75000"/>
                </a:srgbClr>
              </a:solidFill>
            </a:endParaRPr>
          </a:p>
        </p:txBody>
      </p:sp>
      <p:sp>
        <p:nvSpPr>
          <p:cNvPr id="7" name="Slide Number Placeholder 6"/>
          <p:cNvSpPr>
            <a:spLocks noGrp="1"/>
          </p:cNvSpPr>
          <p:nvPr>
            <p:ph type="sldNum" sz="quarter" idx="12"/>
          </p:nvPr>
        </p:nvSpPr>
        <p:spPr/>
        <p:txBody>
          <a:bodyPr/>
          <a:lstStyle/>
          <a:p>
            <a:fld id="{8CDE5511-49DC-1049-8A7A-35EE5B971780}"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3107142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52A743-720F-B641-B047-2B1E29B867C4}" type="datetimeFigureOut">
              <a:rPr lang="en-US" smtClean="0">
                <a:solidFill>
                  <a:srgbClr val="FFFFFF">
                    <a:tint val="75000"/>
                  </a:srgbClr>
                </a:solidFill>
              </a:rPr>
              <a:pPr/>
              <a:t>6/13/2012</a:t>
            </a:fld>
            <a:endParaRPr lang="en-US">
              <a:solidFill>
                <a:srgbClr val="FFFFFF">
                  <a:tint val="75000"/>
                </a:srgbClr>
              </a:solidFill>
            </a:endParaRPr>
          </a:p>
        </p:txBody>
      </p:sp>
      <p:sp>
        <p:nvSpPr>
          <p:cNvPr id="8" name="Footer Placeholder 7"/>
          <p:cNvSpPr>
            <a:spLocks noGrp="1"/>
          </p:cNvSpPr>
          <p:nvPr>
            <p:ph type="ftr" sz="quarter" idx="11"/>
          </p:nvPr>
        </p:nvSpPr>
        <p:spPr/>
        <p:txBody>
          <a:bodyPr/>
          <a:lstStyle/>
          <a:p>
            <a:endParaRPr lang="en-US">
              <a:solidFill>
                <a:srgbClr val="FFFFFF">
                  <a:tint val="75000"/>
                </a:srgbClr>
              </a:solidFill>
            </a:endParaRPr>
          </a:p>
        </p:txBody>
      </p:sp>
      <p:sp>
        <p:nvSpPr>
          <p:cNvPr id="9" name="Slide Number Placeholder 8"/>
          <p:cNvSpPr>
            <a:spLocks noGrp="1"/>
          </p:cNvSpPr>
          <p:nvPr>
            <p:ph type="sldNum" sz="quarter" idx="12"/>
          </p:nvPr>
        </p:nvSpPr>
        <p:spPr/>
        <p:txBody>
          <a:bodyPr/>
          <a:lstStyle/>
          <a:p>
            <a:fld id="{8CDE5511-49DC-1049-8A7A-35EE5B971780}"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296172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52A743-720F-B641-B047-2B1E29B867C4}" type="datetimeFigureOut">
              <a:rPr lang="en-US" smtClean="0">
                <a:solidFill>
                  <a:srgbClr val="FFFFFF">
                    <a:tint val="75000"/>
                  </a:srgbClr>
                </a:solidFill>
              </a:rPr>
              <a:pPr/>
              <a:t>6/13/2012</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8CDE5511-49DC-1049-8A7A-35EE5B971780}"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7638629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52A743-720F-B641-B047-2B1E29B867C4}" type="datetimeFigureOut">
              <a:rPr lang="en-US" smtClean="0">
                <a:solidFill>
                  <a:srgbClr val="FFFFFF">
                    <a:tint val="75000"/>
                  </a:srgbClr>
                </a:solidFill>
              </a:rPr>
              <a:pPr/>
              <a:t>6/13/2012</a:t>
            </a:fld>
            <a:endParaRPr lang="en-US">
              <a:solidFill>
                <a:srgbClr val="FFFFFF">
                  <a:tint val="75000"/>
                </a:srgbClr>
              </a:solidFill>
            </a:endParaRPr>
          </a:p>
        </p:txBody>
      </p:sp>
      <p:sp>
        <p:nvSpPr>
          <p:cNvPr id="3" name="Footer Placeholder 2"/>
          <p:cNvSpPr>
            <a:spLocks noGrp="1"/>
          </p:cNvSpPr>
          <p:nvPr>
            <p:ph type="ftr" sz="quarter" idx="11"/>
          </p:nvPr>
        </p:nvSpPr>
        <p:spPr/>
        <p:txBody>
          <a:bodyPr/>
          <a:lstStyle/>
          <a:p>
            <a:endParaRPr lang="en-US">
              <a:solidFill>
                <a:srgbClr val="FFFFFF">
                  <a:tint val="75000"/>
                </a:srgbClr>
              </a:solidFill>
            </a:endParaRPr>
          </a:p>
        </p:txBody>
      </p:sp>
      <p:sp>
        <p:nvSpPr>
          <p:cNvPr id="4" name="Slide Number Placeholder 3"/>
          <p:cNvSpPr>
            <a:spLocks noGrp="1"/>
          </p:cNvSpPr>
          <p:nvPr>
            <p:ph type="sldNum" sz="quarter" idx="12"/>
          </p:nvPr>
        </p:nvSpPr>
        <p:spPr/>
        <p:txBody>
          <a:bodyPr/>
          <a:lstStyle/>
          <a:p>
            <a:fld id="{8CDE5511-49DC-1049-8A7A-35EE5B971780}"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2688607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875C5D2-157A-4A99-B199-35B05D743868}" type="datetimeFigureOut">
              <a:rPr lang="en-US" smtClean="0"/>
              <a:pPr/>
              <a:t>6/13/2012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95B72FC-3E4A-4B2C-B8A5-B15832A4B96C}"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52A743-720F-B641-B047-2B1E29B867C4}" type="datetimeFigureOut">
              <a:rPr lang="en-US" smtClean="0">
                <a:solidFill>
                  <a:srgbClr val="FFFFFF">
                    <a:tint val="75000"/>
                  </a:srgbClr>
                </a:solidFill>
              </a:rPr>
              <a:pPr/>
              <a:t>6/13/2012</a:t>
            </a:fld>
            <a:endParaRPr lang="en-US">
              <a:solidFill>
                <a:srgbClr val="FFFFFF">
                  <a:tint val="75000"/>
                </a:srgbClr>
              </a:solidFill>
            </a:endParaRPr>
          </a:p>
        </p:txBody>
      </p:sp>
      <p:sp>
        <p:nvSpPr>
          <p:cNvPr id="6" name="Footer Placeholder 5"/>
          <p:cNvSpPr>
            <a:spLocks noGrp="1"/>
          </p:cNvSpPr>
          <p:nvPr>
            <p:ph type="ftr" sz="quarter" idx="11"/>
          </p:nvPr>
        </p:nvSpPr>
        <p:spPr/>
        <p:txBody>
          <a:bodyPr/>
          <a:lstStyle/>
          <a:p>
            <a:endParaRPr lang="en-US">
              <a:solidFill>
                <a:srgbClr val="FFFFFF">
                  <a:tint val="75000"/>
                </a:srgbClr>
              </a:solidFill>
            </a:endParaRPr>
          </a:p>
        </p:txBody>
      </p:sp>
      <p:sp>
        <p:nvSpPr>
          <p:cNvPr id="7" name="Slide Number Placeholder 6"/>
          <p:cNvSpPr>
            <a:spLocks noGrp="1"/>
          </p:cNvSpPr>
          <p:nvPr>
            <p:ph type="sldNum" sz="quarter" idx="12"/>
          </p:nvPr>
        </p:nvSpPr>
        <p:spPr/>
        <p:txBody>
          <a:bodyPr/>
          <a:lstStyle/>
          <a:p>
            <a:fld id="{8CDE5511-49DC-1049-8A7A-35EE5B971780}"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40103955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52A743-720F-B641-B047-2B1E29B867C4}" type="datetimeFigureOut">
              <a:rPr lang="en-US" smtClean="0">
                <a:solidFill>
                  <a:srgbClr val="FFFFFF">
                    <a:tint val="75000"/>
                  </a:srgbClr>
                </a:solidFill>
              </a:rPr>
              <a:pPr/>
              <a:t>6/13/2012</a:t>
            </a:fld>
            <a:endParaRPr lang="en-US">
              <a:solidFill>
                <a:srgbClr val="FFFFFF">
                  <a:tint val="75000"/>
                </a:srgbClr>
              </a:solidFill>
            </a:endParaRPr>
          </a:p>
        </p:txBody>
      </p:sp>
      <p:sp>
        <p:nvSpPr>
          <p:cNvPr id="6" name="Footer Placeholder 5"/>
          <p:cNvSpPr>
            <a:spLocks noGrp="1"/>
          </p:cNvSpPr>
          <p:nvPr>
            <p:ph type="ftr" sz="quarter" idx="11"/>
          </p:nvPr>
        </p:nvSpPr>
        <p:spPr/>
        <p:txBody>
          <a:bodyPr/>
          <a:lstStyle/>
          <a:p>
            <a:endParaRPr lang="en-US">
              <a:solidFill>
                <a:srgbClr val="FFFFFF">
                  <a:tint val="75000"/>
                </a:srgbClr>
              </a:solidFill>
            </a:endParaRPr>
          </a:p>
        </p:txBody>
      </p:sp>
      <p:sp>
        <p:nvSpPr>
          <p:cNvPr id="7" name="Slide Number Placeholder 6"/>
          <p:cNvSpPr>
            <a:spLocks noGrp="1"/>
          </p:cNvSpPr>
          <p:nvPr>
            <p:ph type="sldNum" sz="quarter" idx="12"/>
          </p:nvPr>
        </p:nvSpPr>
        <p:spPr/>
        <p:txBody>
          <a:bodyPr/>
          <a:lstStyle/>
          <a:p>
            <a:fld id="{8CDE5511-49DC-1049-8A7A-35EE5B971780}"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2373240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52A743-720F-B641-B047-2B1E29B867C4}" type="datetimeFigureOut">
              <a:rPr lang="en-US" smtClean="0">
                <a:solidFill>
                  <a:srgbClr val="FFFFFF">
                    <a:tint val="75000"/>
                  </a:srgbClr>
                </a:solidFill>
              </a:rPr>
              <a:pPr/>
              <a:t>6/13/2012</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fld id="{8CDE5511-49DC-1049-8A7A-35EE5B971780}"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3769392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52A743-720F-B641-B047-2B1E29B867C4}" type="datetimeFigureOut">
              <a:rPr lang="en-US" smtClean="0">
                <a:solidFill>
                  <a:srgbClr val="FFFFFF">
                    <a:tint val="75000"/>
                  </a:srgbClr>
                </a:solidFill>
              </a:rPr>
              <a:pPr/>
              <a:t>6/13/2012</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fld id="{8CDE5511-49DC-1049-8A7A-35EE5B971780}"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20954602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20574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20574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solidFill>
                <a:srgbClr val="FFFFFF">
                  <a:tint val="75000"/>
                </a:srgbClr>
              </a:solidFill>
            </a:endParaRPr>
          </a:p>
        </p:txBody>
      </p:sp>
      <p:sp>
        <p:nvSpPr>
          <p:cNvPr id="6" name="Slide Number Placeholder 5"/>
          <p:cNvSpPr>
            <a:spLocks noGrp="1"/>
          </p:cNvSpPr>
          <p:nvPr>
            <p:ph type="sldNum" sz="quarter" idx="11"/>
          </p:nvPr>
        </p:nvSpPr>
        <p:spPr>
          <a:xfrm>
            <a:off x="6553200" y="6248400"/>
            <a:ext cx="2133600" cy="457200"/>
          </a:xfrm>
        </p:spPr>
        <p:txBody>
          <a:bodyPr/>
          <a:lstStyle>
            <a:lvl1pPr>
              <a:defRPr smtClean="0"/>
            </a:lvl1pPr>
          </a:lstStyle>
          <a:p>
            <a:fld id="{28E1471D-44BD-2B48-854A-97418967C7AF}" type="slidenum">
              <a:rPr lang="en-US">
                <a:solidFill>
                  <a:srgbClr val="FFFFFF">
                    <a:tint val="75000"/>
                  </a:srgbClr>
                </a:solidFill>
              </a:rPr>
              <a:pPr/>
              <a:t>‹#›</a:t>
            </a:fld>
            <a:endParaRPr lang="en-US">
              <a:solidFill>
                <a:srgbClr val="FFFFFF">
                  <a:tint val="75000"/>
                </a:srgbClr>
              </a:solidFill>
            </a:endParaRP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solidFill>
                <a:srgbClr val="FFFFFF">
                  <a:tint val="75000"/>
                </a:srgbClr>
              </a:solidFill>
            </a:endParaRPr>
          </a:p>
        </p:txBody>
      </p:sp>
    </p:spTree>
    <p:extLst>
      <p:ext uri="{BB962C8B-B14F-4D97-AF65-F5344CB8AC3E}">
        <p14:creationId xmlns:p14="http://schemas.microsoft.com/office/powerpoint/2010/main" val="30282747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20574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81600" y="20574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US">
              <a:solidFill>
                <a:srgbClr val="FFFFFF">
                  <a:tint val="75000"/>
                </a:srgbClr>
              </a:solidFill>
            </a:endParaRPr>
          </a:p>
        </p:txBody>
      </p:sp>
      <p:sp>
        <p:nvSpPr>
          <p:cNvPr id="6" name="Slide Number Placeholder 5"/>
          <p:cNvSpPr>
            <a:spLocks noGrp="1"/>
          </p:cNvSpPr>
          <p:nvPr>
            <p:ph type="sldNum" sz="quarter" idx="11"/>
          </p:nvPr>
        </p:nvSpPr>
        <p:spPr>
          <a:xfrm>
            <a:off x="6553200" y="6248400"/>
            <a:ext cx="2133600" cy="457200"/>
          </a:xfrm>
        </p:spPr>
        <p:txBody>
          <a:bodyPr/>
          <a:lstStyle>
            <a:lvl1pPr>
              <a:defRPr smtClean="0"/>
            </a:lvl1pPr>
          </a:lstStyle>
          <a:p>
            <a:fld id="{077DA8DA-85BA-994F-9C39-4E77AF028060}" type="slidenum">
              <a:rPr lang="en-US">
                <a:solidFill>
                  <a:srgbClr val="FFFFFF">
                    <a:tint val="75000"/>
                  </a:srgbClr>
                </a:solidFill>
              </a:rPr>
              <a:pPr/>
              <a:t>‹#›</a:t>
            </a:fld>
            <a:endParaRPr lang="en-US">
              <a:solidFill>
                <a:srgbClr val="FFFFFF">
                  <a:tint val="75000"/>
                </a:srgbClr>
              </a:solidFill>
            </a:endParaRPr>
          </a:p>
        </p:txBody>
      </p:sp>
      <p:sp>
        <p:nvSpPr>
          <p:cNvPr id="7" name="Date Placeholder 6"/>
          <p:cNvSpPr>
            <a:spLocks noGrp="1"/>
          </p:cNvSpPr>
          <p:nvPr>
            <p:ph type="dt" sz="half" idx="12"/>
          </p:nvPr>
        </p:nvSpPr>
        <p:spPr>
          <a:xfrm>
            <a:off x="457200" y="6245225"/>
            <a:ext cx="2133600" cy="476250"/>
          </a:xfrm>
        </p:spPr>
        <p:txBody>
          <a:bodyPr/>
          <a:lstStyle>
            <a:lvl1pPr>
              <a:defRPr/>
            </a:lvl1pPr>
          </a:lstStyle>
          <a:p>
            <a:endParaRPr lang="en-US">
              <a:solidFill>
                <a:srgbClr val="FFFFFF">
                  <a:tint val="75000"/>
                </a:srgbClr>
              </a:solidFill>
            </a:endParaRPr>
          </a:p>
        </p:txBody>
      </p:sp>
    </p:spTree>
    <p:extLst>
      <p:ext uri="{BB962C8B-B14F-4D97-AF65-F5344CB8AC3E}">
        <p14:creationId xmlns:p14="http://schemas.microsoft.com/office/powerpoint/2010/main" val="2598157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3875C5D2-157A-4A99-B199-35B05D743868}" type="datetimeFigureOut">
              <a:rPr lang="en-US" smtClean="0"/>
              <a:pPr/>
              <a:t>6/13/2012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95B72FC-3E4A-4B2C-B8A5-B15832A4B96C}"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875C5D2-157A-4A99-B199-35B05D743868}" type="datetimeFigureOut">
              <a:rPr lang="en-US" smtClean="0"/>
              <a:pPr/>
              <a:t>6/13/2012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95B72FC-3E4A-4B2C-B8A5-B15832A4B96C}"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875C5D2-157A-4A99-B199-35B05D743868}" type="datetimeFigureOut">
              <a:rPr lang="en-US" smtClean="0"/>
              <a:pPr/>
              <a:t>6/13/2012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95B72FC-3E4A-4B2C-B8A5-B15832A4B96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3875C5D2-157A-4A99-B199-35B05D743868}" type="datetimeFigureOut">
              <a:rPr lang="en-US" smtClean="0"/>
              <a:pPr/>
              <a:t>6/13/2012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95B72FC-3E4A-4B2C-B8A5-B15832A4B96C}"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3875C5D2-157A-4A99-B199-35B05D743868}" type="datetimeFigureOut">
              <a:rPr lang="en-US" smtClean="0"/>
              <a:pPr/>
              <a:t>6/13/2012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95B72FC-3E4A-4B2C-B8A5-B15832A4B96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3875C5D2-157A-4A99-B199-35B05D743868}" type="datetimeFigureOut">
              <a:rPr lang="en-US" smtClean="0"/>
              <a:pPr/>
              <a:t>6/13/2012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95B72FC-3E4A-4B2C-B8A5-B15832A4B96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3875C5D2-157A-4A99-B199-35B05D743868}" type="datetimeFigureOut">
              <a:rPr lang="en-US" smtClean="0"/>
              <a:pPr/>
              <a:t>6/13/2012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95B72FC-3E4A-4B2C-B8A5-B15832A4B96C}"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3875C5D2-157A-4A99-B199-35B05D743868}" type="datetimeFigureOut">
              <a:rPr lang="en-US" smtClean="0"/>
              <a:pPr/>
              <a:t>6/13/2012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95B72FC-3E4A-4B2C-B8A5-B15832A4B96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Comic Sans MS" pitchFamily="66" charset="0"/>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Comic Sans MS" pitchFamily="66" charset="0"/>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Comic Sans MS" pitchFamily="66" charset="0"/>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Comic Sans MS" pitchFamily="66" charset="0"/>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Comic Sans MS" pitchFamily="66" charset="0"/>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Comic Sans MS" pitchFamily="66"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5652A743-720F-B641-B047-2B1E29B867C4}" type="datetimeFigureOut">
              <a:rPr lang="en-US" smtClean="0">
                <a:solidFill>
                  <a:srgbClr val="FFFFFF">
                    <a:tint val="75000"/>
                  </a:srgbClr>
                </a:solidFill>
              </a:rPr>
              <a:pPr defTabSz="457200"/>
              <a:t>6/13/2012</a:t>
            </a:fld>
            <a:endParaRPr lang="en-US">
              <a:solidFill>
                <a:srgbClr val="FFFFFF">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srgbClr val="FFFFFF">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CDE5511-49DC-1049-8A7A-35EE5B971780}" type="slidenum">
              <a:rPr lang="en-US" smtClean="0">
                <a:solidFill>
                  <a:srgbClr val="FFFFFF">
                    <a:tint val="75000"/>
                  </a:srgbClr>
                </a:solidFill>
              </a:rPr>
              <a:pPr defTabSz="457200"/>
              <a:t>‹#›</a:t>
            </a:fld>
            <a:endParaRPr lang="en-US">
              <a:solidFill>
                <a:srgbClr val="FFFFFF">
                  <a:tint val="75000"/>
                </a:srgbClr>
              </a:solidFill>
            </a:endParaRPr>
          </a:p>
        </p:txBody>
      </p:sp>
    </p:spTree>
    <p:extLst>
      <p:ext uri="{BB962C8B-B14F-4D97-AF65-F5344CB8AC3E}">
        <p14:creationId xmlns:p14="http://schemas.microsoft.com/office/powerpoint/2010/main" val="151251771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30.png"/><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79.pdf"/><Relationship Id="rId18" Type="http://schemas.openxmlformats.org/officeDocument/2006/relationships/image" Target="../media/image44.png"/><Relationship Id="rId3" Type="http://schemas.openxmlformats.org/officeDocument/2006/relationships/image" Target="../media/image69.pdf"/><Relationship Id="rId21" Type="http://schemas.openxmlformats.org/officeDocument/2006/relationships/image" Target="../media/image87.pdf"/><Relationship Id="rId7" Type="http://schemas.openxmlformats.org/officeDocument/2006/relationships/image" Target="../media/image73.pdf"/><Relationship Id="rId12" Type="http://schemas.openxmlformats.org/officeDocument/2006/relationships/image" Target="../media/image41.png"/><Relationship Id="rId17" Type="http://schemas.openxmlformats.org/officeDocument/2006/relationships/image" Target="../media/image83.pdf"/><Relationship Id="rId25" Type="http://schemas.openxmlformats.org/officeDocument/2006/relationships/image" Target="../media/image91.pdf"/><Relationship Id="rId2" Type="http://schemas.openxmlformats.org/officeDocument/2006/relationships/notesSlide" Target="../notesSlides/notesSlide20.xml"/><Relationship Id="rId16" Type="http://schemas.openxmlformats.org/officeDocument/2006/relationships/image" Target="../media/image43.png"/><Relationship Id="rId20" Type="http://schemas.openxmlformats.org/officeDocument/2006/relationships/image" Target="../media/image45.png"/><Relationship Id="rId1" Type="http://schemas.openxmlformats.org/officeDocument/2006/relationships/slideLayout" Target="../slideLayouts/slideLayout24.xml"/><Relationship Id="rId6" Type="http://schemas.openxmlformats.org/officeDocument/2006/relationships/image" Target="../media/image26.png"/><Relationship Id="rId11" Type="http://schemas.openxmlformats.org/officeDocument/2006/relationships/image" Target="../media/image77.pdf"/><Relationship Id="rId24" Type="http://schemas.openxmlformats.org/officeDocument/2006/relationships/image" Target="../media/image47.png"/><Relationship Id="rId5" Type="http://schemas.openxmlformats.org/officeDocument/2006/relationships/image" Target="../media/image71.pdf"/><Relationship Id="rId15" Type="http://schemas.openxmlformats.org/officeDocument/2006/relationships/image" Target="../media/image81.pdf"/><Relationship Id="rId23" Type="http://schemas.openxmlformats.org/officeDocument/2006/relationships/image" Target="../media/image89.pdf"/><Relationship Id="rId10" Type="http://schemas.openxmlformats.org/officeDocument/2006/relationships/image" Target="../media/image37.png"/><Relationship Id="rId19" Type="http://schemas.openxmlformats.org/officeDocument/2006/relationships/image" Target="../media/image85.pdf"/><Relationship Id="rId4" Type="http://schemas.openxmlformats.org/officeDocument/2006/relationships/image" Target="../media/image5.png"/><Relationship Id="rId9" Type="http://schemas.openxmlformats.org/officeDocument/2006/relationships/image" Target="../media/image75.pdf"/><Relationship Id="rId14" Type="http://schemas.openxmlformats.org/officeDocument/2006/relationships/image" Target="../media/image42.png"/><Relationship Id="rId22"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40.png"/></Relationships>
</file>

<file path=ppt/slides/_rels/slide25.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71.png"/><Relationship Id="rId4" Type="http://schemas.openxmlformats.org/officeDocument/2006/relationships/image" Target="../media/image460.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0.emf"/></Relationships>
</file>

<file path=ppt/slides/_rels/slide27.xml.rels><?xml version="1.0" encoding="UTF-8" standalone="yes"?>
<Relationships xmlns="http://schemas.openxmlformats.org/package/2006/relationships"><Relationship Id="rId3" Type="http://schemas.openxmlformats.org/officeDocument/2006/relationships/image" Target="../media/image48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80.png"/><Relationship Id="rId5" Type="http://schemas.openxmlformats.org/officeDocument/2006/relationships/image" Target="../media/image470.png"/><Relationship Id="rId4" Type="http://schemas.openxmlformats.org/officeDocument/2006/relationships/image" Target="../media/image490.png"/></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30.png"/><Relationship Id="rId5" Type="http://schemas.openxmlformats.org/officeDocument/2006/relationships/image" Target="../media/image61.png"/><Relationship Id="rId4" Type="http://schemas.openxmlformats.org/officeDocument/2006/relationships/image" Target="../media/image52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50.png"/><Relationship Id="rId4" Type="http://schemas.openxmlformats.org/officeDocument/2006/relationships/image" Target="../media/image540.png"/></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660.png"/></Relationships>
</file>

<file path=ppt/slides/_rels/slide37.xml.rels><?xml version="1.0" encoding="UTF-8" standalone="yes"?>
<Relationships xmlns="http://schemas.openxmlformats.org/package/2006/relationships"><Relationship Id="rId3" Type="http://schemas.openxmlformats.org/officeDocument/2006/relationships/image" Target="../media/image600.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image" Target="../media/image67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680.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670.png"/><Relationship Id="rId5" Type="http://schemas.openxmlformats.org/officeDocument/2006/relationships/image" Target="../media/image681.png"/><Relationship Id="rId4" Type="http://schemas.openxmlformats.org/officeDocument/2006/relationships/image" Target="../media/image650.png"/></Relationships>
</file>

<file path=ppt/slides/_rels/slide41.xml.rels><?xml version="1.0" encoding="UTF-8" standalone="yes"?>
<Relationships xmlns="http://schemas.openxmlformats.org/package/2006/relationships"><Relationship Id="rId3" Type="http://schemas.openxmlformats.org/officeDocument/2006/relationships/image" Target="../media/image690.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4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5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83568" y="1412776"/>
            <a:ext cx="7772400" cy="2376264"/>
          </a:xfrm>
        </p:spPr>
        <p:txBody>
          <a:bodyPr>
            <a:normAutofit/>
          </a:bodyPr>
          <a:lstStyle/>
          <a:p>
            <a:r>
              <a:rPr lang="en-US" sz="7000" dirty="0" smtClean="0">
                <a:latin typeface="JasmineUPC" pitchFamily="18" charset="-34"/>
                <a:cs typeface="JasmineUPC" pitchFamily="18" charset="-34"/>
              </a:rPr>
              <a:t>Optimal Mechanisms</a:t>
            </a:r>
            <a:br>
              <a:rPr lang="en-US" sz="7000" dirty="0" smtClean="0">
                <a:latin typeface="JasmineUPC" pitchFamily="18" charset="-34"/>
                <a:cs typeface="JasmineUPC" pitchFamily="18" charset="-34"/>
              </a:rPr>
            </a:br>
            <a:endParaRPr lang="en-US" sz="5600" dirty="0">
              <a:solidFill>
                <a:srgbClr val="002060"/>
              </a:solidFill>
              <a:latin typeface="Script MT Bold" pitchFamily="66" charset="0"/>
              <a:cs typeface="JasmineUPC" pitchFamily="18" charset="-34"/>
            </a:endParaRPr>
          </a:p>
        </p:txBody>
      </p:sp>
      <p:sp>
        <p:nvSpPr>
          <p:cNvPr id="3" name="כותרת משנה 2"/>
          <p:cNvSpPr>
            <a:spLocks noGrp="1"/>
          </p:cNvSpPr>
          <p:nvPr>
            <p:ph type="subTitle" idx="1"/>
          </p:nvPr>
        </p:nvSpPr>
        <p:spPr>
          <a:xfrm>
            <a:off x="1411560" y="4149080"/>
            <a:ext cx="6400800" cy="1584176"/>
          </a:xfrm>
        </p:spPr>
        <p:txBody>
          <a:bodyPr>
            <a:normAutofit fontScale="92500" lnSpcReduction="10000"/>
          </a:bodyPr>
          <a:lstStyle/>
          <a:p>
            <a:pPr rtl="1"/>
            <a:r>
              <a:rPr lang="en-US" dirty="0" smtClean="0">
                <a:latin typeface="Aharoni" pitchFamily="2" charset="-79"/>
                <a:cs typeface="Aharoni" pitchFamily="2" charset="-79"/>
              </a:rPr>
              <a:t>Based on slides by Or Stern &amp; </a:t>
            </a:r>
            <a:r>
              <a:rPr lang="en-US" dirty="0" err="1" smtClean="0">
                <a:latin typeface="Aharoni" pitchFamily="2" charset="-79"/>
                <a:cs typeface="Aharoni" pitchFamily="2" charset="-79"/>
              </a:rPr>
              <a:t>Hadar</a:t>
            </a:r>
            <a:r>
              <a:rPr lang="en-US" dirty="0" smtClean="0">
                <a:latin typeface="Aharoni" pitchFamily="2" charset="-79"/>
                <a:cs typeface="Aharoni" pitchFamily="2" charset="-79"/>
              </a:rPr>
              <a:t> </a:t>
            </a:r>
            <a:r>
              <a:rPr lang="en-US" dirty="0" smtClean="0">
                <a:latin typeface="Aharoni" pitchFamily="2" charset="-79"/>
                <a:cs typeface="Aharoni" pitchFamily="2" charset="-79"/>
              </a:rPr>
              <a:t> Miller &amp; Orel Levy</a:t>
            </a:r>
            <a:endParaRPr lang="en-US" dirty="0" smtClean="0">
              <a:latin typeface="Aharoni" pitchFamily="2" charset="-79"/>
              <a:cs typeface="Aharoni" pitchFamily="2" charset="-79"/>
            </a:endParaRPr>
          </a:p>
          <a:p>
            <a:pPr rtl="1"/>
            <a:r>
              <a:rPr lang="en-US" dirty="0" smtClean="0">
                <a:latin typeface="Aharoni" pitchFamily="2" charset="-79"/>
                <a:cs typeface="Aharoni" pitchFamily="2" charset="-79"/>
              </a:rPr>
              <a:t>Based on J. Hartline’s book</a:t>
            </a:r>
            <a:endParaRPr lang="he-IL" dirty="0" smtClean="0">
              <a:latin typeface="Aharoni" pitchFamily="2" charset="-79"/>
              <a:cs typeface="Aharoni" pitchFamily="2" charset="-79"/>
            </a:endParaRPr>
          </a:p>
          <a:p>
            <a:pPr rtl="1"/>
            <a:r>
              <a:rPr lang="en-US" dirty="0">
                <a:latin typeface="Aharoni" pitchFamily="2" charset="-79"/>
                <a:cs typeface="Aharoni" pitchFamily="2" charset="-79"/>
              </a:rPr>
              <a:t>Approximation in Economic </a:t>
            </a:r>
            <a:r>
              <a:rPr lang="en-US" dirty="0" smtClean="0">
                <a:latin typeface="Aharoni" pitchFamily="2" charset="-79"/>
                <a:cs typeface="Aharoni" pitchFamily="2" charset="-79"/>
              </a:rPr>
              <a:t>Design</a:t>
            </a:r>
          </a:p>
        </p:txBody>
      </p:sp>
      <p:sp>
        <p:nvSpPr>
          <p:cNvPr id="4" name="TextBox 3"/>
          <p:cNvSpPr txBox="1"/>
          <p:nvPr>
            <p:custDataLst>
              <p:tags r:id="rId1"/>
            </p:custDataLst>
          </p:nvPr>
        </p:nvSpPr>
        <p:spPr>
          <a:xfrm>
            <a:off x="0" y="7112000"/>
            <a:ext cx="9144000" cy="646331"/>
          </a:xfrm>
          <a:prstGeom prst="rect">
            <a:avLst/>
          </a:prstGeom>
          <a:noFill/>
        </p:spPr>
        <p:txBody>
          <a:bodyPr vert="horz" rtlCol="0">
            <a:spAutoFit/>
          </a:bodyPr>
          <a:lstStyle/>
          <a:p>
            <a:r>
              <a:rPr lang="en-US" smtClean="0"/>
              <a:t>TexPoint fonts used in EMF. </a:t>
            </a:r>
          </a:p>
          <a:p>
            <a:r>
              <a:rPr lang="en-US" smtClean="0"/>
              <a:t>Read the TexPoint manual before you delete this box.: </a:t>
            </a:r>
            <a:r>
              <a:rPr lang="en-US" smtClean="0">
                <a:latin typeface="CMMI10"/>
              </a:rPr>
              <a:t>A</a:t>
            </a:r>
            <a:r>
              <a:rPr lang="en-US" smtClean="0">
                <a:latin typeface="CMR10"/>
              </a:rPr>
              <a:t>A</a:t>
            </a:r>
            <a:r>
              <a:rPr lang="en-US" smtClean="0">
                <a:latin typeface="CMMI7"/>
              </a:rPr>
              <a:t>A</a:t>
            </a:r>
            <a:r>
              <a:rPr lang="en-US" smtClean="0">
                <a:latin typeface="CMSY5"/>
              </a:rPr>
              <a:t>A</a:t>
            </a:r>
            <a:r>
              <a:rPr lang="en-US" smtClean="0">
                <a:latin typeface="CMMI5"/>
              </a:rPr>
              <a:t>A</a:t>
            </a:r>
            <a:r>
              <a:rPr lang="en-US" smtClean="0">
                <a:latin typeface="CMSY7"/>
              </a:rPr>
              <a:t>A</a:t>
            </a:r>
            <a:endParaRPr lang="en-US"/>
          </a:p>
        </p:txBody>
      </p:sp>
    </p:spTree>
    <p:extLst>
      <p:ext uri="{BB962C8B-B14F-4D97-AF65-F5344CB8AC3E}">
        <p14:creationId xmlns:p14="http://schemas.microsoft.com/office/powerpoint/2010/main" val="35808184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p:cNvSpPr>
            <a:spLocks noGrp="1"/>
          </p:cNvSpPr>
          <p:nvPr>
            <p:ph type="title"/>
          </p:nvPr>
        </p:nvSpPr>
        <p:spPr>
          <a:xfrm>
            <a:off x="1095023" y="692696"/>
            <a:ext cx="6965245" cy="1202485"/>
          </a:xfrm>
        </p:spPr>
        <p:txBody>
          <a:bodyPr vert="horz" lIns="91440" tIns="45720" rIns="91440" bIns="45720" rtlCol="0" anchor="ctr">
            <a:normAutofit/>
          </a:bodyPr>
          <a:lstStyle/>
          <a:p>
            <a:pPr rtl="1"/>
            <a:r>
              <a:rPr lang="en-US" sz="6000" b="1" dirty="0">
                <a:solidFill>
                  <a:schemeClr val="tx2"/>
                </a:solidFill>
                <a:latin typeface="JasmineUPC" pitchFamily="18" charset="-34"/>
                <a:cs typeface="JasmineUPC" pitchFamily="18" charset="-34"/>
              </a:rPr>
              <a:t>Social Surplus</a:t>
            </a:r>
            <a:endParaRPr lang="en-US" sz="6000" b="1" dirty="0">
              <a:solidFill>
                <a:srgbClr val="002060"/>
              </a:solidFill>
              <a:latin typeface="Guttman Yad-Brush" pitchFamily="2" charset="-79"/>
              <a:cs typeface="Guttman Yad-Brush" pitchFamily="2" charset="-79"/>
            </a:endParaRPr>
          </a:p>
        </p:txBody>
      </p:sp>
      <mc:AlternateContent xmlns:mc="http://schemas.openxmlformats.org/markup-compatibility/2006" xmlns:a14="http://schemas.microsoft.com/office/drawing/2010/main">
        <mc:Choice Requires="a14">
          <p:sp>
            <p:nvSpPr>
              <p:cNvPr id="3" name="TextBox 2"/>
              <p:cNvSpPr txBox="1"/>
              <p:nvPr/>
            </p:nvSpPr>
            <p:spPr>
              <a:xfrm>
                <a:off x="1551576" y="1974980"/>
                <a:ext cx="6188776" cy="1200329"/>
              </a:xfrm>
              <a:prstGeom prst="rect">
                <a:avLst/>
              </a:prstGeom>
              <a:noFill/>
            </p:spPr>
            <p:txBody>
              <a:bodyPr wrap="square" rtlCol="1">
                <a:spAutoFit/>
              </a:bodyPr>
              <a:lstStyle/>
              <a:p>
                <a:r>
                  <a:rPr lang="en-US" sz="2400" b="1" u="sng" dirty="0" smtClean="0">
                    <a:solidFill>
                      <a:srgbClr val="6600FF"/>
                    </a:solidFill>
                    <a:latin typeface="Khmer UI" pitchFamily="34" charset="0"/>
                    <a:cs typeface="Khmer UI" pitchFamily="34" charset="0"/>
                  </a:rPr>
                  <a:t>Lemma:</a:t>
                </a:r>
                <a:r>
                  <a:rPr lang="en-US" sz="2400" dirty="0" smtClean="0">
                    <a:solidFill>
                      <a:srgbClr val="9933FF"/>
                    </a:solidFill>
                    <a:latin typeface="Khmer UI" pitchFamily="34" charset="0"/>
                    <a:cs typeface="Khmer UI" pitchFamily="34" charset="0"/>
                  </a:rPr>
                  <a:t> </a:t>
                </a:r>
                <a:r>
                  <a:rPr lang="en-US" sz="2400" dirty="0">
                    <a:latin typeface="Khmer UI" pitchFamily="34" charset="0"/>
                    <a:cs typeface="Khmer UI" pitchFamily="34" charset="0"/>
                  </a:rPr>
                  <a:t>For each agent </a:t>
                </a:r>
                <a:r>
                  <a:rPr lang="en-US" sz="2400" dirty="0" err="1">
                    <a:latin typeface="Khmer UI" pitchFamily="34" charset="0"/>
                    <a:cs typeface="Khmer UI" pitchFamily="34" charset="0"/>
                  </a:rPr>
                  <a:t>i</a:t>
                </a:r>
                <a:r>
                  <a:rPr lang="en-US" sz="2400" dirty="0">
                    <a:latin typeface="Khmer UI" pitchFamily="34" charset="0"/>
                    <a:cs typeface="Khmer UI" pitchFamily="34" charset="0"/>
                  </a:rPr>
                  <a:t> and all values of other agents </a:t>
                </a:r>
                <a14:m>
                  <m:oMath xmlns:m="http://schemas.openxmlformats.org/officeDocument/2006/math">
                    <m:sSub>
                      <m:sSubPr>
                        <m:ctrlPr>
                          <a:rPr lang="en-US" sz="2400" i="1" smtClean="0">
                            <a:latin typeface="Cambria Math"/>
                          </a:rPr>
                        </m:ctrlPr>
                      </m:sSubPr>
                      <m:e>
                        <m:r>
                          <a:rPr lang="en-US" sz="2400" b="0" i="1" smtClean="0">
                            <a:latin typeface="Cambria Math"/>
                          </a:rPr>
                          <m:t>𝑣</m:t>
                        </m:r>
                      </m:e>
                      <m:sub>
                        <m:r>
                          <a:rPr lang="en-US" sz="2400" b="0" i="1" smtClean="0">
                            <a:latin typeface="Cambria Math"/>
                          </a:rPr>
                          <m:t>−</m:t>
                        </m:r>
                        <m:r>
                          <a:rPr lang="en-US" sz="2400" b="0" i="1" smtClean="0">
                            <a:latin typeface="Cambria Math"/>
                          </a:rPr>
                          <m:t>𝑖</m:t>
                        </m:r>
                      </m:sub>
                    </m:sSub>
                  </m:oMath>
                </a14:m>
                <a:r>
                  <a:rPr lang="en-US" sz="2400" dirty="0" smtClean="0">
                    <a:latin typeface="Khmer UI" pitchFamily="34" charset="0"/>
                    <a:cs typeface="Khmer UI" pitchFamily="34" charset="0"/>
                  </a:rPr>
                  <a:t>, </a:t>
                </a:r>
                <a:r>
                  <a:rPr lang="en-US" sz="2400" dirty="0">
                    <a:latin typeface="Khmer UI" pitchFamily="34" charset="0"/>
                    <a:cs typeface="Khmer UI" pitchFamily="34" charset="0"/>
                  </a:rPr>
                  <a:t>the allocation rule of </a:t>
                </a:r>
                <a:r>
                  <a:rPr lang="en-US" sz="2400" dirty="0" smtClean="0">
                    <a:latin typeface="Khmer UI" pitchFamily="34" charset="0"/>
                    <a:cs typeface="Khmer UI" pitchFamily="34" charset="0"/>
                  </a:rPr>
                  <a:t>OPT for </a:t>
                </a:r>
                <a:r>
                  <a:rPr lang="en-US" sz="2400" dirty="0">
                    <a:latin typeface="Khmer UI" pitchFamily="34" charset="0"/>
                    <a:cs typeface="Khmer UI" pitchFamily="34" charset="0"/>
                  </a:rPr>
                  <a:t>agent </a:t>
                </a:r>
                <a:r>
                  <a:rPr lang="en-US" sz="2400" dirty="0" err="1">
                    <a:latin typeface="Khmer UI" pitchFamily="34" charset="0"/>
                    <a:cs typeface="Khmer UI" pitchFamily="34" charset="0"/>
                  </a:rPr>
                  <a:t>i</a:t>
                </a:r>
                <a:r>
                  <a:rPr lang="en-US" sz="2400" dirty="0">
                    <a:latin typeface="Khmer UI" pitchFamily="34" charset="0"/>
                    <a:cs typeface="Khmer UI" pitchFamily="34" charset="0"/>
                  </a:rPr>
                  <a:t> is a step </a:t>
                </a:r>
                <a:r>
                  <a:rPr lang="en-US" sz="2400" dirty="0" smtClean="0">
                    <a:latin typeface="Khmer UI" pitchFamily="34" charset="0"/>
                    <a:cs typeface="Khmer UI" pitchFamily="34" charset="0"/>
                  </a:rPr>
                  <a:t>function</a:t>
                </a:r>
                <a:endParaRPr lang="he-IL" sz="2400" dirty="0">
                  <a:latin typeface="Khmer UI"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551576" y="1974980"/>
                <a:ext cx="6188776" cy="1200329"/>
              </a:xfrm>
              <a:prstGeom prst="rect">
                <a:avLst/>
              </a:prstGeom>
              <a:blipFill rotWithShape="1">
                <a:blip r:embed="rId2"/>
                <a:stretch>
                  <a:fillRect l="-1576" t="-4061" b="-1066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551576" y="3573016"/>
                <a:ext cx="6188776" cy="1077218"/>
              </a:xfrm>
              <a:prstGeom prst="rect">
                <a:avLst/>
              </a:prstGeom>
              <a:noFill/>
            </p:spPr>
            <p:txBody>
              <a:bodyPr wrap="square" rtlCol="1">
                <a:spAutoFit/>
              </a:bodyPr>
              <a:lstStyle/>
              <a:p>
                <a:r>
                  <a:rPr lang="en-US" sz="2400" b="1" u="sng" dirty="0" smtClean="0">
                    <a:solidFill>
                      <a:srgbClr val="6600FF"/>
                    </a:solidFill>
                    <a:latin typeface="Khmer UI" pitchFamily="34" charset="0"/>
                    <a:cs typeface="Khmer UI" pitchFamily="34" charset="0"/>
                  </a:rPr>
                  <a:t>Proof:</a:t>
                </a:r>
                <a:r>
                  <a:rPr lang="en-US" sz="2400" dirty="0" smtClean="0">
                    <a:solidFill>
                      <a:srgbClr val="6600FF"/>
                    </a:solidFill>
                    <a:latin typeface="Khmer UI" pitchFamily="34" charset="0"/>
                    <a:cs typeface="Khmer UI" pitchFamily="34" charset="0"/>
                  </a:rPr>
                  <a:t>  </a:t>
                </a:r>
              </a:p>
              <a:p>
                <a:r>
                  <a:rPr lang="en-US" sz="2000" dirty="0" smtClean="0">
                    <a:latin typeface="Khmer UI" pitchFamily="34" charset="0"/>
                    <a:cs typeface="Khmer UI" pitchFamily="34" charset="0"/>
                  </a:rPr>
                  <a:t>Denote </a:t>
                </a:r>
                <a14:m>
                  <m:oMath xmlns:m="http://schemas.openxmlformats.org/officeDocument/2006/math">
                    <m:d>
                      <m:dPr>
                        <m:ctrlPr>
                          <a:rPr lang="en-US" sz="2000" b="0" i="1" smtClean="0">
                            <a:latin typeface="Cambria Math"/>
                          </a:rPr>
                        </m:ctrlPr>
                      </m:dPr>
                      <m:e>
                        <m:sSub>
                          <m:sSubPr>
                            <m:ctrlPr>
                              <a:rPr lang="en-US" sz="2000" b="0" i="1" smtClean="0">
                                <a:latin typeface="Cambria Math"/>
                              </a:rPr>
                            </m:ctrlPr>
                          </m:sSubPr>
                          <m:e>
                            <m:r>
                              <a:rPr lang="en-US" sz="2000" b="0" i="1" smtClean="0">
                                <a:latin typeface="Cambria Math"/>
                              </a:rPr>
                              <m:t>𝑣</m:t>
                            </m:r>
                          </m:e>
                          <m:sub>
                            <m:r>
                              <a:rPr lang="en-US" sz="2000" b="0" i="1" smtClean="0">
                                <a:latin typeface="Cambria Math"/>
                              </a:rPr>
                              <m:t>−</m:t>
                            </m:r>
                            <m:r>
                              <a:rPr lang="en-US" sz="2000" b="0" i="1" smtClean="0">
                                <a:latin typeface="Cambria Math"/>
                              </a:rPr>
                              <m:t>𝑖</m:t>
                            </m:r>
                          </m:sub>
                        </m:sSub>
                        <m:r>
                          <a:rPr lang="en-US" sz="2000" b="0" i="1" smtClean="0">
                            <a:latin typeface="Cambria Math"/>
                          </a:rPr>
                          <m:t>, </m:t>
                        </m:r>
                        <m:r>
                          <a:rPr lang="en-US" sz="2000" b="0" i="1" smtClean="0">
                            <a:latin typeface="Cambria Math"/>
                          </a:rPr>
                          <m:t>𝑧</m:t>
                        </m:r>
                      </m:e>
                    </m:d>
                    <m:r>
                      <a:rPr lang="en-US" sz="2000" b="0" i="1" smtClean="0">
                        <a:latin typeface="Cambria Math"/>
                      </a:rPr>
                      <m:t> </m:t>
                    </m:r>
                  </m:oMath>
                </a14:m>
                <a:r>
                  <a:rPr lang="en-US" sz="2000" dirty="0" smtClean="0">
                    <a:latin typeface="Khmer UI" pitchFamily="34" charset="0"/>
                    <a:cs typeface="Khmer UI" pitchFamily="34" charset="0"/>
                  </a:rPr>
                  <a:t>as the </a:t>
                </a:r>
                <a:r>
                  <a:rPr lang="en-US" sz="2000" dirty="0">
                    <a:latin typeface="Khmer UI" pitchFamily="34" charset="0"/>
                    <a:cs typeface="Khmer UI" pitchFamily="34" charset="0"/>
                  </a:rPr>
                  <a:t>vector v with the </a:t>
                </a:r>
                <a14:m>
                  <m:oMath xmlns:m="http://schemas.openxmlformats.org/officeDocument/2006/math">
                    <m:r>
                      <a:rPr lang="en-US" sz="2000" b="0" i="1" smtClean="0">
                        <a:latin typeface="Cambria Math"/>
                      </a:rPr>
                      <m:t>𝑖</m:t>
                    </m:r>
                  </m:oMath>
                </a14:m>
                <a:r>
                  <a:rPr lang="en-US" sz="2000" dirty="0" err="1" smtClean="0">
                    <a:latin typeface="Khmer UI" pitchFamily="34" charset="0"/>
                    <a:cs typeface="Khmer UI" pitchFamily="34" charset="0"/>
                  </a:rPr>
                  <a:t>th</a:t>
                </a:r>
                <a:r>
                  <a:rPr lang="en-US" sz="2000" dirty="0" smtClean="0">
                    <a:latin typeface="Khmer UI" pitchFamily="34" charset="0"/>
                    <a:cs typeface="Khmer UI" pitchFamily="34" charset="0"/>
                  </a:rPr>
                  <a:t> </a:t>
                </a:r>
                <a:r>
                  <a:rPr lang="en-US" sz="2000" dirty="0">
                    <a:latin typeface="Khmer UI" pitchFamily="34" charset="0"/>
                    <a:cs typeface="Khmer UI" pitchFamily="34" charset="0"/>
                  </a:rPr>
                  <a:t>coordinate replaced </a:t>
                </a:r>
                <a:r>
                  <a:rPr lang="en-US" sz="2000" dirty="0" smtClean="0">
                    <a:latin typeface="Khmer UI" pitchFamily="34" charset="0"/>
                    <a:cs typeface="Khmer UI" pitchFamily="34" charset="0"/>
                  </a:rPr>
                  <a:t>with </a:t>
                </a:r>
                <a14:m>
                  <m:oMath xmlns:m="http://schemas.openxmlformats.org/officeDocument/2006/math">
                    <m:r>
                      <a:rPr lang="en-US" sz="2000" b="0" i="1" smtClean="0">
                        <a:latin typeface="Cambria Math"/>
                      </a:rPr>
                      <m:t>𝑧</m:t>
                    </m:r>
                  </m:oMath>
                </a14:m>
                <a:r>
                  <a:rPr lang="en-US" sz="2000" b="1" dirty="0" smtClean="0">
                    <a:latin typeface="Khmer UI" pitchFamily="34" charset="0"/>
                    <a:cs typeface="Khmer UI" pitchFamily="34"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1551576" y="3573016"/>
                <a:ext cx="6188776" cy="1077218"/>
              </a:xfrm>
              <a:prstGeom prst="rect">
                <a:avLst/>
              </a:prstGeom>
              <a:blipFill rotWithShape="1">
                <a:blip r:embed="rId3"/>
                <a:stretch>
                  <a:fillRect l="-1576" t="-4520" r="-1970" b="-9040"/>
                </a:stretch>
              </a:blipFill>
            </p:spPr>
            <p:txBody>
              <a:bodyPr/>
              <a:lstStyle/>
              <a:p>
                <a:r>
                  <a:rPr lang="he-IL">
                    <a:noFill/>
                  </a:rPr>
                  <a:t> </a:t>
                </a:r>
              </a:p>
            </p:txBody>
          </p:sp>
        </mc:Fallback>
      </mc:AlternateContent>
      <p:grpSp>
        <p:nvGrpSpPr>
          <p:cNvPr id="8" name="קבוצה 7"/>
          <p:cNvGrpSpPr/>
          <p:nvPr/>
        </p:nvGrpSpPr>
        <p:grpSpPr>
          <a:xfrm>
            <a:off x="1536419" y="5009191"/>
            <a:ext cx="6188776" cy="771392"/>
            <a:chOff x="1536419" y="5009191"/>
            <a:chExt cx="6188776" cy="771392"/>
          </a:xfrm>
        </p:grpSpPr>
        <mc:AlternateContent xmlns:mc="http://schemas.openxmlformats.org/markup-compatibility/2006" xmlns:a14="http://schemas.microsoft.com/office/drawing/2010/main">
          <mc:Choice Requires="a14">
            <p:sp>
              <p:nvSpPr>
                <p:cNvPr id="7" name="TextBox 6"/>
                <p:cNvSpPr txBox="1"/>
                <p:nvPr/>
              </p:nvSpPr>
              <p:spPr>
                <a:xfrm>
                  <a:off x="1536419" y="5009191"/>
                  <a:ext cx="6188776" cy="769441"/>
                </a:xfrm>
                <a:prstGeom prst="rect">
                  <a:avLst/>
                </a:prstGeom>
                <a:noFill/>
              </p:spPr>
              <p:txBody>
                <a:bodyPr wrap="square" rtlCol="1">
                  <a:spAutoFit/>
                </a:bodyPr>
                <a:lstStyle/>
                <a:p>
                  <a:r>
                    <a:rPr lang="en-US" sz="2200" b="1" dirty="0" smtClean="0">
                      <a:latin typeface="Khmer UI" pitchFamily="34" charset="0"/>
                      <a:cs typeface="Khmer UI" pitchFamily="34" charset="0"/>
                    </a:rPr>
                    <a:t>Two cases:  1.</a:t>
                  </a:r>
                  <a:r>
                    <a:rPr lang="en-US" sz="2200" dirty="0" smtClean="0">
                      <a:latin typeface="Khmer UI" pitchFamily="34" charset="0"/>
                      <a:cs typeface="Khmer UI" pitchFamily="34" charset="0"/>
                    </a:rPr>
                    <a:t> </a:t>
                  </a:r>
                  <a14:m>
                    <m:oMath xmlns:m="http://schemas.openxmlformats.org/officeDocument/2006/math">
                      <m:r>
                        <a:rPr lang="en-US" sz="2200" b="0" i="1" smtClean="0">
                          <a:latin typeface="Cambria Math"/>
                        </a:rPr>
                        <m:t>𝑖</m:t>
                      </m:r>
                      <m:r>
                        <a:rPr lang="en-US" sz="2200" b="0" i="1" smtClean="0">
                          <a:latin typeface="Cambria Math"/>
                          <a:ea typeface="Cambria Math"/>
                        </a:rPr>
                        <m:t>∈</m:t>
                      </m:r>
                      <m:r>
                        <m:rPr>
                          <m:sty m:val="p"/>
                        </m:rPr>
                        <a:rPr lang="en-US" sz="2200" b="0" i="0" smtClean="0">
                          <a:latin typeface="Cambria Math"/>
                          <a:ea typeface="Cambria Math"/>
                        </a:rPr>
                        <m:t>OPT</m:t>
                      </m:r>
                      <m:r>
                        <a:rPr lang="en-US" sz="2200" b="0" i="0" smtClean="0">
                          <a:latin typeface="Cambria Math"/>
                          <a:ea typeface="Cambria Math"/>
                        </a:rPr>
                        <m:t>                </m:t>
                      </m:r>
                    </m:oMath>
                  </a14:m>
                  <a:endParaRPr lang="en-US" sz="2200" b="0" dirty="0" smtClean="0">
                    <a:latin typeface="Khmer UI" pitchFamily="34" charset="0"/>
                    <a:ea typeface="Cambria Math"/>
                    <a:cs typeface="Khmer UI" pitchFamily="34" charset="0"/>
                  </a:endParaRPr>
                </a:p>
                <a:p>
                  <a:r>
                    <a:rPr lang="en-US" sz="2200" dirty="0" smtClean="0">
                      <a:latin typeface="Khmer UI" pitchFamily="34" charset="0"/>
                      <a:cs typeface="Khmer UI" pitchFamily="34" charset="0"/>
                    </a:rPr>
                    <a:t>	        </a:t>
                  </a:r>
                  <a:r>
                    <a:rPr lang="en-US" sz="2200" b="1" dirty="0" smtClean="0">
                      <a:latin typeface="Khmer UI" pitchFamily="34" charset="0"/>
                      <a:cs typeface="Khmer UI" pitchFamily="34" charset="0"/>
                    </a:rPr>
                    <a:t>2.</a:t>
                  </a:r>
                  <a:r>
                    <a:rPr lang="en-US" sz="2200" dirty="0" smtClean="0">
                      <a:latin typeface="Khmer UI" pitchFamily="34" charset="0"/>
                      <a:cs typeface="Khmer UI" pitchFamily="34" charset="0"/>
                    </a:rPr>
                    <a:t> </a:t>
                  </a:r>
                  <a14:m>
                    <m:oMath xmlns:m="http://schemas.openxmlformats.org/officeDocument/2006/math">
                      <m:r>
                        <a:rPr lang="en-US" sz="2200" i="1">
                          <a:latin typeface="Cambria Math"/>
                        </a:rPr>
                        <m:t>𝑖</m:t>
                      </m:r>
                      <m:r>
                        <a:rPr lang="en-US" sz="2200" i="1">
                          <a:latin typeface="Cambria Math"/>
                          <a:ea typeface="Cambria Math"/>
                        </a:rPr>
                        <m:t>∈</m:t>
                      </m:r>
                      <m:r>
                        <m:rPr>
                          <m:sty m:val="p"/>
                        </m:rPr>
                        <a:rPr lang="en-US" sz="2200" i="0">
                          <a:latin typeface="Cambria Math"/>
                          <a:ea typeface="Cambria Math"/>
                        </a:rPr>
                        <m:t>OPT</m:t>
                      </m:r>
                      <m:r>
                        <a:rPr lang="en-US" sz="2200" i="0">
                          <a:latin typeface="Cambria Math"/>
                          <a:ea typeface="Cambria Math"/>
                        </a:rPr>
                        <m:t> </m:t>
                      </m:r>
                    </m:oMath>
                  </a14:m>
                  <a:endParaRPr lang="en-US" sz="2200" dirty="0" smtClean="0">
                    <a:latin typeface="Khmer UI" pitchFamily="34" charset="0"/>
                    <a:cs typeface="Khmer UI"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536419" y="5009191"/>
                  <a:ext cx="6188776" cy="769441"/>
                </a:xfrm>
                <a:prstGeom prst="rect">
                  <a:avLst/>
                </a:prstGeom>
                <a:blipFill rotWithShape="1">
                  <a:blip r:embed="rId4"/>
                  <a:stretch>
                    <a:fillRect l="-1182" t="-3968" b="-15873"/>
                  </a:stretch>
                </a:blipFill>
              </p:spPr>
              <p:txBody>
                <a:bodyPr/>
                <a:lstStyle/>
                <a:p>
                  <a:r>
                    <a:rPr lang="he-IL">
                      <a:noFill/>
                    </a:rPr>
                    <a:t> </a:t>
                  </a:r>
                </a:p>
              </p:txBody>
            </p:sp>
          </mc:Fallback>
        </mc:AlternateContent>
        <p:cxnSp>
          <p:nvCxnSpPr>
            <p:cNvPr id="4" name="מחבר ישר 3"/>
            <p:cNvCxnSpPr/>
            <p:nvPr/>
          </p:nvCxnSpPr>
          <p:spPr>
            <a:xfrm flipH="1">
              <a:off x="3707904" y="5420543"/>
              <a:ext cx="72008" cy="3600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6657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מציין מיקום תוכן 2"/>
              <p:cNvSpPr>
                <a:spLocks noGrp="1"/>
              </p:cNvSpPr>
              <p:nvPr/>
            </p:nvSpPr>
            <p:spPr>
              <a:xfrm>
                <a:off x="899593" y="1988840"/>
                <a:ext cx="7344816" cy="1670383"/>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None/>
                </a:pPr>
                <a:r>
                  <a:rPr lang="en-US" sz="2000" b="1" dirty="0" smtClean="0">
                    <a:latin typeface="Khmer UI" pitchFamily="34" charset="0"/>
                    <a:cs typeface="Khmer UI" pitchFamily="34" charset="0"/>
                  </a:rPr>
                  <a:t>1. </a:t>
                </a:r>
                <a:r>
                  <a:rPr lang="en-US" sz="2000" b="1" dirty="0" err="1" smtClean="0">
                    <a:latin typeface="Khmer UI" pitchFamily="34" charset="0"/>
                    <a:cs typeface="Khmer UI" pitchFamily="34" charset="0"/>
                  </a:rPr>
                  <a:t>i</a:t>
                </a:r>
                <a:r>
                  <a:rPr lang="en-US" sz="2000" b="1" dirty="0" smtClean="0">
                    <a:latin typeface="Khmer UI" pitchFamily="34" charset="0"/>
                    <a:cs typeface="Khmer UI" pitchFamily="34" charset="0"/>
                  </a:rPr>
                  <a:t> </a:t>
                </a:r>
                <a:r>
                  <a:rPr lang="en-US" sz="2000" b="1" dirty="0">
                    <a:latin typeface="Khmer UI" pitchFamily="34" charset="0"/>
                    <a:cs typeface="Khmer UI" pitchFamily="34" charset="0"/>
                  </a:rPr>
                  <a:t>∈ </a:t>
                </a:r>
                <a:r>
                  <a:rPr lang="en-US" sz="2000" b="1" dirty="0" smtClean="0">
                    <a:latin typeface="Khmer UI" pitchFamily="34" charset="0"/>
                    <a:cs typeface="Khmer UI" pitchFamily="34" charset="0"/>
                  </a:rPr>
                  <a:t>OPT:</a:t>
                </a:r>
              </a:p>
              <a:p>
                <a:pPr marL="0" indent="0">
                  <a:buNone/>
                </a:pPr>
                <a:endParaRPr lang="en-US" sz="2000" dirty="0" smtClean="0">
                  <a:latin typeface="Khmer UI" pitchFamily="34" charset="0"/>
                  <a:cs typeface="Khmer UI" pitchFamily="34" charset="0"/>
                </a:endParaRPr>
              </a:p>
              <a:p>
                <a:pPr marL="0" indent="0">
                  <a:buNone/>
                </a:pPr>
                <a14:m>
                  <m:oMathPara xmlns:m="http://schemas.openxmlformats.org/officeDocument/2006/math">
                    <m:oMathParaPr>
                      <m:jc m:val="centerGroup"/>
                    </m:oMathParaPr>
                    <m:oMath xmlns:m="http://schemas.openxmlformats.org/officeDocument/2006/math">
                      <m:r>
                        <a:rPr lang="en-US" sz="2000" i="1" dirty="0" smtClean="0">
                          <a:latin typeface="Cambria Math"/>
                        </a:rPr>
                        <m:t>𝑂𝑃𝑇</m:t>
                      </m:r>
                      <m:d>
                        <m:dPr>
                          <m:ctrlPr>
                            <a:rPr lang="en-US" sz="2000" b="0" i="1" dirty="0" smtClean="0">
                              <a:latin typeface="Cambria Math"/>
                            </a:rPr>
                          </m:ctrlPr>
                        </m:dPr>
                        <m:e>
                          <m:r>
                            <a:rPr lang="en-US" sz="2000" b="0" i="1" dirty="0" smtClean="0">
                              <a:latin typeface="Cambria Math"/>
                            </a:rPr>
                            <m:t>𝑣</m:t>
                          </m:r>
                        </m:e>
                      </m:d>
                      <m:r>
                        <a:rPr lang="en-US" sz="2000" b="0" i="1" dirty="0" smtClean="0">
                          <a:latin typeface="Cambria Math"/>
                        </a:rPr>
                        <m:t>= </m:t>
                      </m:r>
                      <m:sSub>
                        <m:sSubPr>
                          <m:ctrlPr>
                            <a:rPr lang="en-US" sz="2000" b="0" i="1" dirty="0" smtClean="0">
                              <a:latin typeface="Cambria Math"/>
                            </a:rPr>
                          </m:ctrlPr>
                        </m:sSubPr>
                        <m:e>
                          <m:r>
                            <m:rPr>
                              <m:sty m:val="p"/>
                            </m:rPr>
                            <a:rPr lang="en-US" sz="2000" b="0" i="0" dirty="0" smtClean="0">
                              <a:latin typeface="Cambria Math"/>
                            </a:rPr>
                            <m:t>max</m:t>
                          </m:r>
                        </m:e>
                        <m:sub>
                          <m:r>
                            <a:rPr lang="en-US" sz="2000" b="0" i="1" dirty="0" smtClean="0">
                              <a:latin typeface="Cambria Math"/>
                            </a:rPr>
                            <m:t>𝑥</m:t>
                          </m:r>
                        </m:sub>
                      </m:sSub>
                      <m:r>
                        <m:rPr>
                          <m:sty m:val="p"/>
                        </m:rPr>
                        <a:rPr lang="en-US" sz="2000" b="0" i="0" dirty="0" smtClean="0">
                          <a:latin typeface="Cambria Math"/>
                        </a:rPr>
                        <m:t>surplus</m:t>
                      </m:r>
                      <m:r>
                        <a:rPr lang="en-US" sz="2000" b="0" i="1" dirty="0" smtClean="0">
                          <a:latin typeface="Cambria Math"/>
                        </a:rPr>
                        <m:t>(</m:t>
                      </m:r>
                      <m:r>
                        <a:rPr lang="en-US" sz="2000" b="0" i="1" dirty="0" smtClean="0">
                          <a:latin typeface="Cambria Math"/>
                        </a:rPr>
                        <m:t>𝑣</m:t>
                      </m:r>
                      <m:r>
                        <a:rPr lang="en-US" sz="2000" b="0" i="1" dirty="0" smtClean="0">
                          <a:latin typeface="Cambria Math"/>
                        </a:rPr>
                        <m:t>,</m:t>
                      </m:r>
                      <m:r>
                        <a:rPr lang="en-US" sz="2000" b="0" i="1" dirty="0" smtClean="0">
                          <a:latin typeface="Cambria Math"/>
                        </a:rPr>
                        <m:t>𝑥</m:t>
                      </m:r>
                      <m:r>
                        <a:rPr lang="en-US" sz="2000" b="0" i="1" dirty="0" smtClean="0">
                          <a:latin typeface="Cambria Math"/>
                        </a:rPr>
                        <m:t>)= </m:t>
                      </m:r>
                      <m:sSub>
                        <m:sSubPr>
                          <m:ctrlPr>
                            <a:rPr lang="en-US" sz="2000" i="1" dirty="0" smtClean="0">
                              <a:latin typeface="Cambria Math"/>
                            </a:rPr>
                          </m:ctrlPr>
                        </m:sSubPr>
                        <m:e>
                          <m:r>
                            <a:rPr lang="en-US" sz="2000" b="0" i="1" dirty="0" smtClean="0">
                              <a:latin typeface="Cambria Math"/>
                            </a:rPr>
                            <m:t>𝑣</m:t>
                          </m:r>
                        </m:e>
                        <m:sub>
                          <m:r>
                            <a:rPr lang="en-US" sz="2000" b="0" i="1" dirty="0" smtClean="0">
                              <a:latin typeface="Cambria Math"/>
                            </a:rPr>
                            <m:t>𝑖</m:t>
                          </m:r>
                        </m:sub>
                      </m:sSub>
                      <m:r>
                        <a:rPr lang="en-US" sz="2000" i="1" dirty="0">
                          <a:latin typeface="Cambria Math"/>
                        </a:rPr>
                        <m:t> +</m:t>
                      </m:r>
                      <m:sSub>
                        <m:sSubPr>
                          <m:ctrlPr>
                            <a:rPr lang="en-US" sz="2000" i="1" dirty="0">
                              <a:latin typeface="Cambria Math"/>
                            </a:rPr>
                          </m:ctrlPr>
                        </m:sSubPr>
                        <m:e>
                          <m:r>
                            <m:rPr>
                              <m:sty m:val="p"/>
                            </m:rPr>
                            <a:rPr lang="en-US" sz="2000" i="0" dirty="0">
                              <a:latin typeface="Cambria Math"/>
                            </a:rPr>
                            <m:t>max</m:t>
                          </m:r>
                        </m:e>
                        <m:sub>
                          <m:sSub>
                            <m:sSubPr>
                              <m:ctrlPr>
                                <a:rPr lang="en-US" sz="2000" i="1" dirty="0" smtClean="0">
                                  <a:latin typeface="Cambria Math"/>
                                </a:rPr>
                              </m:ctrlPr>
                            </m:sSubPr>
                            <m:e>
                              <m:r>
                                <a:rPr lang="en-US" sz="2000" b="0" i="1" dirty="0" smtClean="0">
                                  <a:latin typeface="Cambria Math"/>
                                </a:rPr>
                                <m:t>𝑥</m:t>
                              </m:r>
                            </m:e>
                            <m:sub>
                              <m:r>
                                <a:rPr lang="en-US" sz="2000" b="0" i="1" dirty="0" smtClean="0">
                                  <a:latin typeface="Cambria Math"/>
                                </a:rPr>
                                <m:t>−</m:t>
                              </m:r>
                              <m:r>
                                <a:rPr lang="en-US" sz="2000" b="0" i="1" dirty="0" smtClean="0">
                                  <a:latin typeface="Cambria Math"/>
                                </a:rPr>
                                <m:t>𝑖</m:t>
                              </m:r>
                            </m:sub>
                          </m:sSub>
                        </m:sub>
                      </m:sSub>
                      <m:r>
                        <m:rPr>
                          <m:sty m:val="p"/>
                        </m:rPr>
                        <a:rPr lang="en-US" sz="2000" b="0" i="0" dirty="0" smtClean="0">
                          <a:latin typeface="Cambria Math"/>
                        </a:rPr>
                        <m:t>s</m:t>
                      </m:r>
                      <m:r>
                        <m:rPr>
                          <m:sty m:val="p"/>
                        </m:rPr>
                        <a:rPr lang="fr-FR" sz="2000" i="0" dirty="0" smtClean="0">
                          <a:latin typeface="Cambria Math"/>
                        </a:rPr>
                        <m:t>urplus</m:t>
                      </m:r>
                      <m:r>
                        <a:rPr lang="fr-FR" sz="2000" i="1" dirty="0">
                          <a:latin typeface="Cambria Math"/>
                        </a:rPr>
                        <m:t>(</m:t>
                      </m:r>
                      <m:d>
                        <m:dPr>
                          <m:ctrlPr>
                            <a:rPr lang="fr-FR" sz="2000" i="1" dirty="0">
                              <a:latin typeface="Cambria Math"/>
                            </a:rPr>
                          </m:ctrlPr>
                        </m:dPr>
                        <m:e>
                          <m:sSub>
                            <m:sSubPr>
                              <m:ctrlPr>
                                <a:rPr lang="en-US" sz="2000" i="1" dirty="0">
                                  <a:latin typeface="Cambria Math"/>
                                </a:rPr>
                              </m:ctrlPr>
                            </m:sSubPr>
                            <m:e>
                              <m:r>
                                <a:rPr lang="en-US" sz="2000" i="1" dirty="0">
                                  <a:latin typeface="Cambria Math"/>
                                </a:rPr>
                                <m:t>𝑣</m:t>
                              </m:r>
                            </m:e>
                            <m:sub>
                              <m:r>
                                <a:rPr lang="en-US" sz="2000" b="0" i="1" dirty="0" smtClean="0">
                                  <a:latin typeface="Cambria Math"/>
                                </a:rPr>
                                <m:t>−</m:t>
                              </m:r>
                              <m:r>
                                <a:rPr lang="en-US" sz="2000" i="1" dirty="0">
                                  <a:latin typeface="Cambria Math"/>
                                </a:rPr>
                                <m:t>𝑖</m:t>
                              </m:r>
                            </m:sub>
                          </m:sSub>
                          <m:r>
                            <a:rPr lang="fr-FR" sz="2000" i="1" dirty="0">
                              <a:latin typeface="Cambria Math"/>
                            </a:rPr>
                            <m:t>, </m:t>
                          </m:r>
                          <m:r>
                            <a:rPr lang="fr-FR" sz="2000" i="1" dirty="0">
                              <a:latin typeface="Cambria Math"/>
                            </a:rPr>
                            <m:t>0</m:t>
                          </m:r>
                        </m:e>
                      </m:d>
                      <m:r>
                        <a:rPr lang="en-US" sz="2000" b="0" i="1" dirty="0" smtClean="0">
                          <a:latin typeface="Cambria Math"/>
                        </a:rPr>
                        <m:t> </m:t>
                      </m:r>
                      <m:r>
                        <a:rPr lang="fr-FR" sz="2000" i="1" dirty="0">
                          <a:latin typeface="Cambria Math"/>
                        </a:rPr>
                        <m:t>, (</m:t>
                      </m:r>
                      <m:sSub>
                        <m:sSubPr>
                          <m:ctrlPr>
                            <a:rPr lang="en-US" sz="2000" i="1" dirty="0">
                              <a:latin typeface="Cambria Math"/>
                            </a:rPr>
                          </m:ctrlPr>
                        </m:sSubPr>
                        <m:e>
                          <m:r>
                            <a:rPr lang="en-US" sz="2000" b="0" i="1" dirty="0" smtClean="0">
                              <a:latin typeface="Cambria Math"/>
                            </a:rPr>
                            <m:t>𝑥</m:t>
                          </m:r>
                        </m:e>
                        <m:sub>
                          <m:r>
                            <a:rPr lang="en-US" sz="2000" b="0" i="1" dirty="0" smtClean="0">
                              <a:latin typeface="Cambria Math"/>
                            </a:rPr>
                            <m:t>−</m:t>
                          </m:r>
                          <m:r>
                            <a:rPr lang="en-US" sz="2000" i="1" dirty="0">
                              <a:latin typeface="Cambria Math"/>
                            </a:rPr>
                            <m:t>𝑖</m:t>
                          </m:r>
                        </m:sub>
                      </m:sSub>
                      <m:r>
                        <a:rPr lang="fr-FR" sz="2000" i="1" dirty="0">
                          <a:latin typeface="Cambria Math"/>
                        </a:rPr>
                        <m:t>, </m:t>
                      </m:r>
                      <m:r>
                        <a:rPr lang="fr-FR" sz="2000" i="1" dirty="0">
                          <a:latin typeface="Cambria Math"/>
                        </a:rPr>
                        <m:t>1</m:t>
                      </m:r>
                      <m:r>
                        <a:rPr lang="fr-FR" sz="2000" i="1" dirty="0" smtClean="0">
                          <a:latin typeface="Cambria Math"/>
                        </a:rPr>
                        <m:t>))</m:t>
                      </m:r>
                    </m:oMath>
                  </m:oMathPara>
                </a14:m>
                <a:endParaRPr lang="fr-FR" sz="2000" dirty="0" smtClean="0">
                  <a:latin typeface="Khmer UI" pitchFamily="34" charset="0"/>
                  <a:cs typeface="Khmer UI" pitchFamily="34" charset="0"/>
                </a:endParaRPr>
              </a:p>
            </p:txBody>
          </p:sp>
        </mc:Choice>
        <mc:Fallback xmlns="">
          <p:sp>
            <p:nvSpPr>
              <p:cNvPr id="11" name="מציין מיקום תוכן 2"/>
              <p:cNvSpPr>
                <a:spLocks noGrp="1" noRot="1" noChangeAspect="1" noMove="1" noResize="1" noEditPoints="1" noAdjustHandles="1" noChangeArrowheads="1" noChangeShapeType="1" noTextEdit="1"/>
              </p:cNvSpPr>
              <p:nvPr/>
            </p:nvSpPr>
            <p:spPr>
              <a:xfrm>
                <a:off x="899593" y="1988840"/>
                <a:ext cx="7344816" cy="1670383"/>
              </a:xfrm>
              <a:prstGeom prst="rect">
                <a:avLst/>
              </a:prstGeom>
              <a:blipFill rotWithShape="1">
                <a:blip r:embed="rId3"/>
                <a:stretch>
                  <a:fillRect l="-914" t="-1825"/>
                </a:stretch>
              </a:blipFill>
            </p:spPr>
            <p:txBody>
              <a:bodyPr/>
              <a:lstStyle/>
              <a:p>
                <a:r>
                  <a:rPr lang="he-IL">
                    <a:noFill/>
                  </a:rPr>
                  <a:t> </a:t>
                </a:r>
              </a:p>
            </p:txBody>
          </p:sp>
        </mc:Fallback>
      </mc:AlternateContent>
      <p:sp>
        <p:nvSpPr>
          <p:cNvPr id="12" name="כותרת 1"/>
          <p:cNvSpPr>
            <a:spLocks noGrp="1"/>
          </p:cNvSpPr>
          <p:nvPr>
            <p:ph type="title"/>
          </p:nvPr>
        </p:nvSpPr>
        <p:spPr>
          <a:xfrm>
            <a:off x="1063139" y="692696"/>
            <a:ext cx="6965245" cy="1202485"/>
          </a:xfrm>
        </p:spPr>
        <p:txBody>
          <a:bodyPr vert="horz" lIns="91440" tIns="45720" rIns="91440" bIns="45720" rtlCol="0" anchor="ctr">
            <a:normAutofit/>
          </a:bodyPr>
          <a:lstStyle/>
          <a:p>
            <a:pPr rtl="1"/>
            <a:r>
              <a:rPr lang="en-US" sz="6000" b="1" dirty="0">
                <a:solidFill>
                  <a:schemeClr val="tx2"/>
                </a:solidFill>
                <a:latin typeface="JasmineUPC" pitchFamily="18" charset="-34"/>
                <a:cs typeface="JasmineUPC" pitchFamily="18" charset="-34"/>
              </a:rPr>
              <a:t>Social Surplus</a:t>
            </a:r>
            <a:endParaRPr lang="en-US" sz="6000" b="1" dirty="0">
              <a:solidFill>
                <a:srgbClr val="002060"/>
              </a:solidFill>
              <a:latin typeface="Guttman Yad-Brush" pitchFamily="2" charset="-79"/>
              <a:cs typeface="Guttman Yad-Brush" pitchFamily="2" charset="-79"/>
            </a:endParaRPr>
          </a:p>
        </p:txBody>
      </p:sp>
      <p:sp>
        <p:nvSpPr>
          <p:cNvPr id="2" name="סוגר מסולסל ימני 1"/>
          <p:cNvSpPr/>
          <p:nvPr/>
        </p:nvSpPr>
        <p:spPr>
          <a:xfrm rot="5400000">
            <a:off x="5310082" y="1754814"/>
            <a:ext cx="396044" cy="3600400"/>
          </a:xfrm>
          <a:prstGeom prst="rightBrace">
            <a:avLst>
              <a:gd name="adj1" fmla="val 8333"/>
              <a:gd name="adj2" fmla="val 49609"/>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4" name="TextBox 3"/>
              <p:cNvSpPr txBox="1"/>
              <p:nvPr/>
            </p:nvSpPr>
            <p:spPr>
              <a:xfrm>
                <a:off x="4067944" y="3861048"/>
                <a:ext cx="2664296" cy="400110"/>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sz="2000" i="1" smtClean="0">
                              <a:latin typeface="Cambria Math"/>
                            </a:rPr>
                          </m:ctrlPr>
                        </m:sSubPr>
                        <m:e>
                          <m:r>
                            <m:rPr>
                              <m:sty m:val="p"/>
                            </m:rPr>
                            <a:rPr lang="en-US" sz="2000" b="0" i="0" smtClean="0">
                              <a:latin typeface="Cambria Math"/>
                            </a:rPr>
                            <m:t>OPT</m:t>
                          </m:r>
                        </m:e>
                        <m:sub>
                          <m:r>
                            <a:rPr lang="en-US" sz="2000" b="0" i="1" smtClean="0">
                              <a:latin typeface="Cambria Math"/>
                            </a:rPr>
                            <m:t>−</m:t>
                          </m:r>
                          <m:r>
                            <a:rPr lang="en-US" sz="2000" b="0" i="1" smtClean="0">
                              <a:latin typeface="Cambria Math"/>
                            </a:rPr>
                            <m:t>𝑖</m:t>
                          </m:r>
                        </m:sub>
                      </m:sSub>
                      <m:r>
                        <a:rPr lang="en-US" sz="2000" b="0" i="1" smtClean="0">
                          <a:latin typeface="Cambria Math"/>
                        </a:rPr>
                        <m:t>(</m:t>
                      </m:r>
                      <m:r>
                        <a:rPr lang="en-US" sz="2000" b="0" i="1" smtClean="0">
                          <a:latin typeface="Cambria Math"/>
                        </a:rPr>
                        <m:t>𝑣</m:t>
                      </m:r>
                      <m:r>
                        <a:rPr lang="en-US" sz="2000" b="0" i="1" smtClean="0">
                          <a:latin typeface="Cambria Math"/>
                        </a:rPr>
                        <m:t>)</m:t>
                      </m:r>
                    </m:oMath>
                  </m:oMathPara>
                </a14:m>
                <a:endParaRPr lang="he-IL" sz="2000" dirty="0"/>
              </a:p>
            </p:txBody>
          </p:sp>
        </mc:Choice>
        <mc:Fallback xmlns="">
          <p:sp>
            <p:nvSpPr>
              <p:cNvPr id="4" name="TextBox 3"/>
              <p:cNvSpPr txBox="1">
                <a:spLocks noRot="1" noChangeAspect="1" noMove="1" noResize="1" noEditPoints="1" noAdjustHandles="1" noChangeArrowheads="1" noChangeShapeType="1" noTextEdit="1"/>
              </p:cNvSpPr>
              <p:nvPr/>
            </p:nvSpPr>
            <p:spPr>
              <a:xfrm>
                <a:off x="4067944" y="3861048"/>
                <a:ext cx="2664296" cy="400110"/>
              </a:xfrm>
              <a:prstGeom prst="rect">
                <a:avLst/>
              </a:prstGeom>
              <a:blipFill rotWithShape="1">
                <a:blip r:embed="rId4"/>
                <a:stretch>
                  <a:fillRect b="-16667"/>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259632" y="4664749"/>
                <a:ext cx="6696744" cy="492443"/>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m:rPr>
                          <m:sty m:val="p"/>
                        </m:rPr>
                        <a:rPr lang="en-US" sz="2600" b="0" i="0" smtClean="0">
                          <a:latin typeface="Cambria Math"/>
                        </a:rPr>
                        <m:t>OPT</m:t>
                      </m:r>
                      <m:d>
                        <m:dPr>
                          <m:ctrlPr>
                            <a:rPr lang="en-US" sz="2600" b="0" i="1" smtClean="0">
                              <a:latin typeface="Cambria Math"/>
                            </a:rPr>
                          </m:ctrlPr>
                        </m:dPr>
                        <m:e>
                          <m:r>
                            <a:rPr lang="en-US" sz="2600" b="0" i="1" smtClean="0">
                              <a:latin typeface="Cambria Math"/>
                            </a:rPr>
                            <m:t>𝑣</m:t>
                          </m:r>
                        </m:e>
                      </m:d>
                      <m:r>
                        <a:rPr lang="en-US" sz="2600" b="0" i="1" smtClean="0">
                          <a:latin typeface="Cambria Math"/>
                        </a:rPr>
                        <m:t>= </m:t>
                      </m:r>
                      <m:sSub>
                        <m:sSubPr>
                          <m:ctrlPr>
                            <a:rPr lang="en-US" sz="2600" b="0" i="1" smtClean="0">
                              <a:latin typeface="Cambria Math"/>
                            </a:rPr>
                          </m:ctrlPr>
                        </m:sSubPr>
                        <m:e>
                          <m:r>
                            <a:rPr lang="en-US" sz="2600" b="0" i="1" smtClean="0">
                              <a:latin typeface="Cambria Math"/>
                            </a:rPr>
                            <m:t>𝑣</m:t>
                          </m:r>
                        </m:e>
                        <m:sub>
                          <m:r>
                            <a:rPr lang="en-US" sz="2600" b="0" i="1" smtClean="0">
                              <a:latin typeface="Cambria Math"/>
                            </a:rPr>
                            <m:t>𝑖</m:t>
                          </m:r>
                        </m:sub>
                      </m:sSub>
                      <m:r>
                        <a:rPr lang="en-US" sz="2600" b="0" i="1" smtClean="0">
                          <a:latin typeface="Cambria Math"/>
                        </a:rPr>
                        <m:t>+</m:t>
                      </m:r>
                      <m:sSub>
                        <m:sSubPr>
                          <m:ctrlPr>
                            <a:rPr lang="en-US" sz="2600" b="0" i="1" smtClean="0">
                              <a:latin typeface="Cambria Math"/>
                            </a:rPr>
                          </m:ctrlPr>
                        </m:sSubPr>
                        <m:e>
                          <m:r>
                            <m:rPr>
                              <m:sty m:val="p"/>
                            </m:rPr>
                            <a:rPr lang="en-US" sz="2600" b="0" i="0" smtClean="0">
                              <a:latin typeface="Cambria Math"/>
                            </a:rPr>
                            <m:t>OPT</m:t>
                          </m:r>
                        </m:e>
                        <m:sub>
                          <m:r>
                            <a:rPr lang="en-US" sz="2600" b="0" i="1" smtClean="0">
                              <a:latin typeface="Cambria Math"/>
                            </a:rPr>
                            <m:t>−</m:t>
                          </m:r>
                          <m:r>
                            <a:rPr lang="en-US" sz="2600" b="0" i="1" smtClean="0">
                              <a:latin typeface="Cambria Math"/>
                            </a:rPr>
                            <m:t>𝑖</m:t>
                          </m:r>
                        </m:sub>
                      </m:sSub>
                      <m:r>
                        <a:rPr lang="en-US" sz="2600" b="0" i="1" smtClean="0">
                          <a:latin typeface="Cambria Math"/>
                        </a:rPr>
                        <m:t>(</m:t>
                      </m:r>
                      <m:r>
                        <a:rPr lang="en-US" sz="2600" b="0" i="1" smtClean="0">
                          <a:latin typeface="Cambria Math"/>
                        </a:rPr>
                        <m:t>𝑣</m:t>
                      </m:r>
                      <m:r>
                        <a:rPr lang="en-US" sz="2600" b="0" i="1" smtClean="0">
                          <a:latin typeface="Cambria Math"/>
                        </a:rPr>
                        <m:t>)</m:t>
                      </m:r>
                    </m:oMath>
                  </m:oMathPara>
                </a14:m>
                <a:endParaRPr lang="he-IL" sz="2600" dirty="0"/>
              </a:p>
            </p:txBody>
          </p:sp>
        </mc:Choice>
        <mc:Fallback xmlns="">
          <p:sp>
            <p:nvSpPr>
              <p:cNvPr id="5" name="TextBox 4"/>
              <p:cNvSpPr txBox="1">
                <a:spLocks noRot="1" noChangeAspect="1" noMove="1" noResize="1" noEditPoints="1" noAdjustHandles="1" noChangeArrowheads="1" noChangeShapeType="1" noTextEdit="1"/>
              </p:cNvSpPr>
              <p:nvPr/>
            </p:nvSpPr>
            <p:spPr>
              <a:xfrm>
                <a:off x="1259632" y="4664749"/>
                <a:ext cx="6696744" cy="492443"/>
              </a:xfrm>
              <a:prstGeom prst="rect">
                <a:avLst/>
              </a:prstGeom>
              <a:blipFill rotWithShape="1">
                <a:blip r:embed="rId5"/>
                <a:stretch>
                  <a:fillRect/>
                </a:stretch>
              </a:blipFill>
            </p:spPr>
            <p:txBody>
              <a:bodyPr/>
              <a:lstStyle/>
              <a:p>
                <a:r>
                  <a:rPr lang="he-IL">
                    <a:noFill/>
                  </a:rPr>
                  <a:t> </a:t>
                </a:r>
              </a:p>
            </p:txBody>
          </p:sp>
        </mc:Fallback>
      </mc:AlternateContent>
      <p:sp>
        <p:nvSpPr>
          <p:cNvPr id="7" name="כוכב עם 5 פינות 6"/>
          <p:cNvSpPr/>
          <p:nvPr/>
        </p:nvSpPr>
        <p:spPr>
          <a:xfrm>
            <a:off x="1331640" y="5445224"/>
            <a:ext cx="216024" cy="1846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4000520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4" grpId="0"/>
      <p:bldP spid="5"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מציין מיקום תוכן 2"/>
              <p:cNvSpPr>
                <a:spLocks noGrp="1"/>
              </p:cNvSpPr>
              <p:nvPr/>
            </p:nvSpPr>
            <p:spPr>
              <a:xfrm>
                <a:off x="899593" y="1988840"/>
                <a:ext cx="7344816" cy="1368152"/>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None/>
                </a:pPr>
                <a:r>
                  <a:rPr lang="en-US" sz="2000" b="1" dirty="0" smtClean="0">
                    <a:latin typeface="Khmer UI" pitchFamily="34" charset="0"/>
                    <a:cs typeface="Khmer UI" pitchFamily="34" charset="0"/>
                  </a:rPr>
                  <a:t>2. </a:t>
                </a:r>
                <a:r>
                  <a:rPr lang="en-US" sz="2000" b="1" dirty="0" err="1" smtClean="0">
                    <a:latin typeface="Khmer UI" pitchFamily="34" charset="0"/>
                    <a:cs typeface="Khmer UI" pitchFamily="34" charset="0"/>
                  </a:rPr>
                  <a:t>i</a:t>
                </a:r>
                <a:r>
                  <a:rPr lang="en-US" sz="2000" b="1" dirty="0" smtClean="0">
                    <a:latin typeface="Khmer UI" pitchFamily="34" charset="0"/>
                    <a:cs typeface="Khmer UI" pitchFamily="34" charset="0"/>
                  </a:rPr>
                  <a:t> ∈ </a:t>
                </a:r>
                <a:r>
                  <a:rPr lang="en-US" sz="2000" b="1" dirty="0">
                    <a:latin typeface="Khmer UI" pitchFamily="34" charset="0"/>
                    <a:cs typeface="Khmer UI" pitchFamily="34" charset="0"/>
                  </a:rPr>
                  <a:t>OPT:</a:t>
                </a:r>
              </a:p>
              <a:p>
                <a:pPr marL="0" indent="0">
                  <a:buNone/>
                </a:pPr>
                <a:endParaRPr lang="en-US" sz="2000" dirty="0" smtClean="0">
                  <a:latin typeface="Khmer UI" pitchFamily="34" charset="0"/>
                  <a:cs typeface="Khmer UI" pitchFamily="34" charset="0"/>
                </a:endParaRPr>
              </a:p>
              <a:p>
                <a:pPr marL="0" indent="0">
                  <a:buNone/>
                </a:pPr>
                <a14:m>
                  <m:oMathPara xmlns:m="http://schemas.openxmlformats.org/officeDocument/2006/math">
                    <m:oMathParaPr>
                      <m:jc m:val="centerGroup"/>
                    </m:oMathParaPr>
                    <m:oMath xmlns:m="http://schemas.openxmlformats.org/officeDocument/2006/math">
                      <m:r>
                        <a:rPr lang="en-US" sz="2000" i="1" dirty="0">
                          <a:latin typeface="Cambria Math"/>
                        </a:rPr>
                        <m:t>𝑂𝑃𝑇</m:t>
                      </m:r>
                      <m:d>
                        <m:dPr>
                          <m:ctrlPr>
                            <a:rPr lang="en-US" sz="2000" i="1" dirty="0">
                              <a:latin typeface="Cambria Math"/>
                            </a:rPr>
                          </m:ctrlPr>
                        </m:dPr>
                        <m:e>
                          <m:r>
                            <a:rPr lang="en-US" sz="2000" i="1" dirty="0">
                              <a:latin typeface="Cambria Math"/>
                            </a:rPr>
                            <m:t>𝑣</m:t>
                          </m:r>
                        </m:e>
                      </m:d>
                      <m:r>
                        <a:rPr lang="en-US" sz="2000" i="1" dirty="0">
                          <a:latin typeface="Cambria Math"/>
                        </a:rPr>
                        <m:t>= </m:t>
                      </m:r>
                      <m:sSub>
                        <m:sSubPr>
                          <m:ctrlPr>
                            <a:rPr lang="en-US" sz="2000" i="1" dirty="0">
                              <a:latin typeface="Cambria Math"/>
                            </a:rPr>
                          </m:ctrlPr>
                        </m:sSubPr>
                        <m:e>
                          <m:r>
                            <m:rPr>
                              <m:sty m:val="p"/>
                            </m:rPr>
                            <a:rPr lang="en-US" sz="2000" i="0" dirty="0">
                              <a:latin typeface="Cambria Math"/>
                            </a:rPr>
                            <m:t>max</m:t>
                          </m:r>
                        </m:e>
                        <m:sub>
                          <m:r>
                            <a:rPr lang="en-US" sz="2000" i="1" dirty="0">
                              <a:latin typeface="Cambria Math"/>
                            </a:rPr>
                            <m:t>𝑥</m:t>
                          </m:r>
                        </m:sub>
                      </m:sSub>
                      <m:r>
                        <m:rPr>
                          <m:sty m:val="p"/>
                        </m:rPr>
                        <a:rPr lang="en-US" sz="2000" i="0" dirty="0">
                          <a:latin typeface="Cambria Math"/>
                        </a:rPr>
                        <m:t>surplus</m:t>
                      </m:r>
                      <m:d>
                        <m:dPr>
                          <m:ctrlPr>
                            <a:rPr lang="en-US" sz="2000" i="1" dirty="0">
                              <a:latin typeface="Cambria Math"/>
                            </a:rPr>
                          </m:ctrlPr>
                        </m:dPr>
                        <m:e>
                          <m:r>
                            <a:rPr lang="en-US" sz="2000" i="1" dirty="0">
                              <a:latin typeface="Cambria Math"/>
                            </a:rPr>
                            <m:t>𝑣</m:t>
                          </m:r>
                          <m:r>
                            <a:rPr lang="en-US" sz="2000" i="1" dirty="0">
                              <a:latin typeface="Cambria Math"/>
                            </a:rPr>
                            <m:t>,</m:t>
                          </m:r>
                          <m:r>
                            <a:rPr lang="en-US" sz="2000" i="1" dirty="0">
                              <a:latin typeface="Cambria Math"/>
                            </a:rPr>
                            <m:t>𝑥</m:t>
                          </m:r>
                        </m:e>
                      </m:d>
                      <m:r>
                        <a:rPr lang="en-US" sz="2000" b="0" i="1" dirty="0" smtClean="0">
                          <a:latin typeface="Cambria Math"/>
                        </a:rPr>
                        <m:t>= </m:t>
                      </m:r>
                      <m:sSub>
                        <m:sSubPr>
                          <m:ctrlPr>
                            <a:rPr lang="en-US" sz="2000" i="1" dirty="0">
                              <a:latin typeface="Cambria Math"/>
                            </a:rPr>
                          </m:ctrlPr>
                        </m:sSubPr>
                        <m:e>
                          <m:r>
                            <m:rPr>
                              <m:sty m:val="p"/>
                            </m:rPr>
                            <a:rPr lang="en-US" sz="2000" i="0" dirty="0">
                              <a:latin typeface="Cambria Math"/>
                            </a:rPr>
                            <m:t>max</m:t>
                          </m:r>
                        </m:e>
                        <m:sub>
                          <m:r>
                            <a:rPr lang="en-US" sz="2000" i="1" dirty="0">
                              <a:latin typeface="Cambria Math"/>
                            </a:rPr>
                            <m:t>𝑥</m:t>
                          </m:r>
                          <m:r>
                            <a:rPr lang="en-US" sz="2000" i="1" dirty="0">
                              <a:latin typeface="Cambria Math"/>
                            </a:rPr>
                            <m:t>−</m:t>
                          </m:r>
                          <m:r>
                            <a:rPr lang="en-US" sz="2000" i="1" dirty="0">
                              <a:latin typeface="Cambria Math"/>
                            </a:rPr>
                            <m:t>𝑖</m:t>
                          </m:r>
                        </m:sub>
                      </m:sSub>
                      <m:r>
                        <m:rPr>
                          <m:sty m:val="p"/>
                        </m:rPr>
                        <a:rPr lang="en-US" sz="2000" b="0" i="0" dirty="0" smtClean="0">
                          <a:latin typeface="Cambria Math"/>
                        </a:rPr>
                        <m:t>s</m:t>
                      </m:r>
                      <m:r>
                        <m:rPr>
                          <m:sty m:val="p"/>
                        </m:rPr>
                        <a:rPr lang="fr-FR" sz="2000" i="0" dirty="0">
                          <a:latin typeface="Cambria Math"/>
                        </a:rPr>
                        <m:t>urplus</m:t>
                      </m:r>
                      <m:r>
                        <a:rPr lang="fr-FR" sz="2000" i="1" dirty="0">
                          <a:latin typeface="Cambria Math"/>
                        </a:rPr>
                        <m:t>(</m:t>
                      </m:r>
                      <m:d>
                        <m:dPr>
                          <m:ctrlPr>
                            <a:rPr lang="fr-FR" sz="2000" i="1" dirty="0">
                              <a:latin typeface="Cambria Math"/>
                            </a:rPr>
                          </m:ctrlPr>
                        </m:dPr>
                        <m:e>
                          <m:sSub>
                            <m:sSubPr>
                              <m:ctrlPr>
                                <a:rPr lang="en-US" sz="2000" i="1" dirty="0">
                                  <a:latin typeface="Cambria Math"/>
                                </a:rPr>
                              </m:ctrlPr>
                            </m:sSubPr>
                            <m:e>
                              <m:r>
                                <a:rPr lang="en-US" sz="2000" i="1" dirty="0">
                                  <a:latin typeface="Cambria Math"/>
                                </a:rPr>
                                <m:t>𝑣</m:t>
                              </m:r>
                            </m:e>
                            <m:sub>
                              <m:r>
                                <a:rPr lang="en-US" sz="2000" i="1" dirty="0">
                                  <a:latin typeface="Cambria Math"/>
                                </a:rPr>
                                <m:t>−</m:t>
                              </m:r>
                              <m:r>
                                <a:rPr lang="en-US" sz="2000" i="1" dirty="0">
                                  <a:latin typeface="Cambria Math"/>
                                </a:rPr>
                                <m:t>𝑖</m:t>
                              </m:r>
                            </m:sub>
                          </m:sSub>
                          <m:r>
                            <a:rPr lang="fr-FR" sz="2000" i="1" dirty="0">
                              <a:latin typeface="Cambria Math"/>
                            </a:rPr>
                            <m:t>, </m:t>
                          </m:r>
                          <m:r>
                            <a:rPr lang="fr-FR" sz="2000" i="1" dirty="0">
                              <a:latin typeface="Cambria Math"/>
                            </a:rPr>
                            <m:t>0</m:t>
                          </m:r>
                        </m:e>
                      </m:d>
                      <m:r>
                        <a:rPr lang="en-US" sz="2000" i="1" dirty="0">
                          <a:latin typeface="Cambria Math"/>
                        </a:rPr>
                        <m:t> </m:t>
                      </m:r>
                      <m:r>
                        <a:rPr lang="fr-FR" sz="2000" i="1" dirty="0">
                          <a:latin typeface="Cambria Math"/>
                        </a:rPr>
                        <m:t>, (</m:t>
                      </m:r>
                      <m:sSub>
                        <m:sSubPr>
                          <m:ctrlPr>
                            <a:rPr lang="en-US" sz="2000" i="1" dirty="0">
                              <a:latin typeface="Cambria Math"/>
                            </a:rPr>
                          </m:ctrlPr>
                        </m:sSubPr>
                        <m:e>
                          <m:r>
                            <a:rPr lang="en-US" sz="2000" i="1" dirty="0">
                              <a:latin typeface="Cambria Math"/>
                            </a:rPr>
                            <m:t>𝑥</m:t>
                          </m:r>
                        </m:e>
                        <m:sub>
                          <m:r>
                            <a:rPr lang="en-US" sz="2000" i="1" dirty="0">
                              <a:latin typeface="Cambria Math"/>
                            </a:rPr>
                            <m:t>−</m:t>
                          </m:r>
                          <m:r>
                            <a:rPr lang="en-US" sz="2000" i="1" dirty="0">
                              <a:latin typeface="Cambria Math"/>
                            </a:rPr>
                            <m:t>𝑖</m:t>
                          </m:r>
                        </m:sub>
                      </m:sSub>
                      <m:r>
                        <a:rPr lang="fr-FR" sz="2000" i="1" dirty="0">
                          <a:latin typeface="Cambria Math"/>
                        </a:rPr>
                        <m:t>, </m:t>
                      </m:r>
                      <m:r>
                        <a:rPr lang="en-US" sz="2000" b="0" i="1" dirty="0" smtClean="0">
                          <a:latin typeface="Cambria Math"/>
                        </a:rPr>
                        <m:t>0</m:t>
                      </m:r>
                      <m:r>
                        <a:rPr lang="fr-FR" sz="2000" i="1" dirty="0">
                          <a:latin typeface="Cambria Math"/>
                        </a:rPr>
                        <m:t>))</m:t>
                      </m:r>
                    </m:oMath>
                  </m:oMathPara>
                </a14:m>
                <a:endParaRPr lang="fr-FR" sz="2000" dirty="0">
                  <a:latin typeface="Khmer UI" pitchFamily="34" charset="0"/>
                  <a:cs typeface="Khmer UI" pitchFamily="34" charset="0"/>
                </a:endParaRPr>
              </a:p>
            </p:txBody>
          </p:sp>
        </mc:Choice>
        <mc:Fallback xmlns="">
          <p:sp>
            <p:nvSpPr>
              <p:cNvPr id="11" name="מציין מיקום תוכן 2"/>
              <p:cNvSpPr>
                <a:spLocks noGrp="1" noRot="1" noChangeAspect="1" noMove="1" noResize="1" noEditPoints="1" noAdjustHandles="1" noChangeArrowheads="1" noChangeShapeType="1" noTextEdit="1"/>
              </p:cNvSpPr>
              <p:nvPr/>
            </p:nvSpPr>
            <p:spPr>
              <a:xfrm>
                <a:off x="899593" y="1988840"/>
                <a:ext cx="7344816" cy="1368152"/>
              </a:xfrm>
              <a:prstGeom prst="rect">
                <a:avLst/>
              </a:prstGeom>
              <a:blipFill rotWithShape="1">
                <a:blip r:embed="rId3"/>
                <a:stretch>
                  <a:fillRect l="-914" t="-2222" b="-4889"/>
                </a:stretch>
              </a:blipFill>
            </p:spPr>
            <p:txBody>
              <a:bodyPr/>
              <a:lstStyle/>
              <a:p>
                <a:r>
                  <a:rPr lang="he-IL">
                    <a:noFill/>
                  </a:rPr>
                  <a:t> </a:t>
                </a:r>
              </a:p>
            </p:txBody>
          </p:sp>
        </mc:Fallback>
      </mc:AlternateContent>
      <p:sp>
        <p:nvSpPr>
          <p:cNvPr id="12" name="כותרת 1"/>
          <p:cNvSpPr>
            <a:spLocks noGrp="1"/>
          </p:cNvSpPr>
          <p:nvPr>
            <p:ph type="title"/>
          </p:nvPr>
        </p:nvSpPr>
        <p:spPr>
          <a:xfrm>
            <a:off x="1043608" y="692696"/>
            <a:ext cx="6965245" cy="1202485"/>
          </a:xfrm>
        </p:spPr>
        <p:txBody>
          <a:bodyPr vert="horz" lIns="91440" tIns="45720" rIns="91440" bIns="45720" rtlCol="0" anchor="ctr">
            <a:normAutofit/>
          </a:bodyPr>
          <a:lstStyle/>
          <a:p>
            <a:pPr rtl="1"/>
            <a:r>
              <a:rPr lang="en-US" sz="6000" b="1" dirty="0">
                <a:solidFill>
                  <a:schemeClr val="tx2"/>
                </a:solidFill>
                <a:latin typeface="JasmineUPC" pitchFamily="18" charset="-34"/>
                <a:cs typeface="JasmineUPC" pitchFamily="18" charset="-34"/>
              </a:rPr>
              <a:t>Social Surplus</a:t>
            </a:r>
            <a:endParaRPr lang="en-US" sz="6000" b="1" dirty="0">
              <a:solidFill>
                <a:srgbClr val="002060"/>
              </a:solidFill>
              <a:latin typeface="Guttman Yad-Brush" pitchFamily="2" charset="-79"/>
              <a:cs typeface="Guttman Yad-Brush" pitchFamily="2" charset="-79"/>
            </a:endParaRPr>
          </a:p>
        </p:txBody>
      </p:sp>
      <p:cxnSp>
        <p:nvCxnSpPr>
          <p:cNvPr id="3" name="מחבר ישר 2"/>
          <p:cNvCxnSpPr/>
          <p:nvPr/>
        </p:nvCxnSpPr>
        <p:spPr>
          <a:xfrm flipH="1">
            <a:off x="1456341" y="2060848"/>
            <a:ext cx="144016" cy="252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סוגר מסולסל ימני 4"/>
          <p:cNvSpPr/>
          <p:nvPr/>
        </p:nvSpPr>
        <p:spPr>
          <a:xfrm rot="5400000">
            <a:off x="5022050" y="1754814"/>
            <a:ext cx="396044" cy="3600400"/>
          </a:xfrm>
          <a:prstGeom prst="rightBrace">
            <a:avLst>
              <a:gd name="adj1" fmla="val 8333"/>
              <a:gd name="adj2" fmla="val 49609"/>
            </a:avLst>
          </a:pr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6" name="TextBox 5"/>
              <p:cNvSpPr txBox="1"/>
              <p:nvPr/>
            </p:nvSpPr>
            <p:spPr>
              <a:xfrm>
                <a:off x="3851920" y="3861048"/>
                <a:ext cx="2664296" cy="400110"/>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a:rPr>
                        <m:t>𝑂</m:t>
                      </m:r>
                      <m:r>
                        <a:rPr lang="en-US" sz="2000" b="0" i="1" smtClean="0">
                          <a:latin typeface="Cambria Math"/>
                        </a:rPr>
                        <m:t>𝑃𝑇</m:t>
                      </m:r>
                      <m:r>
                        <a:rPr lang="en-US" sz="2000" b="0" i="1" smtClean="0">
                          <a:latin typeface="Cambria Math"/>
                        </a:rPr>
                        <m:t>(</m:t>
                      </m:r>
                      <m:sSub>
                        <m:sSubPr>
                          <m:ctrlPr>
                            <a:rPr lang="en-US" sz="2000" b="0" i="1" smtClean="0">
                              <a:latin typeface="Cambria Math"/>
                            </a:rPr>
                          </m:ctrlPr>
                        </m:sSubPr>
                        <m:e>
                          <m:r>
                            <a:rPr lang="en-US" sz="2000" b="0" i="1" smtClean="0">
                              <a:latin typeface="Cambria Math"/>
                            </a:rPr>
                            <m:t>𝑣</m:t>
                          </m:r>
                        </m:e>
                        <m:sub>
                          <m:r>
                            <a:rPr lang="en-US" sz="2000" b="0" i="1" smtClean="0">
                              <a:latin typeface="Cambria Math"/>
                            </a:rPr>
                            <m:t>−</m:t>
                          </m:r>
                          <m:r>
                            <a:rPr lang="en-US" sz="2000" b="0" i="1" smtClean="0">
                              <a:latin typeface="Cambria Math"/>
                            </a:rPr>
                            <m:t>𝑖</m:t>
                          </m:r>
                        </m:sub>
                      </m:sSub>
                      <m:r>
                        <a:rPr lang="en-US" sz="2000" b="0" i="1" smtClean="0">
                          <a:latin typeface="Cambria Math"/>
                        </a:rPr>
                        <m:t>)</m:t>
                      </m:r>
                    </m:oMath>
                  </m:oMathPara>
                </a14:m>
                <a:endParaRPr lang="he-IL"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3851920" y="3861048"/>
                <a:ext cx="2664296" cy="400110"/>
              </a:xfrm>
              <a:prstGeom prst="rect">
                <a:avLst/>
              </a:prstGeom>
              <a:blipFill rotWithShape="1">
                <a:blip r:embed="rId4"/>
                <a:stretch>
                  <a:fillRect b="-16667"/>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259632" y="4509120"/>
                <a:ext cx="6696744" cy="461665"/>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a:rPr>
                        <m:t>OPT</m:t>
                      </m:r>
                      <m:d>
                        <m:dPr>
                          <m:ctrlPr>
                            <a:rPr lang="en-US" sz="2400" b="0" i="1" smtClean="0">
                              <a:latin typeface="Cambria Math"/>
                            </a:rPr>
                          </m:ctrlPr>
                        </m:dPr>
                        <m:e>
                          <m:r>
                            <a:rPr lang="en-US" sz="2400" b="0" i="1" smtClean="0">
                              <a:latin typeface="Cambria Math"/>
                            </a:rPr>
                            <m:t>𝑣</m:t>
                          </m:r>
                        </m:e>
                      </m:d>
                      <m:r>
                        <a:rPr lang="en-US" sz="2400" b="0" i="1" smtClean="0">
                          <a:latin typeface="Cambria Math"/>
                        </a:rPr>
                        <m:t>=</m:t>
                      </m:r>
                      <m:r>
                        <m:rPr>
                          <m:sty m:val="p"/>
                        </m:rPr>
                        <a:rPr lang="en-US" sz="2400" i="0">
                          <a:latin typeface="Cambria Math"/>
                        </a:rPr>
                        <m:t>OPT</m:t>
                      </m:r>
                      <m:r>
                        <a:rPr lang="en-US" sz="2400" i="1">
                          <a:latin typeface="Cambria Math"/>
                        </a:rPr>
                        <m:t>(</m:t>
                      </m:r>
                      <m:sSub>
                        <m:sSubPr>
                          <m:ctrlPr>
                            <a:rPr lang="en-US" sz="2400" i="1">
                              <a:latin typeface="Cambria Math"/>
                            </a:rPr>
                          </m:ctrlPr>
                        </m:sSubPr>
                        <m:e>
                          <m:r>
                            <a:rPr lang="en-US" sz="2400" i="1">
                              <a:latin typeface="Cambria Math"/>
                            </a:rPr>
                            <m:t>𝑣</m:t>
                          </m:r>
                        </m:e>
                        <m:sub>
                          <m:r>
                            <a:rPr lang="en-US" sz="2400" i="1">
                              <a:latin typeface="Cambria Math"/>
                            </a:rPr>
                            <m:t>−</m:t>
                          </m:r>
                          <m:r>
                            <a:rPr lang="en-US" sz="2400" i="1">
                              <a:latin typeface="Cambria Math"/>
                            </a:rPr>
                            <m:t>𝑖</m:t>
                          </m:r>
                        </m:sub>
                      </m:sSub>
                      <m:r>
                        <a:rPr lang="en-US" sz="2400" i="1">
                          <a:latin typeface="Cambria Math"/>
                        </a:rPr>
                        <m:t>)</m:t>
                      </m:r>
                    </m:oMath>
                  </m:oMathPara>
                </a14:m>
                <a:endParaRPr lang="he-IL"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1259632" y="4509120"/>
                <a:ext cx="6696744" cy="461665"/>
              </a:xfrm>
              <a:prstGeom prst="rect">
                <a:avLst/>
              </a:prstGeom>
              <a:blipFill rotWithShape="1">
                <a:blip r:embed="rId5"/>
                <a:stretch>
                  <a:fillRect b="-21333"/>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314443" y="5445224"/>
                <a:ext cx="6048672" cy="369332"/>
              </a:xfrm>
              <a:prstGeom prst="rect">
                <a:avLst/>
              </a:prstGeom>
              <a:noFill/>
            </p:spPr>
            <p:txBody>
              <a:bodyPr wrap="square" rtlCol="1">
                <a:spAutoFit/>
              </a:bodyPr>
              <a:lstStyle/>
              <a:p>
                <a:r>
                  <a:rPr lang="en-US" dirty="0" smtClean="0">
                    <a:latin typeface="Khmer UI" pitchFamily="34" charset="0"/>
                    <a:cs typeface="Khmer UI" pitchFamily="34" charset="0"/>
                  </a:rPr>
                  <a:t>      </a:t>
                </a:r>
                <a:r>
                  <a:rPr lang="en-US" dirty="0">
                    <a:latin typeface="Khmer UI" pitchFamily="34" charset="0"/>
                    <a:cs typeface="Khmer UI" pitchFamily="34" charset="0"/>
                  </a:rPr>
                  <a:t>Notice that </a:t>
                </a:r>
                <a14:m>
                  <m:oMath xmlns:m="http://schemas.openxmlformats.org/officeDocument/2006/math">
                    <m:r>
                      <m:rPr>
                        <m:sty m:val="p"/>
                      </m:rPr>
                      <a:rPr lang="en-US" i="0">
                        <a:latin typeface="Cambria Math"/>
                      </a:rPr>
                      <m:t>OPT</m:t>
                    </m:r>
                    <m:d>
                      <m:dPr>
                        <m:ctrlPr>
                          <a:rPr lang="en-US" i="1">
                            <a:latin typeface="Cambria Math"/>
                          </a:rPr>
                        </m:ctrlPr>
                      </m:dPr>
                      <m:e>
                        <m:sSub>
                          <m:sSubPr>
                            <m:ctrlPr>
                              <a:rPr lang="en-US" i="1">
                                <a:latin typeface="Cambria Math"/>
                              </a:rPr>
                            </m:ctrlPr>
                          </m:sSubPr>
                          <m:e>
                            <m:r>
                              <a:rPr lang="en-US" i="1">
                                <a:latin typeface="Cambria Math"/>
                              </a:rPr>
                              <m:t>𝑣</m:t>
                            </m:r>
                          </m:e>
                          <m:sub>
                            <m:r>
                              <a:rPr lang="en-US" i="1">
                                <a:latin typeface="Cambria Math"/>
                              </a:rPr>
                              <m:t>−</m:t>
                            </m:r>
                            <m:r>
                              <a:rPr lang="en-US" i="1">
                                <a:latin typeface="Cambria Math"/>
                              </a:rPr>
                              <m:t>𝑖</m:t>
                            </m:r>
                          </m:sub>
                        </m:sSub>
                      </m:e>
                    </m:d>
                    <m:r>
                      <a:rPr lang="en-US" b="0" i="1" smtClean="0">
                        <a:latin typeface="Cambria Math"/>
                      </a:rPr>
                      <m:t> </m:t>
                    </m:r>
                  </m:oMath>
                </a14:m>
                <a:r>
                  <a:rPr lang="en-US" dirty="0" smtClean="0">
                    <a:latin typeface="Khmer UI" pitchFamily="34" charset="0"/>
                    <a:cs typeface="Khmer UI" pitchFamily="34" charset="0"/>
                  </a:rPr>
                  <a:t> is </a:t>
                </a:r>
                <a:r>
                  <a:rPr lang="en-US" dirty="0">
                    <a:latin typeface="Khmer UI" pitchFamily="34" charset="0"/>
                    <a:cs typeface="Khmer UI" pitchFamily="34" charset="0"/>
                  </a:rPr>
                  <a:t>not a function of </a:t>
                </a:r>
                <a14:m>
                  <m:oMath xmlns:m="http://schemas.openxmlformats.org/officeDocument/2006/math">
                    <m:sSub>
                      <m:sSubPr>
                        <m:ctrlPr>
                          <a:rPr lang="en-US" i="1" smtClean="0">
                            <a:latin typeface="Cambria Math"/>
                            <a:cs typeface="Khmer UI" pitchFamily="34" charset="0"/>
                          </a:rPr>
                        </m:ctrlPr>
                      </m:sSubPr>
                      <m:e>
                        <m:r>
                          <a:rPr lang="en-US" b="0" i="1" smtClean="0">
                            <a:latin typeface="Cambria Math"/>
                            <a:cs typeface="Khmer UI" pitchFamily="34" charset="0"/>
                          </a:rPr>
                          <m:t>𝑣</m:t>
                        </m:r>
                      </m:e>
                      <m:sub>
                        <m:r>
                          <a:rPr lang="en-US" b="0" i="1" smtClean="0">
                            <a:latin typeface="Cambria Math"/>
                            <a:cs typeface="Khmer UI" pitchFamily="34" charset="0"/>
                          </a:rPr>
                          <m:t>𝑖</m:t>
                        </m:r>
                      </m:sub>
                    </m:sSub>
                  </m:oMath>
                </a14:m>
                <a:r>
                  <a:rPr lang="en-US" dirty="0" smtClean="0">
                    <a:latin typeface="Khmer UI" pitchFamily="34" charset="0"/>
                    <a:cs typeface="Khmer UI" pitchFamily="34" charset="0"/>
                  </a:rPr>
                  <a:t>.</a:t>
                </a:r>
                <a:endParaRPr lang="he-IL" dirty="0">
                  <a:latin typeface="Khmer UI"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314443" y="5445224"/>
                <a:ext cx="6048672" cy="369332"/>
              </a:xfrm>
              <a:prstGeom prst="rect">
                <a:avLst/>
              </a:prstGeom>
              <a:blipFill rotWithShape="1">
                <a:blip r:embed="rId6"/>
                <a:stretch>
                  <a:fillRect t="-6557" b="-26230"/>
                </a:stretch>
              </a:blipFill>
            </p:spPr>
            <p:txBody>
              <a:bodyPr/>
              <a:lstStyle/>
              <a:p>
                <a:r>
                  <a:rPr lang="he-IL">
                    <a:noFill/>
                  </a:rPr>
                  <a:t> </a:t>
                </a:r>
              </a:p>
            </p:txBody>
          </p:sp>
        </mc:Fallback>
      </mc:AlternateContent>
      <p:sp>
        <p:nvSpPr>
          <p:cNvPr id="10" name="כוכב עם 5 פינות 9"/>
          <p:cNvSpPr/>
          <p:nvPr/>
        </p:nvSpPr>
        <p:spPr>
          <a:xfrm>
            <a:off x="1386451" y="5476582"/>
            <a:ext cx="216024" cy="18466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02516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animBg="1"/>
      <p:bldP spid="6" grpId="0"/>
      <p:bldP spid="8" grpId="0"/>
      <p:bldP spid="9"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מציין מיקום תוכן 2"/>
          <p:cNvSpPr>
            <a:spLocks noGrp="1"/>
          </p:cNvSpPr>
          <p:nvPr/>
        </p:nvSpPr>
        <p:spPr>
          <a:xfrm>
            <a:off x="899593" y="1988840"/>
            <a:ext cx="7344816" cy="864096"/>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None/>
            </a:pPr>
            <a:r>
              <a:rPr lang="en-US" sz="2000" dirty="0" smtClean="0">
                <a:latin typeface="Khmer UI" pitchFamily="34" charset="0"/>
                <a:cs typeface="Khmer UI" pitchFamily="34" charset="0"/>
              </a:rPr>
              <a:t>OPT </a:t>
            </a:r>
            <a:r>
              <a:rPr lang="en-US" sz="2000" dirty="0">
                <a:latin typeface="Khmer UI" pitchFamily="34" charset="0"/>
                <a:cs typeface="Khmer UI" pitchFamily="34" charset="0"/>
              </a:rPr>
              <a:t>allocates to </a:t>
            </a:r>
            <a:r>
              <a:rPr lang="en-US" sz="2000" dirty="0" err="1">
                <a:latin typeface="Khmer UI" pitchFamily="34" charset="0"/>
                <a:cs typeface="Khmer UI" pitchFamily="34" charset="0"/>
              </a:rPr>
              <a:t>i</a:t>
            </a:r>
            <a:r>
              <a:rPr lang="en-US" sz="2000" dirty="0">
                <a:latin typeface="Khmer UI" pitchFamily="34" charset="0"/>
                <a:cs typeface="Khmer UI" pitchFamily="34" charset="0"/>
              </a:rPr>
              <a:t> whenever the surplus </a:t>
            </a:r>
            <a:r>
              <a:rPr lang="en-US" sz="2000" dirty="0" smtClean="0">
                <a:latin typeface="Khmer UI" pitchFamily="34" charset="0"/>
                <a:cs typeface="Khmer UI" pitchFamily="34" charset="0"/>
              </a:rPr>
              <a:t>from </a:t>
            </a:r>
            <a:r>
              <a:rPr lang="en-US" sz="2000" b="1" dirty="0" smtClean="0">
                <a:latin typeface="Khmer UI" pitchFamily="34" charset="0"/>
                <a:cs typeface="Khmer UI" pitchFamily="34" charset="0"/>
              </a:rPr>
              <a:t>Case </a:t>
            </a:r>
            <a:r>
              <a:rPr lang="en-US" sz="2000" b="1" dirty="0">
                <a:latin typeface="Khmer UI" pitchFamily="34" charset="0"/>
                <a:cs typeface="Khmer UI" pitchFamily="34" charset="0"/>
              </a:rPr>
              <a:t>1</a:t>
            </a:r>
            <a:r>
              <a:rPr lang="en-US" sz="2000" dirty="0">
                <a:latin typeface="Khmer UI" pitchFamily="34" charset="0"/>
                <a:cs typeface="Khmer UI" pitchFamily="34" charset="0"/>
              </a:rPr>
              <a:t> is </a:t>
            </a:r>
            <a:r>
              <a:rPr lang="en-US" sz="2000" b="1" dirty="0">
                <a:latin typeface="Khmer UI" pitchFamily="34" charset="0"/>
                <a:cs typeface="Khmer UI" pitchFamily="34" charset="0"/>
              </a:rPr>
              <a:t>greater</a:t>
            </a:r>
            <a:r>
              <a:rPr lang="en-US" sz="2000" dirty="0">
                <a:latin typeface="Khmer UI" pitchFamily="34" charset="0"/>
                <a:cs typeface="Khmer UI" pitchFamily="34" charset="0"/>
              </a:rPr>
              <a:t> than the surplus from </a:t>
            </a:r>
            <a:r>
              <a:rPr lang="en-US" sz="2000" b="1" dirty="0">
                <a:latin typeface="Khmer UI" pitchFamily="34" charset="0"/>
                <a:cs typeface="Khmer UI" pitchFamily="34" charset="0"/>
              </a:rPr>
              <a:t>Case </a:t>
            </a:r>
            <a:r>
              <a:rPr lang="en-US" sz="2000" b="1" dirty="0" smtClean="0">
                <a:latin typeface="Khmer UI" pitchFamily="34" charset="0"/>
                <a:cs typeface="Khmer UI" pitchFamily="34" charset="0"/>
              </a:rPr>
              <a:t>2</a:t>
            </a:r>
            <a:r>
              <a:rPr lang="en-US" sz="2000" dirty="0" smtClean="0">
                <a:latin typeface="Khmer UI" pitchFamily="34" charset="0"/>
                <a:cs typeface="Khmer UI" pitchFamily="34" charset="0"/>
              </a:rPr>
              <a:t>, </a:t>
            </a:r>
            <a:r>
              <a:rPr lang="en-US" sz="2000" dirty="0">
                <a:latin typeface="Khmer UI" pitchFamily="34" charset="0"/>
                <a:cs typeface="Khmer UI" pitchFamily="34" charset="0"/>
              </a:rPr>
              <a:t>i</a:t>
            </a:r>
            <a:r>
              <a:rPr lang="en-US" sz="2000" dirty="0" smtClean="0">
                <a:latin typeface="Khmer UI" pitchFamily="34" charset="0"/>
                <a:cs typeface="Khmer UI" pitchFamily="34" charset="0"/>
              </a:rPr>
              <a:t>.e</a:t>
            </a:r>
            <a:r>
              <a:rPr lang="en-US" sz="2000" dirty="0">
                <a:latin typeface="Khmer UI" pitchFamily="34" charset="0"/>
                <a:cs typeface="Khmer UI" pitchFamily="34" charset="0"/>
              </a:rPr>
              <a:t>., when</a:t>
            </a:r>
            <a:endParaRPr lang="fr-FR" sz="2000" dirty="0">
              <a:latin typeface="Khmer UI" pitchFamily="34" charset="0"/>
              <a:cs typeface="Khmer UI" pitchFamily="34" charset="0"/>
            </a:endParaRPr>
          </a:p>
        </p:txBody>
      </p:sp>
      <p:sp>
        <p:nvSpPr>
          <p:cNvPr id="12" name="כותרת 1"/>
          <p:cNvSpPr>
            <a:spLocks noGrp="1"/>
          </p:cNvSpPr>
          <p:nvPr>
            <p:ph type="title"/>
          </p:nvPr>
        </p:nvSpPr>
        <p:spPr>
          <a:xfrm>
            <a:off x="1043608" y="692696"/>
            <a:ext cx="6965245" cy="1202485"/>
          </a:xfrm>
        </p:spPr>
        <p:txBody>
          <a:bodyPr vert="horz" lIns="91440" tIns="45720" rIns="91440" bIns="45720" rtlCol="0" anchor="ctr">
            <a:normAutofit/>
          </a:bodyPr>
          <a:lstStyle/>
          <a:p>
            <a:pPr rtl="1"/>
            <a:r>
              <a:rPr lang="en-US" sz="6000" b="1" dirty="0">
                <a:solidFill>
                  <a:schemeClr val="tx2"/>
                </a:solidFill>
                <a:latin typeface="JasmineUPC" pitchFamily="18" charset="-34"/>
                <a:cs typeface="JasmineUPC" pitchFamily="18" charset="-34"/>
              </a:rPr>
              <a:t>Social Surplus</a:t>
            </a:r>
            <a:endParaRPr lang="en-US" sz="6000" b="1" dirty="0">
              <a:solidFill>
                <a:srgbClr val="002060"/>
              </a:solidFill>
              <a:latin typeface="Guttman Yad-Brush" pitchFamily="2" charset="-79"/>
              <a:cs typeface="Guttman Yad-Brush" pitchFamily="2" charset="-79"/>
            </a:endParaRPr>
          </a:p>
        </p:txBody>
      </p:sp>
      <mc:AlternateContent xmlns:mc="http://schemas.openxmlformats.org/markup-compatibility/2006" xmlns:a14="http://schemas.microsoft.com/office/drawing/2010/main">
        <mc:Choice Requires="a14">
          <p:sp>
            <p:nvSpPr>
              <p:cNvPr id="6" name="TextBox 5"/>
              <p:cNvSpPr txBox="1"/>
              <p:nvPr/>
            </p:nvSpPr>
            <p:spPr>
              <a:xfrm>
                <a:off x="1043608" y="2852936"/>
                <a:ext cx="6552728" cy="400110"/>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en-US" sz="2000" i="1" dirty="0" smtClean="0">
                              <a:latin typeface="Cambria Math"/>
                            </a:rPr>
                          </m:ctrlPr>
                        </m:sSubPr>
                        <m:e>
                          <m:r>
                            <a:rPr lang="en-US" sz="2000" i="1" dirty="0">
                              <a:latin typeface="Cambria Math"/>
                            </a:rPr>
                            <m:t>𝑣</m:t>
                          </m:r>
                        </m:e>
                        <m:sub>
                          <m:r>
                            <a:rPr lang="en-US" sz="2000" i="1" dirty="0">
                              <a:latin typeface="Cambria Math"/>
                            </a:rPr>
                            <m:t>𝑖</m:t>
                          </m:r>
                        </m:sub>
                      </m:sSub>
                      <m:r>
                        <a:rPr lang="en-US" sz="2000" b="0" i="1" dirty="0" smtClean="0">
                          <a:latin typeface="Cambria Math"/>
                        </a:rPr>
                        <m:t>+</m:t>
                      </m:r>
                      <m:sSub>
                        <m:sSubPr>
                          <m:ctrlPr>
                            <a:rPr lang="en-US" sz="2000" i="1" dirty="0">
                              <a:latin typeface="Cambria Math"/>
                            </a:rPr>
                          </m:ctrlPr>
                        </m:sSubPr>
                        <m:e>
                          <m:r>
                            <a:rPr lang="en-US" sz="2000" i="1" dirty="0">
                              <a:latin typeface="Cambria Math"/>
                            </a:rPr>
                            <m:t>𝑂𝑃𝑇</m:t>
                          </m:r>
                        </m:e>
                        <m:sub>
                          <m:r>
                            <a:rPr lang="en-US" sz="2000" i="1" dirty="0">
                              <a:latin typeface="Cambria Math"/>
                            </a:rPr>
                            <m:t>−</m:t>
                          </m:r>
                          <m:r>
                            <a:rPr lang="en-US" sz="2000" i="1" dirty="0">
                              <a:latin typeface="Cambria Math"/>
                            </a:rPr>
                            <m:t>𝑖</m:t>
                          </m:r>
                        </m:sub>
                      </m:sSub>
                      <m:d>
                        <m:dPr>
                          <m:ctrlPr>
                            <a:rPr lang="en-US" sz="2000" i="1" dirty="0">
                              <a:latin typeface="Cambria Math"/>
                            </a:rPr>
                          </m:ctrlPr>
                        </m:dPr>
                        <m:e>
                          <m:r>
                            <a:rPr lang="en-US" sz="2000" i="1" dirty="0">
                              <a:latin typeface="Cambria Math"/>
                            </a:rPr>
                            <m:t>𝑣</m:t>
                          </m:r>
                        </m:e>
                      </m:d>
                      <m:r>
                        <a:rPr lang="en-US" sz="2000" i="1" dirty="0" smtClean="0">
                          <a:latin typeface="Cambria Math"/>
                          <a:ea typeface="Cambria Math"/>
                        </a:rPr>
                        <m:t>≥</m:t>
                      </m:r>
                      <m:r>
                        <a:rPr lang="en-US" sz="2000" i="1" dirty="0">
                          <a:latin typeface="Cambria Math"/>
                        </a:rPr>
                        <m:t>𝑂𝑃𝑇</m:t>
                      </m:r>
                      <m:r>
                        <a:rPr lang="en-US" sz="2000" i="1" dirty="0">
                          <a:latin typeface="Cambria Math"/>
                        </a:rPr>
                        <m:t>(</m:t>
                      </m:r>
                      <m:sSub>
                        <m:sSubPr>
                          <m:ctrlPr>
                            <a:rPr lang="en-US" sz="2000" i="1" dirty="0">
                              <a:latin typeface="Cambria Math"/>
                            </a:rPr>
                          </m:ctrlPr>
                        </m:sSubPr>
                        <m:e>
                          <m:r>
                            <a:rPr lang="en-US" sz="2000" i="1" dirty="0">
                              <a:latin typeface="Cambria Math"/>
                            </a:rPr>
                            <m:t>𝑣</m:t>
                          </m:r>
                        </m:e>
                        <m:sub>
                          <m:r>
                            <a:rPr lang="en-US" sz="2000" i="1" dirty="0">
                              <a:latin typeface="Cambria Math"/>
                            </a:rPr>
                            <m:t>−</m:t>
                          </m:r>
                          <m:r>
                            <a:rPr lang="en-US" sz="2000" i="1" dirty="0">
                              <a:latin typeface="Cambria Math"/>
                            </a:rPr>
                            <m:t>𝑖</m:t>
                          </m:r>
                        </m:sub>
                      </m:sSub>
                      <m:r>
                        <a:rPr lang="en-US" sz="2000" i="1" dirty="0">
                          <a:latin typeface="Cambria Math"/>
                        </a:rPr>
                        <m:t>) </m:t>
                      </m:r>
                    </m:oMath>
                  </m:oMathPara>
                </a14:m>
                <a:endParaRPr lang="he-IL"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1043608" y="2852936"/>
                <a:ext cx="6552728" cy="400110"/>
              </a:xfrm>
              <a:prstGeom prst="rect">
                <a:avLst/>
              </a:prstGeom>
              <a:blipFill rotWithShape="1">
                <a:blip r:embed="rId3"/>
                <a:stretch>
                  <a:fillRect b="-16667"/>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1600357" y="5229200"/>
                <a:ext cx="5923971" cy="461665"/>
              </a:xfrm>
              <a:prstGeom prst="rect">
                <a:avLst/>
              </a:prstGeom>
              <a:noFill/>
            </p:spPr>
            <p:txBody>
              <a:bodyPr wrap="square" rtlCol="1">
                <a:spAutoFit/>
              </a:bodyPr>
              <a:lstStyle/>
              <a:p>
                <a:r>
                  <a:rPr lang="en-US" sz="2400" b="1" u="sng" dirty="0" smtClean="0">
                    <a:latin typeface="Khmer UI" pitchFamily="34" charset="0"/>
                    <a:cs typeface="Khmer UI" pitchFamily="34" charset="0"/>
                  </a:rPr>
                  <a:t>Critical </a:t>
                </a:r>
                <a:r>
                  <a:rPr lang="en-US" sz="2400" b="1" u="sng" dirty="0">
                    <a:latin typeface="Khmer UI" pitchFamily="34" charset="0"/>
                    <a:cs typeface="Khmer UI" pitchFamily="34" charset="0"/>
                  </a:rPr>
                  <a:t>value</a:t>
                </a:r>
                <a:r>
                  <a:rPr lang="en-US" sz="2400" dirty="0">
                    <a:latin typeface="Khmer UI" pitchFamily="34" charset="0"/>
                    <a:cs typeface="Khmer UI" pitchFamily="34" charset="0"/>
                  </a:rPr>
                  <a:t>:</a:t>
                </a:r>
                <a14:m>
                  <m:oMath xmlns:m="http://schemas.openxmlformats.org/officeDocument/2006/math">
                    <m:sSub>
                      <m:sSubPr>
                        <m:ctrlPr>
                          <a:rPr lang="en-US" sz="2400" i="1" dirty="0">
                            <a:latin typeface="Cambria Math"/>
                          </a:rPr>
                        </m:ctrlPr>
                      </m:sSubPr>
                      <m:e>
                        <m:r>
                          <a:rPr lang="en-US" sz="2400" i="1" dirty="0">
                            <a:latin typeface="Cambria Math"/>
                          </a:rPr>
                          <m:t>  </m:t>
                        </m:r>
                        <m:r>
                          <a:rPr lang="en-US" sz="2400" i="1" dirty="0">
                            <a:latin typeface="Cambria Math"/>
                            <a:ea typeface="Cambria Math"/>
                          </a:rPr>
                          <m:t>𝜏</m:t>
                        </m:r>
                      </m:e>
                      <m:sub>
                        <m:r>
                          <a:rPr lang="en-US" sz="2400" i="1" dirty="0">
                            <a:latin typeface="Cambria Math"/>
                          </a:rPr>
                          <m:t>𝑖</m:t>
                        </m:r>
                      </m:sub>
                    </m:sSub>
                    <m:r>
                      <a:rPr lang="en-US" sz="2400" i="1" dirty="0">
                        <a:latin typeface="Cambria Math"/>
                      </a:rPr>
                      <m:t>= </m:t>
                    </m:r>
                    <m:r>
                      <a:rPr lang="en-US" sz="2400" i="1" dirty="0">
                        <a:latin typeface="Cambria Math"/>
                      </a:rPr>
                      <m:t>𝑂𝑃𝑇</m:t>
                    </m:r>
                    <m:r>
                      <a:rPr lang="en-US" sz="2400" i="1" dirty="0">
                        <a:latin typeface="Cambria Math"/>
                      </a:rPr>
                      <m:t>(</m:t>
                    </m:r>
                    <m:sSub>
                      <m:sSubPr>
                        <m:ctrlPr>
                          <a:rPr lang="en-US" sz="2400" i="1" dirty="0">
                            <a:latin typeface="Cambria Math"/>
                          </a:rPr>
                        </m:ctrlPr>
                      </m:sSubPr>
                      <m:e>
                        <m:r>
                          <a:rPr lang="en-US" sz="2400" i="1" dirty="0">
                            <a:latin typeface="Cambria Math"/>
                          </a:rPr>
                          <m:t>𝑣</m:t>
                        </m:r>
                      </m:e>
                      <m:sub>
                        <m:r>
                          <a:rPr lang="en-US" sz="2400" i="1" dirty="0">
                            <a:latin typeface="Cambria Math"/>
                          </a:rPr>
                          <m:t>−</m:t>
                        </m:r>
                        <m:r>
                          <a:rPr lang="en-US" sz="2400" i="1" dirty="0">
                            <a:latin typeface="Cambria Math"/>
                          </a:rPr>
                          <m:t>𝑖</m:t>
                        </m:r>
                      </m:sub>
                    </m:sSub>
                    <m:r>
                      <a:rPr lang="en-US" sz="2400" i="1" dirty="0">
                        <a:latin typeface="Cambria Math"/>
                      </a:rPr>
                      <m:t>) − </m:t>
                    </m:r>
                    <m:sSub>
                      <m:sSubPr>
                        <m:ctrlPr>
                          <a:rPr lang="en-US" sz="2400" i="1" dirty="0">
                            <a:latin typeface="Cambria Math"/>
                          </a:rPr>
                        </m:ctrlPr>
                      </m:sSubPr>
                      <m:e>
                        <m:r>
                          <a:rPr lang="en-US" sz="2400" i="1" dirty="0">
                            <a:latin typeface="Cambria Math"/>
                          </a:rPr>
                          <m:t>𝑂𝑃𝑇</m:t>
                        </m:r>
                      </m:e>
                      <m:sub>
                        <m:r>
                          <a:rPr lang="en-US" sz="2400" i="1" dirty="0">
                            <a:latin typeface="Cambria Math"/>
                          </a:rPr>
                          <m:t>−</m:t>
                        </m:r>
                        <m:r>
                          <a:rPr lang="en-US" sz="2400" i="1" dirty="0">
                            <a:latin typeface="Cambria Math"/>
                          </a:rPr>
                          <m:t>𝑖</m:t>
                        </m:r>
                      </m:sub>
                    </m:sSub>
                    <m:r>
                      <a:rPr lang="en-US" sz="2400" i="1" dirty="0">
                        <a:latin typeface="Cambria Math"/>
                      </a:rPr>
                      <m:t>(</m:t>
                    </m:r>
                    <m:r>
                      <a:rPr lang="en-US" sz="2400" i="1" dirty="0">
                        <a:latin typeface="Cambria Math"/>
                      </a:rPr>
                      <m:t>𝑣</m:t>
                    </m:r>
                    <m:r>
                      <a:rPr lang="en-US" sz="2400" i="1" dirty="0">
                        <a:latin typeface="Cambria Math"/>
                      </a:rPr>
                      <m:t>)</m:t>
                    </m:r>
                  </m:oMath>
                </a14:m>
                <a:endParaRPr lang="he-IL" sz="2400" dirty="0">
                  <a:latin typeface="Khmer UI"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600357" y="5229200"/>
                <a:ext cx="5923971" cy="461665"/>
              </a:xfrm>
              <a:prstGeom prst="rect">
                <a:avLst/>
              </a:prstGeom>
              <a:blipFill rotWithShape="1">
                <a:blip r:embed="rId4"/>
                <a:stretch>
                  <a:fillRect l="-1648" t="-10526" b="-28947"/>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971600" y="3429000"/>
                <a:ext cx="6912768" cy="400110"/>
              </a:xfrm>
              <a:prstGeom prst="rect">
                <a:avLst/>
              </a:prstGeom>
              <a:noFill/>
            </p:spPr>
            <p:txBody>
              <a:bodyPr wrap="square" rtlCol="1">
                <a:spAutoFit/>
              </a:bodyPr>
              <a:lstStyle/>
              <a:p>
                <a:r>
                  <a:rPr lang="en-US" sz="2000" dirty="0">
                    <a:latin typeface="Khmer UI" pitchFamily="34" charset="0"/>
                    <a:cs typeface="Khmer UI" pitchFamily="34" charset="0"/>
                  </a:rPr>
                  <a:t>Solving for </a:t>
                </a:r>
                <a14:m>
                  <m:oMath xmlns:m="http://schemas.openxmlformats.org/officeDocument/2006/math">
                    <m:sSub>
                      <m:sSubPr>
                        <m:ctrlPr>
                          <a:rPr lang="en-US" sz="2000" i="1" dirty="0">
                            <a:latin typeface="Cambria Math"/>
                          </a:rPr>
                        </m:ctrlPr>
                      </m:sSubPr>
                      <m:e>
                        <m:r>
                          <a:rPr lang="en-US" sz="2000" i="1" dirty="0">
                            <a:latin typeface="Cambria Math"/>
                          </a:rPr>
                          <m:t>𝑣</m:t>
                        </m:r>
                      </m:e>
                      <m:sub>
                        <m:r>
                          <a:rPr lang="en-US" sz="2000" i="1" dirty="0">
                            <a:latin typeface="Cambria Math"/>
                          </a:rPr>
                          <m:t>𝑖</m:t>
                        </m:r>
                      </m:sub>
                    </m:sSub>
                  </m:oMath>
                </a14:m>
                <a:r>
                  <a:rPr lang="en-US" sz="2000" dirty="0" smtClean="0">
                    <a:latin typeface="Khmer UI" pitchFamily="34" charset="0"/>
                    <a:cs typeface="Khmer UI" pitchFamily="34" charset="0"/>
                  </a:rPr>
                  <a:t> </a:t>
                </a:r>
                <a:r>
                  <a:rPr lang="en-US" sz="2000" dirty="0">
                    <a:latin typeface="Khmer UI" pitchFamily="34" charset="0"/>
                    <a:cs typeface="Khmer UI" pitchFamily="34" charset="0"/>
                  </a:rPr>
                  <a:t>we conclude that OPT allocates to </a:t>
                </a:r>
                <a:r>
                  <a:rPr lang="en-US" sz="2000" dirty="0" err="1">
                    <a:latin typeface="Khmer UI" pitchFamily="34" charset="0"/>
                    <a:cs typeface="Khmer UI" pitchFamily="34" charset="0"/>
                  </a:rPr>
                  <a:t>i</a:t>
                </a:r>
                <a:r>
                  <a:rPr lang="en-US" sz="2000" dirty="0">
                    <a:latin typeface="Khmer UI" pitchFamily="34" charset="0"/>
                    <a:cs typeface="Khmer UI" pitchFamily="34" charset="0"/>
                  </a:rPr>
                  <a:t> whenever</a:t>
                </a:r>
                <a:endParaRPr lang="he-IL" sz="2000" dirty="0">
                  <a:latin typeface="Khmer UI"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971600" y="3429000"/>
                <a:ext cx="6912768" cy="400110"/>
              </a:xfrm>
              <a:prstGeom prst="rect">
                <a:avLst/>
              </a:prstGeom>
              <a:blipFill rotWithShape="1">
                <a:blip r:embed="rId5"/>
                <a:stretch>
                  <a:fillRect l="-882" t="-7692" b="-26154"/>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945253" y="4005064"/>
                <a:ext cx="6552728" cy="400110"/>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en-US" sz="2000" i="1" dirty="0" smtClean="0">
                              <a:latin typeface="Cambria Math"/>
                            </a:rPr>
                          </m:ctrlPr>
                        </m:sSubPr>
                        <m:e>
                          <m:r>
                            <a:rPr lang="en-US" sz="2000" i="1" dirty="0">
                              <a:latin typeface="Cambria Math"/>
                            </a:rPr>
                            <m:t>𝑣</m:t>
                          </m:r>
                        </m:e>
                        <m:sub>
                          <m:r>
                            <a:rPr lang="en-US" sz="2000" i="1" dirty="0">
                              <a:latin typeface="Cambria Math"/>
                            </a:rPr>
                            <m:t>𝑖</m:t>
                          </m:r>
                        </m:sub>
                      </m:sSub>
                      <m:r>
                        <a:rPr lang="en-US" sz="2000" i="1" dirty="0" smtClean="0">
                          <a:latin typeface="Cambria Math"/>
                          <a:ea typeface="Cambria Math"/>
                        </a:rPr>
                        <m:t>≥</m:t>
                      </m:r>
                      <m:r>
                        <a:rPr lang="en-US" sz="2000" i="1" dirty="0">
                          <a:latin typeface="Cambria Math"/>
                        </a:rPr>
                        <m:t>𝑂𝑃𝑇</m:t>
                      </m:r>
                      <m:d>
                        <m:dPr>
                          <m:ctrlPr>
                            <a:rPr lang="en-US" sz="2000" i="1" dirty="0">
                              <a:latin typeface="Cambria Math"/>
                            </a:rPr>
                          </m:ctrlPr>
                        </m:dPr>
                        <m:e>
                          <m:sSub>
                            <m:sSubPr>
                              <m:ctrlPr>
                                <a:rPr lang="en-US" sz="2000" i="1" dirty="0">
                                  <a:latin typeface="Cambria Math"/>
                                </a:rPr>
                              </m:ctrlPr>
                            </m:sSubPr>
                            <m:e>
                              <m:r>
                                <a:rPr lang="en-US" sz="2000" i="1" dirty="0">
                                  <a:latin typeface="Cambria Math"/>
                                </a:rPr>
                                <m:t>𝑣</m:t>
                              </m:r>
                            </m:e>
                            <m:sub>
                              <m:r>
                                <a:rPr lang="en-US" sz="2000" i="1" dirty="0">
                                  <a:latin typeface="Cambria Math"/>
                                </a:rPr>
                                <m:t>−</m:t>
                              </m:r>
                              <m:r>
                                <a:rPr lang="en-US" sz="2000" i="1" dirty="0">
                                  <a:latin typeface="Cambria Math"/>
                                </a:rPr>
                                <m:t>𝑖</m:t>
                              </m:r>
                            </m:sub>
                          </m:sSub>
                        </m:e>
                      </m:d>
                      <m:r>
                        <a:rPr lang="en-US" sz="2000" b="0" i="1" dirty="0" smtClean="0">
                          <a:latin typeface="Cambria Math"/>
                        </a:rPr>
                        <m:t>−</m:t>
                      </m:r>
                      <m:sSub>
                        <m:sSubPr>
                          <m:ctrlPr>
                            <a:rPr lang="en-US" sz="2000" i="1" dirty="0">
                              <a:latin typeface="Cambria Math"/>
                            </a:rPr>
                          </m:ctrlPr>
                        </m:sSubPr>
                        <m:e>
                          <m:r>
                            <a:rPr lang="en-US" sz="2000" i="1" dirty="0">
                              <a:latin typeface="Cambria Math"/>
                            </a:rPr>
                            <m:t>𝑂𝑃𝑇</m:t>
                          </m:r>
                        </m:e>
                        <m:sub>
                          <m:r>
                            <a:rPr lang="en-US" sz="2000" i="1" dirty="0">
                              <a:latin typeface="Cambria Math"/>
                            </a:rPr>
                            <m:t>−</m:t>
                          </m:r>
                          <m:r>
                            <a:rPr lang="en-US" sz="2000" i="1" dirty="0">
                              <a:latin typeface="Cambria Math"/>
                            </a:rPr>
                            <m:t>𝑖</m:t>
                          </m:r>
                        </m:sub>
                      </m:sSub>
                      <m:d>
                        <m:dPr>
                          <m:ctrlPr>
                            <a:rPr lang="en-US" sz="2000" i="1" dirty="0">
                              <a:latin typeface="Cambria Math"/>
                            </a:rPr>
                          </m:ctrlPr>
                        </m:dPr>
                        <m:e>
                          <m:r>
                            <a:rPr lang="en-US" sz="2000" i="1" dirty="0">
                              <a:latin typeface="Cambria Math"/>
                            </a:rPr>
                            <m:t>𝑣</m:t>
                          </m:r>
                        </m:e>
                      </m:d>
                    </m:oMath>
                  </m:oMathPara>
                </a14:m>
                <a:endParaRPr lang="he-IL" sz="2000" dirty="0"/>
              </a:p>
            </p:txBody>
          </p:sp>
        </mc:Choice>
        <mc:Fallback xmlns="">
          <p:sp>
            <p:nvSpPr>
              <p:cNvPr id="13" name="TextBox 12"/>
              <p:cNvSpPr txBox="1">
                <a:spLocks noRot="1" noChangeAspect="1" noMove="1" noResize="1" noEditPoints="1" noAdjustHandles="1" noChangeArrowheads="1" noChangeShapeType="1" noTextEdit="1"/>
              </p:cNvSpPr>
              <p:nvPr/>
            </p:nvSpPr>
            <p:spPr>
              <a:xfrm>
                <a:off x="945253" y="4005064"/>
                <a:ext cx="6552728" cy="400110"/>
              </a:xfrm>
              <a:prstGeom prst="rect">
                <a:avLst/>
              </a:prstGeom>
              <a:blipFill rotWithShape="1">
                <a:blip r:embed="rId6"/>
                <a:stretch>
                  <a:fillRect b="-3030"/>
                </a:stretch>
              </a:blipFill>
            </p:spPr>
            <p:txBody>
              <a:bodyPr/>
              <a:lstStyle/>
              <a:p>
                <a:r>
                  <a:rPr lang="he-IL">
                    <a:noFill/>
                  </a:rPr>
                  <a:t> </a:t>
                </a:r>
              </a:p>
            </p:txBody>
          </p:sp>
        </mc:Fallback>
      </mc:AlternateContent>
      <p:sp>
        <p:nvSpPr>
          <p:cNvPr id="14" name="TextBox 13"/>
          <p:cNvSpPr txBox="1"/>
          <p:nvPr/>
        </p:nvSpPr>
        <p:spPr>
          <a:xfrm>
            <a:off x="899593" y="4653136"/>
            <a:ext cx="6912768" cy="400110"/>
          </a:xfrm>
          <a:prstGeom prst="rect">
            <a:avLst/>
          </a:prstGeom>
          <a:noFill/>
        </p:spPr>
        <p:txBody>
          <a:bodyPr wrap="square" rtlCol="1">
            <a:spAutoFit/>
          </a:bodyPr>
          <a:lstStyle/>
          <a:p>
            <a:r>
              <a:rPr lang="en-US" sz="2000" dirty="0">
                <a:latin typeface="Khmer UI" pitchFamily="34" charset="0"/>
                <a:cs typeface="Khmer UI" pitchFamily="34" charset="0"/>
              </a:rPr>
              <a:t>Therefore, the </a:t>
            </a:r>
            <a:r>
              <a:rPr lang="en-US" sz="2000" dirty="0" smtClean="0">
                <a:latin typeface="Khmer UI" pitchFamily="34" charset="0"/>
                <a:cs typeface="Khmer UI" pitchFamily="34" charset="0"/>
              </a:rPr>
              <a:t>allocation rule </a:t>
            </a:r>
            <a:r>
              <a:rPr lang="en-US" sz="2000" dirty="0">
                <a:latin typeface="Khmer UI" pitchFamily="34" charset="0"/>
                <a:cs typeface="Khmer UI" pitchFamily="34" charset="0"/>
              </a:rPr>
              <a:t>for </a:t>
            </a:r>
            <a:r>
              <a:rPr lang="en-US" sz="2000" dirty="0" err="1">
                <a:latin typeface="Khmer UI" pitchFamily="34" charset="0"/>
                <a:cs typeface="Khmer UI" pitchFamily="34" charset="0"/>
              </a:rPr>
              <a:t>i</a:t>
            </a:r>
            <a:r>
              <a:rPr lang="en-US" sz="2000" dirty="0">
                <a:latin typeface="Khmer UI" pitchFamily="34" charset="0"/>
                <a:cs typeface="Khmer UI" pitchFamily="34" charset="0"/>
              </a:rPr>
              <a:t> is a step function </a:t>
            </a:r>
            <a:r>
              <a:rPr lang="en-US" sz="2000" dirty="0" smtClean="0">
                <a:latin typeface="Khmer UI" pitchFamily="34" charset="0"/>
                <a:cs typeface="Khmer UI" pitchFamily="34" charset="0"/>
              </a:rPr>
              <a:t>with</a:t>
            </a:r>
            <a:endParaRPr lang="he-IL" sz="2000" dirty="0">
              <a:latin typeface="Khmer UI" pitchFamily="34" charset="0"/>
            </a:endParaRPr>
          </a:p>
        </p:txBody>
      </p:sp>
    </p:spTree>
    <p:extLst>
      <p:ext uri="{BB962C8B-B14F-4D97-AF65-F5344CB8AC3E}">
        <p14:creationId xmlns:p14="http://schemas.microsoft.com/office/powerpoint/2010/main" val="231609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2" grpId="0"/>
      <p:bldP spid="8"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כותרת 1"/>
          <p:cNvSpPr>
            <a:spLocks noGrp="1"/>
          </p:cNvSpPr>
          <p:nvPr>
            <p:ph type="title"/>
          </p:nvPr>
        </p:nvSpPr>
        <p:spPr>
          <a:xfrm>
            <a:off x="1043608" y="692696"/>
            <a:ext cx="6965245" cy="1202485"/>
          </a:xfrm>
        </p:spPr>
        <p:txBody>
          <a:bodyPr vert="horz" lIns="91440" tIns="45720" rIns="91440" bIns="45720" rtlCol="0" anchor="ctr">
            <a:normAutofit/>
          </a:bodyPr>
          <a:lstStyle/>
          <a:p>
            <a:pPr rtl="1"/>
            <a:r>
              <a:rPr lang="en-US" sz="6000" b="1" dirty="0">
                <a:solidFill>
                  <a:schemeClr val="tx2"/>
                </a:solidFill>
                <a:latin typeface="JasmineUPC" pitchFamily="18" charset="-34"/>
                <a:cs typeface="JasmineUPC" pitchFamily="18" charset="-34"/>
              </a:rPr>
              <a:t>Social Surplus</a:t>
            </a:r>
            <a:endParaRPr lang="en-US" sz="6000" b="1" dirty="0">
              <a:solidFill>
                <a:srgbClr val="002060"/>
              </a:solidFill>
              <a:latin typeface="Guttman Yad-Brush" pitchFamily="2" charset="-79"/>
              <a:cs typeface="Guttman Yad-Brush" pitchFamily="2" charset="-79"/>
            </a:endParaRPr>
          </a:p>
        </p:txBody>
      </p:sp>
      <mc:AlternateContent xmlns:mc="http://schemas.openxmlformats.org/markup-compatibility/2006" xmlns:a14="http://schemas.microsoft.com/office/drawing/2010/main">
        <mc:Choice Requires="a14">
          <p:sp>
            <p:nvSpPr>
              <p:cNvPr id="2" name="TextBox 1"/>
              <p:cNvSpPr txBox="1"/>
              <p:nvPr/>
            </p:nvSpPr>
            <p:spPr>
              <a:xfrm>
                <a:off x="1600357" y="5229200"/>
                <a:ext cx="5923971" cy="461665"/>
              </a:xfrm>
              <a:prstGeom prst="rect">
                <a:avLst/>
              </a:prstGeom>
              <a:noFill/>
            </p:spPr>
            <p:txBody>
              <a:bodyPr wrap="square" rtlCol="1">
                <a:spAutoFit/>
              </a:bodyPr>
              <a:lstStyle/>
              <a:p>
                <a:r>
                  <a:rPr lang="en-US" sz="2400" b="1" u="sng" dirty="0" smtClean="0">
                    <a:latin typeface="Khmer UI" pitchFamily="34" charset="0"/>
                    <a:cs typeface="Khmer UI" pitchFamily="34" charset="0"/>
                  </a:rPr>
                  <a:t>Critical </a:t>
                </a:r>
                <a:r>
                  <a:rPr lang="en-US" sz="2400" b="1" u="sng" dirty="0">
                    <a:latin typeface="Khmer UI" pitchFamily="34" charset="0"/>
                    <a:cs typeface="Khmer UI" pitchFamily="34" charset="0"/>
                  </a:rPr>
                  <a:t>value</a:t>
                </a:r>
                <a:r>
                  <a:rPr lang="en-US" sz="2400" dirty="0">
                    <a:latin typeface="Khmer UI" pitchFamily="34" charset="0"/>
                    <a:cs typeface="Khmer UI" pitchFamily="34" charset="0"/>
                  </a:rPr>
                  <a:t>:</a:t>
                </a:r>
                <a14:m>
                  <m:oMath xmlns:m="http://schemas.openxmlformats.org/officeDocument/2006/math">
                    <m:sSub>
                      <m:sSubPr>
                        <m:ctrlPr>
                          <a:rPr lang="en-US" sz="2400" i="1" dirty="0">
                            <a:latin typeface="Cambria Math"/>
                          </a:rPr>
                        </m:ctrlPr>
                      </m:sSubPr>
                      <m:e>
                        <m:r>
                          <a:rPr lang="en-US" sz="2400" i="1" dirty="0">
                            <a:latin typeface="Cambria Math"/>
                          </a:rPr>
                          <m:t>  </m:t>
                        </m:r>
                        <m:r>
                          <a:rPr lang="en-US" sz="2400" i="1" dirty="0">
                            <a:latin typeface="Cambria Math"/>
                            <a:ea typeface="Cambria Math"/>
                          </a:rPr>
                          <m:t>𝜏</m:t>
                        </m:r>
                      </m:e>
                      <m:sub>
                        <m:r>
                          <a:rPr lang="en-US" sz="2400" i="1" dirty="0">
                            <a:latin typeface="Cambria Math"/>
                          </a:rPr>
                          <m:t>𝑖</m:t>
                        </m:r>
                      </m:sub>
                    </m:sSub>
                    <m:r>
                      <a:rPr lang="en-US" sz="2400" i="1" dirty="0">
                        <a:latin typeface="Cambria Math"/>
                      </a:rPr>
                      <m:t>= </m:t>
                    </m:r>
                    <m:r>
                      <a:rPr lang="en-US" sz="2400" i="1" dirty="0">
                        <a:latin typeface="Cambria Math"/>
                      </a:rPr>
                      <m:t>𝑂𝑃𝑇</m:t>
                    </m:r>
                    <m:r>
                      <a:rPr lang="en-US" sz="2400" i="1" dirty="0">
                        <a:latin typeface="Cambria Math"/>
                      </a:rPr>
                      <m:t>(</m:t>
                    </m:r>
                    <m:sSub>
                      <m:sSubPr>
                        <m:ctrlPr>
                          <a:rPr lang="en-US" sz="2400" i="1" dirty="0">
                            <a:latin typeface="Cambria Math"/>
                          </a:rPr>
                        </m:ctrlPr>
                      </m:sSubPr>
                      <m:e>
                        <m:r>
                          <a:rPr lang="en-US" sz="2400" i="1" dirty="0">
                            <a:latin typeface="Cambria Math"/>
                          </a:rPr>
                          <m:t>𝑣</m:t>
                        </m:r>
                      </m:e>
                      <m:sub>
                        <m:r>
                          <a:rPr lang="en-US" sz="2400" i="1" dirty="0">
                            <a:latin typeface="Cambria Math"/>
                          </a:rPr>
                          <m:t>−</m:t>
                        </m:r>
                        <m:r>
                          <a:rPr lang="en-US" sz="2400" i="1" dirty="0">
                            <a:latin typeface="Cambria Math"/>
                          </a:rPr>
                          <m:t>𝑖</m:t>
                        </m:r>
                      </m:sub>
                    </m:sSub>
                    <m:r>
                      <a:rPr lang="en-US" sz="2400" i="1" dirty="0">
                        <a:latin typeface="Cambria Math"/>
                      </a:rPr>
                      <m:t>) − </m:t>
                    </m:r>
                    <m:sSub>
                      <m:sSubPr>
                        <m:ctrlPr>
                          <a:rPr lang="en-US" sz="2400" i="1" dirty="0">
                            <a:latin typeface="Cambria Math"/>
                          </a:rPr>
                        </m:ctrlPr>
                      </m:sSubPr>
                      <m:e>
                        <m:r>
                          <a:rPr lang="en-US" sz="2400" i="1" dirty="0">
                            <a:latin typeface="Cambria Math"/>
                          </a:rPr>
                          <m:t>𝑂𝑃𝑇</m:t>
                        </m:r>
                      </m:e>
                      <m:sub>
                        <m:r>
                          <a:rPr lang="en-US" sz="2400" i="1" dirty="0">
                            <a:latin typeface="Cambria Math"/>
                          </a:rPr>
                          <m:t>−</m:t>
                        </m:r>
                        <m:r>
                          <a:rPr lang="en-US" sz="2400" i="1" dirty="0">
                            <a:latin typeface="Cambria Math"/>
                          </a:rPr>
                          <m:t>𝑖</m:t>
                        </m:r>
                      </m:sub>
                    </m:sSub>
                    <m:r>
                      <a:rPr lang="en-US" sz="2400" i="1" dirty="0">
                        <a:latin typeface="Cambria Math"/>
                      </a:rPr>
                      <m:t>(</m:t>
                    </m:r>
                    <m:r>
                      <a:rPr lang="en-US" sz="2400" i="1" dirty="0">
                        <a:latin typeface="Cambria Math"/>
                      </a:rPr>
                      <m:t>𝑣</m:t>
                    </m:r>
                    <m:r>
                      <a:rPr lang="en-US" sz="2400" i="1" dirty="0">
                        <a:latin typeface="Cambria Math"/>
                      </a:rPr>
                      <m:t>)</m:t>
                    </m:r>
                  </m:oMath>
                </a14:m>
                <a:endParaRPr lang="he-IL" sz="2400" dirty="0">
                  <a:latin typeface="Khmer UI"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600357" y="5229200"/>
                <a:ext cx="5923971" cy="461665"/>
              </a:xfrm>
              <a:prstGeom prst="rect">
                <a:avLst/>
              </a:prstGeom>
              <a:blipFill rotWithShape="1">
                <a:blip r:embed="rId4"/>
                <a:stretch>
                  <a:fillRect l="-1648" t="-10526" b="-28947"/>
                </a:stretch>
              </a:blipFill>
            </p:spPr>
            <p:txBody>
              <a:bodyPr/>
              <a:lstStyle/>
              <a:p>
                <a:r>
                  <a:rPr lang="he-IL">
                    <a:noFill/>
                  </a:rPr>
                  <a:t> </a:t>
                </a:r>
              </a:p>
            </p:txBody>
          </p:sp>
        </mc:Fallback>
      </mc:AlternateContent>
      <p:cxnSp>
        <p:nvCxnSpPr>
          <p:cNvPr id="4" name="מחבר חץ ישר 3"/>
          <p:cNvCxnSpPr/>
          <p:nvPr/>
        </p:nvCxnSpPr>
        <p:spPr>
          <a:xfrm flipV="1">
            <a:off x="1600357" y="1988840"/>
            <a:ext cx="0" cy="252028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מחבר חץ ישר 14"/>
          <p:cNvCxnSpPr/>
          <p:nvPr/>
        </p:nvCxnSpPr>
        <p:spPr>
          <a:xfrm>
            <a:off x="1619672" y="4509120"/>
            <a:ext cx="496855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מחבר ישר 17"/>
          <p:cNvCxnSpPr/>
          <p:nvPr/>
        </p:nvCxnSpPr>
        <p:spPr>
          <a:xfrm>
            <a:off x="1600357" y="4509120"/>
            <a:ext cx="2179555" cy="0"/>
          </a:xfrm>
          <a:prstGeom prst="line">
            <a:avLst/>
          </a:prstGeom>
          <a:ln w="28575">
            <a:solidFill>
              <a:srgbClr val="9900CC"/>
            </a:solidFill>
          </a:ln>
        </p:spPr>
        <p:style>
          <a:lnRef idx="1">
            <a:schemeClr val="accent1"/>
          </a:lnRef>
          <a:fillRef idx="0">
            <a:schemeClr val="accent1"/>
          </a:fillRef>
          <a:effectRef idx="0">
            <a:schemeClr val="accent1"/>
          </a:effectRef>
          <a:fontRef idx="minor">
            <a:schemeClr val="tx1"/>
          </a:fontRef>
        </p:style>
      </p:cxnSp>
      <p:cxnSp>
        <p:nvCxnSpPr>
          <p:cNvPr id="20" name="מחבר ישר 19"/>
          <p:cNvCxnSpPr/>
          <p:nvPr/>
        </p:nvCxnSpPr>
        <p:spPr>
          <a:xfrm flipV="1">
            <a:off x="3779912" y="3356992"/>
            <a:ext cx="0" cy="1152128"/>
          </a:xfrm>
          <a:prstGeom prst="line">
            <a:avLst/>
          </a:prstGeom>
          <a:ln w="15875">
            <a:solidFill>
              <a:srgbClr val="9933FF"/>
            </a:solidFill>
            <a:prstDash val="dash"/>
          </a:ln>
        </p:spPr>
        <p:style>
          <a:lnRef idx="1">
            <a:schemeClr val="accent1"/>
          </a:lnRef>
          <a:fillRef idx="0">
            <a:schemeClr val="accent1"/>
          </a:fillRef>
          <a:effectRef idx="0">
            <a:schemeClr val="accent1"/>
          </a:effectRef>
          <a:fontRef idx="minor">
            <a:schemeClr val="tx1"/>
          </a:fontRef>
        </p:style>
      </p:cxnSp>
      <p:cxnSp>
        <p:nvCxnSpPr>
          <p:cNvPr id="22" name="מחבר ישר 21"/>
          <p:cNvCxnSpPr/>
          <p:nvPr/>
        </p:nvCxnSpPr>
        <p:spPr>
          <a:xfrm>
            <a:off x="3779912" y="3356992"/>
            <a:ext cx="2179555" cy="0"/>
          </a:xfrm>
          <a:prstGeom prst="line">
            <a:avLst/>
          </a:prstGeom>
          <a:ln w="28575">
            <a:solidFill>
              <a:srgbClr val="9900CC"/>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588224" y="4653136"/>
            <a:ext cx="432048" cy="369332"/>
          </a:xfrm>
          <a:prstGeom prst="rect">
            <a:avLst/>
          </a:prstGeom>
          <a:noFill/>
        </p:spPr>
        <p:txBody>
          <a:bodyPr wrap="square" rtlCol="1">
            <a:spAutoFit/>
          </a:bodyPr>
          <a:lstStyle/>
          <a:p>
            <a:r>
              <a:rPr lang="en-US" dirty="0" smtClean="0"/>
              <a:t>V</a:t>
            </a:r>
            <a:endParaRPr lang="he-IL" dirty="0"/>
          </a:p>
        </p:txBody>
      </p:sp>
      <p:sp>
        <p:nvSpPr>
          <p:cNvPr id="24" name="TextBox 23"/>
          <p:cNvSpPr txBox="1"/>
          <p:nvPr/>
        </p:nvSpPr>
        <p:spPr>
          <a:xfrm>
            <a:off x="1187624" y="1763524"/>
            <a:ext cx="432048" cy="369332"/>
          </a:xfrm>
          <a:prstGeom prst="rect">
            <a:avLst/>
          </a:prstGeom>
          <a:noFill/>
        </p:spPr>
        <p:txBody>
          <a:bodyPr wrap="square" rtlCol="1">
            <a:spAutoFit/>
          </a:bodyPr>
          <a:lstStyle/>
          <a:p>
            <a:r>
              <a:rPr lang="en-US" dirty="0"/>
              <a:t>X</a:t>
            </a:r>
            <a:endParaRPr lang="he-IL" dirty="0"/>
          </a:p>
        </p:txBody>
      </p:sp>
      <p:sp>
        <p:nvSpPr>
          <p:cNvPr id="25" name="TextBox 24"/>
          <p:cNvSpPr txBox="1"/>
          <p:nvPr/>
        </p:nvSpPr>
        <p:spPr>
          <a:xfrm>
            <a:off x="1063161" y="4139788"/>
            <a:ext cx="432048" cy="369332"/>
          </a:xfrm>
          <a:prstGeom prst="rect">
            <a:avLst/>
          </a:prstGeom>
          <a:noFill/>
        </p:spPr>
        <p:txBody>
          <a:bodyPr wrap="square" rtlCol="1">
            <a:spAutoFit/>
          </a:bodyPr>
          <a:lstStyle/>
          <a:p>
            <a:r>
              <a:rPr lang="en-US" dirty="0" smtClean="0"/>
              <a:t>0</a:t>
            </a:r>
          </a:p>
        </p:txBody>
      </p:sp>
      <p:sp>
        <p:nvSpPr>
          <p:cNvPr id="26" name="TextBox 25"/>
          <p:cNvSpPr txBox="1"/>
          <p:nvPr/>
        </p:nvSpPr>
        <p:spPr>
          <a:xfrm>
            <a:off x="1063161" y="3068960"/>
            <a:ext cx="432048" cy="369332"/>
          </a:xfrm>
          <a:prstGeom prst="rect">
            <a:avLst/>
          </a:prstGeom>
          <a:noFill/>
        </p:spPr>
        <p:txBody>
          <a:bodyPr wrap="square" rtlCol="1">
            <a:spAutoFit/>
          </a:bodyPr>
          <a:lstStyle/>
          <a:p>
            <a:r>
              <a:rPr lang="en-US" dirty="0" smtClean="0"/>
              <a:t>1</a:t>
            </a:r>
          </a:p>
        </p:txBody>
      </p:sp>
      <mc:AlternateContent xmlns:mc="http://schemas.openxmlformats.org/markup-compatibility/2006" xmlns:a14="http://schemas.microsoft.com/office/drawing/2010/main">
        <mc:Choice Requires="a14">
          <p:sp>
            <p:nvSpPr>
              <p:cNvPr id="28" name="TextBox 27"/>
              <p:cNvSpPr txBox="1"/>
              <p:nvPr/>
            </p:nvSpPr>
            <p:spPr>
              <a:xfrm>
                <a:off x="3563888" y="4581128"/>
                <a:ext cx="216024" cy="400110"/>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en-US" sz="2000" i="1" dirty="0">
                              <a:latin typeface="Cambria Math"/>
                            </a:rPr>
                          </m:ctrlPr>
                        </m:sSubPr>
                        <m:e>
                          <m:r>
                            <a:rPr lang="en-US" sz="2000" i="1" dirty="0">
                              <a:latin typeface="Cambria Math"/>
                            </a:rPr>
                            <m:t>  </m:t>
                          </m:r>
                          <m:r>
                            <a:rPr lang="en-US" sz="2000" i="1" dirty="0">
                              <a:latin typeface="Cambria Math"/>
                              <a:ea typeface="Cambria Math"/>
                            </a:rPr>
                            <m:t>𝜏</m:t>
                          </m:r>
                        </m:e>
                        <m:sub>
                          <m:r>
                            <a:rPr lang="en-US" sz="2000" i="1" dirty="0">
                              <a:latin typeface="Cambria Math"/>
                            </a:rPr>
                            <m:t>𝑖</m:t>
                          </m:r>
                        </m:sub>
                      </m:sSub>
                    </m:oMath>
                  </m:oMathPara>
                </a14:m>
                <a:endParaRPr lang="he-IL" sz="2000" dirty="0"/>
              </a:p>
            </p:txBody>
          </p:sp>
        </mc:Choice>
        <mc:Fallback xmlns="">
          <p:sp>
            <p:nvSpPr>
              <p:cNvPr id="28" name="TextBox 27"/>
              <p:cNvSpPr txBox="1">
                <a:spLocks noRot="1" noChangeAspect="1" noMove="1" noResize="1" noEditPoints="1" noAdjustHandles="1" noChangeArrowheads="1" noChangeShapeType="1" noTextEdit="1"/>
              </p:cNvSpPr>
              <p:nvPr/>
            </p:nvSpPr>
            <p:spPr>
              <a:xfrm>
                <a:off x="3563888" y="4581128"/>
                <a:ext cx="216024" cy="400110"/>
              </a:xfrm>
              <a:prstGeom prst="rect">
                <a:avLst/>
              </a:prstGeom>
              <a:blipFill rotWithShape="1">
                <a:blip r:embed="rId5"/>
                <a:stretch>
                  <a:fillRect r="-111429" b="-3030"/>
                </a:stretch>
              </a:blipFill>
            </p:spPr>
            <p:txBody>
              <a:bodyPr/>
              <a:lstStyle/>
              <a:p>
                <a:r>
                  <a:rPr lang="he-IL">
                    <a:noFill/>
                  </a:rPr>
                  <a:t> </a:t>
                </a:r>
              </a:p>
            </p:txBody>
          </p:sp>
        </mc:Fallback>
      </mc:AlternateContent>
    </p:spTree>
    <p:extLst>
      <p:ext uri="{BB962C8B-B14F-4D97-AF65-F5344CB8AC3E}">
        <p14:creationId xmlns:p14="http://schemas.microsoft.com/office/powerpoint/2010/main" val="4320505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כותרת 1"/>
          <p:cNvSpPr>
            <a:spLocks noGrp="1"/>
          </p:cNvSpPr>
          <p:nvPr>
            <p:ph type="title"/>
          </p:nvPr>
        </p:nvSpPr>
        <p:spPr>
          <a:xfrm>
            <a:off x="1043608" y="930371"/>
            <a:ext cx="6965245" cy="1202485"/>
          </a:xfrm>
        </p:spPr>
        <p:txBody>
          <a:bodyPr vert="horz" lIns="91440" tIns="45720" rIns="91440" bIns="45720" rtlCol="0" anchor="ctr">
            <a:noAutofit/>
          </a:bodyPr>
          <a:lstStyle/>
          <a:p>
            <a:pPr rtl="1"/>
            <a:r>
              <a:rPr lang="en-US" sz="6000" b="1" dirty="0" smtClean="0">
                <a:solidFill>
                  <a:schemeClr val="tx2"/>
                </a:solidFill>
                <a:latin typeface="JasmineUPC" pitchFamily="18" charset="-34"/>
                <a:cs typeface="JasmineUPC" pitchFamily="18" charset="-34"/>
              </a:rPr>
              <a:t>Single Dimensional Surplus </a:t>
            </a:r>
            <a:r>
              <a:rPr lang="en-US" sz="6000" b="1" dirty="0" smtClean="0">
                <a:solidFill>
                  <a:schemeClr val="tx2"/>
                </a:solidFill>
                <a:latin typeface="JasmineUPC" pitchFamily="18" charset="-34"/>
                <a:cs typeface="JasmineUPC" pitchFamily="18" charset="-34"/>
              </a:rPr>
              <a:t>maximization </a:t>
            </a:r>
            <a:r>
              <a:rPr lang="en-US" sz="6000" b="1" dirty="0" smtClean="0">
                <a:solidFill>
                  <a:schemeClr val="tx2"/>
                </a:solidFill>
                <a:latin typeface="JasmineUPC" pitchFamily="18" charset="-34"/>
                <a:cs typeface="JasmineUPC" pitchFamily="18" charset="-34"/>
              </a:rPr>
              <a:t>mechanism</a:t>
            </a:r>
            <a:endParaRPr lang="en-US" sz="6000" b="1" dirty="0">
              <a:solidFill>
                <a:srgbClr val="002060"/>
              </a:solidFill>
              <a:latin typeface="Guttman Yad-Brush" pitchFamily="2" charset="-79"/>
              <a:cs typeface="Guttman Yad-Brush" pitchFamily="2" charset="-79"/>
            </a:endParaRPr>
          </a:p>
        </p:txBody>
      </p:sp>
      <p:sp>
        <p:nvSpPr>
          <p:cNvPr id="2" name="TextBox 1"/>
          <p:cNvSpPr txBox="1"/>
          <p:nvPr/>
        </p:nvSpPr>
        <p:spPr>
          <a:xfrm>
            <a:off x="1187624" y="2823319"/>
            <a:ext cx="5040560" cy="461665"/>
          </a:xfrm>
          <a:prstGeom prst="rect">
            <a:avLst/>
          </a:prstGeom>
          <a:noFill/>
        </p:spPr>
        <p:txBody>
          <a:bodyPr wrap="square" rtlCol="1">
            <a:spAutoFit/>
          </a:bodyPr>
          <a:lstStyle/>
          <a:p>
            <a:r>
              <a:rPr lang="en-US" sz="2400" b="1" dirty="0">
                <a:solidFill>
                  <a:srgbClr val="6600FF"/>
                </a:solidFill>
                <a:latin typeface="Khmer UI" pitchFamily="34" charset="0"/>
                <a:cs typeface="Khmer UI" pitchFamily="34" charset="0"/>
              </a:rPr>
              <a:t>1</a:t>
            </a:r>
            <a:r>
              <a:rPr lang="en-US" sz="2400" b="1" dirty="0" smtClean="0">
                <a:solidFill>
                  <a:srgbClr val="6600FF"/>
                </a:solidFill>
                <a:latin typeface="Khmer UI" pitchFamily="34" charset="0"/>
                <a:cs typeface="Khmer UI" pitchFamily="34" charset="0"/>
              </a:rPr>
              <a:t>.  </a:t>
            </a:r>
            <a:r>
              <a:rPr lang="en-US" sz="2400" dirty="0" smtClean="0">
                <a:latin typeface="Khmer UI" pitchFamily="34" charset="0"/>
                <a:cs typeface="Khmer UI" pitchFamily="34" charset="0"/>
              </a:rPr>
              <a:t>Solicit </a:t>
            </a:r>
            <a:r>
              <a:rPr lang="en-US" sz="2400" dirty="0">
                <a:latin typeface="Khmer UI" pitchFamily="34" charset="0"/>
                <a:cs typeface="Khmer UI" pitchFamily="34" charset="0"/>
              </a:rPr>
              <a:t>and accept sealed bids </a:t>
            </a:r>
            <a:r>
              <a:rPr lang="en-US" sz="2400" dirty="0" smtClean="0">
                <a:latin typeface="Khmer UI" pitchFamily="34" charset="0"/>
                <a:cs typeface="Khmer UI" pitchFamily="34" charset="0"/>
              </a:rPr>
              <a:t>b</a:t>
            </a:r>
            <a:endParaRPr lang="he-IL" sz="2400" dirty="0">
              <a:latin typeface="Khmer UI" pitchFamily="34" charset="0"/>
            </a:endParaRPr>
          </a:p>
        </p:txBody>
      </p:sp>
      <p:sp>
        <p:nvSpPr>
          <p:cNvPr id="4" name="TextBox 3"/>
          <p:cNvSpPr txBox="1"/>
          <p:nvPr/>
        </p:nvSpPr>
        <p:spPr>
          <a:xfrm>
            <a:off x="1187624" y="3687415"/>
            <a:ext cx="5040560" cy="461665"/>
          </a:xfrm>
          <a:prstGeom prst="rect">
            <a:avLst/>
          </a:prstGeom>
          <a:noFill/>
        </p:spPr>
        <p:txBody>
          <a:bodyPr wrap="square" rtlCol="1">
            <a:spAutoFit/>
          </a:bodyPr>
          <a:lstStyle/>
          <a:p>
            <a:r>
              <a:rPr lang="en-US" sz="2400" b="1" dirty="0">
                <a:solidFill>
                  <a:srgbClr val="6600FF"/>
                </a:solidFill>
                <a:latin typeface="Khmer UI" pitchFamily="34" charset="0"/>
                <a:cs typeface="Khmer UI" pitchFamily="34" charset="0"/>
              </a:rPr>
              <a:t>2</a:t>
            </a:r>
            <a:r>
              <a:rPr lang="en-US" sz="2400" b="1" dirty="0" smtClean="0">
                <a:solidFill>
                  <a:srgbClr val="6600FF"/>
                </a:solidFill>
                <a:latin typeface="Khmer UI" pitchFamily="34" charset="0"/>
                <a:cs typeface="Khmer UI" pitchFamily="34" charset="0"/>
              </a:rPr>
              <a:t>. </a:t>
            </a:r>
            <a:r>
              <a:rPr lang="en-US" sz="2400" dirty="0" smtClean="0">
                <a:solidFill>
                  <a:srgbClr val="6600FF"/>
                </a:solidFill>
                <a:latin typeface="Khmer UI" pitchFamily="34" charset="0"/>
                <a:cs typeface="Khmer UI" pitchFamily="34" charset="0"/>
              </a:rPr>
              <a:t> </a:t>
            </a:r>
            <a:r>
              <a:rPr lang="en-US" sz="2400" dirty="0">
                <a:latin typeface="Khmer UI" pitchFamily="34" charset="0"/>
                <a:cs typeface="Khmer UI" pitchFamily="34" charset="0"/>
              </a:rPr>
              <a:t>x ← OPT(b</a:t>
            </a:r>
            <a:r>
              <a:rPr lang="en-US" sz="2400" dirty="0" smtClean="0">
                <a:latin typeface="Khmer UI" pitchFamily="34" charset="0"/>
                <a:cs typeface="Khmer UI" pitchFamily="34" charset="0"/>
              </a:rPr>
              <a:t>)</a:t>
            </a:r>
            <a:endParaRPr lang="he-IL" sz="2400" dirty="0">
              <a:latin typeface="Khmer UI" pitchFamily="34" charset="0"/>
            </a:endParaRPr>
          </a:p>
        </p:txBody>
      </p:sp>
      <mc:AlternateContent xmlns:mc="http://schemas.openxmlformats.org/markup-compatibility/2006" xmlns:a14="http://schemas.microsoft.com/office/drawing/2010/main">
        <mc:Choice Requires="a14">
          <p:sp>
            <p:nvSpPr>
              <p:cNvPr id="15" name="TextBox 14"/>
              <p:cNvSpPr txBox="1"/>
              <p:nvPr/>
            </p:nvSpPr>
            <p:spPr>
              <a:xfrm>
                <a:off x="1187624" y="4551511"/>
                <a:ext cx="5904656" cy="461665"/>
              </a:xfrm>
              <a:prstGeom prst="rect">
                <a:avLst/>
              </a:prstGeom>
              <a:noFill/>
            </p:spPr>
            <p:txBody>
              <a:bodyPr wrap="square" rtlCol="1">
                <a:spAutoFit/>
              </a:bodyPr>
              <a:lstStyle/>
              <a:p>
                <a:r>
                  <a:rPr lang="en-US" sz="2400" b="1" dirty="0" smtClean="0">
                    <a:solidFill>
                      <a:srgbClr val="6600FF"/>
                    </a:solidFill>
                    <a:latin typeface="Khmer UI" pitchFamily="34" charset="0"/>
                    <a:cs typeface="Khmer UI" pitchFamily="34" charset="0"/>
                  </a:rPr>
                  <a:t>3.  </a:t>
                </a:r>
                <a:r>
                  <a:rPr lang="en-US" sz="2400" dirty="0" smtClean="0">
                    <a:latin typeface="Khmer UI" pitchFamily="34" charset="0"/>
                    <a:cs typeface="Khmer UI" pitchFamily="34" charset="0"/>
                  </a:rPr>
                  <a:t>For each </a:t>
                </a:r>
                <a:r>
                  <a:rPr lang="en-US" sz="2400" dirty="0" err="1" smtClean="0">
                    <a:latin typeface="Khmer UI" pitchFamily="34" charset="0"/>
                    <a:cs typeface="Khmer UI" pitchFamily="34" charset="0"/>
                  </a:rPr>
                  <a:t>i</a:t>
                </a:r>
                <a:r>
                  <a:rPr lang="en-US" sz="2400" dirty="0" smtClean="0">
                    <a:latin typeface="Khmer UI" pitchFamily="34" charset="0"/>
                    <a:cs typeface="Khmer UI" pitchFamily="34" charset="0"/>
                  </a:rPr>
                  <a:t>, </a:t>
                </a:r>
                <a14:m>
                  <m:oMath xmlns:m="http://schemas.openxmlformats.org/officeDocument/2006/math">
                    <m:sSub>
                      <m:sSubPr>
                        <m:ctrlPr>
                          <a:rPr lang="en-US" sz="2400" i="1" smtClean="0">
                            <a:latin typeface="Cambria Math"/>
                          </a:rPr>
                        </m:ctrlPr>
                      </m:sSubPr>
                      <m:e>
                        <m:r>
                          <a:rPr lang="en-US" sz="2400" b="0" i="1" smtClean="0">
                            <a:latin typeface="Cambria Math"/>
                          </a:rPr>
                          <m:t>𝑝</m:t>
                        </m:r>
                      </m:e>
                      <m:sub>
                        <m:r>
                          <a:rPr lang="en-US" sz="2400" b="0" i="1" smtClean="0">
                            <a:latin typeface="Cambria Math"/>
                          </a:rPr>
                          <m:t>𝑖</m:t>
                        </m:r>
                      </m:sub>
                    </m:sSub>
                    <m:r>
                      <a:rPr lang="en-US" sz="2400" i="1" smtClean="0">
                        <a:latin typeface="Cambria Math"/>
                        <a:ea typeface="Cambria Math"/>
                      </a:rPr>
                      <m:t>←</m:t>
                    </m:r>
                    <m:r>
                      <a:rPr lang="en-US" sz="2400" b="0" i="1" smtClean="0">
                        <a:latin typeface="Cambria Math"/>
                        <a:ea typeface="Cambria Math"/>
                      </a:rPr>
                      <m:t>𝑂𝑃𝑇</m:t>
                    </m:r>
                    <m:d>
                      <m:dPr>
                        <m:ctrlPr>
                          <a:rPr lang="en-US" sz="2400" b="0" i="1" smtClean="0">
                            <a:latin typeface="Cambria Math"/>
                            <a:ea typeface="Cambria Math"/>
                          </a:rPr>
                        </m:ctrlPr>
                      </m:dPr>
                      <m:e>
                        <m:sSub>
                          <m:sSubPr>
                            <m:ctrlPr>
                              <a:rPr lang="en-US" sz="2400" b="0" i="1" smtClean="0">
                                <a:latin typeface="Cambria Math"/>
                                <a:ea typeface="Cambria Math"/>
                              </a:rPr>
                            </m:ctrlPr>
                          </m:sSubPr>
                          <m:e>
                            <m:r>
                              <a:rPr lang="en-US" sz="2400" b="0" i="1" smtClean="0">
                                <a:latin typeface="Cambria Math"/>
                                <a:ea typeface="Cambria Math"/>
                              </a:rPr>
                              <m:t>𝑏</m:t>
                            </m:r>
                          </m:e>
                          <m:sub>
                            <m:r>
                              <a:rPr lang="en-US" sz="2400" b="0" i="1" smtClean="0">
                                <a:latin typeface="Cambria Math"/>
                                <a:ea typeface="Cambria Math"/>
                              </a:rPr>
                              <m:t>−</m:t>
                            </m:r>
                            <m:r>
                              <a:rPr lang="en-US" sz="2400" b="0" i="1" smtClean="0">
                                <a:latin typeface="Cambria Math"/>
                                <a:ea typeface="Cambria Math"/>
                              </a:rPr>
                              <m:t>𝑖</m:t>
                            </m:r>
                          </m:sub>
                        </m:sSub>
                      </m:e>
                    </m:d>
                    <m:r>
                      <a:rPr lang="en-US" sz="2400" b="0" i="1" smtClean="0">
                        <a:latin typeface="Cambria Math"/>
                        <a:ea typeface="Cambria Math"/>
                      </a:rPr>
                      <m:t>− </m:t>
                    </m:r>
                    <m:sSub>
                      <m:sSubPr>
                        <m:ctrlPr>
                          <a:rPr lang="en-US" sz="2400" b="0" i="1" smtClean="0">
                            <a:latin typeface="Cambria Math"/>
                            <a:ea typeface="Cambria Math"/>
                          </a:rPr>
                        </m:ctrlPr>
                      </m:sSubPr>
                      <m:e>
                        <m:r>
                          <a:rPr lang="en-US" sz="2400" b="0" i="1" smtClean="0">
                            <a:latin typeface="Cambria Math"/>
                            <a:ea typeface="Cambria Math"/>
                          </a:rPr>
                          <m:t>𝑂𝑃𝑇</m:t>
                        </m:r>
                      </m:e>
                      <m:sub>
                        <m:r>
                          <a:rPr lang="en-US" sz="2400" b="0" i="1" smtClean="0">
                            <a:latin typeface="Cambria Math"/>
                            <a:ea typeface="Cambria Math"/>
                          </a:rPr>
                          <m:t>−</m:t>
                        </m:r>
                        <m:r>
                          <a:rPr lang="en-US" sz="2400" b="0" i="1" smtClean="0">
                            <a:latin typeface="Cambria Math"/>
                            <a:ea typeface="Cambria Math"/>
                          </a:rPr>
                          <m:t>𝑖</m:t>
                        </m:r>
                      </m:sub>
                    </m:sSub>
                    <m:r>
                      <a:rPr lang="en-US" sz="2400" b="0" i="1" smtClean="0">
                        <a:latin typeface="Cambria Math"/>
                        <a:ea typeface="Cambria Math"/>
                      </a:rPr>
                      <m:t>(</m:t>
                    </m:r>
                    <m:r>
                      <a:rPr lang="en-US" sz="2400" b="0" i="1" smtClean="0">
                        <a:latin typeface="Cambria Math"/>
                        <a:ea typeface="Cambria Math"/>
                      </a:rPr>
                      <m:t>𝑏</m:t>
                    </m:r>
                    <m:r>
                      <a:rPr lang="en-US" sz="2400" b="0" i="1" smtClean="0">
                        <a:latin typeface="Cambria Math"/>
                        <a:ea typeface="Cambria Math"/>
                      </a:rPr>
                      <m:t>)</m:t>
                    </m:r>
                  </m:oMath>
                </a14:m>
                <a:endParaRPr lang="he-IL" sz="2400" dirty="0">
                  <a:latin typeface="Khmer UI"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187624" y="4551511"/>
                <a:ext cx="5904656" cy="461665"/>
              </a:xfrm>
              <a:prstGeom prst="rect">
                <a:avLst/>
              </a:prstGeom>
              <a:blipFill rotWithShape="1">
                <a:blip r:embed="rId3"/>
                <a:stretch>
                  <a:fillRect l="-1653" t="-10667" b="-30667"/>
                </a:stretch>
              </a:blipFill>
            </p:spPr>
            <p:txBody>
              <a:bodyPr/>
              <a:lstStyle/>
              <a:p>
                <a:r>
                  <a:rPr lang="he-IL">
                    <a:noFill/>
                  </a:rPr>
                  <a:t> </a:t>
                </a:r>
              </a:p>
            </p:txBody>
          </p:sp>
        </mc:Fallback>
      </mc:AlternateContent>
    </p:spTree>
    <p:extLst>
      <p:ext uri="{BB962C8B-B14F-4D97-AF65-F5344CB8AC3E}">
        <p14:creationId xmlns:p14="http://schemas.microsoft.com/office/powerpoint/2010/main" val="406832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כותרת 1"/>
          <p:cNvSpPr>
            <a:spLocks noGrp="1"/>
          </p:cNvSpPr>
          <p:nvPr>
            <p:ph type="title"/>
          </p:nvPr>
        </p:nvSpPr>
        <p:spPr>
          <a:xfrm>
            <a:off x="1043608" y="930371"/>
            <a:ext cx="6965245" cy="1202485"/>
          </a:xfrm>
        </p:spPr>
        <p:txBody>
          <a:bodyPr vert="horz" lIns="91440" tIns="45720" rIns="91440" bIns="45720" rtlCol="0" anchor="ctr">
            <a:noAutofit/>
          </a:bodyPr>
          <a:lstStyle/>
          <a:p>
            <a:pPr rtl="1"/>
            <a:r>
              <a:rPr lang="en-US" sz="6000" b="1" dirty="0" smtClean="0">
                <a:solidFill>
                  <a:schemeClr val="tx2"/>
                </a:solidFill>
                <a:latin typeface="JasmineUPC" pitchFamily="18" charset="-34"/>
                <a:cs typeface="JasmineUPC" pitchFamily="18" charset="-34"/>
              </a:rPr>
              <a:t>Special case of VCG</a:t>
            </a:r>
            <a:endParaRPr lang="en-US" sz="6000" b="1" dirty="0">
              <a:solidFill>
                <a:srgbClr val="002060"/>
              </a:solidFill>
              <a:latin typeface="Guttman Yad-Brush" pitchFamily="2" charset="-79"/>
              <a:cs typeface="Guttman Yad-Brush" pitchFamily="2" charset="-79"/>
            </a:endParaRPr>
          </a:p>
        </p:txBody>
      </p:sp>
      <p:sp>
        <p:nvSpPr>
          <p:cNvPr id="2" name="TextBox 1"/>
          <p:cNvSpPr txBox="1"/>
          <p:nvPr/>
        </p:nvSpPr>
        <p:spPr>
          <a:xfrm>
            <a:off x="1187624" y="2084655"/>
            <a:ext cx="6624736" cy="1569660"/>
          </a:xfrm>
          <a:prstGeom prst="rect">
            <a:avLst/>
          </a:prstGeom>
          <a:noFill/>
        </p:spPr>
        <p:txBody>
          <a:bodyPr wrap="square" rtlCol="1">
            <a:spAutoFit/>
          </a:bodyPr>
          <a:lstStyle/>
          <a:p>
            <a:r>
              <a:rPr lang="en-US" sz="2400" dirty="0">
                <a:latin typeface="Khmer UI" pitchFamily="34" charset="0"/>
                <a:cs typeface="Khmer UI" pitchFamily="34" charset="0"/>
              </a:rPr>
              <a:t>The </a:t>
            </a:r>
            <a:r>
              <a:rPr lang="en-US" sz="2400" dirty="0" smtClean="0">
                <a:latin typeface="Khmer UI" pitchFamily="34" charset="0"/>
                <a:cs typeface="Khmer UI" pitchFamily="34" charset="0"/>
              </a:rPr>
              <a:t>single dimensional </a:t>
            </a:r>
            <a:r>
              <a:rPr lang="en-US" sz="2400" dirty="0" smtClean="0">
                <a:latin typeface="Khmer UI" pitchFamily="34" charset="0"/>
                <a:cs typeface="Khmer UI" pitchFamily="34" charset="0"/>
              </a:rPr>
              <a:t>surplus </a:t>
            </a:r>
            <a:r>
              <a:rPr lang="en-US" sz="2400" dirty="0" smtClean="0">
                <a:latin typeface="Khmer UI" pitchFamily="34" charset="0"/>
                <a:cs typeface="Khmer UI" pitchFamily="34" charset="0"/>
              </a:rPr>
              <a:t>maximization mechanism </a:t>
            </a:r>
            <a:r>
              <a:rPr lang="en-US" sz="2400" dirty="0">
                <a:latin typeface="Khmer UI" pitchFamily="34" charset="0"/>
                <a:cs typeface="Khmer UI" pitchFamily="34" charset="0"/>
              </a:rPr>
              <a:t>is </a:t>
            </a:r>
            <a:r>
              <a:rPr lang="en-US" sz="2400" dirty="0" smtClean="0">
                <a:latin typeface="Khmer UI" pitchFamily="34" charset="0"/>
                <a:cs typeface="Khmer UI" pitchFamily="34" charset="0"/>
              </a:rPr>
              <a:t>a special case of the </a:t>
            </a:r>
            <a:r>
              <a:rPr lang="en-US" sz="2400" dirty="0" err="1">
                <a:latin typeface="Khmer UI" pitchFamily="34" charset="0"/>
                <a:cs typeface="Khmer UI" pitchFamily="34" charset="0"/>
              </a:rPr>
              <a:t>Vickrey</a:t>
            </a:r>
            <a:r>
              <a:rPr lang="en-US" sz="2400" dirty="0">
                <a:latin typeface="Khmer UI" pitchFamily="34" charset="0"/>
                <a:cs typeface="Khmer UI" pitchFamily="34" charset="0"/>
              </a:rPr>
              <a:t>-Clarke-Groves (VCG) </a:t>
            </a:r>
            <a:r>
              <a:rPr lang="en-US" sz="2400" dirty="0" smtClean="0">
                <a:latin typeface="Khmer UI" pitchFamily="34" charset="0"/>
                <a:cs typeface="Khmer UI" pitchFamily="34" charset="0"/>
              </a:rPr>
              <a:t>mechanism</a:t>
            </a:r>
            <a:r>
              <a:rPr lang="en-US" sz="2400" dirty="0">
                <a:latin typeface="Khmer UI" pitchFamily="34" charset="0"/>
                <a:cs typeface="Khmer UI" pitchFamily="34" charset="0"/>
              </a:rPr>
              <a:t> </a:t>
            </a:r>
            <a:r>
              <a:rPr lang="en-US" sz="2400" dirty="0" smtClean="0">
                <a:latin typeface="Khmer UI" pitchFamily="34" charset="0"/>
                <a:cs typeface="Khmer UI" pitchFamily="34" charset="0"/>
              </a:rPr>
              <a:t>(with Clarke Pivot Payments)</a:t>
            </a:r>
            <a:endParaRPr lang="he-IL" sz="2400" dirty="0">
              <a:latin typeface="Khmer UI" pitchFamily="34" charset="0"/>
            </a:endParaRPr>
          </a:p>
        </p:txBody>
      </p:sp>
      <p:sp>
        <p:nvSpPr>
          <p:cNvPr id="4" name="TextBox 3"/>
          <p:cNvSpPr txBox="1"/>
          <p:nvPr/>
        </p:nvSpPr>
        <p:spPr>
          <a:xfrm>
            <a:off x="1187624" y="3668831"/>
            <a:ext cx="7056784" cy="1200329"/>
          </a:xfrm>
          <a:prstGeom prst="rect">
            <a:avLst/>
          </a:prstGeom>
          <a:noFill/>
        </p:spPr>
        <p:txBody>
          <a:bodyPr wrap="square" rtlCol="1">
            <a:spAutoFit/>
          </a:bodyPr>
          <a:lstStyle/>
          <a:p>
            <a:r>
              <a:rPr lang="en-US" sz="2400" dirty="0" smtClean="0">
                <a:latin typeface="Khmer UI" pitchFamily="34" charset="0"/>
                <a:cs typeface="Khmer UI" pitchFamily="34" charset="0"/>
              </a:rPr>
              <a:t>With Clarke Pivot Payments (i.e</a:t>
            </a:r>
            <a:r>
              <a:rPr lang="en-US" sz="2400" dirty="0">
                <a:latin typeface="Khmer UI" pitchFamily="34" charset="0"/>
                <a:cs typeface="Khmer UI" pitchFamily="34" charset="0"/>
              </a:rPr>
              <a:t>., the “critical values”) </a:t>
            </a:r>
            <a:r>
              <a:rPr lang="en-US" sz="2400" dirty="0" err="1" smtClean="0">
                <a:latin typeface="Khmer UI" pitchFamily="34" charset="0"/>
                <a:cs typeface="Khmer UI" pitchFamily="34" charset="0"/>
              </a:rPr>
              <a:t>truthtelling</a:t>
            </a:r>
            <a:r>
              <a:rPr lang="en-US" sz="2400" dirty="0" smtClean="0">
                <a:latin typeface="Khmer UI" pitchFamily="34" charset="0"/>
                <a:cs typeface="Khmer UI" pitchFamily="34" charset="0"/>
              </a:rPr>
              <a:t> is </a:t>
            </a:r>
            <a:r>
              <a:rPr lang="en-US" sz="2400" dirty="0">
                <a:latin typeface="Khmer UI" pitchFamily="34" charset="0"/>
                <a:cs typeface="Khmer UI" pitchFamily="34" charset="0"/>
              </a:rPr>
              <a:t>a dominant strategy equilibrium</a:t>
            </a:r>
            <a:endParaRPr lang="he-IL" sz="2400" dirty="0">
              <a:latin typeface="Khmer UI" pitchFamily="34" charset="0"/>
            </a:endParaRPr>
          </a:p>
        </p:txBody>
      </p:sp>
    </p:spTree>
    <p:extLst>
      <p:ext uri="{BB962C8B-B14F-4D97-AF65-F5344CB8AC3E}">
        <p14:creationId xmlns:p14="http://schemas.microsoft.com/office/powerpoint/2010/main" val="106695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כותרת 1"/>
          <p:cNvSpPr>
            <a:spLocks noGrp="1"/>
          </p:cNvSpPr>
          <p:nvPr>
            <p:ph type="title"/>
          </p:nvPr>
        </p:nvSpPr>
        <p:spPr>
          <a:xfrm>
            <a:off x="1043608" y="930371"/>
            <a:ext cx="6965245" cy="1202485"/>
          </a:xfrm>
        </p:spPr>
        <p:txBody>
          <a:bodyPr vert="horz" lIns="91440" tIns="45720" rIns="91440" bIns="45720" rtlCol="0" anchor="ctr">
            <a:noAutofit/>
          </a:bodyPr>
          <a:lstStyle/>
          <a:p>
            <a:pPr rtl="1"/>
            <a:r>
              <a:rPr lang="en-US" sz="6000" b="1" dirty="0" smtClean="0">
                <a:solidFill>
                  <a:schemeClr val="tx2"/>
                </a:solidFill>
                <a:latin typeface="JasmineUPC" pitchFamily="18" charset="-34"/>
                <a:cs typeface="JasmineUPC" pitchFamily="18" charset="-34"/>
              </a:rPr>
              <a:t>Example</a:t>
            </a:r>
            <a:endParaRPr lang="en-US" sz="6000" b="1" dirty="0">
              <a:solidFill>
                <a:srgbClr val="002060"/>
              </a:solidFill>
              <a:latin typeface="Guttman Yad-Brush" pitchFamily="2" charset="-79"/>
              <a:cs typeface="Guttman Yad-Brush" pitchFamily="2" charset="-79"/>
            </a:endParaRPr>
          </a:p>
        </p:txBody>
      </p:sp>
      <p:sp>
        <p:nvSpPr>
          <p:cNvPr id="2" name="TextBox 1"/>
          <p:cNvSpPr txBox="1"/>
          <p:nvPr/>
        </p:nvSpPr>
        <p:spPr>
          <a:xfrm>
            <a:off x="1187624" y="2083495"/>
            <a:ext cx="6984776" cy="769441"/>
          </a:xfrm>
          <a:prstGeom prst="rect">
            <a:avLst/>
          </a:prstGeom>
          <a:noFill/>
        </p:spPr>
        <p:txBody>
          <a:bodyPr wrap="square" rtlCol="1">
            <a:spAutoFit/>
          </a:bodyPr>
          <a:lstStyle/>
          <a:p>
            <a:r>
              <a:rPr lang="en-US" sz="2200" dirty="0">
                <a:latin typeface="Khmer UI" pitchFamily="34" charset="0"/>
                <a:cs typeface="Khmer UI" pitchFamily="34" charset="0"/>
              </a:rPr>
              <a:t>S</a:t>
            </a:r>
            <a:r>
              <a:rPr lang="en-US" sz="2200" dirty="0" smtClean="0">
                <a:latin typeface="Khmer UI" pitchFamily="34" charset="0"/>
                <a:cs typeface="Khmer UI" pitchFamily="34" charset="0"/>
              </a:rPr>
              <a:t>uppose </a:t>
            </a:r>
            <a:r>
              <a:rPr lang="en-US" sz="2200" dirty="0">
                <a:latin typeface="Khmer UI" pitchFamily="34" charset="0"/>
                <a:cs typeface="Khmer UI" pitchFamily="34" charset="0"/>
              </a:rPr>
              <a:t>two apples are being auctioned among three </a:t>
            </a:r>
            <a:r>
              <a:rPr lang="en-US" sz="2200" dirty="0" smtClean="0">
                <a:latin typeface="Khmer UI" pitchFamily="34" charset="0"/>
                <a:cs typeface="Khmer UI" pitchFamily="34" charset="0"/>
              </a:rPr>
              <a:t>bidders:</a:t>
            </a:r>
          </a:p>
        </p:txBody>
      </p:sp>
      <p:pic>
        <p:nvPicPr>
          <p:cNvPr id="1027" name="Picture 3" descr="C:\Users\user\AppData\Local\Microsoft\Windows\Temporary Internet Files\Content.IE5\LFUSTLNG\MC90043904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7584" y="919942"/>
            <a:ext cx="1121456" cy="10723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87624" y="5477162"/>
            <a:ext cx="6984776" cy="400110"/>
          </a:xfrm>
          <a:prstGeom prst="rect">
            <a:avLst/>
          </a:prstGeom>
          <a:noFill/>
        </p:spPr>
        <p:txBody>
          <a:bodyPr wrap="square" rtlCol="1">
            <a:spAutoFit/>
          </a:bodyPr>
          <a:lstStyle/>
          <a:p>
            <a:pPr algn="ctr"/>
            <a:r>
              <a:rPr lang="en-US" sz="2000" b="1" u="sng" dirty="0">
                <a:latin typeface="Khmer UI" pitchFamily="34" charset="0"/>
                <a:cs typeface="Khmer UI" pitchFamily="34" charset="0"/>
              </a:rPr>
              <a:t>maximizing bids:</a:t>
            </a:r>
            <a:r>
              <a:rPr lang="en-US" sz="2000" b="1" dirty="0">
                <a:latin typeface="Khmer UI" pitchFamily="34" charset="0"/>
                <a:cs typeface="Khmer UI" pitchFamily="34" charset="0"/>
              </a:rPr>
              <a:t> </a:t>
            </a:r>
            <a:r>
              <a:rPr lang="en-US" sz="2000" dirty="0">
                <a:latin typeface="Khmer UI" pitchFamily="34" charset="0"/>
                <a:cs typeface="Khmer UI" pitchFamily="34" charset="0"/>
              </a:rPr>
              <a:t>the apples go to bidder A and bidder B.</a:t>
            </a:r>
            <a:endParaRPr lang="he-IL" sz="2000" dirty="0">
              <a:latin typeface="Khmer UI" pitchFamily="34" charset="0"/>
            </a:endParaRPr>
          </a:p>
        </p:txBody>
      </p:sp>
      <p:sp>
        <p:nvSpPr>
          <p:cNvPr id="4" name="TextBox 3"/>
          <p:cNvSpPr txBox="1"/>
          <p:nvPr/>
        </p:nvSpPr>
        <p:spPr>
          <a:xfrm>
            <a:off x="1187624" y="4357553"/>
            <a:ext cx="7128792" cy="1015663"/>
          </a:xfrm>
          <a:prstGeom prst="rect">
            <a:avLst/>
          </a:prstGeom>
          <a:noFill/>
        </p:spPr>
        <p:txBody>
          <a:bodyPr wrap="square" rtlCol="1">
            <a:spAutoFit/>
          </a:bodyPr>
          <a:lstStyle/>
          <a:p>
            <a:pPr marL="342900" indent="-342900">
              <a:buClr>
                <a:srgbClr val="6600FF"/>
              </a:buClr>
              <a:buFont typeface="Wingdings" pitchFamily="2" charset="2"/>
              <a:buChar char="v"/>
            </a:pPr>
            <a:r>
              <a:rPr lang="en-US" sz="2000" dirty="0">
                <a:latin typeface="Khmer UI" pitchFamily="34" charset="0"/>
                <a:cs typeface="Khmer UI" pitchFamily="34" charset="0"/>
              </a:rPr>
              <a:t>Bidder C wants two apples and is willing to pay $6 to have both of them but is uninterested in buying only one without the other.</a:t>
            </a:r>
            <a:endParaRPr lang="he-IL" sz="2000" dirty="0">
              <a:latin typeface="Khmer UI" pitchFamily="34" charset="0"/>
            </a:endParaRPr>
          </a:p>
        </p:txBody>
      </p:sp>
      <p:sp>
        <p:nvSpPr>
          <p:cNvPr id="5" name="TextBox 4"/>
          <p:cNvSpPr txBox="1"/>
          <p:nvPr/>
        </p:nvSpPr>
        <p:spPr>
          <a:xfrm>
            <a:off x="1187624" y="3676962"/>
            <a:ext cx="6768752" cy="400110"/>
          </a:xfrm>
          <a:prstGeom prst="rect">
            <a:avLst/>
          </a:prstGeom>
          <a:noFill/>
        </p:spPr>
        <p:txBody>
          <a:bodyPr wrap="square" rtlCol="1">
            <a:spAutoFit/>
          </a:bodyPr>
          <a:lstStyle/>
          <a:p>
            <a:pPr marL="342900" indent="-342900">
              <a:buClr>
                <a:srgbClr val="6600FF"/>
              </a:buClr>
              <a:buFont typeface="Wingdings" pitchFamily="2" charset="2"/>
              <a:buChar char="v"/>
            </a:pPr>
            <a:r>
              <a:rPr lang="en-US" sz="2000" dirty="0">
                <a:latin typeface="Khmer UI" pitchFamily="34" charset="0"/>
                <a:cs typeface="Khmer UI" pitchFamily="34" charset="0"/>
              </a:rPr>
              <a:t>Bidder B wants one apple and is willing to pay $2 for it. </a:t>
            </a:r>
          </a:p>
        </p:txBody>
      </p:sp>
      <p:sp>
        <p:nvSpPr>
          <p:cNvPr id="6" name="TextBox 5"/>
          <p:cNvSpPr txBox="1"/>
          <p:nvPr/>
        </p:nvSpPr>
        <p:spPr>
          <a:xfrm>
            <a:off x="1187624" y="3028890"/>
            <a:ext cx="6984776" cy="400110"/>
          </a:xfrm>
          <a:prstGeom prst="rect">
            <a:avLst/>
          </a:prstGeom>
          <a:noFill/>
        </p:spPr>
        <p:txBody>
          <a:bodyPr wrap="square" rtlCol="1">
            <a:spAutoFit/>
          </a:bodyPr>
          <a:lstStyle/>
          <a:p>
            <a:pPr marL="342900" indent="-342900">
              <a:buClr>
                <a:srgbClr val="6600FF"/>
              </a:buClr>
              <a:buFont typeface="Wingdings" pitchFamily="2" charset="2"/>
              <a:buChar char="v"/>
            </a:pPr>
            <a:r>
              <a:rPr lang="en-US" sz="2000" dirty="0">
                <a:latin typeface="Khmer UI" pitchFamily="34" charset="0"/>
                <a:cs typeface="Khmer UI" pitchFamily="34" charset="0"/>
              </a:rPr>
              <a:t>Bidder A wants one apple and bids $5 for that apple. </a:t>
            </a:r>
          </a:p>
        </p:txBody>
      </p:sp>
    </p:spTree>
    <p:extLst>
      <p:ext uri="{BB962C8B-B14F-4D97-AF65-F5344CB8AC3E}">
        <p14:creationId xmlns:p14="http://schemas.microsoft.com/office/powerpoint/2010/main" val="130123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כותרת 1"/>
          <p:cNvSpPr>
            <a:spLocks noGrp="1"/>
          </p:cNvSpPr>
          <p:nvPr>
            <p:ph type="title"/>
          </p:nvPr>
        </p:nvSpPr>
        <p:spPr>
          <a:xfrm>
            <a:off x="1043608" y="930371"/>
            <a:ext cx="6965245" cy="1202485"/>
          </a:xfrm>
        </p:spPr>
        <p:txBody>
          <a:bodyPr vert="horz" lIns="91440" tIns="45720" rIns="91440" bIns="45720" rtlCol="0" anchor="ctr">
            <a:noAutofit/>
          </a:bodyPr>
          <a:lstStyle/>
          <a:p>
            <a:pPr rtl="1"/>
            <a:r>
              <a:rPr lang="en-US" sz="6000" b="1" dirty="0" smtClean="0">
                <a:solidFill>
                  <a:schemeClr val="tx2"/>
                </a:solidFill>
                <a:latin typeface="JasmineUPC" pitchFamily="18" charset="-34"/>
                <a:cs typeface="JasmineUPC" pitchFamily="18" charset="-34"/>
              </a:rPr>
              <a:t>Example</a:t>
            </a:r>
            <a:endParaRPr lang="en-US" sz="6000" b="1" dirty="0">
              <a:solidFill>
                <a:srgbClr val="002060"/>
              </a:solidFill>
              <a:latin typeface="Guttman Yad-Brush" pitchFamily="2" charset="-79"/>
              <a:cs typeface="Guttman Yad-Brush" pitchFamily="2" charset="-79"/>
            </a:endParaRPr>
          </a:p>
        </p:txBody>
      </p:sp>
      <p:sp>
        <p:nvSpPr>
          <p:cNvPr id="6" name="TextBox 5"/>
          <p:cNvSpPr txBox="1"/>
          <p:nvPr/>
        </p:nvSpPr>
        <p:spPr>
          <a:xfrm>
            <a:off x="1187624" y="2134017"/>
            <a:ext cx="7011416" cy="430887"/>
          </a:xfrm>
          <a:prstGeom prst="rect">
            <a:avLst/>
          </a:prstGeom>
          <a:noFill/>
        </p:spPr>
        <p:txBody>
          <a:bodyPr wrap="square" rtlCol="1">
            <a:spAutoFit/>
          </a:bodyPr>
          <a:lstStyle/>
          <a:p>
            <a:r>
              <a:rPr lang="en-US" sz="2200" dirty="0">
                <a:latin typeface="Khmer UI" pitchFamily="34" charset="0"/>
                <a:cs typeface="Khmer UI" pitchFamily="34" charset="0"/>
              </a:rPr>
              <a:t>T</a:t>
            </a:r>
            <a:r>
              <a:rPr lang="en-US" sz="2200" dirty="0" smtClean="0">
                <a:latin typeface="Khmer UI" pitchFamily="34" charset="0"/>
                <a:cs typeface="Khmer UI" pitchFamily="34" charset="0"/>
              </a:rPr>
              <a:t>he </a:t>
            </a:r>
            <a:r>
              <a:rPr lang="en-US" sz="2200" dirty="0">
                <a:latin typeface="Khmer UI" pitchFamily="34" charset="0"/>
                <a:cs typeface="Khmer UI" pitchFamily="34" charset="0"/>
              </a:rPr>
              <a:t>formula for deciding payments gives</a:t>
            </a:r>
            <a:r>
              <a:rPr lang="en-US" sz="2200" dirty="0" smtClean="0">
                <a:latin typeface="Khmer UI" pitchFamily="34" charset="0"/>
                <a:cs typeface="Khmer UI" pitchFamily="34" charset="0"/>
              </a:rPr>
              <a:t>:</a:t>
            </a:r>
          </a:p>
        </p:txBody>
      </p:sp>
      <p:pic>
        <p:nvPicPr>
          <p:cNvPr id="2050" name="Picture 2" descr="C:\Users\user\AppData\Local\Microsoft\Windows\Temporary Internet Files\Content.IE5\LFUSTLNG\MC90044187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9009" y="901333"/>
            <a:ext cx="1320031" cy="15460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87624" y="5477162"/>
            <a:ext cx="7011416" cy="400110"/>
          </a:xfrm>
          <a:prstGeom prst="rect">
            <a:avLst/>
          </a:prstGeom>
          <a:noFill/>
        </p:spPr>
        <p:txBody>
          <a:bodyPr wrap="square" rtlCol="1">
            <a:spAutoFit/>
          </a:bodyPr>
          <a:lstStyle/>
          <a:p>
            <a:pPr marL="285750" indent="-285750">
              <a:buFont typeface="Arial" pitchFamily="34" charset="0"/>
              <a:buChar char="•"/>
            </a:pPr>
            <a:r>
              <a:rPr lang="en-US" sz="2000" b="1" dirty="0">
                <a:solidFill>
                  <a:srgbClr val="6600FF"/>
                </a:solidFill>
                <a:latin typeface="Khmer UI" pitchFamily="34" charset="0"/>
                <a:cs typeface="Khmer UI" pitchFamily="34" charset="0"/>
              </a:rPr>
              <a:t>C: </a:t>
            </a:r>
            <a:r>
              <a:rPr lang="en-US" sz="2000" dirty="0">
                <a:latin typeface="Khmer UI" pitchFamily="34" charset="0"/>
                <a:cs typeface="Khmer UI" pitchFamily="34" charset="0"/>
              </a:rPr>
              <a:t>pays $0 (5 + 2) − (5 + 2) = $0.</a:t>
            </a:r>
          </a:p>
        </p:txBody>
      </p:sp>
      <p:sp>
        <p:nvSpPr>
          <p:cNvPr id="3" name="TextBox 2"/>
          <p:cNvSpPr txBox="1"/>
          <p:nvPr/>
        </p:nvSpPr>
        <p:spPr>
          <a:xfrm>
            <a:off x="1187624" y="4293096"/>
            <a:ext cx="7011416" cy="1015663"/>
          </a:xfrm>
          <a:prstGeom prst="rect">
            <a:avLst/>
          </a:prstGeom>
          <a:noFill/>
        </p:spPr>
        <p:txBody>
          <a:bodyPr wrap="square" rtlCol="1">
            <a:spAutoFit/>
          </a:bodyPr>
          <a:lstStyle/>
          <a:p>
            <a:pPr marL="285750" indent="-285750">
              <a:buFont typeface="Arial" pitchFamily="34" charset="0"/>
              <a:buChar char="•"/>
            </a:pPr>
            <a:r>
              <a:rPr lang="en-US" sz="2000" b="1" dirty="0">
                <a:solidFill>
                  <a:srgbClr val="6600FF"/>
                </a:solidFill>
                <a:latin typeface="Khmer UI" pitchFamily="34" charset="0"/>
                <a:cs typeface="Khmer UI" pitchFamily="34" charset="0"/>
              </a:rPr>
              <a:t>B: </a:t>
            </a:r>
            <a:r>
              <a:rPr lang="en-US" sz="2000" dirty="0">
                <a:latin typeface="Khmer UI" pitchFamily="34" charset="0"/>
                <a:cs typeface="Khmer UI" pitchFamily="34" charset="0"/>
              </a:rPr>
              <a:t>A and C have total utility $5 ($5 + $0) - if B were removed, the optimal allocation would give A and C total utility $(0 + 6). So B pays $1 ($6 − $5</a:t>
            </a:r>
            <a:r>
              <a:rPr lang="en-US" sz="2000" dirty="0" smtClean="0">
                <a:latin typeface="Khmer UI" pitchFamily="34" charset="0"/>
                <a:cs typeface="Khmer UI" pitchFamily="34" charset="0"/>
              </a:rPr>
              <a:t>).</a:t>
            </a:r>
            <a:endParaRPr lang="en-US" sz="2000" dirty="0">
              <a:latin typeface="Khmer UI" pitchFamily="34" charset="0"/>
              <a:cs typeface="Khmer UI" pitchFamily="34" charset="0"/>
            </a:endParaRPr>
          </a:p>
        </p:txBody>
      </p:sp>
      <p:sp>
        <p:nvSpPr>
          <p:cNvPr id="4" name="TextBox 3"/>
          <p:cNvSpPr txBox="1"/>
          <p:nvPr/>
        </p:nvSpPr>
        <p:spPr>
          <a:xfrm>
            <a:off x="1187624" y="2780928"/>
            <a:ext cx="7011416" cy="1323439"/>
          </a:xfrm>
          <a:prstGeom prst="rect">
            <a:avLst/>
          </a:prstGeom>
          <a:noFill/>
        </p:spPr>
        <p:txBody>
          <a:bodyPr wrap="square" rtlCol="1">
            <a:spAutoFit/>
          </a:bodyPr>
          <a:lstStyle/>
          <a:p>
            <a:pPr marL="285750" indent="-285750">
              <a:buFont typeface="Arial" pitchFamily="34" charset="0"/>
              <a:buChar char="•"/>
            </a:pPr>
            <a:r>
              <a:rPr lang="en-US" sz="2000" b="1" dirty="0">
                <a:solidFill>
                  <a:srgbClr val="6600FF"/>
                </a:solidFill>
                <a:latin typeface="Khmer UI" pitchFamily="34" charset="0"/>
                <a:cs typeface="Khmer UI" pitchFamily="34" charset="0"/>
              </a:rPr>
              <a:t>A: </a:t>
            </a:r>
            <a:r>
              <a:rPr lang="en-US" sz="2000" dirty="0">
                <a:latin typeface="Khmer UI" pitchFamily="34" charset="0"/>
                <a:cs typeface="Khmer UI" pitchFamily="34" charset="0"/>
              </a:rPr>
              <a:t>B and C have total utility $2 (the amount they pay together: $2 + $0) - if A were removed, the optimal allocation would give B and C total utility $6 ($0 + $6). So A pays $4 ($6 − $2</a:t>
            </a:r>
            <a:r>
              <a:rPr lang="en-US" sz="2000" dirty="0" smtClean="0">
                <a:latin typeface="Khmer UI" pitchFamily="34" charset="0"/>
                <a:cs typeface="Khmer UI" pitchFamily="34" charset="0"/>
              </a:rPr>
              <a:t>).</a:t>
            </a:r>
            <a:endParaRPr lang="he-IL" sz="2000" dirty="0"/>
          </a:p>
        </p:txBody>
      </p:sp>
    </p:spTree>
    <p:extLst>
      <p:ext uri="{BB962C8B-B14F-4D97-AF65-F5344CB8AC3E}">
        <p14:creationId xmlns:p14="http://schemas.microsoft.com/office/powerpoint/2010/main" val="2885658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p:cNvSpPr>
            <a:spLocks noGrp="1"/>
          </p:cNvSpPr>
          <p:nvPr>
            <p:ph type="title"/>
          </p:nvPr>
        </p:nvSpPr>
        <p:spPr>
          <a:xfrm>
            <a:off x="1043608" y="620688"/>
            <a:ext cx="6965245" cy="1202485"/>
          </a:xfrm>
        </p:spPr>
        <p:txBody>
          <a:bodyPr vert="horz" lIns="91440" tIns="45720" rIns="91440" bIns="45720" rtlCol="0" anchor="ctr">
            <a:normAutofit fontScale="90000"/>
          </a:bodyPr>
          <a:lstStyle/>
          <a:p>
            <a:pPr rtl="1"/>
            <a:r>
              <a:rPr lang="en-US" sz="6000" b="1" dirty="0" smtClean="0">
                <a:solidFill>
                  <a:schemeClr val="tx2"/>
                </a:solidFill>
                <a:latin typeface="JasmineUPC" pitchFamily="18" charset="-34"/>
                <a:cs typeface="JasmineUPC" pitchFamily="18" charset="-34"/>
              </a:rPr>
              <a:t>Single Minded Dominant Strategy Incentive compatib</a:t>
            </a:r>
            <a:r>
              <a:rPr lang="en-US" sz="6000" dirty="0" smtClean="0">
                <a:latin typeface="JasmineUPC" pitchFamily="18" charset="-34"/>
                <a:cs typeface="JasmineUPC" pitchFamily="18" charset="-34"/>
              </a:rPr>
              <a:t>le</a:t>
            </a:r>
            <a:endParaRPr lang="en-US" sz="6000" b="1" dirty="0">
              <a:solidFill>
                <a:srgbClr val="002060"/>
              </a:solidFill>
              <a:latin typeface="Guttman Yad-Brush" pitchFamily="2" charset="-79"/>
              <a:cs typeface="Guttman Yad-Brush" pitchFamily="2" charset="-79"/>
            </a:endParaRPr>
          </a:p>
        </p:txBody>
      </p:sp>
      <p:sp>
        <p:nvSpPr>
          <p:cNvPr id="2" name="TextBox 1"/>
          <p:cNvSpPr txBox="1"/>
          <p:nvPr/>
        </p:nvSpPr>
        <p:spPr>
          <a:xfrm>
            <a:off x="971600" y="2060848"/>
            <a:ext cx="6624736" cy="830997"/>
          </a:xfrm>
          <a:prstGeom prst="rect">
            <a:avLst/>
          </a:prstGeom>
          <a:noFill/>
        </p:spPr>
        <p:txBody>
          <a:bodyPr wrap="square" rtlCol="1">
            <a:spAutoFit/>
          </a:bodyPr>
          <a:lstStyle/>
          <a:p>
            <a:r>
              <a:rPr lang="en-US" sz="2400" dirty="0">
                <a:latin typeface="Khmer UI" pitchFamily="34" charset="0"/>
                <a:cs typeface="Khmer UI" pitchFamily="34" charset="0"/>
              </a:rPr>
              <a:t>A </a:t>
            </a:r>
            <a:r>
              <a:rPr lang="en-US" sz="2400" dirty="0" smtClean="0">
                <a:latin typeface="Khmer UI" pitchFamily="34" charset="0"/>
                <a:cs typeface="Khmer UI" pitchFamily="34" charset="0"/>
              </a:rPr>
              <a:t>single dimensional </a:t>
            </a:r>
            <a:r>
              <a:rPr lang="en-US" sz="2400" dirty="0">
                <a:latin typeface="Khmer UI" pitchFamily="34" charset="0"/>
                <a:cs typeface="Khmer UI" pitchFamily="34" charset="0"/>
              </a:rPr>
              <a:t>deterministic mechanism M is DSIC if and only if for all </a:t>
            </a:r>
            <a:r>
              <a:rPr lang="en-US" sz="2400" dirty="0" smtClean="0">
                <a:latin typeface="Khmer UI" pitchFamily="34" charset="0"/>
                <a:cs typeface="Khmer UI" pitchFamily="34" charset="0"/>
              </a:rPr>
              <a:t>i:</a:t>
            </a:r>
          </a:p>
        </p:txBody>
      </p:sp>
      <mc:AlternateContent xmlns:mc="http://schemas.openxmlformats.org/markup-compatibility/2006" xmlns:a14="http://schemas.microsoft.com/office/drawing/2010/main">
        <mc:Choice Requires="a14">
          <p:sp>
            <p:nvSpPr>
              <p:cNvPr id="4" name="TextBox 3"/>
              <p:cNvSpPr txBox="1"/>
              <p:nvPr/>
            </p:nvSpPr>
            <p:spPr>
              <a:xfrm>
                <a:off x="971600" y="3122771"/>
                <a:ext cx="7416824" cy="882293"/>
              </a:xfrm>
              <a:prstGeom prst="rect">
                <a:avLst/>
              </a:prstGeom>
              <a:noFill/>
            </p:spPr>
            <p:txBody>
              <a:bodyPr wrap="square" rtlCol="1">
                <a:spAutoFit/>
              </a:bodyPr>
              <a:lstStyle/>
              <a:p>
                <a:pPr marL="457200" indent="-457200">
                  <a:buAutoNum type="arabicPeriod"/>
                </a:pPr>
                <a:r>
                  <a:rPr lang="en-US" sz="2400" b="1" dirty="0" smtClean="0">
                    <a:latin typeface="Khmer UI" pitchFamily="34" charset="0"/>
                    <a:cs typeface="Khmer UI" pitchFamily="34" charset="0"/>
                  </a:rPr>
                  <a:t>(step-function</a:t>
                </a:r>
                <a:r>
                  <a:rPr lang="en-US" sz="2400" dirty="0" smtClean="0">
                    <a:latin typeface="Khmer UI" pitchFamily="34" charset="0"/>
                    <a:cs typeface="Khmer UI" pitchFamily="34" charset="0"/>
                  </a:rPr>
                  <a:t>) </a:t>
                </a:r>
                <a14:m>
                  <m:oMath xmlns:m="http://schemas.openxmlformats.org/officeDocument/2006/math">
                    <m:sSubSup>
                      <m:sSubSupPr>
                        <m:ctrlPr>
                          <a:rPr lang="en-US" sz="2400" i="1">
                            <a:latin typeface="Cambria Math"/>
                            <a:ea typeface="Calibri"/>
                          </a:rPr>
                        </m:ctrlPr>
                      </m:sSubSupPr>
                      <m:e>
                        <m:r>
                          <m:rPr>
                            <m:sty m:val="p"/>
                          </m:rPr>
                          <a:rPr lang="en-US" sz="2400" i="1">
                            <a:latin typeface="Cambria Math"/>
                            <a:ea typeface="Calibri"/>
                          </a:rPr>
                          <m:t>x</m:t>
                        </m:r>
                      </m:e>
                      <m:sub>
                        <m:r>
                          <m:rPr>
                            <m:sty m:val="p"/>
                          </m:rPr>
                          <a:rPr lang="en-US" sz="2400" i="1">
                            <a:latin typeface="Cambria Math"/>
                            <a:ea typeface="Calibri"/>
                          </a:rPr>
                          <m:t>i</m:t>
                        </m:r>
                      </m:sub>
                      <m:sup>
                        <m:r>
                          <m:rPr>
                            <m:sty m:val="p"/>
                          </m:rPr>
                          <a:rPr lang="en-US" sz="2400" i="1">
                            <a:latin typeface="Cambria Math"/>
                            <a:ea typeface="Calibri"/>
                          </a:rPr>
                          <m:t>M</m:t>
                        </m:r>
                      </m:sup>
                    </m:sSubSup>
                    <m:r>
                      <a:rPr lang="en-US" sz="2400">
                        <a:latin typeface="Cambria Math"/>
                        <a:ea typeface="Calibri"/>
                      </a:rPr>
                      <m:t>(</m:t>
                    </m:r>
                    <m:sSub>
                      <m:sSubPr>
                        <m:ctrlPr>
                          <a:rPr lang="en-US" sz="2400" i="1">
                            <a:latin typeface="Cambria Math"/>
                            <a:ea typeface="Calibri"/>
                          </a:rPr>
                        </m:ctrlPr>
                      </m:sSubPr>
                      <m:e>
                        <m:r>
                          <m:rPr>
                            <m:sty m:val="p"/>
                          </m:rPr>
                          <a:rPr lang="en-US" sz="2400" i="1">
                            <a:latin typeface="Cambria Math"/>
                            <a:ea typeface="Calibri"/>
                          </a:rPr>
                          <m:t>v</m:t>
                        </m:r>
                      </m:e>
                      <m:sub>
                        <m:r>
                          <a:rPr lang="en-US" sz="2400">
                            <a:latin typeface="Cambria Math"/>
                            <a:ea typeface="Calibri"/>
                          </a:rPr>
                          <m:t>−</m:t>
                        </m:r>
                        <m:r>
                          <m:rPr>
                            <m:sty m:val="p"/>
                          </m:rPr>
                          <a:rPr lang="en-US" sz="2400" i="1">
                            <a:latin typeface="Cambria Math"/>
                            <a:ea typeface="Calibri"/>
                          </a:rPr>
                          <m:t>i</m:t>
                        </m:r>
                      </m:sub>
                    </m:sSub>
                    <m:r>
                      <a:rPr lang="en-US" sz="2400">
                        <a:latin typeface="Cambria Math"/>
                        <a:ea typeface="Calibri"/>
                      </a:rPr>
                      <m:t>,</m:t>
                    </m:r>
                    <m:sSub>
                      <m:sSubPr>
                        <m:ctrlPr>
                          <a:rPr lang="en-US" sz="2400" i="1">
                            <a:latin typeface="Cambria Math"/>
                            <a:ea typeface="Calibri"/>
                          </a:rPr>
                        </m:ctrlPr>
                      </m:sSubPr>
                      <m:e>
                        <m:r>
                          <m:rPr>
                            <m:sty m:val="p"/>
                          </m:rPr>
                          <a:rPr lang="en-US" sz="2400" i="1">
                            <a:latin typeface="Cambria Math"/>
                            <a:ea typeface="Calibri"/>
                          </a:rPr>
                          <m:t>v</m:t>
                        </m:r>
                      </m:e>
                      <m:sub>
                        <m:r>
                          <m:rPr>
                            <m:sty m:val="p"/>
                          </m:rPr>
                          <a:rPr lang="en-US" sz="2400" i="1">
                            <a:latin typeface="Cambria Math"/>
                            <a:ea typeface="Calibri"/>
                          </a:rPr>
                          <m:t>i</m:t>
                        </m:r>
                      </m:sub>
                    </m:sSub>
                    <m:r>
                      <a:rPr lang="en-US" sz="2400">
                        <a:latin typeface="Cambria Math"/>
                        <a:ea typeface="Calibri"/>
                      </a:rPr>
                      <m:t>)</m:t>
                    </m:r>
                  </m:oMath>
                </a14:m>
                <a:r>
                  <a:rPr lang="he-IL" sz="2400" dirty="0">
                    <a:latin typeface="Khmer UI" pitchFamily="34" charset="0"/>
                    <a:ea typeface="Calibri"/>
                  </a:rPr>
                  <a:t> </a:t>
                </a:r>
                <a:r>
                  <a:rPr lang="en-US" sz="2400" dirty="0">
                    <a:latin typeface="Khmer UI" pitchFamily="34" charset="0"/>
                    <a:cs typeface="Khmer UI" pitchFamily="34" charset="0"/>
                  </a:rPr>
                  <a:t>steps from 0 to 1 </a:t>
                </a:r>
                <a:r>
                  <a:rPr lang="en-US" sz="2400" dirty="0" smtClean="0">
                    <a:latin typeface="Khmer UI" pitchFamily="34" charset="0"/>
                    <a:cs typeface="Khmer UI" pitchFamily="34" charset="0"/>
                  </a:rPr>
                  <a:t>at          </a:t>
                </a:r>
              </a:p>
              <a:p>
                <a:r>
                  <a:rPr lang="en-US" sz="2400" dirty="0" smtClean="0">
                    <a:latin typeface="Khmer UI" pitchFamily="34" charset="0"/>
                    <a:cs typeface="Khmer UI" pitchFamily="34" charset="0"/>
                  </a:rPr>
                  <a:t>       </a:t>
                </a:r>
                <a14:m>
                  <m:oMath xmlns:m="http://schemas.openxmlformats.org/officeDocument/2006/math">
                    <m:sSub>
                      <m:sSubPr>
                        <m:ctrlPr>
                          <a:rPr lang="en-US" sz="2400" i="1">
                            <a:latin typeface="Cambria Math"/>
                          </a:rPr>
                        </m:ctrlPr>
                      </m:sSubPr>
                      <m:e>
                        <m:r>
                          <a:rPr lang="en-US" sz="2400" i="1">
                            <a:latin typeface="Cambria Math"/>
                          </a:rPr>
                          <m:t>𝜏</m:t>
                        </m:r>
                      </m:e>
                      <m:sub>
                        <m:r>
                          <a:rPr lang="en-US" sz="2400" i="1">
                            <a:latin typeface="Cambria Math"/>
                          </a:rPr>
                          <m:t>𝑖</m:t>
                        </m:r>
                      </m:sub>
                    </m:sSub>
                    <m:r>
                      <a:rPr lang="en-US" sz="2400">
                        <a:latin typeface="Cambria Math"/>
                        <a:ea typeface="Calibri"/>
                      </a:rPr>
                      <m:t>=</m:t>
                    </m:r>
                    <m:r>
                      <m:rPr>
                        <m:sty m:val="p"/>
                      </m:rPr>
                      <a:rPr lang="en-US" sz="2400">
                        <a:latin typeface="Cambria Math"/>
                        <a:ea typeface="Calibri"/>
                      </a:rPr>
                      <m:t>inf</m:t>
                    </m:r>
                    <m:r>
                      <a:rPr lang="en-US" sz="2400">
                        <a:latin typeface="Cambria Math"/>
                        <a:ea typeface="Calibri"/>
                      </a:rPr>
                      <m:t>⁡{</m:t>
                    </m:r>
                    <m:r>
                      <m:rPr>
                        <m:sty m:val="p"/>
                      </m:rPr>
                      <a:rPr lang="en-US" sz="2400" i="1">
                        <a:latin typeface="Cambria Math"/>
                        <a:ea typeface="Calibri"/>
                      </a:rPr>
                      <m:t>z</m:t>
                    </m:r>
                    <m:r>
                      <a:rPr lang="en-US" sz="2400">
                        <a:latin typeface="Cambria Math"/>
                        <a:ea typeface="Calibri"/>
                      </a:rPr>
                      <m:t>|</m:t>
                    </m:r>
                    <m:sSubSup>
                      <m:sSubSupPr>
                        <m:ctrlPr>
                          <a:rPr lang="en-US" sz="2400" i="1">
                            <a:latin typeface="Cambria Math"/>
                            <a:ea typeface="Calibri"/>
                          </a:rPr>
                        </m:ctrlPr>
                      </m:sSubSupPr>
                      <m:e>
                        <m:r>
                          <m:rPr>
                            <m:sty m:val="p"/>
                          </m:rPr>
                          <a:rPr lang="en-US" sz="2400" i="1">
                            <a:latin typeface="Cambria Math"/>
                            <a:ea typeface="Calibri"/>
                          </a:rPr>
                          <m:t>x</m:t>
                        </m:r>
                      </m:e>
                      <m:sub>
                        <m:r>
                          <m:rPr>
                            <m:sty m:val="p"/>
                          </m:rPr>
                          <a:rPr lang="en-US" sz="2400" i="1">
                            <a:latin typeface="Cambria Math"/>
                            <a:ea typeface="Calibri"/>
                          </a:rPr>
                          <m:t>i</m:t>
                        </m:r>
                      </m:sub>
                      <m:sup>
                        <m:r>
                          <m:rPr>
                            <m:sty m:val="p"/>
                          </m:rPr>
                          <a:rPr lang="en-US" sz="2400" i="1">
                            <a:latin typeface="Cambria Math"/>
                            <a:ea typeface="Calibri"/>
                          </a:rPr>
                          <m:t>M</m:t>
                        </m:r>
                      </m:sup>
                    </m:sSubSup>
                    <m:d>
                      <m:dPr>
                        <m:ctrlPr>
                          <a:rPr lang="en-US" sz="2400" i="1">
                            <a:latin typeface="Cambria Math"/>
                            <a:ea typeface="Calibri"/>
                          </a:rPr>
                        </m:ctrlPr>
                      </m:dPr>
                      <m:e>
                        <m:sSub>
                          <m:sSubPr>
                            <m:ctrlPr>
                              <a:rPr lang="en-US" sz="2400" i="1">
                                <a:latin typeface="Cambria Math"/>
                                <a:ea typeface="Calibri"/>
                              </a:rPr>
                            </m:ctrlPr>
                          </m:sSubPr>
                          <m:e>
                            <m:r>
                              <m:rPr>
                                <m:sty m:val="p"/>
                              </m:rPr>
                              <a:rPr lang="en-US" sz="2400" i="1">
                                <a:latin typeface="Cambria Math"/>
                                <a:ea typeface="Calibri"/>
                              </a:rPr>
                              <m:t>v</m:t>
                            </m:r>
                          </m:e>
                          <m:sub>
                            <m:r>
                              <a:rPr lang="en-US" sz="2400">
                                <a:latin typeface="Cambria Math"/>
                                <a:ea typeface="Calibri"/>
                              </a:rPr>
                              <m:t>−</m:t>
                            </m:r>
                            <m:r>
                              <m:rPr>
                                <m:sty m:val="p"/>
                              </m:rPr>
                              <a:rPr lang="en-US" sz="2400" i="1">
                                <a:latin typeface="Cambria Math"/>
                                <a:ea typeface="Calibri"/>
                              </a:rPr>
                              <m:t>i</m:t>
                            </m:r>
                          </m:sub>
                        </m:sSub>
                        <m:r>
                          <a:rPr lang="en-US" sz="2400">
                            <a:latin typeface="Cambria Math"/>
                            <a:ea typeface="Calibri"/>
                          </a:rPr>
                          <m:t>,</m:t>
                        </m:r>
                        <m:r>
                          <m:rPr>
                            <m:sty m:val="p"/>
                          </m:rPr>
                          <a:rPr lang="en-US" sz="2400" i="1">
                            <a:latin typeface="Cambria Math"/>
                            <a:ea typeface="Calibri"/>
                          </a:rPr>
                          <m:t>z</m:t>
                        </m:r>
                      </m:e>
                    </m:d>
                    <m:r>
                      <a:rPr lang="en-US" sz="2400">
                        <a:latin typeface="Cambria Math"/>
                        <a:ea typeface="Calibri"/>
                      </a:rPr>
                      <m:t>=</m:t>
                    </m:r>
                    <m:r>
                      <a:rPr lang="en-US" sz="2400">
                        <a:latin typeface="Cambria Math"/>
                        <a:ea typeface="Calibri"/>
                      </a:rPr>
                      <m:t>1</m:t>
                    </m:r>
                    <m:r>
                      <a:rPr lang="en-US" sz="2400">
                        <a:latin typeface="Cambria Math"/>
                        <a:ea typeface="Calibri"/>
                      </a:rPr>
                      <m:t>}</m:t>
                    </m:r>
                  </m:oMath>
                </a14:m>
                <a:r>
                  <a:rPr lang="en-US" sz="2400" dirty="0">
                    <a:latin typeface="Khmer UI" pitchFamily="34" charset="0"/>
                    <a:ea typeface="Calibri"/>
                    <a:cs typeface="Khmer UI" pitchFamily="34" charset="0"/>
                  </a:rPr>
                  <a:t> </a:t>
                </a:r>
                <a:endParaRPr lang="he-IL" sz="2400" dirty="0">
                  <a:latin typeface="Khmer UI" pitchFamily="34" charset="0"/>
                  <a:ea typeface="Calibri"/>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971600" y="3122771"/>
                <a:ext cx="7416824" cy="882293"/>
              </a:xfrm>
              <a:prstGeom prst="rect">
                <a:avLst/>
              </a:prstGeom>
              <a:blipFill rotWithShape="1">
                <a:blip r:embed="rId3"/>
                <a:stretch>
                  <a:fillRect l="-1068" t="-3448" r="-6327"/>
                </a:stretch>
              </a:blipFill>
            </p:spPr>
            <p:txBody>
              <a:bodyPr/>
              <a:lstStyle/>
              <a:p>
                <a:r>
                  <a:rPr lang="he-IL">
                    <a:noFill/>
                  </a:rPr>
                  <a:t> </a:t>
                </a:r>
              </a:p>
            </p:txBody>
          </p:sp>
        </mc:Fallback>
      </mc:AlternateContent>
      <p:sp>
        <p:nvSpPr>
          <p:cNvPr id="5" name="TextBox 4"/>
          <p:cNvSpPr txBox="1"/>
          <p:nvPr/>
        </p:nvSpPr>
        <p:spPr>
          <a:xfrm>
            <a:off x="971600" y="4268672"/>
            <a:ext cx="7416824" cy="461665"/>
          </a:xfrm>
          <a:prstGeom prst="rect">
            <a:avLst/>
          </a:prstGeom>
          <a:noFill/>
        </p:spPr>
        <p:txBody>
          <a:bodyPr wrap="square" rtlCol="1">
            <a:spAutoFit/>
          </a:bodyPr>
          <a:lstStyle/>
          <a:p>
            <a:r>
              <a:rPr lang="en-US" sz="2400" b="1" dirty="0" smtClean="0">
                <a:latin typeface="Khmer UI" pitchFamily="34" charset="0"/>
                <a:cs typeface="Khmer UI" pitchFamily="34" charset="0"/>
              </a:rPr>
              <a:t>2.  (critical value</a:t>
            </a:r>
            <a:r>
              <a:rPr lang="en-US" sz="2400" dirty="0" smtClean="0">
                <a:latin typeface="Khmer UI" pitchFamily="34" charset="0"/>
                <a:cs typeface="Khmer UI" pitchFamily="34" charset="0"/>
              </a:rPr>
              <a:t>) for</a:t>
            </a:r>
          </a:p>
        </p:txBody>
      </p:sp>
      <p:grpSp>
        <p:nvGrpSpPr>
          <p:cNvPr id="12" name="קבוצה 11"/>
          <p:cNvGrpSpPr/>
          <p:nvPr/>
        </p:nvGrpSpPr>
        <p:grpSpPr>
          <a:xfrm>
            <a:off x="1043608" y="4837292"/>
            <a:ext cx="7416824" cy="1224136"/>
            <a:chOff x="1043608" y="4837292"/>
            <a:chExt cx="7416824" cy="1224136"/>
          </a:xfrm>
        </p:grpSpPr>
        <p:sp>
          <p:nvSpPr>
            <p:cNvPr id="3" name="סוגר מסולסל שמאלי 2"/>
            <p:cNvSpPr/>
            <p:nvPr/>
          </p:nvSpPr>
          <p:spPr>
            <a:xfrm>
              <a:off x="3199610" y="4837292"/>
              <a:ext cx="432048" cy="1224136"/>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7" name="TextBox 6"/>
                <p:cNvSpPr txBox="1"/>
                <p:nvPr/>
              </p:nvSpPr>
              <p:spPr>
                <a:xfrm>
                  <a:off x="3631658" y="4837292"/>
                  <a:ext cx="3676646" cy="449482"/>
                </a:xfrm>
                <a:prstGeom prst="rect">
                  <a:avLst/>
                </a:prstGeom>
                <a:noFill/>
              </p:spPr>
              <p:txBody>
                <a:bodyPr wrap="square" rtlCol="1">
                  <a:spAutoFit/>
                </a:bodyPr>
                <a:lstStyle/>
                <a:p>
                  <a14:m>
                    <m:oMath xmlns:m="http://schemas.openxmlformats.org/officeDocument/2006/math">
                      <m:sSub>
                        <m:sSubPr>
                          <m:ctrlPr>
                            <a:rPr lang="en-US" sz="2200" i="1" smtClean="0">
                              <a:latin typeface="Cambria Math"/>
                            </a:rPr>
                          </m:ctrlPr>
                        </m:sSubPr>
                        <m:e>
                          <m:r>
                            <a:rPr lang="en-US" sz="2200" i="1">
                              <a:latin typeface="Cambria Math"/>
                            </a:rPr>
                            <m:t>𝜏</m:t>
                          </m:r>
                        </m:e>
                        <m:sub>
                          <m:r>
                            <a:rPr lang="en-US" sz="2200" i="1">
                              <a:latin typeface="Cambria Math"/>
                            </a:rPr>
                            <m:t>𝑖</m:t>
                          </m:r>
                        </m:sub>
                      </m:sSub>
                    </m:oMath>
                  </a14:m>
                  <a:r>
                    <a:rPr lang="en-US" sz="2200" dirty="0" smtClean="0"/>
                    <a:t>     if </a:t>
                  </a:r>
                  <a14:m>
                    <m:oMath xmlns:m="http://schemas.openxmlformats.org/officeDocument/2006/math">
                      <m:sSubSup>
                        <m:sSubSupPr>
                          <m:ctrlPr>
                            <a:rPr lang="en-US" sz="2200" i="1">
                              <a:latin typeface="Cambria Math"/>
                            </a:rPr>
                          </m:ctrlPr>
                        </m:sSubSupPr>
                        <m:e>
                          <m:r>
                            <a:rPr lang="en-US" sz="2200">
                              <a:latin typeface="Cambria Math"/>
                            </a:rPr>
                            <m:t>𝑥</m:t>
                          </m:r>
                        </m:e>
                        <m:sub>
                          <m:r>
                            <a:rPr lang="en-US" sz="2200">
                              <a:latin typeface="Cambria Math"/>
                            </a:rPr>
                            <m:t>𝑖</m:t>
                          </m:r>
                        </m:sub>
                        <m:sup>
                          <m:r>
                            <a:rPr lang="en-US" sz="2200">
                              <a:latin typeface="Cambria Math"/>
                            </a:rPr>
                            <m:t>𝑀</m:t>
                          </m:r>
                        </m:sup>
                      </m:sSubSup>
                      <m:d>
                        <m:dPr>
                          <m:ctrlPr>
                            <a:rPr lang="en-US" sz="2200" i="1">
                              <a:latin typeface="Cambria Math"/>
                            </a:rPr>
                          </m:ctrlPr>
                        </m:dPr>
                        <m:e>
                          <m:sSub>
                            <m:sSubPr>
                              <m:ctrlPr>
                                <a:rPr lang="en-US" sz="2200" i="1">
                                  <a:latin typeface="Cambria Math"/>
                                </a:rPr>
                              </m:ctrlPr>
                            </m:sSubPr>
                            <m:e>
                              <m:r>
                                <a:rPr lang="en-US" sz="2200">
                                  <a:latin typeface="Cambria Math"/>
                                </a:rPr>
                                <m:t>𝑣</m:t>
                              </m:r>
                            </m:e>
                            <m:sub>
                              <m:r>
                                <a:rPr lang="en-US" sz="2200">
                                  <a:latin typeface="Cambria Math"/>
                                </a:rPr>
                                <m:t>−</m:t>
                              </m:r>
                              <m:r>
                                <a:rPr lang="en-US" sz="2200">
                                  <a:latin typeface="Cambria Math"/>
                                </a:rPr>
                                <m:t>𝑖</m:t>
                              </m:r>
                            </m:sub>
                          </m:sSub>
                          <m:r>
                            <a:rPr lang="en-US" sz="2200">
                              <a:latin typeface="Cambria Math"/>
                            </a:rPr>
                            <m:t>,</m:t>
                          </m:r>
                          <m:sSub>
                            <m:sSubPr>
                              <m:ctrlPr>
                                <a:rPr lang="en-US" sz="2200" i="1">
                                  <a:latin typeface="Cambria Math"/>
                                </a:rPr>
                              </m:ctrlPr>
                            </m:sSubPr>
                            <m:e>
                              <m:r>
                                <a:rPr lang="en-US" sz="2200">
                                  <a:latin typeface="Cambria Math"/>
                                </a:rPr>
                                <m:t>𝑣</m:t>
                              </m:r>
                            </m:e>
                            <m:sub>
                              <m:r>
                                <a:rPr lang="en-US" sz="2200">
                                  <a:latin typeface="Cambria Math"/>
                                </a:rPr>
                                <m:t>𝑖</m:t>
                              </m:r>
                            </m:sub>
                          </m:sSub>
                        </m:e>
                      </m:d>
                      <m:r>
                        <a:rPr lang="en-US" sz="2200">
                          <a:latin typeface="Cambria Math"/>
                        </a:rPr>
                        <m:t>=</m:t>
                      </m:r>
                      <m:r>
                        <a:rPr lang="en-US" sz="2200">
                          <a:latin typeface="Cambria Math"/>
                        </a:rPr>
                        <m:t>1</m:t>
                      </m:r>
                    </m:oMath>
                  </a14:m>
                  <a:r>
                    <a:rPr lang="he-IL" sz="2200" dirty="0"/>
                    <a:t> </a:t>
                  </a:r>
                </a:p>
              </p:txBody>
            </p:sp>
          </mc:Choice>
          <mc:Fallback xmlns="">
            <p:sp>
              <p:nvSpPr>
                <p:cNvPr id="7" name="TextBox 6"/>
                <p:cNvSpPr txBox="1">
                  <a:spLocks noRot="1" noChangeAspect="1" noMove="1" noResize="1" noEditPoints="1" noAdjustHandles="1" noChangeArrowheads="1" noChangeShapeType="1" noTextEdit="1"/>
                </p:cNvSpPr>
                <p:nvPr/>
              </p:nvSpPr>
              <p:spPr>
                <a:xfrm>
                  <a:off x="3631658" y="4837292"/>
                  <a:ext cx="3676646" cy="449482"/>
                </a:xfrm>
                <a:prstGeom prst="rect">
                  <a:avLst/>
                </a:prstGeom>
                <a:blipFill rotWithShape="1">
                  <a:blip r:embed="rId4"/>
                  <a:stretch>
                    <a:fillRect t="-9589" b="-28767"/>
                  </a:stretch>
                </a:blipFill>
              </p:spPr>
              <p:txBody>
                <a:bodyPr/>
                <a:lstStyle/>
                <a:p>
                  <a:r>
                    <a:rPr lang="en-US">
                      <a:noFill/>
                    </a:rPr>
                    <a:t> </a:t>
                  </a:r>
                </a:p>
              </p:txBody>
            </p:sp>
          </mc:Fallback>
        </mc:AlternateContent>
        <p:sp>
          <p:nvSpPr>
            <p:cNvPr id="8" name="TextBox 7"/>
            <p:cNvSpPr txBox="1"/>
            <p:nvPr/>
          </p:nvSpPr>
          <p:spPr>
            <a:xfrm>
              <a:off x="3635896" y="5471215"/>
              <a:ext cx="2448272" cy="430887"/>
            </a:xfrm>
            <a:prstGeom prst="rect">
              <a:avLst/>
            </a:prstGeom>
            <a:noFill/>
          </p:spPr>
          <p:txBody>
            <a:bodyPr wrap="square" rtlCol="1">
              <a:spAutoFit/>
            </a:bodyPr>
            <a:lstStyle/>
            <a:p>
              <a:r>
                <a:rPr lang="en-US" sz="2200" dirty="0" smtClean="0">
                  <a:latin typeface="Khmer UI" pitchFamily="34" charset="0"/>
                  <a:cs typeface="Khmer UI" pitchFamily="34" charset="0"/>
                </a:rPr>
                <a:t>0     otherwise</a:t>
              </a:r>
              <a:endParaRPr lang="he-IL" sz="2200" dirty="0">
                <a:latin typeface="Khmer UI" pitchFamily="34" charset="0"/>
              </a:endParaRPr>
            </a:p>
          </p:txBody>
        </p:sp>
        <mc:AlternateContent xmlns:mc="http://schemas.openxmlformats.org/markup-compatibility/2006" xmlns:a14="http://schemas.microsoft.com/office/drawing/2010/main">
          <mc:Choice Requires="a14">
            <p:sp>
              <p:nvSpPr>
                <p:cNvPr id="9" name="TextBox 8"/>
                <p:cNvSpPr txBox="1"/>
                <p:nvPr/>
              </p:nvSpPr>
              <p:spPr>
                <a:xfrm>
                  <a:off x="6588224" y="5157192"/>
                  <a:ext cx="1872208" cy="449482"/>
                </a:xfrm>
                <a:prstGeom prst="rect">
                  <a:avLst/>
                </a:prstGeom>
                <a:noFill/>
              </p:spPr>
              <p:txBody>
                <a:bodyPr wrap="square" rtlCol="1">
                  <a:spAutoFit/>
                </a:bodyPr>
                <a:lstStyle/>
                <a:p>
                  <a:r>
                    <a:rPr lang="en-US" sz="2200" dirty="0" smtClean="0"/>
                    <a:t>+ </a:t>
                  </a:r>
                  <a14:m>
                    <m:oMath xmlns:m="http://schemas.openxmlformats.org/officeDocument/2006/math">
                      <m:sSubSup>
                        <m:sSubSupPr>
                          <m:ctrlPr>
                            <a:rPr lang="en-US" sz="2200" i="1">
                              <a:latin typeface="Cambria Math"/>
                            </a:rPr>
                          </m:ctrlPr>
                        </m:sSubSupPr>
                        <m:e>
                          <m:r>
                            <a:rPr lang="en-US" sz="2200">
                              <a:latin typeface="Cambria Math"/>
                            </a:rPr>
                            <m:t>𝑝</m:t>
                          </m:r>
                        </m:e>
                        <m:sub>
                          <m:r>
                            <a:rPr lang="en-US" sz="2200">
                              <a:latin typeface="Cambria Math"/>
                            </a:rPr>
                            <m:t>𝑖</m:t>
                          </m:r>
                        </m:sub>
                        <m:sup>
                          <m:r>
                            <a:rPr lang="en-US" sz="2200">
                              <a:latin typeface="Cambria Math"/>
                            </a:rPr>
                            <m:t>𝑀</m:t>
                          </m:r>
                        </m:sup>
                      </m:sSubSup>
                      <m:d>
                        <m:dPr>
                          <m:ctrlPr>
                            <a:rPr lang="en-US" sz="2200" i="1">
                              <a:latin typeface="Cambria Math"/>
                            </a:rPr>
                          </m:ctrlPr>
                        </m:dPr>
                        <m:e>
                          <m:sSub>
                            <m:sSubPr>
                              <m:ctrlPr>
                                <a:rPr lang="en-US" sz="2200" i="1">
                                  <a:latin typeface="Cambria Math"/>
                                </a:rPr>
                              </m:ctrlPr>
                            </m:sSubPr>
                            <m:e>
                              <m:r>
                                <a:rPr lang="en-US" sz="2200">
                                  <a:latin typeface="Cambria Math"/>
                                </a:rPr>
                                <m:t>𝑣</m:t>
                              </m:r>
                            </m:e>
                            <m:sub>
                              <m:r>
                                <a:rPr lang="en-US" sz="2200">
                                  <a:latin typeface="Cambria Math"/>
                                </a:rPr>
                                <m:t>−</m:t>
                              </m:r>
                              <m:r>
                                <a:rPr lang="en-US" sz="2200">
                                  <a:latin typeface="Cambria Math"/>
                                </a:rPr>
                                <m:t>𝑖</m:t>
                              </m:r>
                            </m:sub>
                          </m:sSub>
                          <m:r>
                            <a:rPr lang="en-US" sz="2200">
                              <a:latin typeface="Cambria Math"/>
                            </a:rPr>
                            <m:t>,</m:t>
                          </m:r>
                          <m:r>
                            <a:rPr lang="en-US" sz="2200" b="0" i="1" smtClean="0">
                              <a:latin typeface="Cambria Math"/>
                            </a:rPr>
                            <m:t>0</m:t>
                          </m:r>
                          <m:r>
                            <a:rPr lang="en-US" sz="2200" i="1" smtClean="0">
                              <a:latin typeface="Cambria Math"/>
                            </a:rPr>
                            <m:t> </m:t>
                          </m:r>
                        </m:e>
                      </m:d>
                    </m:oMath>
                  </a14:m>
                  <a:endParaRPr lang="he-IL" sz="2200" dirty="0"/>
                </a:p>
              </p:txBody>
            </p:sp>
          </mc:Choice>
          <mc:Fallback xmlns="">
            <p:sp>
              <p:nvSpPr>
                <p:cNvPr id="9" name="TextBox 8"/>
                <p:cNvSpPr txBox="1">
                  <a:spLocks noRot="1" noChangeAspect="1" noMove="1" noResize="1" noEditPoints="1" noAdjustHandles="1" noChangeArrowheads="1" noChangeShapeType="1" noTextEdit="1"/>
                </p:cNvSpPr>
                <p:nvPr/>
              </p:nvSpPr>
              <p:spPr>
                <a:xfrm>
                  <a:off x="6588224" y="5157192"/>
                  <a:ext cx="1872208" cy="449482"/>
                </a:xfrm>
                <a:prstGeom prst="rect">
                  <a:avLst/>
                </a:prstGeom>
                <a:blipFill rotWithShape="1">
                  <a:blip r:embed="rId5"/>
                  <a:stretch>
                    <a:fillRect l="-4235" t="-4054" b="-25676"/>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043608" y="5157192"/>
                  <a:ext cx="2156002" cy="449482"/>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Sup>
                          <m:sSubSupPr>
                            <m:ctrlPr>
                              <a:rPr lang="en-US" sz="2200" i="1">
                                <a:latin typeface="Cambria Math"/>
                              </a:rPr>
                            </m:ctrlPr>
                          </m:sSubSupPr>
                          <m:e>
                            <m:r>
                              <a:rPr lang="en-US" sz="2200">
                                <a:latin typeface="Cambria Math"/>
                              </a:rPr>
                              <m:t>𝑝</m:t>
                            </m:r>
                          </m:e>
                          <m:sub>
                            <m:r>
                              <a:rPr lang="en-US" sz="2200">
                                <a:latin typeface="Cambria Math"/>
                              </a:rPr>
                              <m:t>𝑖</m:t>
                            </m:r>
                          </m:sub>
                          <m:sup>
                            <m:r>
                              <a:rPr lang="en-US" sz="2200">
                                <a:latin typeface="Cambria Math"/>
                              </a:rPr>
                              <m:t>𝑀</m:t>
                            </m:r>
                          </m:sup>
                        </m:sSubSup>
                        <m:d>
                          <m:dPr>
                            <m:ctrlPr>
                              <a:rPr lang="en-US" sz="2200" i="1">
                                <a:latin typeface="Cambria Math"/>
                              </a:rPr>
                            </m:ctrlPr>
                          </m:dPr>
                          <m:e>
                            <m:sSub>
                              <m:sSubPr>
                                <m:ctrlPr>
                                  <a:rPr lang="en-US" sz="2200" i="1">
                                    <a:latin typeface="Cambria Math"/>
                                  </a:rPr>
                                </m:ctrlPr>
                              </m:sSubPr>
                              <m:e>
                                <m:r>
                                  <a:rPr lang="en-US" sz="2200">
                                    <a:latin typeface="Cambria Math"/>
                                  </a:rPr>
                                  <m:t>𝑣</m:t>
                                </m:r>
                              </m:e>
                              <m:sub>
                                <m:r>
                                  <a:rPr lang="en-US" sz="2200">
                                    <a:latin typeface="Cambria Math"/>
                                  </a:rPr>
                                  <m:t>−</m:t>
                                </m:r>
                                <m:r>
                                  <a:rPr lang="en-US" sz="2200">
                                    <a:latin typeface="Cambria Math"/>
                                  </a:rPr>
                                  <m:t>𝑖</m:t>
                                </m:r>
                              </m:sub>
                            </m:sSub>
                            <m:r>
                              <a:rPr lang="en-US" sz="2200">
                                <a:latin typeface="Cambria Math"/>
                              </a:rPr>
                              <m:t>,</m:t>
                            </m:r>
                            <m:sSub>
                              <m:sSubPr>
                                <m:ctrlPr>
                                  <a:rPr lang="en-US" sz="2200" i="1">
                                    <a:latin typeface="Cambria Math"/>
                                  </a:rPr>
                                </m:ctrlPr>
                              </m:sSubPr>
                              <m:e>
                                <m:r>
                                  <a:rPr lang="en-US" sz="2200">
                                    <a:latin typeface="Cambria Math"/>
                                  </a:rPr>
                                  <m:t>𝑣</m:t>
                                </m:r>
                              </m:e>
                              <m:sub>
                                <m:r>
                                  <a:rPr lang="en-US" sz="2200">
                                    <a:latin typeface="Cambria Math"/>
                                  </a:rPr>
                                  <m:t>𝑖</m:t>
                                </m:r>
                              </m:sub>
                            </m:sSub>
                          </m:e>
                        </m:d>
                        <m:r>
                          <a:rPr lang="en-US" sz="2200" i="1">
                            <a:latin typeface="Cambria Math"/>
                          </a:rPr>
                          <m:t>=</m:t>
                        </m:r>
                      </m:oMath>
                    </m:oMathPara>
                  </a14:m>
                  <a:endParaRPr lang="he-IL" sz="2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1043608" y="5157192"/>
                  <a:ext cx="2156002" cy="449482"/>
                </a:xfrm>
                <a:prstGeom prst="rect">
                  <a:avLst/>
                </a:prstGeom>
                <a:blipFill rotWithShape="1">
                  <a:blip r:embed="rId6"/>
                  <a:stretch>
                    <a:fillRect b="-9459"/>
                  </a:stretch>
                </a:blipFill>
              </p:spPr>
              <p:txBody>
                <a:bodyPr/>
                <a:lstStyle/>
                <a:p>
                  <a:r>
                    <a:rPr lang="he-IL">
                      <a:noFill/>
                    </a:rPr>
                    <a:t> </a:t>
                  </a:r>
                </a:p>
              </p:txBody>
            </p:sp>
          </mc:Fallback>
        </mc:AlternateContent>
      </p:grpSp>
    </p:spTree>
    <p:extLst>
      <p:ext uri="{BB962C8B-B14F-4D97-AF65-F5344CB8AC3E}">
        <p14:creationId xmlns:p14="http://schemas.microsoft.com/office/powerpoint/2010/main" val="423889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כותרת 1"/>
          <p:cNvSpPr txBox="1">
            <a:spLocks/>
          </p:cNvSpPr>
          <p:nvPr/>
        </p:nvSpPr>
        <p:spPr>
          <a:xfrm>
            <a:off x="980245" y="980728"/>
            <a:ext cx="6965245" cy="120248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rtl="1"/>
            <a:r>
              <a:rPr lang="en-US" sz="6000" b="1" dirty="0" smtClean="0">
                <a:solidFill>
                  <a:schemeClr val="tx2"/>
                </a:solidFill>
                <a:latin typeface="JasmineUPC" pitchFamily="18" charset="-34"/>
                <a:cs typeface="JasmineUPC" pitchFamily="18" charset="-34"/>
              </a:rPr>
              <a:t>Subjects</a:t>
            </a:r>
            <a:endParaRPr lang="en-US" sz="6000" b="1" dirty="0">
              <a:solidFill>
                <a:schemeClr val="tx2"/>
              </a:solidFill>
              <a:latin typeface="JasmineUPC" pitchFamily="18" charset="-34"/>
              <a:cs typeface="JasmineUPC" pitchFamily="18" charset="-34"/>
            </a:endParaRPr>
          </a:p>
        </p:txBody>
      </p:sp>
      <p:sp>
        <p:nvSpPr>
          <p:cNvPr id="2" name="מציין מיקום תוכן 1"/>
          <p:cNvSpPr>
            <a:spLocks noGrp="1"/>
          </p:cNvSpPr>
          <p:nvPr>
            <p:ph idx="1"/>
          </p:nvPr>
        </p:nvSpPr>
        <p:spPr>
          <a:xfrm>
            <a:off x="1463040" y="2273460"/>
            <a:ext cx="6196405" cy="723492"/>
          </a:xfrm>
        </p:spPr>
        <p:txBody>
          <a:bodyPr>
            <a:normAutofit/>
          </a:bodyPr>
          <a:lstStyle/>
          <a:p>
            <a:pPr>
              <a:buClr>
                <a:srgbClr val="6600FF"/>
              </a:buClr>
              <a:buFont typeface="Wingdings" pitchFamily="2" charset="2"/>
              <a:buChar char="v"/>
            </a:pPr>
            <a:r>
              <a:rPr lang="en-US" sz="2600" dirty="0" smtClean="0">
                <a:latin typeface="Khmer UI" pitchFamily="34" charset="0"/>
                <a:cs typeface="Khmer UI" pitchFamily="34" charset="0"/>
              </a:rPr>
              <a:t>Optimal Mechanism:</a:t>
            </a:r>
          </a:p>
        </p:txBody>
      </p:sp>
      <p:sp>
        <p:nvSpPr>
          <p:cNvPr id="4" name="TextBox 3"/>
          <p:cNvSpPr txBox="1"/>
          <p:nvPr/>
        </p:nvSpPr>
        <p:spPr>
          <a:xfrm>
            <a:off x="1475656" y="2996952"/>
            <a:ext cx="4608512" cy="738664"/>
          </a:xfrm>
          <a:prstGeom prst="rect">
            <a:avLst/>
          </a:prstGeom>
          <a:noFill/>
        </p:spPr>
        <p:txBody>
          <a:bodyPr wrap="square" rtlCol="1">
            <a:spAutoFit/>
          </a:bodyPr>
          <a:lstStyle/>
          <a:p>
            <a:pPr marL="800100" lvl="2" indent="-342900">
              <a:buClr>
                <a:srgbClr val="6600FF"/>
              </a:buClr>
              <a:buFont typeface="Wingdings" pitchFamily="2" charset="2"/>
              <a:buChar char="v"/>
            </a:pPr>
            <a:r>
              <a:rPr lang="en-US" sz="2400" dirty="0">
                <a:latin typeface="Khmer UI" pitchFamily="34" charset="0"/>
                <a:cs typeface="Khmer UI" pitchFamily="34" charset="0"/>
              </a:rPr>
              <a:t>Social Surplus</a:t>
            </a:r>
          </a:p>
          <a:p>
            <a:endParaRPr lang="he-IL" dirty="0"/>
          </a:p>
        </p:txBody>
      </p:sp>
      <p:sp>
        <p:nvSpPr>
          <p:cNvPr id="5" name="TextBox 4"/>
          <p:cNvSpPr txBox="1"/>
          <p:nvPr/>
        </p:nvSpPr>
        <p:spPr>
          <a:xfrm>
            <a:off x="1475656" y="3729666"/>
            <a:ext cx="3456384" cy="1846659"/>
          </a:xfrm>
          <a:prstGeom prst="rect">
            <a:avLst/>
          </a:prstGeom>
          <a:noFill/>
        </p:spPr>
        <p:txBody>
          <a:bodyPr wrap="square" rtlCol="1">
            <a:spAutoFit/>
          </a:bodyPr>
          <a:lstStyle/>
          <a:p>
            <a:pPr marL="800100" lvl="1" indent="-342900">
              <a:buClr>
                <a:srgbClr val="6600FF"/>
              </a:buClr>
              <a:buFont typeface="Wingdings" pitchFamily="2" charset="2"/>
              <a:buChar char="v"/>
            </a:pPr>
            <a:r>
              <a:rPr lang="en-US" sz="2400" dirty="0" smtClean="0">
                <a:latin typeface="Khmer UI" pitchFamily="34" charset="0"/>
                <a:cs typeface="Khmer UI" pitchFamily="34" charset="0"/>
              </a:rPr>
              <a:t>Profit</a:t>
            </a:r>
          </a:p>
          <a:p>
            <a:pPr lvl="1">
              <a:buClr>
                <a:srgbClr val="6600FF"/>
              </a:buClr>
            </a:pPr>
            <a:endParaRPr lang="en-US" sz="1200" dirty="0">
              <a:latin typeface="Khmer UI" pitchFamily="34" charset="0"/>
              <a:cs typeface="Khmer UI" pitchFamily="34" charset="0"/>
            </a:endParaRPr>
          </a:p>
          <a:p>
            <a:pPr marL="1200150" lvl="2" indent="-285750">
              <a:buClr>
                <a:srgbClr val="6600FF"/>
              </a:buClr>
              <a:buFont typeface="Wingdings" pitchFamily="2" charset="2"/>
              <a:buChar char="v"/>
            </a:pPr>
            <a:r>
              <a:rPr lang="en-US" sz="2000" dirty="0" err="1">
                <a:latin typeface="Khmer UI" pitchFamily="34" charset="0"/>
                <a:cs typeface="Khmer UI" pitchFamily="34" charset="0"/>
              </a:rPr>
              <a:t>Quantile</a:t>
            </a:r>
            <a:r>
              <a:rPr lang="en-US" sz="2000" dirty="0">
                <a:latin typeface="Khmer UI" pitchFamily="34" charset="0"/>
                <a:cs typeface="Khmer UI" pitchFamily="34" charset="0"/>
              </a:rPr>
              <a:t> Space</a:t>
            </a:r>
          </a:p>
          <a:p>
            <a:pPr marL="1200150" lvl="2" indent="-285750">
              <a:buClr>
                <a:srgbClr val="6600FF"/>
              </a:buClr>
              <a:buFont typeface="Wingdings" pitchFamily="2" charset="2"/>
              <a:buChar char="v"/>
            </a:pPr>
            <a:r>
              <a:rPr lang="en-US" sz="2000" dirty="0">
                <a:latin typeface="Khmer UI" pitchFamily="34" charset="0"/>
                <a:cs typeface="Khmer UI" pitchFamily="34" charset="0"/>
              </a:rPr>
              <a:t>Revenue Curves</a:t>
            </a:r>
          </a:p>
          <a:p>
            <a:pPr marL="1200150" lvl="2" indent="-285750">
              <a:buClr>
                <a:srgbClr val="6600FF"/>
              </a:buClr>
              <a:buFont typeface="Wingdings" pitchFamily="2" charset="2"/>
              <a:buChar char="v"/>
            </a:pPr>
            <a:r>
              <a:rPr lang="en-US" sz="2000" dirty="0">
                <a:latin typeface="Khmer UI" pitchFamily="34" charset="0"/>
                <a:cs typeface="Khmer UI" pitchFamily="34" charset="0"/>
              </a:rPr>
              <a:t>Virtual Value</a:t>
            </a:r>
          </a:p>
          <a:p>
            <a:endParaRPr lang="he-IL" dirty="0"/>
          </a:p>
        </p:txBody>
      </p:sp>
    </p:spTree>
    <p:extLst>
      <p:ext uri="{BB962C8B-B14F-4D97-AF65-F5344CB8AC3E}">
        <p14:creationId xmlns:p14="http://schemas.microsoft.com/office/powerpoint/2010/main" val="229641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1000"/>
                                        <p:tgtEl>
                                          <p:spTgt spid="5">
                                            <p:txEl>
                                              <p:pRg st="2" end="2"/>
                                            </p:txEl>
                                          </p:spTgt>
                                        </p:tgtEl>
                                      </p:cBhvr>
                                    </p:animEffect>
                                    <p:anim calcmode="lin" valueType="num">
                                      <p:cBhvr>
                                        <p:cTn id="2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42" presetClass="entr" presetSubtype="0" fill="hold" nodeType="after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1000"/>
                                        <p:tgtEl>
                                          <p:spTgt spid="5">
                                            <p:txEl>
                                              <p:pRg st="3" end="3"/>
                                            </p:txEl>
                                          </p:spTgt>
                                        </p:tgtEl>
                                      </p:cBhvr>
                                    </p:animEffect>
                                    <p:anim calcmode="lin" valueType="num">
                                      <p:cBhvr>
                                        <p:cTn id="3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nodeType="after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fade">
                                      <p:cBhvr>
                                        <p:cTn id="39" dur="1000"/>
                                        <p:tgtEl>
                                          <p:spTgt spid="5">
                                            <p:txEl>
                                              <p:pRg st="4" end="4"/>
                                            </p:txEl>
                                          </p:spTgt>
                                        </p:tgtEl>
                                      </p:cBhvr>
                                    </p:animEffect>
                                    <p:anim calcmode="lin" valueType="num">
                                      <p:cBhvr>
                                        <p:cTn id="40"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p:cNvSpPr>
            <a:spLocks noGrp="1"/>
          </p:cNvSpPr>
          <p:nvPr>
            <p:ph type="title"/>
          </p:nvPr>
        </p:nvSpPr>
        <p:spPr>
          <a:xfrm>
            <a:off x="1043608" y="858363"/>
            <a:ext cx="6965245" cy="1202485"/>
          </a:xfrm>
        </p:spPr>
        <p:txBody>
          <a:bodyPr vert="horz" lIns="91440" tIns="45720" rIns="91440" bIns="45720" rtlCol="0" anchor="ctr">
            <a:normAutofit/>
          </a:bodyPr>
          <a:lstStyle/>
          <a:p>
            <a:pPr rtl="1"/>
            <a:r>
              <a:rPr lang="en-US" sz="6000" b="1" dirty="0" smtClean="0">
                <a:solidFill>
                  <a:schemeClr val="tx2"/>
                </a:solidFill>
                <a:latin typeface="JasmineUPC" pitchFamily="18" charset="-34"/>
                <a:cs typeface="JasmineUPC" pitchFamily="18" charset="-34"/>
              </a:rPr>
              <a:t>Social Surplus</a:t>
            </a:r>
            <a:endParaRPr lang="en-US" sz="6000" b="1" dirty="0">
              <a:solidFill>
                <a:srgbClr val="002060"/>
              </a:solidFill>
              <a:latin typeface="Guttman Yad-Brush" pitchFamily="2" charset="-79"/>
              <a:cs typeface="Guttman Yad-Brush" pitchFamily="2" charset="-79"/>
            </a:endParaRPr>
          </a:p>
        </p:txBody>
      </p:sp>
      <p:sp>
        <p:nvSpPr>
          <p:cNvPr id="2" name="TextBox 1"/>
          <p:cNvSpPr txBox="1"/>
          <p:nvPr/>
        </p:nvSpPr>
        <p:spPr>
          <a:xfrm>
            <a:off x="1187624" y="2204864"/>
            <a:ext cx="6840760" cy="830997"/>
          </a:xfrm>
          <a:prstGeom prst="rect">
            <a:avLst/>
          </a:prstGeom>
          <a:noFill/>
        </p:spPr>
        <p:txBody>
          <a:bodyPr wrap="square" rtlCol="1">
            <a:spAutoFit/>
          </a:bodyPr>
          <a:lstStyle/>
          <a:p>
            <a:pPr marL="342900" indent="-342900">
              <a:buClr>
                <a:srgbClr val="6600FF"/>
              </a:buClr>
              <a:buFont typeface="Wingdings" pitchFamily="2" charset="2"/>
              <a:buChar char="v"/>
            </a:pPr>
            <a:r>
              <a:rPr lang="en-US" sz="2400" dirty="0">
                <a:latin typeface="Khmer UI" pitchFamily="34" charset="0"/>
                <a:cs typeface="Khmer UI" pitchFamily="34" charset="0"/>
              </a:rPr>
              <a:t>The surplus maximization mechanism is dominant strategy incentive </a:t>
            </a:r>
            <a:r>
              <a:rPr lang="en-US" sz="2400" dirty="0" smtClean="0">
                <a:latin typeface="Khmer UI" pitchFamily="34" charset="0"/>
                <a:cs typeface="Khmer UI" pitchFamily="34" charset="0"/>
              </a:rPr>
              <a:t>compatible</a:t>
            </a:r>
            <a:r>
              <a:rPr lang="en-US" sz="2400" dirty="0">
                <a:latin typeface="Khmer UI" pitchFamily="34" charset="0"/>
                <a:cs typeface="Khmer UI" pitchFamily="34" charset="0"/>
              </a:rPr>
              <a:t> </a:t>
            </a:r>
            <a:r>
              <a:rPr lang="en-US" sz="2400" dirty="0" smtClean="0">
                <a:latin typeface="Khmer UI" pitchFamily="34" charset="0"/>
              </a:rPr>
              <a:t>(DSIC)</a:t>
            </a:r>
            <a:endParaRPr lang="en-US" sz="2400" dirty="0" smtClean="0">
              <a:latin typeface="Khmer UI" pitchFamily="34" charset="0"/>
              <a:cs typeface="Khmer UI" pitchFamily="34" charset="0"/>
            </a:endParaRPr>
          </a:p>
        </p:txBody>
      </p:sp>
      <p:sp>
        <p:nvSpPr>
          <p:cNvPr id="4" name="TextBox 3"/>
          <p:cNvSpPr txBox="1"/>
          <p:nvPr/>
        </p:nvSpPr>
        <p:spPr>
          <a:xfrm>
            <a:off x="1115616" y="3501008"/>
            <a:ext cx="6840760" cy="1200329"/>
          </a:xfrm>
          <a:prstGeom prst="rect">
            <a:avLst/>
          </a:prstGeom>
          <a:noFill/>
        </p:spPr>
        <p:txBody>
          <a:bodyPr wrap="square" rtlCol="1">
            <a:spAutoFit/>
          </a:bodyPr>
          <a:lstStyle/>
          <a:p>
            <a:pPr marL="342900" indent="-342900">
              <a:buClr>
                <a:srgbClr val="6600FF"/>
              </a:buClr>
              <a:buFont typeface="Wingdings" pitchFamily="2" charset="2"/>
              <a:buChar char="v"/>
            </a:pPr>
            <a:r>
              <a:rPr lang="en-US" sz="2400" dirty="0">
                <a:latin typeface="Khmer UI" pitchFamily="34" charset="0"/>
                <a:cs typeface="Khmer UI" pitchFamily="34" charset="0"/>
              </a:rPr>
              <a:t>The surplus maximization mechanism optimizes social surplus in </a:t>
            </a:r>
            <a:r>
              <a:rPr lang="en-US" sz="2400" dirty="0" smtClean="0">
                <a:latin typeface="Khmer UI" pitchFamily="34" charset="0"/>
                <a:cs typeface="Khmer UI" pitchFamily="34" charset="0"/>
              </a:rPr>
              <a:t>dominant strategy equilibrium (DSE)</a:t>
            </a:r>
            <a:endParaRPr lang="he-IL" sz="2400" dirty="0">
              <a:latin typeface="Khmer UI" pitchFamily="34" charset="0"/>
            </a:endParaRPr>
          </a:p>
        </p:txBody>
      </p:sp>
    </p:spTree>
    <p:extLst>
      <p:ext uri="{BB962C8B-B14F-4D97-AF65-F5344CB8AC3E}">
        <p14:creationId xmlns:p14="http://schemas.microsoft.com/office/powerpoint/2010/main" val="396964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p:cNvSpPr>
            <a:spLocks noGrp="1"/>
          </p:cNvSpPr>
          <p:nvPr>
            <p:ph type="title"/>
          </p:nvPr>
        </p:nvSpPr>
        <p:spPr>
          <a:xfrm>
            <a:off x="1043608" y="858363"/>
            <a:ext cx="6965245" cy="1202485"/>
          </a:xfrm>
        </p:spPr>
        <p:txBody>
          <a:bodyPr vert="horz" lIns="91440" tIns="45720" rIns="91440" bIns="45720" rtlCol="0" anchor="ctr">
            <a:normAutofit/>
          </a:bodyPr>
          <a:lstStyle/>
          <a:p>
            <a:pPr rtl="1"/>
            <a:r>
              <a:rPr lang="en-US" sz="6000" b="1" dirty="0" smtClean="0">
                <a:solidFill>
                  <a:schemeClr val="tx2"/>
                </a:solidFill>
                <a:latin typeface="JasmineUPC" pitchFamily="18" charset="-34"/>
                <a:cs typeface="JasmineUPC" pitchFamily="18" charset="-34"/>
              </a:rPr>
              <a:t>Profit</a:t>
            </a:r>
            <a:endParaRPr lang="en-US" sz="6000" b="1" dirty="0">
              <a:solidFill>
                <a:srgbClr val="002060"/>
              </a:solidFill>
              <a:latin typeface="Guttman Yad-Brush" pitchFamily="2" charset="-79"/>
              <a:cs typeface="Guttman Yad-Brush" pitchFamily="2" charset="-79"/>
            </a:endParaRPr>
          </a:p>
        </p:txBody>
      </p:sp>
      <mc:AlternateContent xmlns:mc="http://schemas.openxmlformats.org/markup-compatibility/2006" xmlns:a14="http://schemas.microsoft.com/office/drawing/2010/main">
        <mc:Choice Requires="a14">
          <p:sp>
            <p:nvSpPr>
              <p:cNvPr id="2" name="TextBox 1"/>
              <p:cNvSpPr txBox="1"/>
              <p:nvPr/>
            </p:nvSpPr>
            <p:spPr>
              <a:xfrm>
                <a:off x="1043608" y="4076583"/>
                <a:ext cx="7128792" cy="1733873"/>
              </a:xfrm>
              <a:prstGeom prst="rect">
                <a:avLst/>
              </a:prstGeom>
              <a:noFill/>
            </p:spPr>
            <p:txBody>
              <a:bodyPr wrap="square" rtlCol="1">
                <a:spAutoFit/>
              </a:bodyPr>
              <a:lstStyle/>
              <a:p>
                <a:r>
                  <a:rPr lang="en-US" sz="2200" dirty="0">
                    <a:latin typeface="Khmer UI" pitchFamily="34" charset="0"/>
                    <a:cs typeface="Khmer UI" pitchFamily="34" charset="0"/>
                  </a:rPr>
                  <a:t>The optimization problem of maximizing </a:t>
                </a:r>
                <a:r>
                  <a:rPr lang="en-US" sz="2200" dirty="0" smtClean="0">
                    <a:latin typeface="Khmer UI" pitchFamily="34" charset="0"/>
                    <a:cs typeface="Khmer UI" pitchFamily="34" charset="0"/>
                  </a:rPr>
                  <a:t>profit is </a:t>
                </a:r>
                <a:r>
                  <a:rPr lang="en-US" sz="2200" dirty="0">
                    <a:latin typeface="Khmer UI" pitchFamily="34" charset="0"/>
                    <a:cs typeface="Khmer UI" pitchFamily="34" charset="0"/>
                  </a:rPr>
                  <a:t>that of finding x to maximize:</a:t>
                </a:r>
              </a:p>
              <a:p>
                <a:endParaRPr lang="en-US" sz="2200" i="1" dirty="0" smtClean="0">
                  <a:latin typeface="Khmer UI" pitchFamily="34" charset="0"/>
                  <a:cs typeface="Khmer UI" pitchFamily="34" charset="0"/>
                </a:endParaRPr>
              </a:p>
              <a:p>
                <a:pPr/>
                <a14:m>
                  <m:oMathPara xmlns:m="http://schemas.openxmlformats.org/officeDocument/2006/math">
                    <m:oMathParaPr>
                      <m:jc m:val="centerGroup"/>
                    </m:oMathParaPr>
                    <m:oMath xmlns:m="http://schemas.openxmlformats.org/officeDocument/2006/math">
                      <m:r>
                        <a:rPr lang="en-US" sz="2200" i="1" dirty="0">
                          <a:latin typeface="Cambria Math"/>
                        </a:rPr>
                        <m:t>𝑃𝑟𝑜𝑓𝑖𝑡</m:t>
                      </m:r>
                      <m:r>
                        <a:rPr lang="en-US" sz="2200" i="1" dirty="0">
                          <a:latin typeface="Cambria Math"/>
                        </a:rPr>
                        <m:t>(</m:t>
                      </m:r>
                      <m:r>
                        <a:rPr lang="en-US" sz="2200" i="1" dirty="0">
                          <a:latin typeface="Cambria Math"/>
                        </a:rPr>
                        <m:t>𝑝</m:t>
                      </m:r>
                      <m:r>
                        <a:rPr lang="en-US" sz="2200" i="1" dirty="0">
                          <a:latin typeface="Cambria Math"/>
                        </a:rPr>
                        <m:t>, </m:t>
                      </m:r>
                      <m:r>
                        <a:rPr lang="en-US" sz="2200" i="1" dirty="0">
                          <a:latin typeface="Cambria Math"/>
                        </a:rPr>
                        <m:t>𝑥</m:t>
                      </m:r>
                      <m:r>
                        <a:rPr lang="en-US" sz="2200" i="1" dirty="0">
                          <a:latin typeface="Cambria Math"/>
                        </a:rPr>
                        <m:t>) = </m:t>
                      </m:r>
                      <m:nary>
                        <m:naryPr>
                          <m:chr m:val="∑"/>
                          <m:limLoc m:val="subSup"/>
                          <m:supHide m:val="on"/>
                          <m:ctrlPr>
                            <a:rPr lang="en-US" sz="2200" i="1" dirty="0">
                              <a:latin typeface="Cambria Math"/>
                            </a:rPr>
                          </m:ctrlPr>
                        </m:naryPr>
                        <m:sub>
                          <m:r>
                            <m:rPr>
                              <m:brk m:alnAt="9"/>
                            </m:rPr>
                            <a:rPr lang="en-US" sz="2200" i="1" dirty="0">
                              <a:latin typeface="Cambria Math"/>
                            </a:rPr>
                            <m:t>𝑖</m:t>
                          </m:r>
                        </m:sub>
                        <m:sup/>
                        <m:e>
                          <m:sSub>
                            <m:sSubPr>
                              <m:ctrlPr>
                                <a:rPr lang="en-US" sz="2200" i="1" dirty="0">
                                  <a:latin typeface="Cambria Math"/>
                                </a:rPr>
                              </m:ctrlPr>
                            </m:sSubPr>
                            <m:e>
                              <m:r>
                                <a:rPr lang="en-US" sz="2200" i="1" dirty="0">
                                  <a:latin typeface="Cambria Math"/>
                                </a:rPr>
                                <m:t>𝑝</m:t>
                              </m:r>
                            </m:e>
                            <m:sub>
                              <m:r>
                                <a:rPr lang="en-US" sz="2200" i="1" dirty="0">
                                  <a:latin typeface="Cambria Math"/>
                                </a:rPr>
                                <m:t>𝑖</m:t>
                              </m:r>
                            </m:sub>
                          </m:sSub>
                        </m:e>
                      </m:nary>
                      <m:r>
                        <a:rPr lang="en-US" sz="2200" i="1" dirty="0">
                          <a:latin typeface="Cambria Math"/>
                        </a:rPr>
                        <m:t> − </m:t>
                      </m:r>
                      <m:r>
                        <a:rPr lang="en-US" sz="2200" i="1" dirty="0">
                          <a:latin typeface="Cambria Math"/>
                        </a:rPr>
                        <m:t>𝑐</m:t>
                      </m:r>
                      <m:r>
                        <a:rPr lang="en-US" sz="2200" i="1" dirty="0">
                          <a:latin typeface="Cambria Math"/>
                        </a:rPr>
                        <m:t>(</m:t>
                      </m:r>
                      <m:r>
                        <a:rPr lang="en-US" sz="2200" i="1" dirty="0">
                          <a:latin typeface="Cambria Math"/>
                        </a:rPr>
                        <m:t>𝑥</m:t>
                      </m:r>
                      <m:r>
                        <a:rPr lang="en-US" sz="2200" i="1" dirty="0">
                          <a:latin typeface="Cambria Math"/>
                        </a:rPr>
                        <m:t>)</m:t>
                      </m:r>
                    </m:oMath>
                  </m:oMathPara>
                </a14:m>
                <a:endParaRPr lang="he-IL" sz="2200" dirty="0">
                  <a:latin typeface="Khmer UI"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043608" y="4076583"/>
                <a:ext cx="7128792" cy="1733873"/>
              </a:xfrm>
              <a:prstGeom prst="rect">
                <a:avLst/>
              </a:prstGeom>
              <a:blipFill rotWithShape="1">
                <a:blip r:embed="rId3"/>
                <a:stretch>
                  <a:fillRect l="-1026" t="-1761" r="-1624"/>
                </a:stretch>
              </a:blipFill>
            </p:spPr>
            <p:txBody>
              <a:bodyPr/>
              <a:lstStyle/>
              <a:p>
                <a:r>
                  <a:rPr lang="he-IL">
                    <a:noFill/>
                  </a:rPr>
                  <a:t> </a:t>
                </a:r>
              </a:p>
            </p:txBody>
          </p:sp>
        </mc:Fallback>
      </mc:AlternateContent>
      <p:sp>
        <p:nvSpPr>
          <p:cNvPr id="3" name="TextBox 2"/>
          <p:cNvSpPr txBox="1"/>
          <p:nvPr/>
        </p:nvSpPr>
        <p:spPr>
          <a:xfrm>
            <a:off x="1043608" y="1942381"/>
            <a:ext cx="7272808" cy="1785104"/>
          </a:xfrm>
          <a:prstGeom prst="rect">
            <a:avLst/>
          </a:prstGeom>
          <a:noFill/>
        </p:spPr>
        <p:txBody>
          <a:bodyPr wrap="square" rtlCol="1">
            <a:spAutoFit/>
          </a:bodyPr>
          <a:lstStyle/>
          <a:p>
            <a:r>
              <a:rPr lang="en-US" sz="2200" dirty="0">
                <a:latin typeface="Khmer UI" pitchFamily="34" charset="0"/>
                <a:cs typeface="Khmer UI" pitchFamily="34" charset="0"/>
              </a:rPr>
              <a:t>P</a:t>
            </a:r>
            <a:r>
              <a:rPr lang="en-US" sz="2200" dirty="0" smtClean="0">
                <a:latin typeface="Khmer UI" pitchFamily="34" charset="0"/>
                <a:cs typeface="Khmer UI" pitchFamily="34" charset="0"/>
              </a:rPr>
              <a:t>rofit maximization </a:t>
            </a:r>
            <a:r>
              <a:rPr lang="en-US" sz="2200" b="1" dirty="0" smtClean="0">
                <a:latin typeface="Khmer UI" pitchFamily="34" charset="0"/>
                <a:cs typeface="Khmer UI" pitchFamily="34" charset="0"/>
              </a:rPr>
              <a:t>depends on the distribution</a:t>
            </a:r>
            <a:r>
              <a:rPr lang="en-US" sz="2200" dirty="0" smtClean="0">
                <a:latin typeface="Khmer UI" pitchFamily="34" charset="0"/>
                <a:cs typeface="Khmer UI" pitchFamily="34" charset="0"/>
              </a:rPr>
              <a:t>. When </a:t>
            </a:r>
            <a:r>
              <a:rPr lang="en-US" sz="2200" dirty="0">
                <a:latin typeface="Khmer UI" pitchFamily="34" charset="0"/>
                <a:cs typeface="Khmer UI" pitchFamily="34" charset="0"/>
              </a:rPr>
              <a:t>the distribution of agent values is </a:t>
            </a:r>
            <a:r>
              <a:rPr lang="en-US" sz="2200" dirty="0" smtClean="0">
                <a:latin typeface="Khmer UI" pitchFamily="34" charset="0"/>
                <a:cs typeface="Khmer UI" pitchFamily="34" charset="0"/>
              </a:rPr>
              <a:t>specified, </a:t>
            </a:r>
            <a:r>
              <a:rPr lang="en-US" sz="2200" dirty="0">
                <a:latin typeface="Khmer UI" pitchFamily="34" charset="0"/>
                <a:cs typeface="Khmer UI" pitchFamily="34" charset="0"/>
              </a:rPr>
              <a:t>and </a:t>
            </a:r>
            <a:r>
              <a:rPr lang="en-US" sz="2200" dirty="0" smtClean="0">
                <a:latin typeface="Khmer UI" pitchFamily="34" charset="0"/>
                <a:cs typeface="Khmer UI" pitchFamily="34" charset="0"/>
              </a:rPr>
              <a:t>the designer </a:t>
            </a:r>
            <a:r>
              <a:rPr lang="en-US" sz="2200" dirty="0">
                <a:latin typeface="Khmer UI" pitchFamily="34" charset="0"/>
                <a:cs typeface="Khmer UI" pitchFamily="34" charset="0"/>
              </a:rPr>
              <a:t>has knowledge of this </a:t>
            </a:r>
            <a:r>
              <a:rPr lang="en-US" sz="2200" dirty="0" smtClean="0">
                <a:latin typeface="Khmer UI" pitchFamily="34" charset="0"/>
                <a:cs typeface="Khmer UI" pitchFamily="34" charset="0"/>
              </a:rPr>
              <a:t>distribution, the profit can be optimized. The </a:t>
            </a:r>
            <a:r>
              <a:rPr lang="en-US" sz="2200" dirty="0">
                <a:latin typeface="Khmer UI" pitchFamily="34" charset="0"/>
                <a:cs typeface="Khmer UI" pitchFamily="34" charset="0"/>
              </a:rPr>
              <a:t>mechanism that results from such </a:t>
            </a:r>
            <a:r>
              <a:rPr lang="en-US" sz="2200" dirty="0" smtClean="0">
                <a:latin typeface="Khmer UI" pitchFamily="34" charset="0"/>
                <a:cs typeface="Khmer UI" pitchFamily="34" charset="0"/>
              </a:rPr>
              <a:t>an optimization </a:t>
            </a:r>
            <a:r>
              <a:rPr lang="en-US" sz="2200" dirty="0">
                <a:latin typeface="Khmer UI" pitchFamily="34" charset="0"/>
                <a:cs typeface="Khmer UI" pitchFamily="34" charset="0"/>
              </a:rPr>
              <a:t>is said to be </a:t>
            </a:r>
            <a:r>
              <a:rPr lang="en-US" sz="2200" b="1" dirty="0">
                <a:latin typeface="Khmer UI" pitchFamily="34" charset="0"/>
                <a:cs typeface="Khmer UI" pitchFamily="34" charset="0"/>
              </a:rPr>
              <a:t>Bayesian optimal</a:t>
            </a:r>
            <a:r>
              <a:rPr lang="en-US" sz="2200" dirty="0">
                <a:latin typeface="Khmer UI" pitchFamily="34" charset="0"/>
                <a:cs typeface="Khmer UI" pitchFamily="34" charset="0"/>
              </a:rPr>
              <a:t>.</a:t>
            </a:r>
            <a:endParaRPr lang="he-IL" sz="2200" dirty="0">
              <a:latin typeface="Khmer UI" pitchFamily="34" charset="0"/>
            </a:endParaRPr>
          </a:p>
        </p:txBody>
      </p:sp>
    </p:spTree>
    <p:extLst>
      <p:ext uri="{BB962C8B-B14F-4D97-AF65-F5344CB8AC3E}">
        <p14:creationId xmlns:p14="http://schemas.microsoft.com/office/powerpoint/2010/main" val="361507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0"/>
            <a:ext cx="7772400" cy="1143000"/>
          </a:xfrm>
        </p:spPr>
        <p:txBody>
          <a:bodyPr>
            <a:normAutofit/>
          </a:bodyPr>
          <a:lstStyle/>
          <a:p>
            <a:pPr eaLnBrk="1" hangingPunct="1"/>
            <a:r>
              <a:rPr lang="en-US" dirty="0" smtClean="0"/>
              <a:t> </a:t>
            </a:r>
            <a:r>
              <a:rPr lang="en-US" dirty="0" smtClean="0"/>
              <a:t>Bayes-Nash </a:t>
            </a:r>
            <a:r>
              <a:rPr lang="en-US" dirty="0" smtClean="0"/>
              <a:t>Implementation</a:t>
            </a:r>
          </a:p>
        </p:txBody>
      </p:sp>
      <p:sp>
        <p:nvSpPr>
          <p:cNvPr id="31747" name="Rectangle 3"/>
          <p:cNvSpPr>
            <a:spLocks noGrp="1" noChangeArrowheads="1"/>
          </p:cNvSpPr>
          <p:nvPr>
            <p:ph type="body" idx="1"/>
          </p:nvPr>
        </p:nvSpPr>
        <p:spPr>
          <a:xfrm>
            <a:off x="228600" y="1143000"/>
            <a:ext cx="8686800" cy="5257800"/>
          </a:xfrm>
        </p:spPr>
        <p:txBody>
          <a:bodyPr/>
          <a:lstStyle/>
          <a:p>
            <a:pPr eaLnBrk="1" hangingPunct="1"/>
            <a:r>
              <a:rPr lang="en-US" sz="2800" dirty="0" smtClean="0"/>
              <a:t>There is a distribution </a:t>
            </a:r>
            <a:r>
              <a:rPr lang="en-US" sz="2800" dirty="0" smtClean="0">
                <a:latin typeface="Comic Sans MS" pitchFamily="66" charset="0"/>
              </a:rPr>
              <a:t>F</a:t>
            </a:r>
            <a:r>
              <a:rPr lang="en-US" sz="2800" baseline="-25000" dirty="0" smtClean="0">
                <a:latin typeface="Comic Sans MS" pitchFamily="66" charset="0"/>
              </a:rPr>
              <a:t>i</a:t>
            </a:r>
            <a:r>
              <a:rPr lang="en-US" sz="2800" dirty="0" smtClean="0"/>
              <a:t> </a:t>
            </a:r>
            <a:r>
              <a:rPr lang="en-US" sz="2800" dirty="0" smtClean="0"/>
              <a:t>on the </a:t>
            </a:r>
            <a:r>
              <a:rPr lang="en-US" b="1" dirty="0" smtClean="0"/>
              <a:t>types</a:t>
            </a:r>
            <a:r>
              <a:rPr lang="en-US" dirty="0" smtClean="0"/>
              <a:t> </a:t>
            </a:r>
            <a:r>
              <a:rPr lang="en-US" dirty="0" smtClean="0">
                <a:latin typeface="Comic Sans MS" pitchFamily="66" charset="0"/>
              </a:rPr>
              <a:t>T</a:t>
            </a:r>
            <a:r>
              <a:rPr lang="en-US" baseline="-25000" dirty="0" smtClean="0">
                <a:latin typeface="Comic Sans MS" pitchFamily="66" charset="0"/>
              </a:rPr>
              <a:t>i </a:t>
            </a:r>
            <a:r>
              <a:rPr lang="en-US" dirty="0" smtClean="0"/>
              <a:t>of Player </a:t>
            </a:r>
            <a:r>
              <a:rPr lang="en-US" dirty="0" err="1" smtClean="0"/>
              <a:t>i</a:t>
            </a:r>
            <a:endParaRPr lang="en-US" dirty="0" smtClean="0"/>
          </a:p>
          <a:p>
            <a:pPr eaLnBrk="1" hangingPunct="1"/>
            <a:r>
              <a:rPr lang="en-US" dirty="0" smtClean="0"/>
              <a:t>It is known to everyone</a:t>
            </a:r>
          </a:p>
          <a:p>
            <a:pPr eaLnBrk="1" hangingPunct="1"/>
            <a:r>
              <a:rPr lang="en-US" dirty="0" smtClean="0"/>
              <a:t>The value </a:t>
            </a:r>
            <a:r>
              <a:rPr lang="en-US" dirty="0" err="1" smtClean="0">
                <a:latin typeface="Comic Sans MS" pitchFamily="66" charset="0"/>
              </a:rPr>
              <a:t>t</a:t>
            </a:r>
            <a:r>
              <a:rPr lang="en-US" baseline="-25000" dirty="0" err="1" smtClean="0">
                <a:latin typeface="Comic Sans MS" pitchFamily="66" charset="0"/>
              </a:rPr>
              <a:t>i</a:t>
            </a:r>
            <a:r>
              <a:rPr lang="en-US" dirty="0" smtClean="0">
                <a:latin typeface="Comic Sans MS" pitchFamily="66" charset="0"/>
              </a:rPr>
              <a:t> </a:t>
            </a:r>
            <a:r>
              <a:rPr lang="en-US" dirty="0" smtClean="0">
                <a:latin typeface="cmsy10" pitchFamily="34" charset="0"/>
              </a:rPr>
              <a:t>2</a:t>
            </a:r>
            <a:r>
              <a:rPr lang="en-US" baseline="-25000" dirty="0" smtClean="0">
                <a:latin typeface="Comic Sans MS" pitchFamily="66" charset="0"/>
              </a:rPr>
              <a:t>F</a:t>
            </a:r>
            <a:r>
              <a:rPr lang="en-US" baseline="-46000" dirty="0" smtClean="0">
                <a:latin typeface="Comic Sans MS" pitchFamily="66" charset="0"/>
              </a:rPr>
              <a:t>i</a:t>
            </a:r>
            <a:r>
              <a:rPr lang="en-US" dirty="0" smtClean="0">
                <a:latin typeface="Comic Sans MS" pitchFamily="66" charset="0"/>
              </a:rPr>
              <a:t>T</a:t>
            </a:r>
            <a:r>
              <a:rPr lang="en-US" baseline="-25000" dirty="0" smtClean="0">
                <a:latin typeface="Comic Sans MS" pitchFamily="66" charset="0"/>
              </a:rPr>
              <a:t>i</a:t>
            </a:r>
            <a:r>
              <a:rPr lang="en-US" dirty="0" smtClean="0"/>
              <a:t> </a:t>
            </a:r>
            <a:r>
              <a:rPr lang="en-US" dirty="0" smtClean="0"/>
              <a:t>is the </a:t>
            </a:r>
            <a:r>
              <a:rPr lang="en-US" b="1" dirty="0" smtClean="0"/>
              <a:t>private information</a:t>
            </a:r>
            <a:r>
              <a:rPr lang="en-US" dirty="0" smtClean="0"/>
              <a:t> </a:t>
            </a:r>
            <a:r>
              <a:rPr lang="en-US" dirty="0" err="1" smtClean="0">
                <a:latin typeface="Comic Sans MS" pitchFamily="66" charset="0"/>
              </a:rPr>
              <a:t>i</a:t>
            </a:r>
            <a:r>
              <a:rPr lang="en-US" dirty="0" smtClean="0"/>
              <a:t> knows</a:t>
            </a:r>
            <a:r>
              <a:rPr lang="en-US" sz="2800" dirty="0" smtClean="0"/>
              <a:t> </a:t>
            </a:r>
          </a:p>
          <a:p>
            <a:pPr eaLnBrk="1" hangingPunct="1"/>
            <a:r>
              <a:rPr lang="en-US" sz="2800" dirty="0" smtClean="0"/>
              <a:t>A profile of </a:t>
            </a:r>
            <a:r>
              <a:rPr lang="en-US" sz="2800" dirty="0" err="1" smtClean="0"/>
              <a:t>strateges</a:t>
            </a:r>
            <a:r>
              <a:rPr lang="en-US" sz="2800" dirty="0" smtClean="0"/>
              <a:t> </a:t>
            </a:r>
            <a:r>
              <a:rPr lang="en-US" sz="2800" dirty="0" err="1" smtClean="0">
                <a:latin typeface="Comic Sans MS" pitchFamily="66" charset="0"/>
              </a:rPr>
              <a:t>s</a:t>
            </a:r>
            <a:r>
              <a:rPr lang="en-US" sz="2800" baseline="-25000" dirty="0" err="1" smtClean="0">
                <a:latin typeface="Comic Sans MS" pitchFamily="66" charset="0"/>
              </a:rPr>
              <a:t>i</a:t>
            </a:r>
            <a:r>
              <a:rPr lang="en-US" sz="2800" dirty="0" smtClean="0"/>
              <a:t> is a </a:t>
            </a:r>
            <a:r>
              <a:rPr lang="en-US" dirty="0" smtClean="0"/>
              <a:t>Bayesian Nash Equilibrium if for </a:t>
            </a:r>
            <a:r>
              <a:rPr lang="en-US" dirty="0" err="1" smtClean="0">
                <a:latin typeface="Comic Sans MS" pitchFamily="66" charset="0"/>
              </a:rPr>
              <a:t>i</a:t>
            </a:r>
            <a:r>
              <a:rPr lang="en-US" dirty="0" smtClean="0"/>
              <a:t> all </a:t>
            </a:r>
            <a:r>
              <a:rPr lang="en-US" dirty="0" err="1" smtClean="0">
                <a:latin typeface="Comic Sans MS" pitchFamily="66" charset="0"/>
              </a:rPr>
              <a:t>t</a:t>
            </a:r>
            <a:r>
              <a:rPr lang="en-US" baseline="-25000" dirty="0" err="1" smtClean="0">
                <a:latin typeface="Comic Sans MS" pitchFamily="66" charset="0"/>
              </a:rPr>
              <a:t>i</a:t>
            </a:r>
            <a:r>
              <a:rPr lang="en-US" dirty="0" smtClean="0"/>
              <a:t> and all </a:t>
            </a:r>
            <a:r>
              <a:rPr lang="en-US" dirty="0" err="1" smtClean="0">
                <a:latin typeface="Comic Sans MS" pitchFamily="66" charset="0"/>
              </a:rPr>
              <a:t>x’</a:t>
            </a:r>
            <a:r>
              <a:rPr lang="en-US" baseline="-25000" dirty="0" err="1" smtClean="0">
                <a:latin typeface="Comic Sans MS" pitchFamily="66" charset="0"/>
              </a:rPr>
              <a:t>i</a:t>
            </a:r>
            <a:r>
              <a:rPr lang="en-US" dirty="0" smtClean="0"/>
              <a:t> </a:t>
            </a:r>
          </a:p>
          <a:p>
            <a:pPr algn="ctr" eaLnBrk="1" hangingPunct="1">
              <a:buFontTx/>
              <a:buNone/>
            </a:pPr>
            <a:r>
              <a:rPr lang="en-US" dirty="0" smtClean="0">
                <a:latin typeface="Comic Sans MS" pitchFamily="66" charset="0"/>
              </a:rPr>
              <a:t>E</a:t>
            </a:r>
            <a:r>
              <a:rPr lang="en-US" baseline="-25000" dirty="0" smtClean="0">
                <a:latin typeface="Comic Sans MS" pitchFamily="66" charset="0"/>
              </a:rPr>
              <a:t>F</a:t>
            </a:r>
            <a:r>
              <a:rPr lang="en-US" baseline="-46000" dirty="0" smtClean="0">
                <a:latin typeface="Comic Sans MS" pitchFamily="66" charset="0"/>
              </a:rPr>
              <a:t>-</a:t>
            </a:r>
            <a:r>
              <a:rPr lang="en-US" baseline="-46000" dirty="0" err="1" smtClean="0">
                <a:latin typeface="Comic Sans MS" pitchFamily="66" charset="0"/>
              </a:rPr>
              <a:t>i</a:t>
            </a:r>
            <a:r>
              <a:rPr lang="en-US" dirty="0" smtClean="0">
                <a:latin typeface="Comic Sans MS" pitchFamily="66" charset="0"/>
              </a:rPr>
              <a:t>[</a:t>
            </a:r>
            <a:r>
              <a:rPr lang="en-US" dirty="0" err="1" smtClean="0">
                <a:latin typeface="Comic Sans MS" pitchFamily="66" charset="0"/>
              </a:rPr>
              <a:t>u</a:t>
            </a:r>
            <a:r>
              <a:rPr lang="en-US" baseline="-25000" dirty="0" err="1" smtClean="0">
                <a:latin typeface="Comic Sans MS" pitchFamily="66" charset="0"/>
              </a:rPr>
              <a:t>i</a:t>
            </a:r>
            <a:r>
              <a:rPr lang="en-US" dirty="0" smtClean="0">
                <a:latin typeface="Comic Sans MS" pitchFamily="66" charset="0"/>
              </a:rPr>
              <a:t>(</a:t>
            </a:r>
            <a:r>
              <a:rPr lang="en-US" dirty="0" err="1" smtClean="0">
                <a:latin typeface="Comic Sans MS" pitchFamily="66" charset="0"/>
              </a:rPr>
              <a:t>t</a:t>
            </a:r>
            <a:r>
              <a:rPr lang="en-US" baseline="-25000" dirty="0" err="1" smtClean="0">
                <a:latin typeface="Comic Sans MS" pitchFamily="66" charset="0"/>
              </a:rPr>
              <a:t>i</a:t>
            </a:r>
            <a:r>
              <a:rPr lang="en-US" dirty="0" smtClean="0">
                <a:latin typeface="Comic Sans MS" pitchFamily="66" charset="0"/>
              </a:rPr>
              <a:t>, </a:t>
            </a:r>
            <a:r>
              <a:rPr lang="en-US" dirty="0" err="1" smtClean="0">
                <a:latin typeface="Comic Sans MS" pitchFamily="66" charset="0"/>
              </a:rPr>
              <a:t>s</a:t>
            </a:r>
            <a:r>
              <a:rPr lang="en-US" baseline="-25000" dirty="0" err="1" smtClean="0">
                <a:latin typeface="Comic Sans MS" pitchFamily="66" charset="0"/>
              </a:rPr>
              <a:t>i</a:t>
            </a:r>
            <a:r>
              <a:rPr lang="en-US" dirty="0" smtClean="0">
                <a:latin typeface="Comic Sans MS" pitchFamily="66" charset="0"/>
              </a:rPr>
              <a:t>(</a:t>
            </a:r>
            <a:r>
              <a:rPr lang="en-US" dirty="0" err="1" smtClean="0">
                <a:latin typeface="Comic Sans MS" pitchFamily="66" charset="0"/>
              </a:rPr>
              <a:t>t</a:t>
            </a:r>
            <a:r>
              <a:rPr lang="en-US" baseline="-25000" dirty="0" err="1" smtClean="0">
                <a:latin typeface="Comic Sans MS" pitchFamily="66" charset="0"/>
              </a:rPr>
              <a:t>i</a:t>
            </a:r>
            <a:r>
              <a:rPr lang="en-US" dirty="0" smtClean="0">
                <a:latin typeface="Comic Sans MS" pitchFamily="66" charset="0"/>
              </a:rPr>
              <a:t>), s</a:t>
            </a:r>
            <a:r>
              <a:rPr lang="en-US" baseline="-25000" dirty="0" smtClean="0">
                <a:latin typeface="Comic Sans MS" pitchFamily="66" charset="0"/>
              </a:rPr>
              <a:t>-</a:t>
            </a:r>
            <a:r>
              <a:rPr lang="en-US" baseline="-25000" dirty="0" err="1" smtClean="0">
                <a:latin typeface="Comic Sans MS" pitchFamily="66" charset="0"/>
              </a:rPr>
              <a:t>i</a:t>
            </a:r>
            <a:r>
              <a:rPr lang="en-US" dirty="0" smtClean="0">
                <a:latin typeface="Comic Sans MS" pitchFamily="66" charset="0"/>
              </a:rPr>
              <a:t>(t</a:t>
            </a:r>
            <a:r>
              <a:rPr lang="en-US" baseline="-25000" dirty="0" smtClean="0">
                <a:latin typeface="Comic Sans MS" pitchFamily="66" charset="0"/>
              </a:rPr>
              <a:t>-</a:t>
            </a:r>
            <a:r>
              <a:rPr lang="en-US" baseline="-25000" dirty="0" err="1" smtClean="0">
                <a:latin typeface="Comic Sans MS" pitchFamily="66" charset="0"/>
              </a:rPr>
              <a:t>i</a:t>
            </a:r>
            <a:r>
              <a:rPr lang="en-US" dirty="0" smtClean="0">
                <a:latin typeface="Comic Sans MS" pitchFamily="66" charset="0"/>
              </a:rPr>
              <a:t>) )] </a:t>
            </a:r>
            <a:r>
              <a:rPr lang="en-US" dirty="0" smtClean="0">
                <a:latin typeface="cmsy10" pitchFamily="34" charset="0"/>
              </a:rPr>
              <a:t>¸</a:t>
            </a:r>
            <a:r>
              <a:rPr lang="en-US" dirty="0" smtClean="0">
                <a:latin typeface="Comic Sans MS" pitchFamily="66" charset="0"/>
              </a:rPr>
              <a:t> </a:t>
            </a:r>
            <a:r>
              <a:rPr lang="en-US" dirty="0" smtClean="0">
                <a:latin typeface="Comic Sans MS" pitchFamily="66" charset="0"/>
              </a:rPr>
              <a:t>E</a:t>
            </a:r>
            <a:r>
              <a:rPr lang="en-US" baseline="-25000" dirty="0" smtClean="0">
                <a:latin typeface="Comic Sans MS" pitchFamily="66" charset="0"/>
              </a:rPr>
              <a:t>F</a:t>
            </a:r>
            <a:r>
              <a:rPr lang="en-US" baseline="-46000" dirty="0" smtClean="0">
                <a:latin typeface="Comic Sans MS" pitchFamily="66" charset="0"/>
              </a:rPr>
              <a:t>-</a:t>
            </a:r>
            <a:r>
              <a:rPr lang="en-US" baseline="-46000" dirty="0" err="1" smtClean="0">
                <a:latin typeface="Comic Sans MS" pitchFamily="66" charset="0"/>
              </a:rPr>
              <a:t>i</a:t>
            </a:r>
            <a:r>
              <a:rPr lang="en-US" dirty="0" smtClean="0">
                <a:latin typeface="Comic Sans MS" pitchFamily="66" charset="0"/>
              </a:rPr>
              <a:t>[</a:t>
            </a:r>
            <a:r>
              <a:rPr lang="en-US" dirty="0" err="1" smtClean="0">
                <a:latin typeface="Comic Sans MS" pitchFamily="66" charset="0"/>
              </a:rPr>
              <a:t>u</a:t>
            </a:r>
            <a:r>
              <a:rPr lang="en-US" baseline="-25000" dirty="0" err="1" smtClean="0">
                <a:latin typeface="Comic Sans MS" pitchFamily="66" charset="0"/>
              </a:rPr>
              <a:t>i</a:t>
            </a:r>
            <a:r>
              <a:rPr lang="en-US" dirty="0" smtClean="0">
                <a:latin typeface="Comic Sans MS" pitchFamily="66" charset="0"/>
              </a:rPr>
              <a:t>(</a:t>
            </a:r>
            <a:r>
              <a:rPr lang="en-US" dirty="0" err="1" smtClean="0">
                <a:latin typeface="Comic Sans MS" pitchFamily="66" charset="0"/>
              </a:rPr>
              <a:t>t</a:t>
            </a:r>
            <a:r>
              <a:rPr lang="en-US" baseline="-25000" dirty="0" err="1" smtClean="0">
                <a:latin typeface="Comic Sans MS" pitchFamily="66" charset="0"/>
              </a:rPr>
              <a:t>i</a:t>
            </a:r>
            <a:r>
              <a:rPr lang="en-US" dirty="0" smtClean="0">
                <a:latin typeface="Comic Sans MS" pitchFamily="66" charset="0"/>
              </a:rPr>
              <a:t>, s</a:t>
            </a:r>
            <a:r>
              <a:rPr lang="en-US" baseline="-25000" dirty="0" smtClean="0">
                <a:latin typeface="Comic Sans MS" pitchFamily="66" charset="0"/>
              </a:rPr>
              <a:t>-</a:t>
            </a:r>
            <a:r>
              <a:rPr lang="en-US" baseline="-25000" dirty="0" err="1" smtClean="0">
                <a:latin typeface="Comic Sans MS" pitchFamily="66" charset="0"/>
              </a:rPr>
              <a:t>i</a:t>
            </a:r>
            <a:r>
              <a:rPr lang="en-US" dirty="0" smtClean="0">
                <a:latin typeface="Comic Sans MS" pitchFamily="66" charset="0"/>
              </a:rPr>
              <a:t>(t</a:t>
            </a:r>
            <a:r>
              <a:rPr lang="en-US" baseline="-25000" dirty="0" smtClean="0">
                <a:latin typeface="Comic Sans MS" pitchFamily="66" charset="0"/>
              </a:rPr>
              <a:t>-</a:t>
            </a:r>
            <a:r>
              <a:rPr lang="en-US" baseline="-25000" dirty="0" err="1" smtClean="0">
                <a:latin typeface="Comic Sans MS" pitchFamily="66" charset="0"/>
              </a:rPr>
              <a:t>i</a:t>
            </a:r>
            <a:r>
              <a:rPr lang="en-US" dirty="0" smtClean="0">
                <a:latin typeface="Comic Sans MS" pitchFamily="66" charset="0"/>
              </a:rPr>
              <a:t>)) ]</a:t>
            </a:r>
          </a:p>
        </p:txBody>
      </p:sp>
    </p:spTree>
    <p:extLst>
      <p:ext uri="{BB962C8B-B14F-4D97-AF65-F5344CB8AC3E}">
        <p14:creationId xmlns:p14="http://schemas.microsoft.com/office/powerpoint/2010/main" val="18712711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381000" y="25400"/>
            <a:ext cx="8229600" cy="1371600"/>
          </a:xfrm>
          <a:prstGeom prst="rect">
            <a:avLst/>
          </a:prstGeom>
        </p:spPr>
        <p:txBody>
          <a:bodyPr vert="horz" lIns="91440" tIns="45720" rIns="91440" bIns="45720" rtlCol="0" anchor="ctr">
            <a:normAutofit/>
          </a:bodyPr>
          <a:lstStyle/>
          <a:p>
            <a:pPr algn="ctr" defTabSz="457200">
              <a:spcBef>
                <a:spcPct val="0"/>
              </a:spcBef>
              <a:defRPr/>
            </a:pPr>
            <a:r>
              <a:rPr lang="en-US" sz="3600" dirty="0" smtClean="0">
                <a:solidFill>
                  <a:srgbClr val="FFFDCB"/>
                </a:solidFill>
                <a:cs typeface="Times New Roman"/>
              </a:rPr>
              <a:t>Revelation </a:t>
            </a:r>
            <a:r>
              <a:rPr lang="en-US" sz="3600" dirty="0" smtClean="0">
                <a:solidFill>
                  <a:srgbClr val="FFFDCB"/>
                </a:solidFill>
                <a:cs typeface="Times New Roman"/>
              </a:rPr>
              <a:t>Principle</a:t>
            </a:r>
            <a:endParaRPr lang="en-US" sz="3600" dirty="0">
              <a:solidFill>
                <a:srgbClr val="FFFDCB"/>
              </a:solidFill>
              <a:cs typeface="Times New Roman"/>
            </a:endParaRPr>
          </a:p>
        </p:txBody>
      </p:sp>
      <p:sp>
        <p:nvSpPr>
          <p:cNvPr id="8" name="Rounded Rectangle 7"/>
          <p:cNvSpPr/>
          <p:nvPr/>
        </p:nvSpPr>
        <p:spPr>
          <a:xfrm>
            <a:off x="1409700" y="2120900"/>
            <a:ext cx="5994400" cy="3213100"/>
          </a:xfrm>
          <a:prstGeom prst="roundRect">
            <a:avLst/>
          </a:prstGeom>
          <a:solidFill>
            <a:schemeClr val="bg1">
              <a:lumMod val="75000"/>
              <a:lumOff val="2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49B1FF"/>
              </a:solidFill>
            </a:endParaRPr>
          </a:p>
        </p:txBody>
      </p:sp>
      <p:grpSp>
        <p:nvGrpSpPr>
          <p:cNvPr id="38" name="Group 37"/>
          <p:cNvGrpSpPr/>
          <p:nvPr/>
        </p:nvGrpSpPr>
        <p:grpSpPr>
          <a:xfrm>
            <a:off x="1612900" y="1460500"/>
            <a:ext cx="914400" cy="2336800"/>
            <a:chOff x="1612900" y="1460500"/>
            <a:chExt cx="914400" cy="2336800"/>
          </a:xfrm>
        </p:grpSpPr>
        <p:cxnSp>
          <p:nvCxnSpPr>
            <p:cNvPr id="10" name="Straight Connector 9"/>
            <p:cNvCxnSpPr/>
            <p:nvPr/>
          </p:nvCxnSpPr>
          <p:spPr>
            <a:xfrm rot="5400000">
              <a:off x="2064544" y="2025650"/>
              <a:ext cx="546100" cy="1588"/>
            </a:xfrm>
            <a:prstGeom prst="line">
              <a:avLst/>
            </a:prstGeom>
            <a:ln>
              <a:headEnd type="none"/>
              <a:tailEnd type="arrow"/>
            </a:ln>
          </p:spPr>
          <p:style>
            <a:lnRef idx="2">
              <a:schemeClr val="accent2"/>
            </a:lnRef>
            <a:fillRef idx="0">
              <a:schemeClr val="accent2"/>
            </a:fillRef>
            <a:effectRef idx="1">
              <a:schemeClr val="accent2"/>
            </a:effectRef>
            <a:fontRef idx="minor">
              <a:schemeClr val="tx1"/>
            </a:fontRef>
          </p:style>
        </p:cxnSp>
        <p:sp>
          <p:nvSpPr>
            <p:cNvPr id="20" name="Rectangle 19"/>
            <p:cNvSpPr/>
            <p:nvPr/>
          </p:nvSpPr>
          <p:spPr>
            <a:xfrm>
              <a:off x="2108200" y="2312194"/>
              <a:ext cx="419100" cy="4191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000000"/>
                </a:solidFill>
              </a:endParaRPr>
            </a:p>
          </p:txBody>
        </p:sp>
        <p:pic>
          <p:nvPicPr>
            <p:cNvPr id="21" name="Picture 20"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2247900" y="1460500"/>
              <a:ext cx="228600" cy="254000"/>
            </a:xfrm>
            <a:prstGeom prst="rect">
              <a:avLst/>
            </a:prstGeom>
          </p:spPr>
        </p:pic>
        <p:pic>
          <p:nvPicPr>
            <p:cNvPr id="26" name="Picture 25"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5"/>
                <a:stretch>
                  <a:fillRect/>
                </a:stretch>
              </p:blipFill>
            </mc:Choice>
            <mc:Fallback>
              <p:blipFill>
                <a:blip r:embed="rId6"/>
                <a:stretch>
                  <a:fillRect/>
                </a:stretch>
              </p:blipFill>
            </mc:Fallback>
          </mc:AlternateContent>
          <p:spPr>
            <a:xfrm>
              <a:off x="2222500" y="2444750"/>
              <a:ext cx="254000" cy="190500"/>
            </a:xfrm>
            <a:prstGeom prst="rect">
              <a:avLst/>
            </a:prstGeom>
          </p:spPr>
        </p:pic>
        <p:cxnSp>
          <p:nvCxnSpPr>
            <p:cNvPr id="30" name="Straight Connector 29"/>
            <p:cNvCxnSpPr/>
            <p:nvPr/>
          </p:nvCxnSpPr>
          <p:spPr>
            <a:xfrm rot="5400000">
              <a:off x="1810941" y="3269853"/>
              <a:ext cx="1053306" cy="1588"/>
            </a:xfrm>
            <a:prstGeom prst="line">
              <a:avLst/>
            </a:prstGeom>
            <a:ln>
              <a:tailEnd type="arrow"/>
            </a:ln>
          </p:spPr>
          <p:style>
            <a:lnRef idx="2">
              <a:schemeClr val="accent2"/>
            </a:lnRef>
            <a:fillRef idx="0">
              <a:schemeClr val="accent2"/>
            </a:fillRef>
            <a:effectRef idx="1">
              <a:schemeClr val="accent2"/>
            </a:effectRef>
            <a:fontRef idx="minor">
              <a:schemeClr val="tx1"/>
            </a:fontRef>
          </p:style>
        </p:cxnSp>
        <p:pic>
          <p:nvPicPr>
            <p:cNvPr id="34" name="Picture 33"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7"/>
                <a:stretch>
                  <a:fillRect/>
                </a:stretch>
              </p:blipFill>
            </mc:Choice>
            <mc:Fallback>
              <p:blipFill>
                <a:blip r:embed="rId8"/>
                <a:stretch>
                  <a:fillRect/>
                </a:stretch>
              </p:blipFill>
            </mc:Fallback>
          </mc:AlternateContent>
          <p:spPr>
            <a:xfrm>
              <a:off x="1612900" y="3124200"/>
              <a:ext cx="635000" cy="279400"/>
            </a:xfrm>
            <a:prstGeom prst="rect">
              <a:avLst/>
            </a:prstGeom>
          </p:spPr>
        </p:pic>
      </p:grpSp>
      <p:grpSp>
        <p:nvGrpSpPr>
          <p:cNvPr id="37" name="Group 36"/>
          <p:cNvGrpSpPr/>
          <p:nvPr/>
        </p:nvGrpSpPr>
        <p:grpSpPr>
          <a:xfrm>
            <a:off x="2667000" y="1473200"/>
            <a:ext cx="901700" cy="2324894"/>
            <a:chOff x="2336800" y="1473200"/>
            <a:chExt cx="901700" cy="2324894"/>
          </a:xfrm>
        </p:grpSpPr>
        <p:sp>
          <p:nvSpPr>
            <p:cNvPr id="22" name="Rectangle 21"/>
            <p:cNvSpPr/>
            <p:nvPr/>
          </p:nvSpPr>
          <p:spPr>
            <a:xfrm>
              <a:off x="2819400" y="2311400"/>
              <a:ext cx="419100" cy="4191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000000"/>
                </a:solidFill>
              </a:endParaRPr>
            </a:p>
          </p:txBody>
        </p:sp>
        <p:grpSp>
          <p:nvGrpSpPr>
            <p:cNvPr id="36" name="Group 35"/>
            <p:cNvGrpSpPr/>
            <p:nvPr/>
          </p:nvGrpSpPr>
          <p:grpSpPr>
            <a:xfrm>
              <a:off x="2336800" y="1473200"/>
              <a:ext cx="850900" cy="2324894"/>
              <a:chOff x="2324100" y="1473200"/>
              <a:chExt cx="850900" cy="2324894"/>
            </a:xfrm>
          </p:grpSpPr>
          <p:cxnSp>
            <p:nvCxnSpPr>
              <p:cNvPr id="19" name="Straight Connector 18"/>
              <p:cNvCxnSpPr/>
              <p:nvPr/>
            </p:nvCxnSpPr>
            <p:spPr>
              <a:xfrm rot="5400000">
                <a:off x="2763044" y="2038350"/>
                <a:ext cx="546100" cy="1588"/>
              </a:xfrm>
              <a:prstGeom prst="line">
                <a:avLst/>
              </a:prstGeom>
              <a:ln>
                <a:tailEnd type="arrow"/>
              </a:ln>
            </p:spPr>
            <p:style>
              <a:lnRef idx="2">
                <a:schemeClr val="accent2"/>
              </a:lnRef>
              <a:fillRef idx="0">
                <a:schemeClr val="accent2"/>
              </a:fillRef>
              <a:effectRef idx="1">
                <a:schemeClr val="accent2"/>
              </a:effectRef>
              <a:fontRef idx="minor">
                <a:schemeClr val="tx1"/>
              </a:fontRef>
            </p:style>
          </p:cxnSp>
          <p:pic>
            <p:nvPicPr>
              <p:cNvPr id="23" name="Picture 22"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9"/>
                  <a:stretch>
                    <a:fillRect/>
                  </a:stretch>
                </p:blipFill>
              </mc:Choice>
              <mc:Fallback>
                <p:blipFill>
                  <a:blip r:embed="rId10"/>
                  <a:stretch>
                    <a:fillRect/>
                  </a:stretch>
                </p:blipFill>
              </mc:Fallback>
            </mc:AlternateContent>
            <p:spPr>
              <a:xfrm>
                <a:off x="2946400" y="1473200"/>
                <a:ext cx="228600" cy="254000"/>
              </a:xfrm>
              <a:prstGeom prst="rect">
                <a:avLst/>
              </a:prstGeom>
            </p:spPr>
          </p:pic>
          <p:pic>
            <p:nvPicPr>
              <p:cNvPr id="27" name="Picture 26"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1"/>
                  <a:stretch>
                    <a:fillRect/>
                  </a:stretch>
                </p:blipFill>
              </mc:Choice>
              <mc:Fallback>
                <p:blipFill>
                  <a:blip r:embed="rId12"/>
                  <a:stretch>
                    <a:fillRect/>
                  </a:stretch>
                </p:blipFill>
              </mc:Fallback>
            </mc:AlternateContent>
            <p:spPr>
              <a:xfrm>
                <a:off x="2908300" y="2444750"/>
                <a:ext cx="254000" cy="190500"/>
              </a:xfrm>
              <a:prstGeom prst="rect">
                <a:avLst/>
              </a:prstGeom>
            </p:spPr>
          </p:pic>
          <p:cxnSp>
            <p:nvCxnSpPr>
              <p:cNvPr id="31" name="Straight Connector 30"/>
              <p:cNvCxnSpPr/>
              <p:nvPr/>
            </p:nvCxnSpPr>
            <p:spPr>
              <a:xfrm rot="5400000">
                <a:off x="2510235" y="3270647"/>
                <a:ext cx="1053306" cy="1588"/>
              </a:xfrm>
              <a:prstGeom prst="line">
                <a:avLst/>
              </a:prstGeom>
              <a:ln>
                <a:tailEnd type="arrow"/>
              </a:ln>
            </p:spPr>
            <p:style>
              <a:lnRef idx="2">
                <a:schemeClr val="accent2"/>
              </a:lnRef>
              <a:fillRef idx="0">
                <a:schemeClr val="accent2"/>
              </a:fillRef>
              <a:effectRef idx="1">
                <a:schemeClr val="accent2"/>
              </a:effectRef>
              <a:fontRef idx="minor">
                <a:schemeClr val="tx1"/>
              </a:fontRef>
            </p:style>
          </p:cxnSp>
          <p:pic>
            <p:nvPicPr>
              <p:cNvPr id="35" name="Picture 34"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3"/>
                  <a:stretch>
                    <a:fillRect/>
                  </a:stretch>
                </p:blipFill>
              </mc:Choice>
              <mc:Fallback>
                <p:blipFill>
                  <a:blip r:embed="rId14"/>
                  <a:stretch>
                    <a:fillRect/>
                  </a:stretch>
                </p:blipFill>
              </mc:Fallback>
            </mc:AlternateContent>
            <p:spPr>
              <a:xfrm>
                <a:off x="2324100" y="3124200"/>
                <a:ext cx="635000" cy="279400"/>
              </a:xfrm>
              <a:prstGeom prst="rect">
                <a:avLst/>
              </a:prstGeom>
            </p:spPr>
          </p:pic>
        </p:grpSp>
      </p:grpSp>
      <p:grpSp>
        <p:nvGrpSpPr>
          <p:cNvPr id="45" name="Group 44"/>
          <p:cNvGrpSpPr/>
          <p:nvPr/>
        </p:nvGrpSpPr>
        <p:grpSpPr>
          <a:xfrm>
            <a:off x="5689600" y="1485900"/>
            <a:ext cx="984250" cy="2311400"/>
            <a:chOff x="5689600" y="1485900"/>
            <a:chExt cx="984250" cy="2311400"/>
          </a:xfrm>
        </p:grpSpPr>
        <p:grpSp>
          <p:nvGrpSpPr>
            <p:cNvPr id="39" name="Group 38"/>
            <p:cNvGrpSpPr/>
            <p:nvPr/>
          </p:nvGrpSpPr>
          <p:grpSpPr>
            <a:xfrm>
              <a:off x="6254750" y="1485900"/>
              <a:ext cx="419100" cy="2311400"/>
              <a:chOff x="6254750" y="1485900"/>
              <a:chExt cx="419100" cy="2311400"/>
            </a:xfrm>
          </p:grpSpPr>
          <p:cxnSp>
            <p:nvCxnSpPr>
              <p:cNvPr id="17" name="Straight Connector 16"/>
              <p:cNvCxnSpPr/>
              <p:nvPr/>
            </p:nvCxnSpPr>
            <p:spPr>
              <a:xfrm rot="5400000">
                <a:off x="6190456" y="2050256"/>
                <a:ext cx="546100" cy="1588"/>
              </a:xfrm>
              <a:prstGeom prst="line">
                <a:avLst/>
              </a:prstGeom>
              <a:ln>
                <a:tailEnd type="arrow"/>
              </a:ln>
            </p:spPr>
            <p:style>
              <a:lnRef idx="2">
                <a:schemeClr val="accent2"/>
              </a:lnRef>
              <a:fillRef idx="0">
                <a:schemeClr val="accent2"/>
              </a:fillRef>
              <a:effectRef idx="1">
                <a:schemeClr val="accent2"/>
              </a:effectRef>
              <a:fontRef idx="minor">
                <a:schemeClr val="tx1"/>
              </a:fontRef>
            </p:style>
          </p:cxnSp>
          <p:pic>
            <p:nvPicPr>
              <p:cNvPr id="24" name="Picture 23"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5"/>
                  <a:stretch>
                    <a:fillRect/>
                  </a:stretch>
                </p:blipFill>
              </mc:Choice>
              <mc:Fallback>
                <p:blipFill>
                  <a:blip r:embed="rId16"/>
                  <a:stretch>
                    <a:fillRect/>
                  </a:stretch>
                </p:blipFill>
              </mc:Fallback>
            </mc:AlternateContent>
            <p:spPr>
              <a:xfrm>
                <a:off x="6350000" y="1485900"/>
                <a:ext cx="254000" cy="254000"/>
              </a:xfrm>
              <a:prstGeom prst="rect">
                <a:avLst/>
              </a:prstGeom>
            </p:spPr>
          </p:pic>
          <p:sp>
            <p:nvSpPr>
              <p:cNvPr id="25" name="Rectangle 24"/>
              <p:cNvSpPr/>
              <p:nvPr/>
            </p:nvSpPr>
            <p:spPr>
              <a:xfrm>
                <a:off x="6254750" y="2299494"/>
                <a:ext cx="419100" cy="4191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000000"/>
                  </a:solidFill>
                </a:endParaRPr>
              </a:p>
            </p:txBody>
          </p:sp>
          <p:pic>
            <p:nvPicPr>
              <p:cNvPr id="28" name="Picture 27"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7"/>
                  <a:stretch>
                    <a:fillRect/>
                  </a:stretch>
                </p:blipFill>
              </mc:Choice>
              <mc:Fallback>
                <p:blipFill>
                  <a:blip r:embed="rId18"/>
                  <a:stretch>
                    <a:fillRect/>
                  </a:stretch>
                </p:blipFill>
              </mc:Fallback>
            </mc:AlternateContent>
            <p:spPr>
              <a:xfrm>
                <a:off x="6337300" y="2419350"/>
                <a:ext cx="279400" cy="190500"/>
              </a:xfrm>
              <a:prstGeom prst="rect">
                <a:avLst/>
              </a:prstGeom>
            </p:spPr>
          </p:pic>
          <p:cxnSp>
            <p:nvCxnSpPr>
              <p:cNvPr id="32" name="Straight Connector 31"/>
              <p:cNvCxnSpPr/>
              <p:nvPr/>
            </p:nvCxnSpPr>
            <p:spPr>
              <a:xfrm rot="5400000">
                <a:off x="5925741" y="3257153"/>
                <a:ext cx="1078706" cy="1588"/>
              </a:xfrm>
              <a:prstGeom prst="line">
                <a:avLst/>
              </a:prstGeom>
              <a:ln>
                <a:tailEnd type="arrow"/>
              </a:ln>
            </p:spPr>
            <p:style>
              <a:lnRef idx="2">
                <a:schemeClr val="accent2"/>
              </a:lnRef>
              <a:fillRef idx="0">
                <a:schemeClr val="accent2"/>
              </a:fillRef>
              <a:effectRef idx="1">
                <a:schemeClr val="accent2"/>
              </a:effectRef>
              <a:fontRef idx="minor">
                <a:schemeClr val="tx1"/>
              </a:fontRef>
            </p:style>
          </p:cxnSp>
        </p:grpSp>
        <p:pic>
          <p:nvPicPr>
            <p:cNvPr id="40" name="Picture 39"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9"/>
                <a:stretch>
                  <a:fillRect/>
                </a:stretch>
              </p:blipFill>
            </mc:Choice>
            <mc:Fallback>
              <p:blipFill>
                <a:blip r:embed="rId20"/>
                <a:stretch>
                  <a:fillRect/>
                </a:stretch>
              </p:blipFill>
            </mc:Fallback>
          </mc:AlternateContent>
          <p:spPr>
            <a:xfrm>
              <a:off x="5689600" y="3162300"/>
              <a:ext cx="685800" cy="279400"/>
            </a:xfrm>
            <a:prstGeom prst="rect">
              <a:avLst/>
            </a:prstGeom>
          </p:spPr>
        </p:pic>
      </p:grpSp>
      <p:sp>
        <p:nvSpPr>
          <p:cNvPr id="46" name="Rounded Rectangle 45"/>
          <p:cNvSpPr/>
          <p:nvPr/>
        </p:nvSpPr>
        <p:spPr>
          <a:xfrm>
            <a:off x="2032000" y="3798094"/>
            <a:ext cx="4724400" cy="1294606"/>
          </a:xfrm>
          <a:prstGeom prst="roundRect">
            <a:avLst/>
          </a:prstGeom>
          <a:solidFill>
            <a:schemeClr val="bg1">
              <a:lumMod val="95000"/>
              <a:lumOff val="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smtClean="0">
                <a:solidFill>
                  <a:srgbClr val="FFFFFF"/>
                </a:solidFill>
              </a:rPr>
              <a:t>original mechanism</a:t>
            </a:r>
            <a:endParaRPr lang="en-US" dirty="0">
              <a:solidFill>
                <a:srgbClr val="FFFFFF"/>
              </a:solidFill>
            </a:endParaRPr>
          </a:p>
        </p:txBody>
      </p:sp>
      <p:cxnSp>
        <p:nvCxnSpPr>
          <p:cNvPr id="47" name="Straight Connector 46"/>
          <p:cNvCxnSpPr/>
          <p:nvPr/>
        </p:nvCxnSpPr>
        <p:spPr>
          <a:xfrm rot="5400000">
            <a:off x="4051300" y="5372100"/>
            <a:ext cx="558800" cy="1588"/>
          </a:xfrm>
          <a:prstGeom prst="line">
            <a:avLst/>
          </a:prstGeom>
          <a:ln>
            <a:tailEnd type="arrow"/>
          </a:ln>
        </p:spPr>
        <p:style>
          <a:lnRef idx="2">
            <a:schemeClr val="accent2"/>
          </a:lnRef>
          <a:fillRef idx="0">
            <a:schemeClr val="accent2"/>
          </a:fillRef>
          <a:effectRef idx="1">
            <a:schemeClr val="accent2"/>
          </a:effectRef>
          <a:fontRef idx="minor">
            <a:schemeClr val="tx1"/>
          </a:fontRef>
        </p:style>
      </p:cxnSp>
      <p:pic>
        <p:nvPicPr>
          <p:cNvPr id="49" name="Picture 48"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1"/>
              <a:stretch>
                <a:fillRect/>
              </a:stretch>
            </p:blipFill>
          </mc:Choice>
          <mc:Fallback>
            <p:blipFill>
              <a:blip r:embed="rId22"/>
              <a:stretch>
                <a:fillRect/>
              </a:stretch>
            </p:blipFill>
          </mc:Fallback>
        </mc:AlternateContent>
        <p:spPr>
          <a:xfrm>
            <a:off x="3225006" y="5588794"/>
            <a:ext cx="2209800" cy="279400"/>
          </a:xfrm>
          <a:prstGeom prst="rect">
            <a:avLst/>
          </a:prstGeom>
        </p:spPr>
      </p:pic>
      <p:pic>
        <p:nvPicPr>
          <p:cNvPr id="51" name="Picture 50"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3"/>
              <a:stretch>
                <a:fillRect/>
              </a:stretch>
            </p:blipFill>
          </mc:Choice>
          <mc:Fallback>
            <p:blipFill>
              <a:blip r:embed="rId24"/>
              <a:stretch>
                <a:fillRect/>
              </a:stretch>
            </p:blipFill>
          </mc:Fallback>
        </mc:AlternateContent>
        <p:spPr>
          <a:xfrm>
            <a:off x="4648200" y="2476500"/>
            <a:ext cx="635000" cy="76200"/>
          </a:xfrm>
          <a:prstGeom prst="rect">
            <a:avLst/>
          </a:prstGeom>
        </p:spPr>
      </p:pic>
      <p:pic>
        <p:nvPicPr>
          <p:cNvPr id="52" name="Picture 51" descr="latex-image-1.pd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5"/>
              <a:stretch>
                <a:fillRect/>
              </a:stretch>
            </p:blipFill>
          </mc:Choice>
          <mc:Fallback>
            <p:blipFill>
              <a:blip r:embed="rId24"/>
              <a:stretch>
                <a:fillRect/>
              </a:stretch>
            </p:blipFill>
          </mc:Fallback>
        </mc:AlternateContent>
        <p:spPr>
          <a:xfrm>
            <a:off x="4660900" y="1727200"/>
            <a:ext cx="635000" cy="76200"/>
          </a:xfrm>
          <a:prstGeom prst="rect">
            <a:avLst/>
          </a:prstGeom>
        </p:spPr>
      </p:pic>
      <p:cxnSp>
        <p:nvCxnSpPr>
          <p:cNvPr id="54" name="Straight Connector 53"/>
          <p:cNvCxnSpPr/>
          <p:nvPr/>
        </p:nvCxnSpPr>
        <p:spPr>
          <a:xfrm rot="5400000" flipH="1" flipV="1">
            <a:off x="6883400" y="1549400"/>
            <a:ext cx="1041400" cy="914400"/>
          </a:xfrm>
          <a:prstGeom prst="line">
            <a:avLst/>
          </a:prstGeom>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6946900" y="998835"/>
            <a:ext cx="2476500" cy="461665"/>
          </a:xfrm>
          <a:prstGeom prst="rect">
            <a:avLst/>
          </a:prstGeom>
          <a:noFill/>
        </p:spPr>
        <p:txBody>
          <a:bodyPr wrap="square" rtlCol="0">
            <a:spAutoFit/>
          </a:bodyPr>
          <a:lstStyle/>
          <a:p>
            <a:pPr defTabSz="457200"/>
            <a:r>
              <a:rPr lang="en-US" sz="2400" dirty="0" smtClean="0">
                <a:solidFill>
                  <a:srgbClr val="49B1FF"/>
                </a:solidFill>
              </a:rPr>
              <a:t>new mechanism</a:t>
            </a:r>
            <a:endParaRPr lang="en-US" sz="2400" dirty="0">
              <a:solidFill>
                <a:srgbClr val="49B1FF"/>
              </a:solidFill>
            </a:endParaRPr>
          </a:p>
        </p:txBody>
      </p:sp>
    </p:spTree>
    <p:extLst>
      <p:ext uri="{BB962C8B-B14F-4D97-AF65-F5344CB8AC3E}">
        <p14:creationId xmlns:p14="http://schemas.microsoft.com/office/powerpoint/2010/main" val="37508152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3"/>
              <p:cNvSpPr>
                <a:spLocks noGrp="1"/>
              </p:cNvSpPr>
              <p:nvPr>
                <p:ph idx="1"/>
              </p:nvPr>
            </p:nvSpPr>
            <p:spPr>
              <a:xfrm>
                <a:off x="1179934" y="1988840"/>
                <a:ext cx="6196405" cy="1800200"/>
              </a:xfrm>
            </p:spPr>
            <p:txBody>
              <a:bodyPr>
                <a:noAutofit/>
              </a:bodyPr>
              <a:lstStyle/>
              <a:p>
                <a:pPr marL="0" indent="0">
                  <a:buNone/>
                </a:pPr>
                <a:r>
                  <a:rPr lang="en-US" b="1" u="sng" dirty="0" smtClean="0">
                    <a:solidFill>
                      <a:srgbClr val="6600FF"/>
                    </a:solidFill>
                    <a:latin typeface="Khmer UI" pitchFamily="34" charset="0"/>
                    <a:cs typeface="Khmer UI" pitchFamily="34" charset="0"/>
                  </a:rPr>
                  <a:t>Definition:</a:t>
                </a:r>
                <a:r>
                  <a:rPr lang="en-US" dirty="0" smtClean="0">
                    <a:solidFill>
                      <a:srgbClr val="6600FF"/>
                    </a:solidFill>
                    <a:latin typeface="Khmer UI" pitchFamily="34" charset="0"/>
                    <a:cs typeface="Khmer UI" pitchFamily="34" charset="0"/>
                  </a:rPr>
                  <a:t> </a:t>
                </a:r>
                <a:r>
                  <a:rPr lang="en-US" dirty="0" smtClean="0">
                    <a:latin typeface="Khmer UI" pitchFamily="34" charset="0"/>
                    <a:cs typeface="Khmer UI" pitchFamily="34" charset="0"/>
                  </a:rPr>
                  <a:t>The </a:t>
                </a:r>
                <a:r>
                  <a:rPr lang="en-US" dirty="0">
                    <a:latin typeface="Khmer UI" pitchFamily="34" charset="0"/>
                    <a:cs typeface="Khmer UI" pitchFamily="34" charset="0"/>
                  </a:rPr>
                  <a:t>quantile q </a:t>
                </a:r>
                <a:r>
                  <a:rPr lang="en-US" dirty="0" smtClean="0">
                    <a:latin typeface="Khmer UI" pitchFamily="34" charset="0"/>
                    <a:cs typeface="Khmer UI" pitchFamily="34" charset="0"/>
                  </a:rPr>
                  <a:t>of a value </a:t>
                </a:r>
                <a:r>
                  <a:rPr lang="en-US" dirty="0">
                    <a:latin typeface="Khmer UI" pitchFamily="34" charset="0"/>
                    <a:cs typeface="Khmer UI" pitchFamily="34" charset="0"/>
                  </a:rPr>
                  <a:t>v </a:t>
                </a:r>
                <a:r>
                  <a:rPr lang="en-US" dirty="0" smtClean="0">
                    <a:latin typeface="Khmer UI" pitchFamily="34" charset="0"/>
                    <a:cs typeface="Khmer UI" pitchFamily="34" charset="0"/>
                  </a:rPr>
                  <a:t>in the support of </a:t>
                </a:r>
                <a:r>
                  <a:rPr lang="en-US" dirty="0">
                    <a:latin typeface="Khmer UI" pitchFamily="34" charset="0"/>
                    <a:cs typeface="Khmer UI" pitchFamily="34" charset="0"/>
                  </a:rPr>
                  <a:t>F is the probability that the </a:t>
                </a:r>
                <a:r>
                  <a:rPr lang="en-US" dirty="0" smtClean="0">
                    <a:latin typeface="Khmer UI" pitchFamily="34" charset="0"/>
                    <a:cs typeface="Khmer UI" pitchFamily="34" charset="0"/>
                  </a:rPr>
                  <a:t>v </a:t>
                </a:r>
                <a:r>
                  <a:rPr lang="en-US" dirty="0" smtClean="0">
                    <a:latin typeface="Khmer UI" pitchFamily="34" charset="0"/>
                    <a:cs typeface="Khmer UI" pitchFamily="34" charset="0"/>
                  </a:rPr>
                  <a:t>is </a:t>
                </a:r>
                <a:r>
                  <a:rPr lang="en-US" dirty="0" smtClean="0">
                    <a:latin typeface="Constantia"/>
                    <a:cs typeface="Khmer UI" pitchFamily="34" charset="0"/>
                  </a:rPr>
                  <a:t>≤ </a:t>
                </a:r>
                <a:r>
                  <a:rPr lang="en-US" dirty="0" smtClean="0">
                    <a:latin typeface="Khmer UI" pitchFamily="34" charset="0"/>
                    <a:cs typeface="Khmer UI" pitchFamily="34" charset="0"/>
                  </a:rPr>
                  <a:t>than </a:t>
                </a:r>
                <a:r>
                  <a:rPr lang="en-US" dirty="0">
                    <a:latin typeface="Khmer UI" pitchFamily="34" charset="0"/>
                    <a:cs typeface="Khmer UI" pitchFamily="34" charset="0"/>
                  </a:rPr>
                  <a:t>a random draw from F. </a:t>
                </a:r>
                <a:endParaRPr lang="en-US" dirty="0" smtClean="0">
                  <a:latin typeface="Khmer UI" pitchFamily="34" charset="0"/>
                  <a:cs typeface="Khmer UI" pitchFamily="34" charset="0"/>
                </a:endParaRPr>
              </a:p>
              <a:p>
                <a:pPr marL="0" indent="0">
                  <a:buNone/>
                </a:pPr>
                <a14:m>
                  <m:oMathPara xmlns:m="http://schemas.openxmlformats.org/officeDocument/2006/math">
                    <m:oMathParaPr>
                      <m:jc m:val="centerGroup"/>
                    </m:oMathParaPr>
                    <m:oMath xmlns:m="http://schemas.openxmlformats.org/officeDocument/2006/math">
                      <m:r>
                        <a:rPr lang="en-US" i="1" dirty="0" smtClean="0">
                          <a:latin typeface="Cambria Math"/>
                          <a:cs typeface="Khmer UI" pitchFamily="34" charset="0"/>
                        </a:rPr>
                        <m:t>		</m:t>
                      </m:r>
                      <m:r>
                        <a:rPr lang="en-US" i="1" dirty="0" smtClean="0">
                          <a:latin typeface="Cambria Math"/>
                          <a:cs typeface="Khmer UI" pitchFamily="34" charset="0"/>
                        </a:rPr>
                        <m:t>𝑞</m:t>
                      </m:r>
                      <m:r>
                        <a:rPr lang="en-US" i="1" dirty="0" smtClean="0">
                          <a:latin typeface="Cambria Math"/>
                          <a:cs typeface="Khmer UI" pitchFamily="34" charset="0"/>
                        </a:rPr>
                        <m:t> </m:t>
                      </m:r>
                      <m:r>
                        <a:rPr lang="en-US" i="1" dirty="0">
                          <a:latin typeface="Cambria Math"/>
                          <a:cs typeface="Khmer UI" pitchFamily="34" charset="0"/>
                        </a:rPr>
                        <m:t>= </m:t>
                      </m:r>
                      <m:r>
                        <a:rPr lang="en-US" i="1" dirty="0">
                          <a:latin typeface="Cambria Math"/>
                          <a:cs typeface="Khmer UI" pitchFamily="34" charset="0"/>
                        </a:rPr>
                        <m:t>1</m:t>
                      </m:r>
                      <m:r>
                        <a:rPr lang="en-US" i="1" dirty="0">
                          <a:latin typeface="Cambria Math"/>
                          <a:cs typeface="Khmer UI" pitchFamily="34" charset="0"/>
                        </a:rPr>
                        <m:t> − </m:t>
                      </m:r>
                      <m:r>
                        <a:rPr lang="en-US" i="1" dirty="0">
                          <a:latin typeface="Cambria Math"/>
                          <a:cs typeface="Khmer UI" pitchFamily="34" charset="0"/>
                        </a:rPr>
                        <m:t>𝐹</m:t>
                      </m:r>
                      <m:r>
                        <a:rPr lang="en-US" i="1" dirty="0">
                          <a:latin typeface="Cambria Math"/>
                          <a:cs typeface="Khmer UI" pitchFamily="34" charset="0"/>
                        </a:rPr>
                        <m:t>(</m:t>
                      </m:r>
                      <m:r>
                        <a:rPr lang="en-US" i="1" dirty="0">
                          <a:latin typeface="Cambria Math"/>
                          <a:cs typeface="Khmer UI" pitchFamily="34" charset="0"/>
                        </a:rPr>
                        <m:t>𝑣</m:t>
                      </m:r>
                      <m:r>
                        <a:rPr lang="en-US" i="1" dirty="0" smtClean="0">
                          <a:latin typeface="Cambria Math"/>
                          <a:cs typeface="Khmer UI" pitchFamily="34" charset="0"/>
                        </a:rPr>
                        <m:t>)</m:t>
                      </m:r>
                    </m:oMath>
                  </m:oMathPara>
                </a14:m>
                <a:endParaRPr lang="en-US" dirty="0">
                  <a:latin typeface="Khmer UI" pitchFamily="34" charset="0"/>
                  <a:ea typeface="Calibri"/>
                  <a:cs typeface="Khmer UI" pitchFamily="34" charset="0"/>
                </a:endParaRPr>
              </a:p>
            </p:txBody>
          </p:sp>
        </mc:Choice>
        <mc:Fallback>
          <p:sp>
            <p:nvSpPr>
              <p:cNvPr id="3" name="Content Placeholder 3"/>
              <p:cNvSpPr>
                <a:spLocks noGrp="1" noRot="1" noChangeAspect="1" noMove="1" noResize="1" noEditPoints="1" noAdjustHandles="1" noChangeArrowheads="1" noChangeShapeType="1" noTextEdit="1"/>
              </p:cNvSpPr>
              <p:nvPr>
                <p:ph idx="1"/>
              </p:nvPr>
            </p:nvSpPr>
            <p:spPr>
              <a:xfrm>
                <a:off x="1179934" y="1988840"/>
                <a:ext cx="6196405" cy="1800200"/>
              </a:xfrm>
              <a:blipFill rotWithShape="1">
                <a:blip r:embed="rId3"/>
                <a:stretch>
                  <a:fillRect l="-1870" t="-2703" r="-3346" b="-16892"/>
                </a:stretch>
              </a:blipFill>
            </p:spPr>
            <p:txBody>
              <a:bodyPr/>
              <a:lstStyle/>
              <a:p>
                <a:r>
                  <a:rPr lang="en-US">
                    <a:noFill/>
                  </a:rPr>
                  <a:t> </a:t>
                </a:r>
              </a:p>
            </p:txBody>
          </p:sp>
        </mc:Fallback>
      </mc:AlternateContent>
      <p:sp>
        <p:nvSpPr>
          <p:cNvPr id="6" name="כותרת 1"/>
          <p:cNvSpPr>
            <a:spLocks noGrp="1"/>
          </p:cNvSpPr>
          <p:nvPr>
            <p:ph type="title"/>
          </p:nvPr>
        </p:nvSpPr>
        <p:spPr>
          <a:xfrm>
            <a:off x="1043608" y="858363"/>
            <a:ext cx="6965245" cy="1202485"/>
          </a:xfrm>
        </p:spPr>
        <p:txBody>
          <a:bodyPr vert="horz" lIns="91440" tIns="45720" rIns="91440" bIns="45720" rtlCol="0" anchor="ctr">
            <a:normAutofit/>
          </a:bodyPr>
          <a:lstStyle/>
          <a:p>
            <a:pPr rtl="1"/>
            <a:r>
              <a:rPr lang="en-US" sz="6000" b="1" dirty="0" err="1" smtClean="0">
                <a:solidFill>
                  <a:schemeClr val="tx2"/>
                </a:solidFill>
                <a:latin typeface="JasmineUPC" pitchFamily="18" charset="-34"/>
                <a:cs typeface="JasmineUPC" pitchFamily="18" charset="-34"/>
              </a:rPr>
              <a:t>Quantile</a:t>
            </a:r>
            <a:r>
              <a:rPr lang="en-US" sz="6000" b="1" dirty="0" smtClean="0">
                <a:solidFill>
                  <a:schemeClr val="tx2"/>
                </a:solidFill>
                <a:latin typeface="JasmineUPC" pitchFamily="18" charset="-34"/>
                <a:cs typeface="JasmineUPC" pitchFamily="18" charset="-34"/>
              </a:rPr>
              <a:t> Space</a:t>
            </a:r>
            <a:endParaRPr lang="en-US" sz="6000" b="1" dirty="0">
              <a:solidFill>
                <a:srgbClr val="002060"/>
              </a:solidFill>
              <a:latin typeface="Guttman Yad-Brush" pitchFamily="2" charset="-79"/>
              <a:cs typeface="Guttman Yad-Brush" pitchFamily="2" charset="-79"/>
            </a:endParaRPr>
          </a:p>
        </p:txBody>
      </p:sp>
      <mc:AlternateContent xmlns:mc="http://schemas.openxmlformats.org/markup-compatibility/2006" xmlns:a14="http://schemas.microsoft.com/office/drawing/2010/main">
        <mc:Choice Requires="a14">
          <p:sp>
            <p:nvSpPr>
              <p:cNvPr id="4" name="TextBox 3"/>
              <p:cNvSpPr txBox="1"/>
              <p:nvPr/>
            </p:nvSpPr>
            <p:spPr>
              <a:xfrm>
                <a:off x="1194390" y="4077072"/>
                <a:ext cx="6200378" cy="1672894"/>
              </a:xfrm>
              <a:prstGeom prst="rect">
                <a:avLst/>
              </a:prstGeom>
              <a:noFill/>
            </p:spPr>
            <p:txBody>
              <a:bodyPr wrap="square" rtlCol="1">
                <a:spAutoFit/>
              </a:bodyPr>
              <a:lstStyle/>
              <a:p>
                <a:pPr algn="l"/>
                <a:r>
                  <a:rPr lang="en-US" sz="2400" dirty="0" smtClean="0">
                    <a:latin typeface="Khmer UI" pitchFamily="34" charset="0"/>
                    <a:cs typeface="Khmer UI" pitchFamily="34" charset="0"/>
                  </a:rPr>
                  <a:t>We will express v, x, p as a function of q:</a:t>
                </a:r>
                <a:endParaRPr lang="he-IL" sz="2400" dirty="0" smtClean="0">
                  <a:latin typeface="Khmer UI" pitchFamily="34" charset="0"/>
                </a:endParaRPr>
              </a:p>
              <a:p>
                <a:pPr algn="r" rtl="1"/>
                <a14:m>
                  <m:oMathPara xmlns:m="http://schemas.openxmlformats.org/officeDocument/2006/math">
                    <m:oMathParaPr>
                      <m:jc m:val="centerGroup"/>
                    </m:oMathParaPr>
                    <m:oMath xmlns:m="http://schemas.openxmlformats.org/officeDocument/2006/math">
                      <m:r>
                        <a:rPr lang="en-US" sz="2400" b="0" i="1" smtClean="0">
                          <a:latin typeface="Cambria Math"/>
                        </a:rPr>
                        <m:t>    </m:t>
                      </m:r>
                      <m:r>
                        <a:rPr lang="en-US" sz="2400" b="0" i="1" smtClean="0">
                          <a:latin typeface="Cambria Math"/>
                        </a:rPr>
                        <m:t>𝑣</m:t>
                      </m:r>
                      <m:d>
                        <m:dPr>
                          <m:ctrlPr>
                            <a:rPr lang="en-US" sz="2400" b="0" i="1" smtClean="0">
                              <a:latin typeface="Cambria Math"/>
                            </a:rPr>
                          </m:ctrlPr>
                        </m:dPr>
                        <m:e>
                          <m:r>
                            <a:rPr lang="en-US" sz="2400" b="0" i="1" smtClean="0">
                              <a:latin typeface="Cambria Math"/>
                            </a:rPr>
                            <m:t>𝑞</m:t>
                          </m:r>
                        </m:e>
                      </m:d>
                      <m:r>
                        <a:rPr lang="en-US" sz="2400" b="0" i="1" smtClean="0">
                          <a:latin typeface="Cambria Math"/>
                        </a:rPr>
                        <m:t>=</m:t>
                      </m:r>
                      <m:sSup>
                        <m:sSupPr>
                          <m:ctrlPr>
                            <a:rPr lang="en-US" sz="2400" b="0" i="1" smtClean="0">
                              <a:latin typeface="Cambria Math"/>
                            </a:rPr>
                          </m:ctrlPr>
                        </m:sSupPr>
                        <m:e>
                          <m:r>
                            <a:rPr lang="en-US" sz="2400" b="0" i="1" smtClean="0">
                              <a:latin typeface="Cambria Math"/>
                            </a:rPr>
                            <m:t>𝐹</m:t>
                          </m:r>
                        </m:e>
                        <m:sup>
                          <m:r>
                            <a:rPr lang="en-US" sz="2400" b="0" i="1" smtClean="0">
                              <a:latin typeface="Cambria Math"/>
                            </a:rPr>
                            <m:t>−</m:t>
                          </m:r>
                          <m:r>
                            <a:rPr lang="en-US" sz="2400" b="0" i="1" smtClean="0">
                              <a:latin typeface="Cambria Math"/>
                            </a:rPr>
                            <m:t>1</m:t>
                          </m:r>
                        </m:sup>
                      </m:sSup>
                      <m:d>
                        <m:dPr>
                          <m:ctrlPr>
                            <a:rPr lang="en-US" sz="2400" b="0" i="1" smtClean="0">
                              <a:latin typeface="Cambria Math"/>
                            </a:rPr>
                          </m:ctrlPr>
                        </m:dPr>
                        <m:e>
                          <m:r>
                            <a:rPr lang="en-US" sz="2400" b="0" i="1" smtClean="0">
                              <a:latin typeface="Cambria Math"/>
                            </a:rPr>
                            <m:t>1</m:t>
                          </m:r>
                          <m:r>
                            <a:rPr lang="en-US" sz="2400" b="0" i="1" smtClean="0">
                              <a:latin typeface="Cambria Math"/>
                            </a:rPr>
                            <m:t>−</m:t>
                          </m:r>
                          <m:r>
                            <a:rPr lang="en-US" sz="2400" b="0" i="1" smtClean="0">
                              <a:latin typeface="Cambria Math"/>
                            </a:rPr>
                            <m:t>𝑞</m:t>
                          </m:r>
                        </m:e>
                      </m:d>
                    </m:oMath>
                  </m:oMathPara>
                </a14:m>
                <a:endParaRPr lang="en-US" sz="2400" b="0" i="1" dirty="0" smtClean="0">
                  <a:latin typeface="Khmer UI" pitchFamily="34" charset="0"/>
                  <a:cs typeface="Khmer UI" pitchFamily="34" charset="0"/>
                </a:endParaRPr>
              </a:p>
              <a:p>
                <a:pPr algn="r" rtl="1"/>
                <a14:m>
                  <m:oMathPara xmlns:m="http://schemas.openxmlformats.org/officeDocument/2006/math">
                    <m:oMathParaPr>
                      <m:jc m:val="centerGroup"/>
                    </m:oMathParaPr>
                    <m:oMath xmlns:m="http://schemas.openxmlformats.org/officeDocument/2006/math">
                      <m:r>
                        <a:rPr lang="en-US" sz="2400" i="1" dirty="0" smtClean="0">
                          <a:latin typeface="Cambria Math"/>
                        </a:rPr>
                        <m:t>𝑥</m:t>
                      </m:r>
                      <m:d>
                        <m:dPr>
                          <m:ctrlPr>
                            <a:rPr lang="en-US" sz="2400" i="1" dirty="0" smtClean="0">
                              <a:latin typeface="Cambria Math"/>
                            </a:rPr>
                          </m:ctrlPr>
                        </m:dPr>
                        <m:e>
                          <m:r>
                            <a:rPr lang="en-US" sz="2400" i="1" dirty="0" smtClean="0">
                              <a:latin typeface="Cambria Math"/>
                            </a:rPr>
                            <m:t>𝑞</m:t>
                          </m:r>
                        </m:e>
                      </m:d>
                      <m:r>
                        <a:rPr lang="en-US" sz="2400" i="1" dirty="0" smtClean="0">
                          <a:latin typeface="Cambria Math"/>
                        </a:rPr>
                        <m:t>= </m:t>
                      </m:r>
                      <m:r>
                        <a:rPr lang="en-US" sz="2400" i="1" dirty="0" smtClean="0">
                          <a:latin typeface="Cambria Math"/>
                        </a:rPr>
                        <m:t>𝑥</m:t>
                      </m:r>
                      <m:d>
                        <m:dPr>
                          <m:ctrlPr>
                            <a:rPr lang="en-US" sz="2400" i="1" dirty="0" smtClean="0">
                              <a:latin typeface="Cambria Math"/>
                            </a:rPr>
                          </m:ctrlPr>
                        </m:dPr>
                        <m:e>
                          <m:r>
                            <a:rPr lang="en-US" sz="2400" i="1" dirty="0" smtClean="0">
                              <a:latin typeface="Cambria Math"/>
                            </a:rPr>
                            <m:t>𝑣</m:t>
                          </m:r>
                          <m:d>
                            <m:dPr>
                              <m:ctrlPr>
                                <a:rPr lang="en-US" sz="2400" i="1" dirty="0" smtClean="0">
                                  <a:latin typeface="Cambria Math"/>
                                </a:rPr>
                              </m:ctrlPr>
                            </m:dPr>
                            <m:e>
                              <m:r>
                                <a:rPr lang="en-US" sz="2400" i="1" dirty="0" smtClean="0">
                                  <a:latin typeface="Cambria Math"/>
                                </a:rPr>
                                <m:t>𝑞</m:t>
                              </m:r>
                            </m:e>
                          </m:d>
                        </m:e>
                      </m:d>
                      <m:r>
                        <a:rPr lang="en-US" sz="2400" i="1" dirty="0" smtClean="0">
                          <a:latin typeface="Cambria Math"/>
                        </a:rPr>
                        <m:t> </m:t>
                      </m:r>
                    </m:oMath>
                  </m:oMathPara>
                </a14:m>
                <a:endParaRPr lang="en-US" sz="2400" i="1" dirty="0" smtClean="0">
                  <a:latin typeface="Khmer UI" pitchFamily="34" charset="0"/>
                  <a:cs typeface="Khmer UI" pitchFamily="34" charset="0"/>
                </a:endParaRPr>
              </a:p>
              <a:p>
                <a:pPr algn="r" rtl="1"/>
                <a14:m>
                  <m:oMathPara xmlns:m="http://schemas.openxmlformats.org/officeDocument/2006/math">
                    <m:oMathParaPr>
                      <m:jc m:val="centerGroup"/>
                    </m:oMathParaPr>
                    <m:oMath xmlns:m="http://schemas.openxmlformats.org/officeDocument/2006/math">
                      <m:r>
                        <a:rPr lang="en-US" sz="2400" i="1" dirty="0" smtClean="0">
                          <a:latin typeface="Cambria Math"/>
                        </a:rPr>
                        <m:t>𝑝</m:t>
                      </m:r>
                      <m:r>
                        <a:rPr lang="en-US" sz="2400" i="1" dirty="0" smtClean="0">
                          <a:latin typeface="Cambria Math"/>
                        </a:rPr>
                        <m:t>(</m:t>
                      </m:r>
                      <m:r>
                        <a:rPr lang="en-US" sz="2400" i="1" dirty="0" smtClean="0">
                          <a:latin typeface="Cambria Math"/>
                        </a:rPr>
                        <m:t>𝑞</m:t>
                      </m:r>
                      <m:r>
                        <a:rPr lang="en-US" sz="2400" i="1" dirty="0" smtClean="0">
                          <a:latin typeface="Cambria Math"/>
                        </a:rPr>
                        <m:t>) = </m:t>
                      </m:r>
                      <m:r>
                        <a:rPr lang="en-US" sz="2400" i="1" dirty="0" smtClean="0">
                          <a:latin typeface="Cambria Math"/>
                        </a:rPr>
                        <m:t>𝑝</m:t>
                      </m:r>
                      <m:r>
                        <a:rPr lang="en-US" sz="2400" i="1" dirty="0" smtClean="0">
                          <a:latin typeface="Cambria Math"/>
                        </a:rPr>
                        <m:t>(</m:t>
                      </m:r>
                      <m:r>
                        <a:rPr lang="en-US" sz="2400" i="1" dirty="0" smtClean="0">
                          <a:latin typeface="Cambria Math"/>
                        </a:rPr>
                        <m:t>𝑣</m:t>
                      </m:r>
                      <m:r>
                        <a:rPr lang="en-US" sz="2400" i="1" dirty="0" smtClean="0">
                          <a:latin typeface="Cambria Math"/>
                        </a:rPr>
                        <m:t>(</m:t>
                      </m:r>
                      <m:r>
                        <a:rPr lang="en-US" sz="2400" i="1" dirty="0" smtClean="0">
                          <a:latin typeface="Cambria Math"/>
                        </a:rPr>
                        <m:t>𝑞</m:t>
                      </m:r>
                      <m:r>
                        <a:rPr lang="en-US" sz="2400" i="1" dirty="0" smtClean="0">
                          <a:latin typeface="Cambria Math"/>
                        </a:rPr>
                        <m:t>))</m:t>
                      </m:r>
                    </m:oMath>
                  </m:oMathPara>
                </a14:m>
                <a:endParaRPr lang="he-IL" sz="2400" dirty="0">
                  <a:latin typeface="Khmer UI"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194390" y="4077072"/>
                <a:ext cx="6200378" cy="1672894"/>
              </a:xfrm>
              <a:prstGeom prst="rect">
                <a:avLst/>
              </a:prstGeom>
              <a:blipFill rotWithShape="1">
                <a:blip r:embed="rId4"/>
                <a:stretch>
                  <a:fillRect l="-1573" t="-2920" b="-1460"/>
                </a:stretch>
              </a:blipFill>
            </p:spPr>
            <p:txBody>
              <a:bodyPr/>
              <a:lstStyle/>
              <a:p>
                <a:r>
                  <a:rPr lang="he-IL">
                    <a:noFill/>
                  </a:rPr>
                  <a:t> </a:t>
                </a:r>
              </a:p>
            </p:txBody>
          </p:sp>
        </mc:Fallback>
      </mc:AlternateContent>
    </p:spTree>
    <p:extLst>
      <p:ext uri="{BB962C8B-B14F-4D97-AF65-F5344CB8AC3E}">
        <p14:creationId xmlns:p14="http://schemas.microsoft.com/office/powerpoint/2010/main" val="174063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p:cNvSpPr>
            <a:spLocks noGrp="1"/>
          </p:cNvSpPr>
          <p:nvPr>
            <p:ph type="title"/>
          </p:nvPr>
        </p:nvSpPr>
        <p:spPr>
          <a:xfrm>
            <a:off x="1043608" y="858363"/>
            <a:ext cx="6965245" cy="1202485"/>
          </a:xfrm>
        </p:spPr>
        <p:txBody>
          <a:bodyPr vert="horz" lIns="91440" tIns="45720" rIns="91440" bIns="45720" rtlCol="0" anchor="ctr">
            <a:normAutofit/>
          </a:bodyPr>
          <a:lstStyle/>
          <a:p>
            <a:pPr rtl="1"/>
            <a:r>
              <a:rPr lang="en-US" sz="6000" b="1" dirty="0" err="1" smtClean="0">
                <a:solidFill>
                  <a:schemeClr val="tx2"/>
                </a:solidFill>
                <a:latin typeface="JasmineUPC" pitchFamily="18" charset="-34"/>
                <a:cs typeface="JasmineUPC" pitchFamily="18" charset="-34"/>
              </a:rPr>
              <a:t>Quantile</a:t>
            </a:r>
            <a:r>
              <a:rPr lang="en-US" sz="6000" b="1" dirty="0" smtClean="0">
                <a:solidFill>
                  <a:schemeClr val="tx2"/>
                </a:solidFill>
                <a:latin typeface="JasmineUPC" pitchFamily="18" charset="-34"/>
                <a:cs typeface="JasmineUPC" pitchFamily="18" charset="-34"/>
              </a:rPr>
              <a:t> Space</a:t>
            </a:r>
            <a:endParaRPr lang="en-US" sz="6000" b="1" dirty="0">
              <a:solidFill>
                <a:srgbClr val="002060"/>
              </a:solidFill>
              <a:latin typeface="Guttman Yad-Brush" pitchFamily="2" charset="-79"/>
              <a:cs typeface="Guttman Yad-Brush" pitchFamily="2" charset="-79"/>
            </a:endParaRPr>
          </a:p>
        </p:txBody>
      </p:sp>
      <p:grpSp>
        <p:nvGrpSpPr>
          <p:cNvPr id="78" name="קבוצה 77"/>
          <p:cNvGrpSpPr/>
          <p:nvPr/>
        </p:nvGrpSpPr>
        <p:grpSpPr>
          <a:xfrm>
            <a:off x="2339752" y="2045172"/>
            <a:ext cx="5616624" cy="4072246"/>
            <a:chOff x="2411760" y="2045172"/>
            <a:chExt cx="5616624" cy="4072246"/>
          </a:xfrm>
        </p:grpSpPr>
        <p:grpSp>
          <p:nvGrpSpPr>
            <p:cNvPr id="24" name="קבוצה 23"/>
            <p:cNvGrpSpPr/>
            <p:nvPr/>
          </p:nvGrpSpPr>
          <p:grpSpPr>
            <a:xfrm>
              <a:off x="2411760" y="2045172"/>
              <a:ext cx="3173568" cy="2057368"/>
              <a:chOff x="2832878" y="2234013"/>
              <a:chExt cx="1955145" cy="1685343"/>
            </a:xfrm>
          </p:grpSpPr>
          <p:cxnSp>
            <p:nvCxnSpPr>
              <p:cNvPr id="9" name="מחבר חץ ישר 8"/>
              <p:cNvCxnSpPr/>
              <p:nvPr/>
            </p:nvCxnSpPr>
            <p:spPr>
              <a:xfrm flipV="1">
                <a:off x="3131840" y="2380238"/>
                <a:ext cx="0" cy="12241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מחבר חץ ישר 9"/>
              <p:cNvCxnSpPr/>
              <p:nvPr/>
            </p:nvCxnSpPr>
            <p:spPr>
              <a:xfrm>
                <a:off x="3131840" y="3604374"/>
                <a:ext cx="144016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מחבר ישר 13"/>
              <p:cNvCxnSpPr/>
              <p:nvPr/>
            </p:nvCxnSpPr>
            <p:spPr>
              <a:xfrm flipV="1">
                <a:off x="3131840" y="2659764"/>
                <a:ext cx="1201251" cy="944610"/>
              </a:xfrm>
              <a:prstGeom prst="line">
                <a:avLst/>
              </a:prstGeom>
              <a:ln w="28575">
                <a:solidFill>
                  <a:srgbClr val="9933FF"/>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571999" y="3611579"/>
                <a:ext cx="216024" cy="307777"/>
              </a:xfrm>
              <a:prstGeom prst="rect">
                <a:avLst/>
              </a:prstGeom>
              <a:noFill/>
            </p:spPr>
            <p:txBody>
              <a:bodyPr wrap="square" rtlCol="1">
                <a:spAutoFit/>
              </a:bodyPr>
              <a:lstStyle/>
              <a:p>
                <a:r>
                  <a:rPr lang="en-US" sz="1400" dirty="0" smtClean="0"/>
                  <a:t>v</a:t>
                </a:r>
                <a:endParaRPr lang="he-IL" sz="1400" dirty="0"/>
              </a:p>
            </p:txBody>
          </p:sp>
          <p:sp>
            <p:nvSpPr>
              <p:cNvPr id="16" name="TextBox 15"/>
              <p:cNvSpPr txBox="1"/>
              <p:nvPr/>
            </p:nvSpPr>
            <p:spPr>
              <a:xfrm>
                <a:off x="2832878" y="2234013"/>
                <a:ext cx="720080" cy="307777"/>
              </a:xfrm>
              <a:prstGeom prst="rect">
                <a:avLst/>
              </a:prstGeom>
              <a:noFill/>
            </p:spPr>
            <p:txBody>
              <a:bodyPr wrap="square" rtlCol="1">
                <a:spAutoFit/>
              </a:bodyPr>
              <a:lstStyle/>
              <a:p>
                <a:r>
                  <a:rPr lang="en-US" sz="1400" dirty="0" smtClean="0"/>
                  <a:t>F(v)</a:t>
                </a:r>
                <a:endParaRPr lang="he-IL" sz="1400" dirty="0"/>
              </a:p>
            </p:txBody>
          </p:sp>
        </p:grpSp>
        <p:grpSp>
          <p:nvGrpSpPr>
            <p:cNvPr id="25" name="קבוצה 24"/>
            <p:cNvGrpSpPr/>
            <p:nvPr/>
          </p:nvGrpSpPr>
          <p:grpSpPr>
            <a:xfrm>
              <a:off x="2411760" y="4077072"/>
              <a:ext cx="3094653" cy="2040346"/>
              <a:chOff x="2946941" y="4054335"/>
              <a:chExt cx="1993188" cy="1759061"/>
            </a:xfrm>
          </p:grpSpPr>
          <p:cxnSp>
            <p:nvCxnSpPr>
              <p:cNvPr id="17" name="מחבר חץ ישר 16"/>
              <p:cNvCxnSpPr/>
              <p:nvPr/>
            </p:nvCxnSpPr>
            <p:spPr>
              <a:xfrm flipV="1">
                <a:off x="3239852" y="4281483"/>
                <a:ext cx="0" cy="122413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מחבר חץ ישר 17"/>
              <p:cNvCxnSpPr/>
              <p:nvPr/>
            </p:nvCxnSpPr>
            <p:spPr>
              <a:xfrm>
                <a:off x="3239852" y="5505619"/>
                <a:ext cx="152526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מחבר ישר 18"/>
              <p:cNvCxnSpPr/>
              <p:nvPr/>
            </p:nvCxnSpPr>
            <p:spPr>
              <a:xfrm>
                <a:off x="3259490" y="4488902"/>
                <a:ext cx="1255854" cy="1016717"/>
              </a:xfrm>
              <a:prstGeom prst="line">
                <a:avLst/>
              </a:prstGeom>
              <a:ln w="28575">
                <a:solidFill>
                  <a:srgbClr val="9933FF"/>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724105" y="5505619"/>
                <a:ext cx="216024" cy="307777"/>
              </a:xfrm>
              <a:prstGeom prst="rect">
                <a:avLst/>
              </a:prstGeom>
              <a:noFill/>
            </p:spPr>
            <p:txBody>
              <a:bodyPr wrap="square" rtlCol="1">
                <a:spAutoFit/>
              </a:bodyPr>
              <a:lstStyle/>
              <a:p>
                <a:r>
                  <a:rPr lang="en-US" sz="1400" dirty="0" smtClean="0"/>
                  <a:t>q</a:t>
                </a:r>
                <a:endParaRPr lang="he-IL" sz="1400" dirty="0"/>
              </a:p>
            </p:txBody>
          </p:sp>
          <p:sp>
            <p:nvSpPr>
              <p:cNvPr id="21" name="TextBox 20"/>
              <p:cNvSpPr txBox="1"/>
              <p:nvPr/>
            </p:nvSpPr>
            <p:spPr>
              <a:xfrm>
                <a:off x="2946941" y="4054335"/>
                <a:ext cx="720080" cy="265346"/>
              </a:xfrm>
              <a:prstGeom prst="rect">
                <a:avLst/>
              </a:prstGeom>
              <a:noFill/>
            </p:spPr>
            <p:txBody>
              <a:bodyPr wrap="square" rtlCol="1">
                <a:spAutoFit/>
              </a:bodyPr>
              <a:lstStyle/>
              <a:p>
                <a:r>
                  <a:rPr lang="en-US" sz="1400" dirty="0" smtClean="0"/>
                  <a:t>v(q</a:t>
                </a:r>
                <a:r>
                  <a:rPr lang="en-US" sz="1400" dirty="0" smtClean="0"/>
                  <a:t>)</a:t>
                </a:r>
                <a:endParaRPr lang="he-IL" sz="1400" dirty="0"/>
              </a:p>
            </p:txBody>
          </p:sp>
        </p:grpSp>
        <p:sp>
          <p:nvSpPr>
            <p:cNvPr id="27" name="אליפסה 26"/>
            <p:cNvSpPr/>
            <p:nvPr/>
          </p:nvSpPr>
          <p:spPr>
            <a:xfrm>
              <a:off x="4227948" y="2849630"/>
              <a:ext cx="85152" cy="75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29" name="TextBox 28"/>
                <p:cNvSpPr txBox="1"/>
                <p:nvPr/>
              </p:nvSpPr>
              <p:spPr>
                <a:xfrm>
                  <a:off x="4211960" y="2880687"/>
                  <a:ext cx="566469" cy="24622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1000" b="0" i="1" smtClean="0">
                            <a:latin typeface="Cambria Math"/>
                          </a:rPr>
                          <m:t>(</m:t>
                        </m:r>
                        <m:r>
                          <a:rPr lang="en-US" sz="1000" b="0" i="1" smtClean="0">
                            <a:latin typeface="Cambria Math"/>
                          </a:rPr>
                          <m:t>𝑣</m:t>
                        </m:r>
                        <m:r>
                          <a:rPr lang="en-US" sz="1000" b="0" i="1" smtClean="0">
                            <a:latin typeface="Cambria Math"/>
                          </a:rPr>
                          <m:t>, </m:t>
                        </m:r>
                        <m:r>
                          <a:rPr lang="en-US" sz="1000" b="0" i="1" smtClean="0">
                            <a:latin typeface="Cambria Math"/>
                          </a:rPr>
                          <m:t>𝐹</m:t>
                        </m:r>
                        <m:d>
                          <m:dPr>
                            <m:ctrlPr>
                              <a:rPr lang="en-US" sz="1000" b="0" i="1" smtClean="0">
                                <a:latin typeface="Cambria Math"/>
                              </a:rPr>
                            </m:ctrlPr>
                          </m:dPr>
                          <m:e>
                            <m:r>
                              <a:rPr lang="en-US" sz="1000" b="0" i="1" smtClean="0">
                                <a:latin typeface="Cambria Math"/>
                              </a:rPr>
                              <m:t>𝑣</m:t>
                            </m:r>
                          </m:e>
                        </m:d>
                        <m:r>
                          <a:rPr lang="en-US" sz="1000" b="0" i="1" smtClean="0">
                            <a:latin typeface="Cambria Math"/>
                          </a:rPr>
                          <m:t>)</m:t>
                        </m:r>
                      </m:oMath>
                    </m:oMathPara>
                  </a14:m>
                  <a:endParaRPr lang="he-IL" sz="1000" dirty="0"/>
                </a:p>
              </p:txBody>
            </p:sp>
          </mc:Choice>
          <mc:Fallback xmlns="">
            <p:sp>
              <p:nvSpPr>
                <p:cNvPr id="29" name="TextBox 28"/>
                <p:cNvSpPr txBox="1">
                  <a:spLocks noRot="1" noChangeAspect="1" noMove="1" noResize="1" noEditPoints="1" noAdjustHandles="1" noChangeArrowheads="1" noChangeShapeType="1" noTextEdit="1"/>
                </p:cNvSpPr>
                <p:nvPr/>
              </p:nvSpPr>
              <p:spPr>
                <a:xfrm>
                  <a:off x="4211960" y="2880687"/>
                  <a:ext cx="566469" cy="246221"/>
                </a:xfrm>
                <a:prstGeom prst="rect">
                  <a:avLst/>
                </a:prstGeom>
                <a:blipFill rotWithShape="1">
                  <a:blip r:embed="rId3"/>
                  <a:stretch>
                    <a:fillRect r="-15054" b="-7500"/>
                  </a:stretch>
                </a:blipFill>
              </p:spPr>
              <p:txBody>
                <a:bodyPr/>
                <a:lstStyle/>
                <a:p>
                  <a:r>
                    <a:rPr lang="he-IL">
                      <a:noFill/>
                    </a:rPr>
                    <a:t> </a:t>
                  </a:r>
                </a:p>
              </p:txBody>
            </p:sp>
          </mc:Fallback>
        </mc:AlternateContent>
        <p:cxnSp>
          <p:nvCxnSpPr>
            <p:cNvPr id="31" name="מחבר ישר 30"/>
            <p:cNvCxnSpPr/>
            <p:nvPr/>
          </p:nvCxnSpPr>
          <p:spPr>
            <a:xfrm flipH="1">
              <a:off x="2897031" y="2852936"/>
              <a:ext cx="1416069"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33" name="מחבר ישר 32"/>
            <p:cNvCxnSpPr/>
            <p:nvPr/>
          </p:nvCxnSpPr>
          <p:spPr>
            <a:xfrm flipH="1">
              <a:off x="2897031" y="2564904"/>
              <a:ext cx="1949857" cy="0"/>
            </a:xfrm>
            <a:prstGeom prst="line">
              <a:avLst/>
            </a:prstGeom>
            <a:ln w="15875">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2521709" y="2426404"/>
              <a:ext cx="270971" cy="276999"/>
            </a:xfrm>
            <a:prstGeom prst="rect">
              <a:avLst/>
            </a:prstGeom>
            <a:noFill/>
          </p:spPr>
          <p:txBody>
            <a:bodyPr wrap="square" rtlCol="1">
              <a:spAutoFit/>
            </a:bodyPr>
            <a:lstStyle/>
            <a:p>
              <a:r>
                <a:rPr lang="en-US" sz="1200" dirty="0" smtClean="0"/>
                <a:t>1</a:t>
              </a:r>
              <a:endParaRPr lang="he-IL" sz="1200" dirty="0"/>
            </a:p>
          </p:txBody>
        </p:sp>
        <p:sp>
          <p:nvSpPr>
            <p:cNvPr id="48" name="TextBox 47"/>
            <p:cNvSpPr txBox="1"/>
            <p:nvPr/>
          </p:nvSpPr>
          <p:spPr>
            <a:xfrm>
              <a:off x="2862066" y="2583660"/>
              <a:ext cx="698900" cy="276999"/>
            </a:xfrm>
            <a:prstGeom prst="rect">
              <a:avLst/>
            </a:prstGeom>
            <a:noFill/>
          </p:spPr>
          <p:txBody>
            <a:bodyPr wrap="square" rtlCol="1">
              <a:spAutoFit/>
            </a:bodyPr>
            <a:lstStyle/>
            <a:p>
              <a:r>
                <a:rPr lang="en-US" sz="1200" dirty="0" smtClean="0">
                  <a:solidFill>
                    <a:srgbClr val="FF0000"/>
                  </a:solidFill>
                </a:rPr>
                <a:t>1- F(v)</a:t>
              </a:r>
              <a:endParaRPr lang="he-IL" sz="1200" dirty="0">
                <a:solidFill>
                  <a:srgbClr val="FF0000"/>
                </a:solidFill>
              </a:endParaRPr>
            </a:p>
          </p:txBody>
        </p:sp>
        <p:cxnSp>
          <p:nvCxnSpPr>
            <p:cNvPr id="50" name="מחבר חץ ישר 49"/>
            <p:cNvCxnSpPr/>
            <p:nvPr/>
          </p:nvCxnSpPr>
          <p:spPr>
            <a:xfrm flipH="1">
              <a:off x="2881464" y="5341309"/>
              <a:ext cx="364960" cy="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7" name="מחבר ישר 56"/>
            <p:cNvCxnSpPr/>
            <p:nvPr/>
          </p:nvCxnSpPr>
          <p:spPr>
            <a:xfrm>
              <a:off x="2866540" y="4814766"/>
              <a:ext cx="421665"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61" name="מחבר ישר 60"/>
            <p:cNvCxnSpPr/>
            <p:nvPr/>
          </p:nvCxnSpPr>
          <p:spPr>
            <a:xfrm flipH="1" flipV="1">
              <a:off x="3246424" y="4869161"/>
              <a:ext cx="27130" cy="891263"/>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sp>
          <p:nvSpPr>
            <p:cNvPr id="66" name="אליפסה 65"/>
            <p:cNvSpPr/>
            <p:nvPr/>
          </p:nvSpPr>
          <p:spPr>
            <a:xfrm>
              <a:off x="3203848" y="4777108"/>
              <a:ext cx="85152" cy="7531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mc:AlternateContent xmlns:mc="http://schemas.openxmlformats.org/markup-compatibility/2006" xmlns:a14="http://schemas.microsoft.com/office/drawing/2010/main">
          <mc:Choice Requires="a14">
            <p:sp>
              <p:nvSpPr>
                <p:cNvPr id="71" name="TextBox 70"/>
                <p:cNvSpPr txBox="1"/>
                <p:nvPr/>
              </p:nvSpPr>
              <p:spPr>
                <a:xfrm>
                  <a:off x="3321830" y="4521870"/>
                  <a:ext cx="566469" cy="24622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1000" i="1" smtClean="0">
                            <a:latin typeface="Cambria Math"/>
                          </a:rPr>
                          <m:t>(</m:t>
                        </m:r>
                        <m:r>
                          <a:rPr lang="en-US" sz="1000" b="0" i="1" smtClean="0">
                            <a:latin typeface="Cambria Math"/>
                          </a:rPr>
                          <m:t>𝑞</m:t>
                        </m:r>
                        <m:r>
                          <a:rPr lang="en-US" sz="1000" b="0" i="1" smtClean="0">
                            <a:latin typeface="Cambria Math"/>
                          </a:rPr>
                          <m:t>,</m:t>
                        </m:r>
                        <m:r>
                          <a:rPr lang="en-US" sz="1000" b="0" i="1" smtClean="0">
                            <a:latin typeface="Cambria Math"/>
                          </a:rPr>
                          <m:t>𝑣</m:t>
                        </m:r>
                        <m:r>
                          <a:rPr lang="en-US" sz="1000" b="0" i="1" smtClean="0">
                            <a:latin typeface="Cambria Math"/>
                          </a:rPr>
                          <m:t>(</m:t>
                        </m:r>
                        <m:r>
                          <a:rPr lang="en-US" sz="1000" b="0" i="1" smtClean="0">
                            <a:latin typeface="Cambria Math"/>
                          </a:rPr>
                          <m:t>𝑞</m:t>
                        </m:r>
                        <m:r>
                          <a:rPr lang="en-US" sz="1000" b="0" i="1" smtClean="0">
                            <a:latin typeface="Cambria Math"/>
                          </a:rPr>
                          <m:t>))</m:t>
                        </m:r>
                      </m:oMath>
                    </m:oMathPara>
                  </a14:m>
                  <a:endParaRPr lang="he-IL" sz="1000" dirty="0"/>
                </a:p>
              </p:txBody>
            </p:sp>
          </mc:Choice>
          <mc:Fallback xmlns="">
            <p:sp>
              <p:nvSpPr>
                <p:cNvPr id="71" name="TextBox 70"/>
                <p:cNvSpPr txBox="1">
                  <a:spLocks noRot="1" noChangeAspect="1" noMove="1" noResize="1" noEditPoints="1" noAdjustHandles="1" noChangeArrowheads="1" noChangeShapeType="1" noTextEdit="1"/>
                </p:cNvSpPr>
                <p:nvPr/>
              </p:nvSpPr>
              <p:spPr>
                <a:xfrm>
                  <a:off x="3321830" y="4521870"/>
                  <a:ext cx="566469" cy="246221"/>
                </a:xfrm>
                <a:prstGeom prst="rect">
                  <a:avLst/>
                </a:prstGeom>
                <a:blipFill rotWithShape="1">
                  <a:blip r:embed="rId4"/>
                  <a:stretch>
                    <a:fillRect r="-12903" b="-7500"/>
                  </a:stretch>
                </a:blipFill>
              </p:spPr>
              <p:txBody>
                <a:bodyPr/>
                <a:lstStyle/>
                <a:p>
                  <a:r>
                    <a:rPr lang="he-IL">
                      <a:noFill/>
                    </a:rPr>
                    <a:t> </a:t>
                  </a:r>
                </a:p>
              </p:txBody>
            </p:sp>
          </mc:Fallback>
        </mc:AlternateContent>
        <p:cxnSp>
          <p:nvCxnSpPr>
            <p:cNvPr id="72" name="מחבר חץ ישר 71"/>
            <p:cNvCxnSpPr/>
            <p:nvPr/>
          </p:nvCxnSpPr>
          <p:spPr>
            <a:xfrm flipH="1" flipV="1">
              <a:off x="3419873" y="2583660"/>
              <a:ext cx="1" cy="265971"/>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2915816" y="5050483"/>
              <a:ext cx="316620" cy="276999"/>
            </a:xfrm>
            <a:prstGeom prst="rect">
              <a:avLst/>
            </a:prstGeom>
            <a:noFill/>
          </p:spPr>
          <p:txBody>
            <a:bodyPr wrap="square" rtlCol="1">
              <a:spAutoFit/>
            </a:bodyPr>
            <a:lstStyle/>
            <a:p>
              <a:r>
                <a:rPr lang="en-US" sz="1200" dirty="0" smtClean="0">
                  <a:solidFill>
                    <a:srgbClr val="FF0000"/>
                  </a:solidFill>
                </a:rPr>
                <a:t>q</a:t>
              </a:r>
              <a:endParaRPr lang="he-IL" sz="1200" dirty="0">
                <a:solidFill>
                  <a:srgbClr val="FF0000"/>
                </a:solidFill>
              </a:endParaRPr>
            </a:p>
          </p:txBody>
        </p:sp>
        <mc:AlternateContent xmlns:mc="http://schemas.openxmlformats.org/markup-compatibility/2006" xmlns:a14="http://schemas.microsoft.com/office/drawing/2010/main">
          <mc:Choice Requires="a14">
            <p:sp>
              <p:nvSpPr>
                <p:cNvPr id="77" name="TextBox 76"/>
                <p:cNvSpPr txBox="1"/>
                <p:nvPr/>
              </p:nvSpPr>
              <p:spPr>
                <a:xfrm>
                  <a:off x="5940152" y="3759423"/>
                  <a:ext cx="2088232" cy="461665"/>
                </a:xfrm>
                <a:prstGeom prst="rect">
                  <a:avLst/>
                </a:prstGeom>
                <a:noFill/>
                <a:ln>
                  <a:solidFill>
                    <a:srgbClr val="FF0000"/>
                  </a:solidFill>
                </a:ln>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a:rPr>
                          <m:t>𝑞</m:t>
                        </m:r>
                        <m:r>
                          <a:rPr lang="en-US" sz="2400" b="0" i="1" smtClean="0">
                            <a:latin typeface="Cambria Math"/>
                          </a:rPr>
                          <m:t>=</m:t>
                        </m:r>
                        <m:r>
                          <a:rPr lang="en-US" sz="2400" b="0" i="1" smtClean="0">
                            <a:latin typeface="Cambria Math"/>
                          </a:rPr>
                          <m:t>1</m:t>
                        </m:r>
                        <m:r>
                          <a:rPr lang="en-US" sz="2400" b="0" i="1" smtClean="0">
                            <a:latin typeface="Cambria Math"/>
                          </a:rPr>
                          <m:t> −</m:t>
                        </m:r>
                        <m:r>
                          <a:rPr lang="en-US" sz="2400" b="0" i="1" smtClean="0">
                            <a:latin typeface="Cambria Math"/>
                          </a:rPr>
                          <m:t>𝐹</m:t>
                        </m:r>
                        <m:r>
                          <a:rPr lang="en-US" sz="2400" b="0" i="1" smtClean="0">
                            <a:latin typeface="Cambria Math"/>
                          </a:rPr>
                          <m:t>(</m:t>
                        </m:r>
                        <m:r>
                          <a:rPr lang="en-US" sz="2400" b="0" i="1" smtClean="0">
                            <a:latin typeface="Cambria Math"/>
                          </a:rPr>
                          <m:t>𝑣</m:t>
                        </m:r>
                        <m:r>
                          <a:rPr lang="en-US" sz="2400" b="0" i="1" smtClean="0">
                            <a:latin typeface="Cambria Math"/>
                          </a:rPr>
                          <m:t>)</m:t>
                        </m:r>
                      </m:oMath>
                    </m:oMathPara>
                  </a14:m>
                  <a:endParaRPr lang="he-IL" sz="2400" dirty="0"/>
                </a:p>
              </p:txBody>
            </p:sp>
          </mc:Choice>
          <mc:Fallback xmlns="">
            <p:sp>
              <p:nvSpPr>
                <p:cNvPr id="77" name="TextBox 76"/>
                <p:cNvSpPr txBox="1">
                  <a:spLocks noRot="1" noChangeAspect="1" noMove="1" noResize="1" noEditPoints="1" noAdjustHandles="1" noChangeArrowheads="1" noChangeShapeType="1" noTextEdit="1"/>
                </p:cNvSpPr>
                <p:nvPr/>
              </p:nvSpPr>
              <p:spPr>
                <a:xfrm>
                  <a:off x="5940152" y="3759423"/>
                  <a:ext cx="2088232" cy="461665"/>
                </a:xfrm>
                <a:prstGeom prst="rect">
                  <a:avLst/>
                </a:prstGeom>
                <a:blipFill rotWithShape="1">
                  <a:blip r:embed="rId5"/>
                  <a:stretch>
                    <a:fillRect b="-19481"/>
                  </a:stretch>
                </a:blipFill>
                <a:ln>
                  <a:solidFill>
                    <a:srgbClr val="FF0000"/>
                  </a:solidFill>
                </a:ln>
              </p:spPr>
              <p:txBody>
                <a:bodyPr/>
                <a:lstStyle/>
                <a:p>
                  <a:r>
                    <a:rPr lang="he-IL">
                      <a:noFill/>
                    </a:rPr>
                    <a:t> </a:t>
                  </a:r>
                </a:p>
              </p:txBody>
            </p:sp>
          </mc:Fallback>
        </mc:AlternateContent>
      </p:grpSp>
    </p:spTree>
    <p:extLst>
      <p:ext uri="{BB962C8B-B14F-4D97-AF65-F5344CB8AC3E}">
        <p14:creationId xmlns:p14="http://schemas.microsoft.com/office/powerpoint/2010/main" val="15494529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p:cNvPicPr>
            <a:picLocks noGrp="1"/>
          </p:cNvPicPr>
          <p:nvPr/>
        </p:nvPicPr>
        <p:blipFill>
          <a:blip r:embed="rId3"/>
          <a:stretch>
            <a:fillRect/>
          </a:stretch>
        </p:blipFill>
        <p:spPr>
          <a:xfrm>
            <a:off x="107504" y="260648"/>
            <a:ext cx="7704856" cy="6408712"/>
          </a:xfrm>
          <a:prstGeom prst="rect">
            <a:avLst/>
          </a:prstGeom>
        </p:spPr>
      </p:pic>
      <p:pic>
        <p:nvPicPr>
          <p:cNvPr id="7" name="Picture 6"/>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5292080" y="1052736"/>
            <a:ext cx="2334960" cy="330720"/>
          </a:xfrm>
          <a:prstGeom prst="rect">
            <a:avLst/>
          </a:prstGeom>
        </p:spPr>
      </p:pic>
    </p:spTree>
    <p:extLst>
      <p:ext uri="{BB962C8B-B14F-4D97-AF65-F5344CB8AC3E}">
        <p14:creationId xmlns:p14="http://schemas.microsoft.com/office/powerpoint/2010/main" val="4067574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a:spLocks noGrp="1"/>
          </p:cNvSpPr>
          <p:nvPr>
            <p:ph idx="1"/>
          </p:nvPr>
        </p:nvSpPr>
        <p:spPr>
          <a:xfrm>
            <a:off x="1035918" y="4221088"/>
            <a:ext cx="6776442" cy="864096"/>
          </a:xfrm>
        </p:spPr>
        <p:txBody>
          <a:bodyPr>
            <a:noAutofit/>
          </a:bodyPr>
          <a:lstStyle/>
          <a:p>
            <a:pPr marL="0" indent="0">
              <a:buNone/>
            </a:pPr>
            <a:r>
              <a:rPr lang="en-US" sz="2200" b="1" u="sng" dirty="0" smtClean="0">
                <a:solidFill>
                  <a:srgbClr val="6600FF"/>
                </a:solidFill>
                <a:latin typeface="Khmer UI" pitchFamily="34" charset="0"/>
                <a:cs typeface="Khmer UI" pitchFamily="34" charset="0"/>
              </a:rPr>
              <a:t>Theorem:</a:t>
            </a:r>
            <a:r>
              <a:rPr lang="en-US" sz="2200" dirty="0" smtClean="0">
                <a:solidFill>
                  <a:srgbClr val="6600FF"/>
                </a:solidFill>
                <a:latin typeface="Khmer UI" pitchFamily="34" charset="0"/>
                <a:cs typeface="Khmer UI" pitchFamily="34" charset="0"/>
              </a:rPr>
              <a:t> </a:t>
            </a:r>
            <a:r>
              <a:rPr lang="en-US" sz="2200" dirty="0" smtClean="0">
                <a:latin typeface="Khmer UI" pitchFamily="34" charset="0"/>
                <a:cs typeface="Khmer UI" pitchFamily="34" charset="0"/>
              </a:rPr>
              <a:t>Single parameter allocation </a:t>
            </a:r>
            <a:r>
              <a:rPr lang="en-US" sz="2200" dirty="0" smtClean="0">
                <a:latin typeface="Khmer UI" pitchFamily="34" charset="0"/>
                <a:cs typeface="Khmer UI" pitchFamily="34" charset="0"/>
              </a:rPr>
              <a:t>and payment rules x and p are in BIC if and only if for all </a:t>
            </a:r>
            <a:r>
              <a:rPr lang="en-US" sz="2200" dirty="0" err="1" smtClean="0">
                <a:latin typeface="Khmer UI" pitchFamily="34" charset="0"/>
                <a:cs typeface="Khmer UI" pitchFamily="34" charset="0"/>
              </a:rPr>
              <a:t>i</a:t>
            </a:r>
            <a:r>
              <a:rPr lang="en-US" sz="2200" dirty="0" smtClean="0">
                <a:latin typeface="Khmer UI" pitchFamily="34" charset="0"/>
                <a:cs typeface="Khmer UI" pitchFamily="34" charset="0"/>
              </a:rPr>
              <a:t>, </a:t>
            </a:r>
            <a:endParaRPr lang="en-US" sz="2000" dirty="0">
              <a:latin typeface="Khmer UI" pitchFamily="34" charset="0"/>
              <a:cs typeface="Khmer UI" pitchFamily="34" charset="0"/>
            </a:endParaRPr>
          </a:p>
        </p:txBody>
      </p:sp>
      <p:sp>
        <p:nvSpPr>
          <p:cNvPr id="6" name="כותרת 1"/>
          <p:cNvSpPr>
            <a:spLocks noGrp="1"/>
          </p:cNvSpPr>
          <p:nvPr>
            <p:ph type="title"/>
          </p:nvPr>
        </p:nvSpPr>
        <p:spPr>
          <a:xfrm>
            <a:off x="1043608" y="858363"/>
            <a:ext cx="6965245" cy="1202485"/>
          </a:xfrm>
        </p:spPr>
        <p:txBody>
          <a:bodyPr vert="horz" lIns="91440" tIns="45720" rIns="91440" bIns="45720" rtlCol="0" anchor="ctr">
            <a:normAutofit fontScale="90000"/>
          </a:bodyPr>
          <a:lstStyle/>
          <a:p>
            <a:pPr rtl="1"/>
            <a:r>
              <a:rPr lang="en-US" sz="6000" b="1" dirty="0" smtClean="0">
                <a:solidFill>
                  <a:schemeClr val="tx2"/>
                </a:solidFill>
                <a:latin typeface="JasmineUPC" pitchFamily="18" charset="-34"/>
                <a:cs typeface="JasmineUPC" pitchFamily="18" charset="-34"/>
              </a:rPr>
              <a:t>BIC: Value vs. Quantile </a:t>
            </a:r>
            <a:r>
              <a:rPr lang="en-US" sz="6000" b="1" dirty="0" smtClean="0">
                <a:solidFill>
                  <a:schemeClr val="tx2"/>
                </a:solidFill>
                <a:latin typeface="JasmineUPC" pitchFamily="18" charset="-34"/>
                <a:cs typeface="JasmineUPC" pitchFamily="18" charset="-34"/>
              </a:rPr>
              <a:t>Space</a:t>
            </a:r>
            <a:endParaRPr lang="en-US" sz="6000" b="1" dirty="0">
              <a:solidFill>
                <a:srgbClr val="002060"/>
              </a:solidFill>
              <a:latin typeface="Guttman Yad-Brush" pitchFamily="2" charset="-79"/>
              <a:cs typeface="Guttman Yad-Brush" pitchFamily="2" charset="-79"/>
            </a:endParaRPr>
          </a:p>
        </p:txBody>
      </p:sp>
      <p:sp>
        <p:nvSpPr>
          <p:cNvPr id="5" name="Content Placeholder 3"/>
          <p:cNvSpPr txBox="1">
            <a:spLocks/>
          </p:cNvSpPr>
          <p:nvPr/>
        </p:nvSpPr>
        <p:spPr>
          <a:xfrm>
            <a:off x="1043608" y="2060848"/>
            <a:ext cx="7128792" cy="828092"/>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buNone/>
            </a:pPr>
            <a:r>
              <a:rPr lang="en-US" sz="2200" b="1" u="sng" dirty="0" smtClean="0">
                <a:solidFill>
                  <a:srgbClr val="6600FF"/>
                </a:solidFill>
                <a:latin typeface="Khmer UI" pitchFamily="34" charset="0"/>
                <a:cs typeface="Khmer UI" pitchFamily="34" charset="0"/>
              </a:rPr>
              <a:t>Theorem:</a:t>
            </a:r>
            <a:r>
              <a:rPr lang="en-US" sz="2200" dirty="0" smtClean="0">
                <a:solidFill>
                  <a:srgbClr val="6600FF"/>
                </a:solidFill>
                <a:latin typeface="Khmer UI" pitchFamily="34" charset="0"/>
                <a:cs typeface="Khmer UI" pitchFamily="34" charset="0"/>
              </a:rPr>
              <a:t> </a:t>
            </a:r>
            <a:r>
              <a:rPr lang="en-US" sz="2000" dirty="0"/>
              <a:t>A </a:t>
            </a:r>
            <a:r>
              <a:rPr lang="en-US" sz="2000" dirty="0" smtClean="0"/>
              <a:t>single parameter direct </a:t>
            </a:r>
            <a:r>
              <a:rPr lang="en-US" sz="2000" dirty="0"/>
              <a:t>mechanism M is BIC for distribution F if and only if for all </a:t>
            </a:r>
            <a:r>
              <a:rPr lang="en-US" sz="2000" dirty="0" err="1"/>
              <a:t>i</a:t>
            </a:r>
            <a:r>
              <a:rPr lang="en-US" sz="2000" dirty="0"/>
              <a:t>,</a:t>
            </a:r>
            <a:endParaRPr lang="en-US" sz="2200" dirty="0" smtClean="0">
              <a:latin typeface="Khmer UI" pitchFamily="34" charset="0"/>
              <a:cs typeface="Khmer UI" pitchFamily="34" charset="0"/>
            </a:endParaRPr>
          </a:p>
        </p:txBody>
      </p:sp>
      <mc:AlternateContent xmlns:mc="http://schemas.openxmlformats.org/markup-compatibility/2006" xmlns:a14="http://schemas.microsoft.com/office/drawing/2010/main">
        <mc:Choice Requires="a14">
          <p:sp>
            <p:nvSpPr>
              <p:cNvPr id="2" name="TextBox 1"/>
              <p:cNvSpPr txBox="1"/>
              <p:nvPr/>
            </p:nvSpPr>
            <p:spPr>
              <a:xfrm>
                <a:off x="1043608" y="3429000"/>
                <a:ext cx="7128792" cy="445956"/>
              </a:xfrm>
              <a:prstGeom prst="rect">
                <a:avLst/>
              </a:prstGeom>
              <a:noFill/>
            </p:spPr>
            <p:txBody>
              <a:bodyPr wrap="square" rtlCol="1">
                <a:spAutoFit/>
              </a:bodyPr>
              <a:lstStyle/>
              <a:p>
                <a:r>
                  <a:rPr lang="en-US" b="1" dirty="0" smtClean="0">
                    <a:solidFill>
                      <a:srgbClr val="6600FF"/>
                    </a:solidFill>
                    <a:latin typeface="Khmer UI" pitchFamily="34" charset="0"/>
                    <a:cs typeface="Khmer UI" pitchFamily="34" charset="0"/>
                  </a:rPr>
                  <a:t>2.    </a:t>
                </a:r>
                <a:r>
                  <a:rPr lang="en-US" b="1" u="sng" dirty="0" smtClean="0">
                    <a:latin typeface="Khmer UI" pitchFamily="34" charset="0"/>
                    <a:cs typeface="Khmer UI" pitchFamily="34" charset="0"/>
                  </a:rPr>
                  <a:t>payment </a:t>
                </a:r>
                <a:r>
                  <a:rPr lang="en-US" b="1" u="sng" dirty="0">
                    <a:latin typeface="Khmer UI" pitchFamily="34" charset="0"/>
                    <a:cs typeface="Khmer UI" pitchFamily="34" charset="0"/>
                  </a:rPr>
                  <a:t>identity:</a:t>
                </a:r>
                <a:r>
                  <a:rPr lang="en-US" b="1" dirty="0">
                    <a:latin typeface="Khmer UI" pitchFamily="34" charset="0"/>
                    <a:cs typeface="Khmer UI" pitchFamily="34" charset="0"/>
                  </a:rPr>
                  <a:t>  </a:t>
                </a:r>
                <a14:m>
                  <m:oMath xmlns:m="http://schemas.openxmlformats.org/officeDocument/2006/math">
                    <m:sSub>
                      <m:sSubPr>
                        <m:ctrlPr>
                          <a:rPr lang="he-IL" i="1">
                            <a:latin typeface="Cambria Math"/>
                          </a:rPr>
                        </m:ctrlPr>
                      </m:sSubPr>
                      <m:e>
                        <m:sSup>
                          <m:sSupPr>
                            <m:ctrlPr>
                              <a:rPr lang="he-IL" i="1" smtClean="0">
                                <a:latin typeface="Cambria Math"/>
                              </a:rPr>
                            </m:ctrlPr>
                          </m:sSupPr>
                          <m:e>
                            <m:sSub>
                              <m:sSubPr>
                                <m:ctrlPr>
                                  <a:rPr lang="he-IL" i="1">
                                    <a:latin typeface="Cambria Math"/>
                                  </a:rPr>
                                </m:ctrlPr>
                              </m:sSubPr>
                              <m:e>
                                <m:r>
                                  <a:rPr lang="en-US" i="1">
                                    <a:latin typeface="Cambria Math"/>
                                  </a:rPr>
                                  <m:t>𝑝</m:t>
                                </m:r>
                              </m:e>
                              <m:sub>
                                <m:r>
                                  <a:rPr lang="en-US" i="1">
                                    <a:latin typeface="Cambria Math"/>
                                  </a:rPr>
                                  <m:t>𝑖</m:t>
                                </m:r>
                              </m:sub>
                            </m:sSub>
                          </m:e>
                          <m:sup>
                            <m:r>
                              <a:rPr lang="en-US" b="0" i="1" smtClean="0">
                                <a:latin typeface="Cambria Math"/>
                              </a:rPr>
                              <m:t>𝑀</m:t>
                            </m:r>
                          </m:sup>
                        </m:sSup>
                        <m:r>
                          <a:rPr lang="en-US" i="1">
                            <a:latin typeface="Cambria Math"/>
                          </a:rPr>
                          <m:t>(</m:t>
                        </m:r>
                        <m:r>
                          <a:rPr lang="en-US" i="1">
                            <a:latin typeface="Cambria Math"/>
                          </a:rPr>
                          <m:t>𝑣</m:t>
                        </m:r>
                      </m:e>
                      <m:sub>
                        <m:r>
                          <a:rPr lang="en-US" i="1">
                            <a:latin typeface="Cambria Math"/>
                          </a:rPr>
                          <m:t>𝑖</m:t>
                        </m:r>
                      </m:sub>
                    </m:sSub>
                    <m:r>
                      <a:rPr lang="en-US">
                        <a:latin typeface="Cambria Math"/>
                      </a:rPr>
                      <m:t>)</m:t>
                    </m:r>
                    <m:r>
                      <a:rPr lang="en-US" i="1" dirty="0">
                        <a:latin typeface="Cambria Math"/>
                      </a:rPr>
                      <m:t>=</m:t>
                    </m:r>
                    <m:sSub>
                      <m:sSubPr>
                        <m:ctrlPr>
                          <a:rPr lang="he-IL" i="1">
                            <a:latin typeface="Cambria Math"/>
                          </a:rPr>
                        </m:ctrlPr>
                      </m:sSubPr>
                      <m:e>
                        <m:r>
                          <a:rPr lang="en-US" i="1">
                            <a:latin typeface="Cambria Math"/>
                          </a:rPr>
                          <m:t>𝑣</m:t>
                        </m:r>
                      </m:e>
                      <m:sub>
                        <m:r>
                          <a:rPr lang="en-US" i="1">
                            <a:latin typeface="Cambria Math"/>
                          </a:rPr>
                          <m:t>𝑖</m:t>
                        </m:r>
                      </m:sub>
                    </m:sSub>
                    <m:sSup>
                      <m:sSupPr>
                        <m:ctrlPr>
                          <a:rPr lang="en-US" i="1" smtClean="0">
                            <a:latin typeface="Cambria Math"/>
                          </a:rPr>
                        </m:ctrlPr>
                      </m:sSupPr>
                      <m:e>
                        <m:sSub>
                          <m:sSubPr>
                            <m:ctrlPr>
                              <a:rPr lang="he-IL" i="1">
                                <a:latin typeface="Cambria Math"/>
                              </a:rPr>
                            </m:ctrlPr>
                          </m:sSubPr>
                          <m:e>
                            <m:r>
                              <a:rPr lang="en-US" i="1">
                                <a:latin typeface="Cambria Math"/>
                              </a:rPr>
                              <m:t>𝑥</m:t>
                            </m:r>
                          </m:e>
                          <m:sub>
                            <m:r>
                              <a:rPr lang="en-US" i="1">
                                <a:latin typeface="Cambria Math"/>
                              </a:rPr>
                              <m:t>𝑖</m:t>
                            </m:r>
                          </m:sub>
                        </m:sSub>
                      </m:e>
                      <m:sup>
                        <m:r>
                          <a:rPr lang="en-US" b="0" i="1" smtClean="0">
                            <a:latin typeface="Cambria Math"/>
                          </a:rPr>
                          <m:t>𝑀</m:t>
                        </m:r>
                      </m:sup>
                    </m:sSup>
                    <m:d>
                      <m:dPr>
                        <m:ctrlPr>
                          <a:rPr lang="en-US" i="1">
                            <a:latin typeface="Cambria Math"/>
                          </a:rPr>
                        </m:ctrlPr>
                      </m:dPr>
                      <m:e>
                        <m:sSub>
                          <m:sSubPr>
                            <m:ctrlPr>
                              <a:rPr lang="he-IL" i="1">
                                <a:latin typeface="Cambria Math"/>
                              </a:rPr>
                            </m:ctrlPr>
                          </m:sSubPr>
                          <m:e>
                            <m:r>
                              <a:rPr lang="en-US" i="1">
                                <a:latin typeface="Cambria Math"/>
                              </a:rPr>
                              <m:t>𝑣</m:t>
                            </m:r>
                          </m:e>
                          <m:sub>
                            <m:r>
                              <a:rPr lang="en-US" i="1">
                                <a:latin typeface="Cambria Math"/>
                              </a:rPr>
                              <m:t>𝑖</m:t>
                            </m:r>
                          </m:sub>
                        </m:sSub>
                      </m:e>
                    </m:d>
                    <m:r>
                      <a:rPr lang="en-US" i="1" dirty="0">
                        <a:latin typeface="Cambria Math"/>
                      </a:rPr>
                      <m:t>−</m:t>
                    </m:r>
                    <m:nary>
                      <m:naryPr>
                        <m:ctrlPr>
                          <a:rPr lang="en-US" i="1" dirty="0">
                            <a:latin typeface="Cambria Math"/>
                          </a:rPr>
                        </m:ctrlPr>
                      </m:naryPr>
                      <m:sub>
                        <m:r>
                          <a:rPr lang="en-US" i="1" dirty="0">
                            <a:latin typeface="Cambria Math"/>
                          </a:rPr>
                          <m:t>0</m:t>
                        </m:r>
                      </m:sub>
                      <m:sup>
                        <m:sSub>
                          <m:sSubPr>
                            <m:ctrlPr>
                              <a:rPr lang="he-IL" i="1">
                                <a:latin typeface="Cambria Math"/>
                              </a:rPr>
                            </m:ctrlPr>
                          </m:sSubPr>
                          <m:e>
                            <m:r>
                              <a:rPr lang="en-US" i="1">
                                <a:latin typeface="Cambria Math"/>
                              </a:rPr>
                              <m:t>𝑣</m:t>
                            </m:r>
                          </m:e>
                          <m:sub>
                            <m:r>
                              <a:rPr lang="en-US" i="1">
                                <a:latin typeface="Cambria Math"/>
                              </a:rPr>
                              <m:t>𝑖</m:t>
                            </m:r>
                          </m:sub>
                        </m:sSub>
                      </m:sup>
                      <m:e>
                        <m:sSup>
                          <m:sSupPr>
                            <m:ctrlPr>
                              <a:rPr lang="en-US" i="1">
                                <a:latin typeface="Cambria Math"/>
                              </a:rPr>
                            </m:ctrlPr>
                          </m:sSupPr>
                          <m:e>
                            <m:sSub>
                              <m:sSubPr>
                                <m:ctrlPr>
                                  <a:rPr lang="he-IL" i="1">
                                    <a:latin typeface="Cambria Math"/>
                                  </a:rPr>
                                </m:ctrlPr>
                              </m:sSubPr>
                              <m:e>
                                <m:r>
                                  <a:rPr lang="en-US" i="1">
                                    <a:latin typeface="Cambria Math"/>
                                  </a:rPr>
                                  <m:t>𝑥</m:t>
                                </m:r>
                              </m:e>
                              <m:sub>
                                <m:r>
                                  <a:rPr lang="en-US" i="1">
                                    <a:latin typeface="Cambria Math"/>
                                  </a:rPr>
                                  <m:t>𝑖</m:t>
                                </m:r>
                              </m:sub>
                            </m:sSub>
                          </m:e>
                          <m:sup>
                            <m:r>
                              <a:rPr lang="en-US" i="1">
                                <a:latin typeface="Cambria Math"/>
                              </a:rPr>
                              <m:t>𝑀</m:t>
                            </m:r>
                          </m:sup>
                        </m:sSup>
                        <m:d>
                          <m:dPr>
                            <m:ctrlPr>
                              <a:rPr lang="en-US" i="1">
                                <a:latin typeface="Cambria Math"/>
                              </a:rPr>
                            </m:ctrlPr>
                          </m:dPr>
                          <m:e>
                            <m:r>
                              <a:rPr lang="en-US" i="1">
                                <a:latin typeface="Cambria Math"/>
                              </a:rPr>
                              <m:t>𝑧</m:t>
                            </m:r>
                          </m:e>
                        </m:d>
                        <m:r>
                          <a:rPr lang="en-US" i="1">
                            <a:latin typeface="Cambria Math"/>
                          </a:rPr>
                          <m:t>𝑑𝑧</m:t>
                        </m:r>
                        <m:r>
                          <a:rPr lang="en-US" i="1">
                            <a:latin typeface="Cambria Math"/>
                          </a:rPr>
                          <m:t>+</m:t>
                        </m:r>
                        <m:sSup>
                          <m:sSupPr>
                            <m:ctrlPr>
                              <a:rPr lang="en-US" i="1" smtClean="0">
                                <a:latin typeface="Cambria Math"/>
                              </a:rPr>
                            </m:ctrlPr>
                          </m:sSupPr>
                          <m:e>
                            <m:sSub>
                              <m:sSubPr>
                                <m:ctrlPr>
                                  <a:rPr lang="en-US" i="1">
                                    <a:latin typeface="Cambria Math"/>
                                  </a:rPr>
                                </m:ctrlPr>
                              </m:sSubPr>
                              <m:e>
                                <m:r>
                                  <a:rPr lang="en-US" i="1">
                                    <a:latin typeface="Cambria Math"/>
                                  </a:rPr>
                                  <m:t>𝑝</m:t>
                                </m:r>
                              </m:e>
                              <m:sub>
                                <m:r>
                                  <a:rPr lang="en-US" i="1">
                                    <a:latin typeface="Cambria Math"/>
                                  </a:rPr>
                                  <m:t>𝑖</m:t>
                                </m:r>
                              </m:sub>
                            </m:sSub>
                          </m:e>
                          <m:sup>
                            <m:r>
                              <a:rPr lang="en-US" b="0" i="1" smtClean="0">
                                <a:latin typeface="Cambria Math"/>
                              </a:rPr>
                              <m:t>𝑀</m:t>
                            </m:r>
                          </m:sup>
                        </m:sSup>
                        <m:r>
                          <a:rPr lang="en-US" i="1">
                            <a:latin typeface="Cambria Math"/>
                          </a:rPr>
                          <m:t>(</m:t>
                        </m:r>
                        <m:r>
                          <a:rPr lang="en-US" i="1">
                            <a:latin typeface="Cambria Math"/>
                          </a:rPr>
                          <m:t>0</m:t>
                        </m:r>
                        <m:r>
                          <a:rPr lang="en-US" i="1">
                            <a:latin typeface="Cambria Math"/>
                          </a:rPr>
                          <m:t>)</m:t>
                        </m:r>
                      </m:e>
                    </m:nary>
                  </m:oMath>
                </a14:m>
                <a:endParaRPr lang="en-US" dirty="0">
                  <a:latin typeface="Khmer UI" pitchFamily="34" charset="0"/>
                  <a:cs typeface="Khmer UI"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043608" y="3429000"/>
                <a:ext cx="7128792" cy="445956"/>
              </a:xfrm>
              <a:prstGeom prst="rect">
                <a:avLst/>
              </a:prstGeom>
              <a:blipFill rotWithShape="1">
                <a:blip r:embed="rId3"/>
                <a:stretch>
                  <a:fillRect l="-684" t="-115068" b="-178082"/>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008088" y="2924944"/>
                <a:ext cx="7128792" cy="369332"/>
              </a:xfrm>
              <a:prstGeom prst="rect">
                <a:avLst/>
              </a:prstGeom>
              <a:noFill/>
            </p:spPr>
            <p:txBody>
              <a:bodyPr wrap="square" rtlCol="1">
                <a:spAutoFit/>
              </a:bodyPr>
              <a:lstStyle/>
              <a:p>
                <a:r>
                  <a:rPr lang="en-US" b="1" dirty="0" smtClean="0">
                    <a:solidFill>
                      <a:srgbClr val="6600FF"/>
                    </a:solidFill>
                    <a:latin typeface="Khmer UI" pitchFamily="34" charset="0"/>
                    <a:cs typeface="Khmer UI" pitchFamily="34" charset="0"/>
                  </a:rPr>
                  <a:t>1.     </a:t>
                </a:r>
                <a:r>
                  <a:rPr lang="en-US" b="1" u="sng" dirty="0" smtClean="0">
                    <a:latin typeface="Khmer UI" pitchFamily="34" charset="0"/>
                    <a:cs typeface="Khmer UI" pitchFamily="34" charset="0"/>
                  </a:rPr>
                  <a:t>monotonicity</a:t>
                </a:r>
                <a:r>
                  <a:rPr lang="en-US" b="1" u="sng" dirty="0">
                    <a:latin typeface="Khmer UI" pitchFamily="34" charset="0"/>
                    <a:cs typeface="Khmer UI" pitchFamily="34" charset="0"/>
                  </a:rPr>
                  <a:t>:</a:t>
                </a:r>
                <a:r>
                  <a:rPr lang="en-US" b="1" dirty="0">
                    <a:latin typeface="Khmer UI" pitchFamily="34" charset="0"/>
                    <a:cs typeface="Khmer UI" pitchFamily="34" charset="0"/>
                  </a:rPr>
                  <a:t>  </a:t>
                </a:r>
                <a14:m>
                  <m:oMath xmlns:m="http://schemas.openxmlformats.org/officeDocument/2006/math">
                    <m:sSub>
                      <m:sSubPr>
                        <m:ctrlPr>
                          <a:rPr lang="he-IL" i="1">
                            <a:latin typeface="Cambria Math"/>
                          </a:rPr>
                        </m:ctrlPr>
                      </m:sSubPr>
                      <m:e>
                        <m:sSup>
                          <m:sSupPr>
                            <m:ctrlPr>
                              <a:rPr lang="he-IL" i="1" smtClean="0">
                                <a:latin typeface="Cambria Math"/>
                              </a:rPr>
                            </m:ctrlPr>
                          </m:sSupPr>
                          <m:e>
                            <m:sSub>
                              <m:sSubPr>
                                <m:ctrlPr>
                                  <a:rPr lang="he-IL" i="1">
                                    <a:latin typeface="Cambria Math"/>
                                  </a:rPr>
                                </m:ctrlPr>
                              </m:sSubPr>
                              <m:e>
                                <m:r>
                                  <a:rPr lang="en-US" i="1">
                                    <a:latin typeface="Cambria Math"/>
                                  </a:rPr>
                                  <m:t>𝑥</m:t>
                                </m:r>
                              </m:e>
                              <m:sub>
                                <m:r>
                                  <a:rPr lang="en-US" i="1">
                                    <a:latin typeface="Cambria Math"/>
                                  </a:rPr>
                                  <m:t>𝑖</m:t>
                                </m:r>
                              </m:sub>
                            </m:sSub>
                          </m:e>
                          <m:sup>
                            <m:r>
                              <a:rPr lang="en-US" b="0" i="1" smtClean="0">
                                <a:latin typeface="Cambria Math"/>
                              </a:rPr>
                              <m:t>𝑀</m:t>
                            </m:r>
                          </m:sup>
                        </m:sSup>
                        <m:r>
                          <a:rPr lang="en-US" i="1">
                            <a:latin typeface="Cambria Math"/>
                          </a:rPr>
                          <m:t>(</m:t>
                        </m:r>
                        <m:r>
                          <a:rPr lang="en-US" i="1">
                            <a:latin typeface="Cambria Math"/>
                          </a:rPr>
                          <m:t>𝑣</m:t>
                        </m:r>
                      </m:e>
                      <m:sub>
                        <m:r>
                          <a:rPr lang="en-US" i="1">
                            <a:latin typeface="Cambria Math"/>
                          </a:rPr>
                          <m:t>𝑖</m:t>
                        </m:r>
                      </m:sub>
                    </m:sSub>
                    <m:r>
                      <a:rPr lang="en-US">
                        <a:latin typeface="Cambria Math"/>
                      </a:rPr>
                      <m:t>)</m:t>
                    </m:r>
                  </m:oMath>
                </a14:m>
                <a:r>
                  <a:rPr lang="en-US" dirty="0">
                    <a:latin typeface="Khmer UI" pitchFamily="34" charset="0"/>
                    <a:cs typeface="Khmer UI" pitchFamily="34" charset="0"/>
                  </a:rPr>
                  <a:t> is monotone </a:t>
                </a:r>
                <a:r>
                  <a:rPr lang="en-US" b="1" dirty="0">
                    <a:latin typeface="Khmer UI" pitchFamily="34" charset="0"/>
                    <a:cs typeface="Khmer UI" pitchFamily="34" charset="0"/>
                  </a:rPr>
                  <a:t>non-decreasing</a:t>
                </a:r>
                <a:endParaRPr lang="en-US" dirty="0">
                  <a:latin typeface="Khmer UI" pitchFamily="34" charset="0"/>
                  <a:cs typeface="Khmer UI"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008088" y="2924944"/>
                <a:ext cx="7128792" cy="369332"/>
              </a:xfrm>
              <a:prstGeom prst="rect">
                <a:avLst/>
              </a:prstGeom>
              <a:blipFill rotWithShape="1">
                <a:blip r:embed="rId4"/>
                <a:stretch>
                  <a:fillRect l="-684" t="-6667" b="-28333"/>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008088" y="5517367"/>
                <a:ext cx="7128792" cy="503921"/>
              </a:xfrm>
              <a:prstGeom prst="rect">
                <a:avLst/>
              </a:prstGeom>
              <a:noFill/>
            </p:spPr>
            <p:txBody>
              <a:bodyPr wrap="square" rtlCol="1">
                <a:spAutoFit/>
              </a:bodyPr>
              <a:lstStyle/>
              <a:p>
                <a:r>
                  <a:rPr lang="en-US" b="1" dirty="0" smtClean="0">
                    <a:solidFill>
                      <a:srgbClr val="6600FF"/>
                    </a:solidFill>
                    <a:latin typeface="Khmer UI" pitchFamily="34" charset="0"/>
                    <a:cs typeface="Khmer UI" pitchFamily="34" charset="0"/>
                  </a:rPr>
                  <a:t>2.    </a:t>
                </a:r>
                <a:r>
                  <a:rPr lang="en-US" b="1" u="sng" dirty="0" smtClean="0">
                    <a:latin typeface="Khmer UI" pitchFamily="34" charset="0"/>
                    <a:cs typeface="Khmer UI" pitchFamily="34" charset="0"/>
                  </a:rPr>
                  <a:t>payment </a:t>
                </a:r>
                <a:r>
                  <a:rPr lang="en-US" b="1" u="sng" dirty="0">
                    <a:latin typeface="Khmer UI" pitchFamily="34" charset="0"/>
                    <a:cs typeface="Khmer UI" pitchFamily="34" charset="0"/>
                  </a:rPr>
                  <a:t>identity</a:t>
                </a:r>
                <a:r>
                  <a:rPr lang="he-IL" dirty="0"/>
                  <a:t> </a:t>
                </a:r>
                <a14:m>
                  <m:oMath xmlns:m="http://schemas.openxmlformats.org/officeDocument/2006/math">
                    <m:sSub>
                      <m:sSubPr>
                        <m:ctrlPr>
                          <a:rPr lang="he-IL" i="1">
                            <a:latin typeface="Cambria Math"/>
                          </a:rPr>
                        </m:ctrlPr>
                      </m:sSubPr>
                      <m:e>
                        <m:r>
                          <a:rPr lang="en-US" i="1">
                            <a:latin typeface="Cambria Math"/>
                          </a:rPr>
                          <m:t>𝑝</m:t>
                        </m:r>
                      </m:e>
                      <m:sub>
                        <m:r>
                          <a:rPr lang="en-US" i="1">
                            <a:latin typeface="Cambria Math"/>
                          </a:rPr>
                          <m:t>𝑖</m:t>
                        </m:r>
                      </m:sub>
                    </m:sSub>
                    <m:sSub>
                      <m:sSubPr>
                        <m:ctrlPr>
                          <a:rPr lang="he-IL" i="1">
                            <a:latin typeface="Cambria Math"/>
                          </a:rPr>
                        </m:ctrlPr>
                      </m:sSubPr>
                      <m:e>
                        <m:r>
                          <a:rPr lang="en-US" i="1">
                            <a:latin typeface="Cambria Math"/>
                          </a:rPr>
                          <m:t>(</m:t>
                        </m:r>
                        <m:r>
                          <a:rPr lang="en-US" i="1">
                            <a:latin typeface="Cambria Math"/>
                          </a:rPr>
                          <m:t>𝑞</m:t>
                        </m:r>
                      </m:e>
                      <m:sub>
                        <m:r>
                          <a:rPr lang="en-US" i="1">
                            <a:latin typeface="Cambria Math"/>
                          </a:rPr>
                          <m:t>𝑖</m:t>
                        </m:r>
                      </m:sub>
                    </m:sSub>
                    <m:r>
                      <a:rPr lang="en-US">
                        <a:latin typeface="Cambria Math"/>
                      </a:rPr>
                      <m:t>)</m:t>
                    </m:r>
                    <m:r>
                      <a:rPr lang="en-US" i="1" dirty="0">
                        <a:latin typeface="Cambria Math"/>
                      </a:rPr>
                      <m:t>= −</m:t>
                    </m:r>
                    <m:nary>
                      <m:naryPr>
                        <m:ctrlPr>
                          <a:rPr lang="en-US" i="1" dirty="0">
                            <a:latin typeface="Cambria Math"/>
                          </a:rPr>
                        </m:ctrlPr>
                      </m:naryPr>
                      <m:sub>
                        <m:sSub>
                          <m:sSubPr>
                            <m:ctrlPr>
                              <a:rPr lang="en-US" i="1" dirty="0">
                                <a:latin typeface="Cambria Math"/>
                              </a:rPr>
                            </m:ctrlPr>
                          </m:sSubPr>
                          <m:e>
                            <m:r>
                              <a:rPr lang="en-US" i="1" dirty="0">
                                <a:latin typeface="Cambria Math"/>
                              </a:rPr>
                              <m:t>𝑞</m:t>
                            </m:r>
                          </m:e>
                          <m:sub>
                            <m:r>
                              <a:rPr lang="en-US" i="1" dirty="0">
                                <a:latin typeface="Cambria Math"/>
                              </a:rPr>
                              <m:t>𝑖</m:t>
                            </m:r>
                          </m:sub>
                        </m:sSub>
                      </m:sub>
                      <m:sup>
                        <m:r>
                          <a:rPr lang="en-US" i="1" dirty="0">
                            <a:latin typeface="Cambria Math"/>
                          </a:rPr>
                          <m:t>1</m:t>
                        </m:r>
                      </m:sup>
                      <m:e>
                        <m:sSub>
                          <m:sSubPr>
                            <m:ctrlPr>
                              <a:rPr lang="he-IL" i="1">
                                <a:latin typeface="Cambria Math"/>
                              </a:rPr>
                            </m:ctrlPr>
                          </m:sSubPr>
                          <m:e>
                            <m:r>
                              <a:rPr lang="en-US" i="1">
                                <a:latin typeface="Cambria Math"/>
                              </a:rPr>
                              <m:t>𝑣</m:t>
                            </m:r>
                          </m:e>
                          <m:sub>
                            <m:r>
                              <a:rPr lang="en-US" i="1">
                                <a:latin typeface="Cambria Math"/>
                              </a:rPr>
                              <m:t>𝑖</m:t>
                            </m:r>
                          </m:sub>
                        </m:sSub>
                        <m:d>
                          <m:dPr>
                            <m:ctrlPr>
                              <a:rPr lang="en-US" i="1">
                                <a:latin typeface="Cambria Math"/>
                              </a:rPr>
                            </m:ctrlPr>
                          </m:dPr>
                          <m:e>
                            <m:r>
                              <a:rPr lang="en-US" i="1">
                                <a:latin typeface="Cambria Math"/>
                              </a:rPr>
                              <m:t>𝑟</m:t>
                            </m:r>
                          </m:e>
                        </m:d>
                        <m:sSub>
                          <m:sSubPr>
                            <m:ctrlPr>
                              <a:rPr lang="he-IL" i="1">
                                <a:latin typeface="Cambria Math"/>
                              </a:rPr>
                            </m:ctrlPr>
                          </m:sSubPr>
                          <m:e>
                            <m:sSup>
                              <m:sSupPr>
                                <m:ctrlPr>
                                  <a:rPr lang="en-US" i="1">
                                    <a:latin typeface="Cambria Math"/>
                                  </a:rPr>
                                </m:ctrlPr>
                              </m:sSupPr>
                              <m:e>
                                <m:r>
                                  <a:rPr lang="en-US" i="1">
                                    <a:latin typeface="Cambria Math"/>
                                  </a:rPr>
                                  <m:t>𝑥</m:t>
                                </m:r>
                              </m:e>
                              <m:sup>
                                <m:r>
                                  <a:rPr lang="en-US" i="1">
                                    <a:latin typeface="Cambria Math"/>
                                  </a:rPr>
                                  <m:t>′</m:t>
                                </m:r>
                              </m:sup>
                            </m:sSup>
                          </m:e>
                          <m:sub>
                            <m:r>
                              <a:rPr lang="en-US" i="1">
                                <a:latin typeface="Cambria Math"/>
                              </a:rPr>
                              <m:t>𝑖</m:t>
                            </m:r>
                          </m:sub>
                        </m:sSub>
                        <m:d>
                          <m:dPr>
                            <m:ctrlPr>
                              <a:rPr lang="en-US" i="1">
                                <a:latin typeface="Cambria Math"/>
                              </a:rPr>
                            </m:ctrlPr>
                          </m:dPr>
                          <m:e>
                            <m:r>
                              <a:rPr lang="en-US" i="1">
                                <a:latin typeface="Cambria Math"/>
                              </a:rPr>
                              <m:t>𝑟</m:t>
                            </m:r>
                          </m:e>
                        </m:d>
                        <m:r>
                          <a:rPr lang="en-US" i="1">
                            <a:latin typeface="Cambria Math"/>
                          </a:rPr>
                          <m:t>𝑑𝑟</m:t>
                        </m:r>
                        <m:r>
                          <a:rPr lang="en-US" i="1">
                            <a:latin typeface="Cambria Math"/>
                          </a:rPr>
                          <m:t>+</m:t>
                        </m:r>
                        <m:sSub>
                          <m:sSubPr>
                            <m:ctrlPr>
                              <a:rPr lang="en-US" i="1">
                                <a:latin typeface="Cambria Math"/>
                              </a:rPr>
                            </m:ctrlPr>
                          </m:sSubPr>
                          <m:e>
                            <m:r>
                              <a:rPr lang="en-US" i="1">
                                <a:latin typeface="Cambria Math"/>
                              </a:rPr>
                              <m:t>𝑝</m:t>
                            </m:r>
                          </m:e>
                          <m:sub>
                            <m:r>
                              <a:rPr lang="en-US" i="1">
                                <a:latin typeface="Cambria Math"/>
                              </a:rPr>
                              <m:t>𝑖</m:t>
                            </m:r>
                          </m:sub>
                        </m:sSub>
                        <m:r>
                          <a:rPr lang="en-US" i="1">
                            <a:latin typeface="Cambria Math"/>
                          </a:rPr>
                          <m:t>(</m:t>
                        </m:r>
                        <m:r>
                          <a:rPr lang="en-US" i="1">
                            <a:latin typeface="Cambria Math"/>
                          </a:rPr>
                          <m:t>1</m:t>
                        </m:r>
                        <m:r>
                          <a:rPr lang="en-US" i="1">
                            <a:latin typeface="Cambria Math"/>
                          </a:rPr>
                          <m:t>)</m:t>
                        </m:r>
                      </m:e>
                    </m:nary>
                  </m:oMath>
                </a14:m>
                <a:endParaRPr lang="en-US" dirty="0">
                  <a:latin typeface="Khmer UI" pitchFamily="34" charset="0"/>
                  <a:cs typeface="Khmer UI"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008088" y="5517367"/>
                <a:ext cx="7128792" cy="503921"/>
              </a:xfrm>
              <a:prstGeom prst="rect">
                <a:avLst/>
              </a:prstGeom>
              <a:blipFill rotWithShape="1">
                <a:blip r:embed="rId5"/>
                <a:stretch>
                  <a:fillRect l="-684" t="-97590" b="-149398"/>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008088" y="5075892"/>
                <a:ext cx="7128792" cy="369332"/>
              </a:xfrm>
              <a:prstGeom prst="rect">
                <a:avLst/>
              </a:prstGeom>
              <a:noFill/>
            </p:spPr>
            <p:txBody>
              <a:bodyPr wrap="square" rtlCol="1">
                <a:spAutoFit/>
              </a:bodyPr>
              <a:lstStyle/>
              <a:p>
                <a:r>
                  <a:rPr lang="en-US" b="1" dirty="0" smtClean="0">
                    <a:solidFill>
                      <a:srgbClr val="6600FF"/>
                    </a:solidFill>
                    <a:latin typeface="Khmer UI" pitchFamily="34" charset="0"/>
                    <a:cs typeface="Khmer UI" pitchFamily="34" charset="0"/>
                  </a:rPr>
                  <a:t>1.     </a:t>
                </a:r>
                <a:r>
                  <a:rPr lang="en-US" b="1" u="sng" dirty="0" smtClean="0">
                    <a:latin typeface="Khmer UI" pitchFamily="34" charset="0"/>
                    <a:cs typeface="Khmer UI" pitchFamily="34" charset="0"/>
                  </a:rPr>
                  <a:t>monotonicity</a:t>
                </a:r>
                <a:r>
                  <a:rPr lang="he-IL" dirty="0"/>
                  <a:t> </a:t>
                </a:r>
                <a14:m>
                  <m:oMath xmlns:m="http://schemas.openxmlformats.org/officeDocument/2006/math">
                    <m:sSub>
                      <m:sSubPr>
                        <m:ctrlPr>
                          <a:rPr lang="he-IL" i="1">
                            <a:latin typeface="Cambria Math"/>
                          </a:rPr>
                        </m:ctrlPr>
                      </m:sSubPr>
                      <m:e>
                        <m:r>
                          <a:rPr lang="en-US" i="1">
                            <a:latin typeface="Cambria Math"/>
                          </a:rPr>
                          <m:t>𝑥</m:t>
                        </m:r>
                      </m:e>
                      <m:sub>
                        <m:r>
                          <a:rPr lang="en-US" i="1">
                            <a:latin typeface="Cambria Math"/>
                          </a:rPr>
                          <m:t>𝑖</m:t>
                        </m:r>
                      </m:sub>
                    </m:sSub>
                    <m:sSub>
                      <m:sSubPr>
                        <m:ctrlPr>
                          <a:rPr lang="he-IL" i="1">
                            <a:latin typeface="Cambria Math"/>
                          </a:rPr>
                        </m:ctrlPr>
                      </m:sSubPr>
                      <m:e>
                        <m:r>
                          <a:rPr lang="en-US" i="1">
                            <a:latin typeface="Cambria Math"/>
                          </a:rPr>
                          <m:t>(</m:t>
                        </m:r>
                        <m:r>
                          <a:rPr lang="en-US" i="1">
                            <a:latin typeface="Cambria Math"/>
                          </a:rPr>
                          <m:t>𝑞</m:t>
                        </m:r>
                      </m:e>
                      <m:sub>
                        <m:r>
                          <a:rPr lang="en-US" i="1">
                            <a:latin typeface="Cambria Math"/>
                          </a:rPr>
                          <m:t>𝑖</m:t>
                        </m:r>
                      </m:sub>
                    </m:sSub>
                    <m:r>
                      <a:rPr lang="en-US">
                        <a:latin typeface="Cambria Math"/>
                      </a:rPr>
                      <m:t>)</m:t>
                    </m:r>
                  </m:oMath>
                </a14:m>
                <a:r>
                  <a:rPr lang="en-US" dirty="0">
                    <a:latin typeface="Khmer UI" pitchFamily="34" charset="0"/>
                    <a:cs typeface="Khmer UI" pitchFamily="34" charset="0"/>
                  </a:rPr>
                  <a:t> is monotone </a:t>
                </a:r>
                <a:r>
                  <a:rPr lang="en-US" b="1" dirty="0">
                    <a:latin typeface="Khmer UI" pitchFamily="34" charset="0"/>
                    <a:cs typeface="Khmer UI" pitchFamily="34" charset="0"/>
                  </a:rPr>
                  <a:t>non-increasing</a:t>
                </a:r>
                <a:r>
                  <a:rPr lang="en-US" dirty="0">
                    <a:latin typeface="Khmer UI" pitchFamily="34" charset="0"/>
                    <a:cs typeface="Khmer UI" pitchFamily="34" charset="0"/>
                  </a:rPr>
                  <a:t> in </a:t>
                </a:r>
                <a14:m>
                  <m:oMath xmlns:m="http://schemas.openxmlformats.org/officeDocument/2006/math">
                    <m:sSub>
                      <m:sSubPr>
                        <m:ctrlPr>
                          <a:rPr lang="en-US" i="1">
                            <a:latin typeface="Cambria Math"/>
                          </a:rPr>
                        </m:ctrlPr>
                      </m:sSubPr>
                      <m:e>
                        <m:r>
                          <a:rPr lang="en-US" i="1">
                            <a:latin typeface="Cambria Math"/>
                          </a:rPr>
                          <m:t>𝑞</m:t>
                        </m:r>
                      </m:e>
                      <m:sub>
                        <m:r>
                          <a:rPr lang="en-US" i="1">
                            <a:latin typeface="Cambria Math"/>
                          </a:rPr>
                          <m:t>𝑖</m:t>
                        </m:r>
                      </m:sub>
                    </m:sSub>
                  </m:oMath>
                </a14:m>
                <a:endParaRPr lang="en-US" dirty="0">
                  <a:latin typeface="Khmer UI" pitchFamily="34" charset="0"/>
                  <a:cs typeface="Khmer UI"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008088" y="5075892"/>
                <a:ext cx="7128792" cy="369332"/>
              </a:xfrm>
              <a:prstGeom prst="rect">
                <a:avLst/>
              </a:prstGeom>
              <a:blipFill rotWithShape="1">
                <a:blip r:embed="rId6"/>
                <a:stretch>
                  <a:fillRect l="-684" t="-6667" b="-28333"/>
                </a:stretch>
              </a:blipFill>
            </p:spPr>
            <p:txBody>
              <a:bodyPr/>
              <a:lstStyle/>
              <a:p>
                <a:r>
                  <a:rPr lang="he-IL">
                    <a:noFill/>
                  </a:rPr>
                  <a:t> </a:t>
                </a:r>
              </a:p>
            </p:txBody>
          </p:sp>
        </mc:Fallback>
      </mc:AlternateContent>
    </p:spTree>
    <p:extLst>
      <p:ext uri="{BB962C8B-B14F-4D97-AF65-F5344CB8AC3E}">
        <p14:creationId xmlns:p14="http://schemas.microsoft.com/office/powerpoint/2010/main" val="2773277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2" grpId="0"/>
      <p:bldP spid="7"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מציין מיקום תוכן 1"/>
              <p:cNvSpPr>
                <a:spLocks noGrp="1"/>
              </p:cNvSpPr>
              <p:nvPr>
                <p:ph idx="1"/>
              </p:nvPr>
            </p:nvSpPr>
            <p:spPr>
              <a:xfrm>
                <a:off x="1463040" y="2119257"/>
                <a:ext cx="6196405" cy="3325967"/>
              </a:xfrm>
            </p:spPr>
            <p:txBody>
              <a:bodyPr/>
              <a:lstStyle/>
              <a:p>
                <a:pPr marL="0" indent="0">
                  <a:buNone/>
                </a:pPr>
                <a:r>
                  <a:rPr lang="en-US" b="1" u="sng" dirty="0" smtClean="0">
                    <a:solidFill>
                      <a:srgbClr val="6600FF"/>
                    </a:solidFill>
                    <a:latin typeface="Khmer UI" pitchFamily="34" charset="0"/>
                    <a:cs typeface="Khmer UI" pitchFamily="34" charset="0"/>
                  </a:rPr>
                  <a:t>Definition:</a:t>
                </a:r>
                <a:r>
                  <a:rPr lang="en-US" b="1" dirty="0" smtClean="0">
                    <a:latin typeface="Khmer UI" pitchFamily="34" charset="0"/>
                    <a:cs typeface="Khmer UI" pitchFamily="34" charset="0"/>
                  </a:rPr>
                  <a:t> </a:t>
                </a:r>
                <a:r>
                  <a:rPr lang="en-US" dirty="0">
                    <a:latin typeface="Khmer UI" pitchFamily="34" charset="0"/>
                    <a:cs typeface="Khmer UI" pitchFamily="34" charset="0"/>
                  </a:rPr>
                  <a:t>The revenue curve R(·) specifies the revenue as a function of </a:t>
                </a:r>
                <a:r>
                  <a:rPr lang="en-US" dirty="0" smtClean="0">
                    <a:latin typeface="Khmer UI" pitchFamily="34" charset="0"/>
                    <a:cs typeface="Khmer UI" pitchFamily="34" charset="0"/>
                  </a:rPr>
                  <a:t>the ex ante probability </a:t>
                </a:r>
                <a:r>
                  <a:rPr lang="en-US" dirty="0">
                    <a:latin typeface="Khmer UI" pitchFamily="34" charset="0"/>
                    <a:cs typeface="Khmer UI" pitchFamily="34" charset="0"/>
                  </a:rPr>
                  <a:t>of sale. </a:t>
                </a:r>
              </a:p>
              <a:p>
                <a:pPr marL="0" indent="0">
                  <a:buNone/>
                </a:pPr>
                <a:r>
                  <a:rPr lang="en-US" dirty="0" smtClean="0">
                    <a:latin typeface="Khmer UI" pitchFamily="34" charset="0"/>
                    <a:cs typeface="Khmer UI" pitchFamily="34" charset="0"/>
                  </a:rPr>
                  <a:t>	</a:t>
                </a:r>
              </a:p>
              <a:p>
                <a:pPr marL="0" indent="0">
                  <a:buNone/>
                </a:pPr>
                <a:r>
                  <a:rPr lang="en-US" dirty="0" smtClean="0">
                    <a:latin typeface="Khmer UI" pitchFamily="34" charset="0"/>
                    <a:cs typeface="Khmer UI" pitchFamily="34" charset="0"/>
                  </a:rPr>
                  <a:t>		</a:t>
                </a:r>
                <a14:m>
                  <m:oMath xmlns:m="http://schemas.openxmlformats.org/officeDocument/2006/math">
                    <m:r>
                      <a:rPr lang="en-US" i="1" dirty="0" smtClean="0">
                        <a:latin typeface="Cambria Math"/>
                        <a:cs typeface="Khmer UI" pitchFamily="34" charset="0"/>
                      </a:rPr>
                      <m:t>     </m:t>
                    </m:r>
                    <m:r>
                      <a:rPr lang="en-US" i="1" dirty="0" smtClean="0">
                        <a:latin typeface="Cambria Math"/>
                        <a:cs typeface="Khmer UI" pitchFamily="34" charset="0"/>
                      </a:rPr>
                      <m:t>𝑅</m:t>
                    </m:r>
                    <m:r>
                      <a:rPr lang="en-US" i="1" dirty="0" smtClean="0">
                        <a:latin typeface="Cambria Math"/>
                        <a:cs typeface="Khmer UI" pitchFamily="34" charset="0"/>
                      </a:rPr>
                      <m:t>(</m:t>
                    </m:r>
                    <m:r>
                      <a:rPr lang="en-US" i="1" dirty="0" smtClean="0">
                        <a:latin typeface="Cambria Math"/>
                        <a:cs typeface="Khmer UI" pitchFamily="34" charset="0"/>
                      </a:rPr>
                      <m:t>𝑞</m:t>
                    </m:r>
                    <m:r>
                      <a:rPr lang="en-US" i="1" dirty="0">
                        <a:latin typeface="Cambria Math"/>
                        <a:cs typeface="Khmer UI" pitchFamily="34" charset="0"/>
                      </a:rPr>
                      <m:t>) = </m:t>
                    </m:r>
                    <m:r>
                      <a:rPr lang="en-US" i="1" dirty="0">
                        <a:latin typeface="Cambria Math"/>
                        <a:cs typeface="Khmer UI" pitchFamily="34" charset="0"/>
                      </a:rPr>
                      <m:t>𝑣</m:t>
                    </m:r>
                    <m:r>
                      <a:rPr lang="en-US" i="1" dirty="0">
                        <a:latin typeface="Cambria Math"/>
                        <a:cs typeface="Khmer UI" pitchFamily="34" charset="0"/>
                      </a:rPr>
                      <m:t>(</m:t>
                    </m:r>
                    <m:r>
                      <a:rPr lang="en-US" i="1" dirty="0">
                        <a:latin typeface="Cambria Math"/>
                        <a:cs typeface="Khmer UI" pitchFamily="34" charset="0"/>
                      </a:rPr>
                      <m:t>𝑞</m:t>
                    </m:r>
                    <m:r>
                      <a:rPr lang="en-US" i="1" dirty="0">
                        <a:latin typeface="Cambria Math"/>
                        <a:cs typeface="Khmer UI" pitchFamily="34" charset="0"/>
                      </a:rPr>
                      <m:t>) · </m:t>
                    </m:r>
                    <m:r>
                      <a:rPr lang="en-US" i="1" dirty="0" smtClean="0">
                        <a:latin typeface="Cambria Math"/>
                        <a:cs typeface="Khmer UI" pitchFamily="34" charset="0"/>
                      </a:rPr>
                      <m:t>𝑞</m:t>
                    </m:r>
                  </m:oMath>
                </a14:m>
                <a:endParaRPr lang="en-US" dirty="0" smtClean="0">
                  <a:latin typeface="Khmer UI" pitchFamily="34" charset="0"/>
                  <a:cs typeface="Khmer UI" pitchFamily="34" charset="0"/>
                </a:endParaRPr>
              </a:p>
              <a:p>
                <a:pPr marL="0" indent="0" algn="ctr">
                  <a:buNone/>
                </a:pPr>
                <a:r>
                  <a:rPr lang="en-US" sz="1800" dirty="0" smtClean="0">
                    <a:latin typeface="Khmer UI" pitchFamily="34" charset="0"/>
                    <a:cs typeface="Khmer UI" pitchFamily="34" charset="0"/>
                  </a:rPr>
                  <a:t>     (R(1) and R(0) are defined to be zero)</a:t>
                </a:r>
                <a:endParaRPr lang="he-IL" sz="1800" dirty="0">
                  <a:latin typeface="Khmer UI" pitchFamily="34" charset="0"/>
                </a:endParaRPr>
              </a:p>
            </p:txBody>
          </p:sp>
        </mc:Choice>
        <mc:Fallback xmlns="">
          <p:sp>
            <p:nvSpPr>
              <p:cNvPr id="2" name="מציין מיקום תוכן 1"/>
              <p:cNvSpPr>
                <a:spLocks noGrp="1" noRot="1" noChangeAspect="1" noMove="1" noResize="1" noEditPoints="1" noAdjustHandles="1" noChangeArrowheads="1" noChangeShapeType="1" noTextEdit="1"/>
              </p:cNvSpPr>
              <p:nvPr>
                <p:ph idx="1"/>
              </p:nvPr>
            </p:nvSpPr>
            <p:spPr>
              <a:xfrm>
                <a:off x="1463040" y="2119257"/>
                <a:ext cx="6196405" cy="3325967"/>
              </a:xfrm>
              <a:blipFill rotWithShape="1">
                <a:blip r:embed="rId3"/>
                <a:stretch>
                  <a:fillRect l="-1476" t="-1468"/>
                </a:stretch>
              </a:blipFill>
            </p:spPr>
            <p:txBody>
              <a:bodyPr/>
              <a:lstStyle/>
              <a:p>
                <a:r>
                  <a:rPr lang="he-IL">
                    <a:noFill/>
                  </a:rPr>
                  <a:t> </a:t>
                </a:r>
              </a:p>
            </p:txBody>
          </p:sp>
        </mc:Fallback>
      </mc:AlternateContent>
      <p:sp>
        <p:nvSpPr>
          <p:cNvPr id="7" name="כותרת 1"/>
          <p:cNvSpPr>
            <a:spLocks noGrp="1"/>
          </p:cNvSpPr>
          <p:nvPr>
            <p:ph type="title"/>
          </p:nvPr>
        </p:nvSpPr>
        <p:spPr>
          <a:xfrm>
            <a:off x="1043608" y="692696"/>
            <a:ext cx="6965245" cy="1202485"/>
          </a:xfrm>
        </p:spPr>
        <p:txBody>
          <a:bodyPr vert="horz" lIns="91440" tIns="45720" rIns="91440" bIns="45720" rtlCol="0" anchor="ctr">
            <a:normAutofit/>
          </a:bodyPr>
          <a:lstStyle/>
          <a:p>
            <a:pPr rtl="1"/>
            <a:r>
              <a:rPr lang="en-US" sz="6000" b="1" dirty="0" smtClean="0">
                <a:solidFill>
                  <a:schemeClr val="tx2"/>
                </a:solidFill>
                <a:latin typeface="JasmineUPC" pitchFamily="18" charset="-34"/>
                <a:cs typeface="JasmineUPC" pitchFamily="18" charset="-34"/>
              </a:rPr>
              <a:t>Revenue Curves</a:t>
            </a:r>
            <a:endParaRPr lang="en-US" sz="6000" b="1" dirty="0">
              <a:solidFill>
                <a:srgbClr val="002060"/>
              </a:solidFill>
              <a:latin typeface="Guttman Yad-Brush" pitchFamily="2" charset="-79"/>
              <a:cs typeface="Guttman Yad-Brush" pitchFamily="2" charset="-79"/>
            </a:endParaRPr>
          </a:p>
        </p:txBody>
      </p:sp>
    </p:spTree>
    <p:extLst>
      <p:ext uri="{BB962C8B-B14F-4D97-AF65-F5344CB8AC3E}">
        <p14:creationId xmlns:p14="http://schemas.microsoft.com/office/powerpoint/2010/main" val="2546956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מציין מיקום תוכן 1"/>
              <p:cNvSpPr>
                <a:spLocks noGrp="1"/>
              </p:cNvSpPr>
              <p:nvPr>
                <p:ph idx="1"/>
              </p:nvPr>
            </p:nvSpPr>
            <p:spPr>
              <a:xfrm>
                <a:off x="1259632" y="1844824"/>
                <a:ext cx="7056784" cy="4392488"/>
              </a:xfrm>
            </p:spPr>
            <p:txBody>
              <a:bodyPr>
                <a:normAutofit/>
              </a:bodyPr>
              <a:lstStyle/>
              <a:p>
                <a:pPr marL="0" indent="0">
                  <a:buNone/>
                </a:pPr>
                <a:r>
                  <a:rPr lang="en-US" sz="2200" dirty="0" smtClean="0">
                    <a:latin typeface="Khmer UI" pitchFamily="34" charset="0"/>
                    <a:cs typeface="Khmer UI" pitchFamily="34" charset="0"/>
                  </a:rPr>
                  <a:t>We wish to sell to Alice with ex ante probability q. </a:t>
                </a:r>
              </a:p>
              <a:p>
                <a:pPr marL="0" indent="0">
                  <a:buNone/>
                </a:pPr>
                <a:endParaRPr lang="en-US" sz="2200" dirty="0" smtClean="0">
                  <a:latin typeface="Khmer UI" pitchFamily="34" charset="0"/>
                  <a:cs typeface="Khmer UI" pitchFamily="34" charset="0"/>
                </a:endParaRPr>
              </a:p>
              <a:p>
                <a:pPr marL="0" indent="0">
                  <a:buNone/>
                </a:pPr>
                <a:r>
                  <a:rPr lang="en-US" sz="2200" dirty="0" smtClean="0">
                    <a:latin typeface="Khmer UI" pitchFamily="34" charset="0"/>
                    <a:cs typeface="Khmer UI" pitchFamily="34" charset="0"/>
                  </a:rPr>
                  <a:t>We </a:t>
                </a:r>
                <a:r>
                  <a:rPr lang="en-US" sz="2200" dirty="0" smtClean="0">
                    <a:latin typeface="Khmer UI" pitchFamily="34" charset="0"/>
                    <a:cs typeface="Khmer UI" pitchFamily="34" charset="0"/>
                  </a:rPr>
                  <a:t>post </a:t>
                </a:r>
                <a:r>
                  <a:rPr lang="en-US" sz="2200" dirty="0" smtClean="0">
                    <a:latin typeface="Khmer UI" pitchFamily="34" charset="0"/>
                    <a:cs typeface="Khmer UI" pitchFamily="34" charset="0"/>
                  </a:rPr>
                  <a:t>a price v(q) such that </a:t>
                </a:r>
                <a14:m>
                  <m:oMath xmlns:m="http://schemas.openxmlformats.org/officeDocument/2006/math">
                    <m:sSub>
                      <m:sSubPr>
                        <m:ctrlPr>
                          <a:rPr lang="en-US" sz="2200" i="1" smtClean="0">
                            <a:latin typeface="Cambria Math"/>
                            <a:cs typeface="Khmer UI" pitchFamily="34" charset="0"/>
                          </a:rPr>
                        </m:ctrlPr>
                      </m:sSubPr>
                      <m:e>
                        <m:r>
                          <a:rPr lang="en-US" sz="2200" b="0" i="1" smtClean="0">
                            <a:latin typeface="Cambria Math"/>
                            <a:cs typeface="Khmer UI" pitchFamily="34" charset="0"/>
                          </a:rPr>
                          <m:t>𝑃𝑟</m:t>
                        </m:r>
                      </m:e>
                      <m:sub>
                        <m:r>
                          <a:rPr lang="en-US" sz="2200" b="0" i="1" smtClean="0">
                            <a:latin typeface="Cambria Math"/>
                            <a:cs typeface="Khmer UI" pitchFamily="34" charset="0"/>
                          </a:rPr>
                          <m:t>𝑧</m:t>
                        </m:r>
                        <m:r>
                          <a:rPr lang="en-US" sz="2200" b="0" i="1" smtClean="0">
                            <a:latin typeface="Cambria Math"/>
                            <a:cs typeface="Khmer UI" pitchFamily="34" charset="0"/>
                          </a:rPr>
                          <m:t>~</m:t>
                        </m:r>
                        <m:r>
                          <a:rPr lang="en-US" sz="2200" b="0" i="1" smtClean="0">
                            <a:latin typeface="Cambria Math"/>
                            <a:cs typeface="Khmer UI" pitchFamily="34" charset="0"/>
                          </a:rPr>
                          <m:t>𝐹</m:t>
                        </m:r>
                      </m:sub>
                    </m:sSub>
                    <m:d>
                      <m:dPr>
                        <m:begChr m:val="["/>
                        <m:endChr m:val="]"/>
                        <m:ctrlPr>
                          <a:rPr lang="en-US" sz="2200" b="0" i="1" smtClean="0">
                            <a:latin typeface="Cambria Math"/>
                            <a:cs typeface="Khmer UI" pitchFamily="34" charset="0"/>
                          </a:rPr>
                        </m:ctrlPr>
                      </m:dPr>
                      <m:e>
                        <m:r>
                          <a:rPr lang="en-US" sz="2200" b="0" i="1" smtClean="0">
                            <a:latin typeface="Cambria Math"/>
                            <a:cs typeface="Khmer UI" pitchFamily="34" charset="0"/>
                          </a:rPr>
                          <m:t>𝑧</m:t>
                        </m:r>
                        <m:r>
                          <a:rPr lang="en-US" sz="2200" b="0" i="1" smtClean="0">
                            <a:latin typeface="Cambria Math"/>
                            <a:cs typeface="Khmer UI" pitchFamily="34" charset="0"/>
                          </a:rPr>
                          <m:t>&gt;</m:t>
                        </m:r>
                        <m:r>
                          <a:rPr lang="en-US" sz="2200" b="0" i="1" smtClean="0">
                            <a:latin typeface="Cambria Math"/>
                            <a:cs typeface="Khmer UI" pitchFamily="34" charset="0"/>
                          </a:rPr>
                          <m:t>𝑣</m:t>
                        </m:r>
                        <m:d>
                          <m:dPr>
                            <m:ctrlPr>
                              <a:rPr lang="en-US" sz="2200" b="0" i="1" smtClean="0">
                                <a:latin typeface="Cambria Math"/>
                                <a:cs typeface="Khmer UI" pitchFamily="34" charset="0"/>
                              </a:rPr>
                            </m:ctrlPr>
                          </m:dPr>
                          <m:e>
                            <m:r>
                              <a:rPr lang="en-US" sz="2200" b="0" i="1" smtClean="0">
                                <a:latin typeface="Cambria Math"/>
                                <a:cs typeface="Khmer UI" pitchFamily="34" charset="0"/>
                              </a:rPr>
                              <m:t>𝑞</m:t>
                            </m:r>
                          </m:e>
                        </m:d>
                      </m:e>
                    </m:d>
                    <m:r>
                      <a:rPr lang="en-US" sz="2200" b="0" i="1" smtClean="0">
                        <a:latin typeface="Cambria Math"/>
                        <a:cs typeface="Khmer UI" pitchFamily="34" charset="0"/>
                      </a:rPr>
                      <m:t>=</m:t>
                    </m:r>
                    <m:r>
                      <a:rPr lang="en-US" sz="2200" b="0" i="1" smtClean="0">
                        <a:latin typeface="Cambria Math"/>
                        <a:cs typeface="Khmer UI" pitchFamily="34" charset="0"/>
                      </a:rPr>
                      <m:t>𝑞</m:t>
                    </m:r>
                  </m:oMath>
                </a14:m>
                <a:endParaRPr lang="en-US" sz="2200" dirty="0" smtClean="0">
                  <a:latin typeface="Khmer UI" pitchFamily="34" charset="0"/>
                </a:endParaRPr>
              </a:p>
              <a:p>
                <a:pPr marL="0" indent="0">
                  <a:buNone/>
                </a:pPr>
                <a:endParaRPr lang="en-US" sz="2000" i="1" dirty="0" smtClean="0">
                  <a:latin typeface="Cambria Math"/>
                  <a:cs typeface="Khmer UI" pitchFamily="34" charset="0"/>
                </a:endParaRPr>
              </a:p>
              <a:p>
                <a:pPr marL="0" indent="0">
                  <a:buNone/>
                </a:pPr>
                <a:r>
                  <a:rPr lang="en-US" sz="2200" dirty="0" smtClean="0">
                    <a:latin typeface="Khmer UI" pitchFamily="34" charset="0"/>
                  </a:rPr>
                  <a:t>We wish to optimize revenue (</a:t>
                </a:r>
                <a14:m>
                  <m:oMath xmlns:m="http://schemas.openxmlformats.org/officeDocument/2006/math">
                    <m:r>
                      <a:rPr lang="en-US" sz="2200" i="1" dirty="0">
                        <a:latin typeface="Cambria Math"/>
                        <a:cs typeface="Khmer UI" pitchFamily="34" charset="0"/>
                      </a:rPr>
                      <m:t>𝑅</m:t>
                    </m:r>
                    <m:r>
                      <a:rPr lang="en-US" sz="2200" i="1" dirty="0">
                        <a:latin typeface="Cambria Math"/>
                        <a:cs typeface="Khmer UI" pitchFamily="34" charset="0"/>
                      </a:rPr>
                      <m:t>(</m:t>
                    </m:r>
                    <m:r>
                      <a:rPr lang="en-US" sz="2200" i="1" dirty="0">
                        <a:latin typeface="Cambria Math"/>
                        <a:cs typeface="Khmer UI" pitchFamily="34" charset="0"/>
                      </a:rPr>
                      <m:t>𝑞</m:t>
                    </m:r>
                    <m:r>
                      <a:rPr lang="en-US" sz="2200" i="1" dirty="0">
                        <a:latin typeface="Cambria Math"/>
                        <a:cs typeface="Khmer UI" pitchFamily="34" charset="0"/>
                      </a:rPr>
                      <m:t>) = </m:t>
                    </m:r>
                    <m:r>
                      <a:rPr lang="en-US" sz="2200" i="1" dirty="0">
                        <a:latin typeface="Cambria Math"/>
                        <a:cs typeface="Khmer UI" pitchFamily="34" charset="0"/>
                      </a:rPr>
                      <m:t>𝑣</m:t>
                    </m:r>
                    <m:r>
                      <a:rPr lang="en-US" sz="2200" i="1" dirty="0">
                        <a:latin typeface="Cambria Math"/>
                        <a:cs typeface="Khmer UI" pitchFamily="34" charset="0"/>
                      </a:rPr>
                      <m:t>(</m:t>
                    </m:r>
                    <m:r>
                      <a:rPr lang="en-US" sz="2200" i="1" dirty="0">
                        <a:latin typeface="Cambria Math"/>
                        <a:cs typeface="Khmer UI" pitchFamily="34" charset="0"/>
                      </a:rPr>
                      <m:t>𝑞</m:t>
                    </m:r>
                    <m:r>
                      <a:rPr lang="en-US" sz="2200" i="1" dirty="0">
                        <a:latin typeface="Cambria Math"/>
                        <a:cs typeface="Khmer UI" pitchFamily="34" charset="0"/>
                      </a:rPr>
                      <m:t>) · </m:t>
                    </m:r>
                    <m:r>
                      <a:rPr lang="en-US" sz="2200" i="1" dirty="0">
                        <a:latin typeface="Cambria Math"/>
                        <a:cs typeface="Khmer UI" pitchFamily="34" charset="0"/>
                      </a:rPr>
                      <m:t>𝑞</m:t>
                    </m:r>
                  </m:oMath>
                </a14:m>
                <a:r>
                  <a:rPr lang="en-US" sz="2200" dirty="0" smtClean="0">
                    <a:latin typeface="Khmer UI" pitchFamily="34" charset="0"/>
                  </a:rPr>
                  <a:t>) </a:t>
                </a:r>
                <a:r>
                  <a:rPr lang="en-US" sz="2200" dirty="0"/>
                  <a:t>by taking the derivative of the revenue curve and setting</a:t>
                </a:r>
              </a:p>
              <a:p>
                <a:pPr marL="0" indent="0">
                  <a:buNone/>
                </a:pPr>
                <a:r>
                  <a:rPr lang="en-US" sz="2200" dirty="0"/>
                  <a:t>it equal to </a:t>
                </a:r>
                <a:r>
                  <a:rPr lang="en-US" sz="2200" dirty="0" smtClean="0"/>
                  <a:t>zero.</a:t>
                </a:r>
                <a:endParaRPr lang="en-US" sz="2200" dirty="0" smtClean="0">
                  <a:latin typeface="Khmer UI" pitchFamily="34" charset="0"/>
                </a:endParaRPr>
              </a:p>
              <a:p>
                <a:pPr marL="0" indent="0">
                  <a:buNone/>
                </a:pPr>
                <a:endParaRPr lang="en-US" sz="2200" dirty="0">
                  <a:latin typeface="Khmer UI" pitchFamily="34" charset="0"/>
                </a:endParaRPr>
              </a:p>
              <a:p>
                <a:pPr marL="0" indent="0">
                  <a:buNone/>
                </a:pPr>
                <a:endParaRPr lang="he-IL" sz="2200" dirty="0">
                  <a:latin typeface="Khmer UI" pitchFamily="34" charset="0"/>
                </a:endParaRPr>
              </a:p>
            </p:txBody>
          </p:sp>
        </mc:Choice>
        <mc:Fallback>
          <p:sp>
            <p:nvSpPr>
              <p:cNvPr id="2" name="מציין מיקום תוכן 1"/>
              <p:cNvSpPr>
                <a:spLocks noGrp="1" noRot="1" noChangeAspect="1" noMove="1" noResize="1" noEditPoints="1" noAdjustHandles="1" noChangeArrowheads="1" noChangeShapeType="1" noTextEdit="1"/>
              </p:cNvSpPr>
              <p:nvPr>
                <p:ph idx="1"/>
              </p:nvPr>
            </p:nvSpPr>
            <p:spPr>
              <a:xfrm>
                <a:off x="1259632" y="1844824"/>
                <a:ext cx="7056784" cy="4392488"/>
              </a:xfrm>
              <a:blipFill rotWithShape="1">
                <a:blip r:embed="rId3"/>
                <a:stretch>
                  <a:fillRect l="-1124" t="-694"/>
                </a:stretch>
              </a:blipFill>
            </p:spPr>
            <p:txBody>
              <a:bodyPr/>
              <a:lstStyle/>
              <a:p>
                <a:r>
                  <a:rPr lang="en-US">
                    <a:noFill/>
                  </a:rPr>
                  <a:t> </a:t>
                </a:r>
              </a:p>
            </p:txBody>
          </p:sp>
        </mc:Fallback>
      </mc:AlternateContent>
      <p:sp>
        <p:nvSpPr>
          <p:cNvPr id="7" name="כותרת 1"/>
          <p:cNvSpPr>
            <a:spLocks noGrp="1"/>
          </p:cNvSpPr>
          <p:nvPr>
            <p:ph type="title"/>
          </p:nvPr>
        </p:nvSpPr>
        <p:spPr>
          <a:xfrm>
            <a:off x="1043608" y="692696"/>
            <a:ext cx="6965245" cy="1202485"/>
          </a:xfrm>
        </p:spPr>
        <p:txBody>
          <a:bodyPr vert="horz" lIns="91440" tIns="45720" rIns="91440" bIns="45720" rtlCol="0" anchor="ctr">
            <a:normAutofit/>
          </a:bodyPr>
          <a:lstStyle/>
          <a:p>
            <a:pPr rtl="1"/>
            <a:r>
              <a:rPr lang="en-US" sz="6000" b="1" dirty="0" smtClean="0">
                <a:solidFill>
                  <a:schemeClr val="tx2"/>
                </a:solidFill>
                <a:latin typeface="JasmineUPC" pitchFamily="18" charset="-34"/>
                <a:cs typeface="JasmineUPC" pitchFamily="18" charset="-34"/>
              </a:rPr>
              <a:t>Example</a:t>
            </a:r>
            <a:endParaRPr lang="en-US" sz="6000" b="1" dirty="0">
              <a:solidFill>
                <a:srgbClr val="002060"/>
              </a:solidFill>
              <a:latin typeface="Guttman Yad-Brush" pitchFamily="2" charset="-79"/>
              <a:cs typeface="Guttman Yad-Brush" pitchFamily="2" charset="-79"/>
            </a:endParaRPr>
          </a:p>
        </p:txBody>
      </p:sp>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7944" y="4509120"/>
            <a:ext cx="1570168" cy="160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116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כותרת 1"/>
          <p:cNvSpPr txBox="1">
            <a:spLocks/>
          </p:cNvSpPr>
          <p:nvPr/>
        </p:nvSpPr>
        <p:spPr>
          <a:xfrm>
            <a:off x="1043608" y="786355"/>
            <a:ext cx="6965245" cy="1202485"/>
          </a:xfrm>
          <a:prstGeom prst="rect">
            <a:avLst/>
          </a:prstGeom>
        </p:spPr>
        <p:txBody>
          <a:bodyPr vert="horz" lIns="91440" tIns="45720" rIns="91440" bIns="45720" rtlCol="0" anchor="ctr">
            <a:normAutofit/>
          </a:bodyPr>
          <a:lstStyle>
            <a:defPPr>
              <a:defRPr lang="en-US"/>
            </a:defPPr>
            <a:lvl1pPr algn="ctr" rtl="1">
              <a:spcBef>
                <a:spcPct val="0"/>
              </a:spcBef>
              <a:buNone/>
              <a:defRPr sz="3400" b="1" u="sng">
                <a:latin typeface="Guttman Yad-Brush" pitchFamily="2" charset="-79"/>
                <a:ea typeface="+mj-ea"/>
                <a:cs typeface="Guttman Yad-Brush" pitchFamily="2" charset="-79"/>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6000" u="none" dirty="0">
                <a:solidFill>
                  <a:schemeClr val="tx2"/>
                </a:solidFill>
                <a:latin typeface="JasmineUPC" pitchFamily="18" charset="-34"/>
                <a:cs typeface="JasmineUPC" pitchFamily="18" charset="-34"/>
              </a:rPr>
              <a:t>Goals</a:t>
            </a:r>
          </a:p>
        </p:txBody>
      </p:sp>
      <p:sp>
        <p:nvSpPr>
          <p:cNvPr id="6" name="TextBox 5"/>
          <p:cNvSpPr txBox="1"/>
          <p:nvPr/>
        </p:nvSpPr>
        <p:spPr>
          <a:xfrm>
            <a:off x="1211600" y="2132856"/>
            <a:ext cx="6192688" cy="954107"/>
          </a:xfrm>
          <a:prstGeom prst="rect">
            <a:avLst/>
          </a:prstGeom>
          <a:noFill/>
        </p:spPr>
        <p:txBody>
          <a:bodyPr wrap="square" rtlCol="1">
            <a:spAutoFit/>
          </a:bodyPr>
          <a:lstStyle/>
          <a:p>
            <a:pPr marL="342900" indent="-342900">
              <a:buClr>
                <a:srgbClr val="6600FF"/>
              </a:buClr>
              <a:buFont typeface="Wingdings" pitchFamily="2" charset="2"/>
              <a:buChar char="v"/>
            </a:pPr>
            <a:r>
              <a:rPr lang="en-US" sz="2400" dirty="0" smtClean="0"/>
              <a:t>Social Surplus Maximization</a:t>
            </a:r>
          </a:p>
          <a:p>
            <a:pPr>
              <a:buClr>
                <a:srgbClr val="6600FF"/>
              </a:buClr>
            </a:pPr>
            <a:endParaRPr lang="en-US" sz="1200" dirty="0" smtClean="0"/>
          </a:p>
          <a:p>
            <a:pPr marL="800100" lvl="1" indent="-342900">
              <a:buClr>
                <a:srgbClr val="6600FF"/>
              </a:buClr>
              <a:buFont typeface="Wingdings" pitchFamily="2" charset="2"/>
              <a:buChar char="v"/>
            </a:pPr>
            <a:r>
              <a:rPr lang="en-US" sz="2000" dirty="0" smtClean="0"/>
              <a:t>Single Optimal mechanism</a:t>
            </a:r>
          </a:p>
        </p:txBody>
      </p:sp>
      <p:sp>
        <p:nvSpPr>
          <p:cNvPr id="7" name="TextBox 6"/>
          <p:cNvSpPr txBox="1"/>
          <p:nvPr/>
        </p:nvSpPr>
        <p:spPr>
          <a:xfrm>
            <a:off x="1187624" y="3207167"/>
            <a:ext cx="6336704" cy="1661993"/>
          </a:xfrm>
          <a:prstGeom prst="rect">
            <a:avLst/>
          </a:prstGeom>
          <a:noFill/>
        </p:spPr>
        <p:txBody>
          <a:bodyPr wrap="square" rtlCol="1">
            <a:spAutoFit/>
          </a:bodyPr>
          <a:lstStyle/>
          <a:p>
            <a:pPr lvl="1"/>
            <a:endParaRPr lang="en-US" sz="2000" dirty="0"/>
          </a:p>
          <a:p>
            <a:pPr marL="342900" indent="-342900">
              <a:buClr>
                <a:srgbClr val="6600FF"/>
              </a:buClr>
              <a:buFont typeface="Wingdings" pitchFamily="2" charset="2"/>
              <a:buChar char="v"/>
            </a:pPr>
            <a:r>
              <a:rPr lang="en-US" sz="2400" dirty="0"/>
              <a:t>Profit </a:t>
            </a:r>
            <a:r>
              <a:rPr lang="en-US" sz="2400" dirty="0" smtClean="0"/>
              <a:t>Maximization</a:t>
            </a:r>
          </a:p>
          <a:p>
            <a:pPr>
              <a:buClr>
                <a:srgbClr val="6600FF"/>
              </a:buClr>
            </a:pPr>
            <a:endParaRPr lang="en-US" sz="1200" dirty="0"/>
          </a:p>
          <a:p>
            <a:pPr marL="800100" lvl="1" indent="-342900">
              <a:buClr>
                <a:srgbClr val="6600FF"/>
              </a:buClr>
              <a:buFont typeface="Wingdings" pitchFamily="2" charset="2"/>
              <a:buChar char="v"/>
            </a:pPr>
            <a:r>
              <a:rPr lang="en-US" sz="2000" dirty="0"/>
              <a:t>Different mechanism for each </a:t>
            </a:r>
            <a:r>
              <a:rPr lang="en-US" sz="2000" dirty="0" smtClean="0"/>
              <a:t>distribution</a:t>
            </a:r>
          </a:p>
          <a:p>
            <a:pPr lvl="1">
              <a:buClr>
                <a:srgbClr val="6600FF"/>
              </a:buClr>
            </a:pPr>
            <a:endParaRPr lang="en-US" sz="600" dirty="0" smtClean="0"/>
          </a:p>
          <a:p>
            <a:pPr marL="800100" lvl="1" indent="-342900">
              <a:buClr>
                <a:srgbClr val="6600FF"/>
              </a:buClr>
              <a:buFont typeface="Wingdings" pitchFamily="2" charset="2"/>
              <a:buChar char="v"/>
            </a:pPr>
            <a:r>
              <a:rPr lang="en-US" sz="2000" dirty="0" smtClean="0"/>
              <a:t>Reduction between mechanisms</a:t>
            </a:r>
            <a:endParaRPr lang="en-US" sz="2000" dirty="0"/>
          </a:p>
        </p:txBody>
      </p:sp>
    </p:spTree>
    <p:extLst>
      <p:ext uri="{BB962C8B-B14F-4D97-AF65-F5344CB8AC3E}">
        <p14:creationId xmlns:p14="http://schemas.microsoft.com/office/powerpoint/2010/main" val="25716018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1000"/>
                                        <p:tgtEl>
                                          <p:spTgt spid="6">
                                            <p:txEl>
                                              <p:pRg st="2" end="2"/>
                                            </p:txEl>
                                          </p:spTgt>
                                        </p:tgtEl>
                                      </p:cBhvr>
                                    </p:animEffect>
                                    <p:anim calcmode="lin" valueType="num">
                                      <p:cBhvr>
                                        <p:cTn id="1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1000"/>
                                        <p:tgtEl>
                                          <p:spTgt spid="7">
                                            <p:txEl>
                                              <p:pRg st="1" end="1"/>
                                            </p:txEl>
                                          </p:spTgt>
                                        </p:tgtEl>
                                      </p:cBhvr>
                                    </p:animEffect>
                                    <p:anim calcmode="lin" valueType="num">
                                      <p:cBhvr>
                                        <p:cTn id="21"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fade">
                                      <p:cBhvr>
                                        <p:cTn id="26" dur="1000"/>
                                        <p:tgtEl>
                                          <p:spTgt spid="7">
                                            <p:txEl>
                                              <p:pRg st="3" end="3"/>
                                            </p:txEl>
                                          </p:spTgt>
                                        </p:tgtEl>
                                      </p:cBhvr>
                                    </p:animEffect>
                                    <p:anim calcmode="lin" valueType="num">
                                      <p:cBhvr>
                                        <p:cTn id="27"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nodeType="after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1000"/>
                                        <p:tgtEl>
                                          <p:spTgt spid="7">
                                            <p:txEl>
                                              <p:pRg st="5" end="5"/>
                                            </p:txEl>
                                          </p:spTgt>
                                        </p:tgtEl>
                                      </p:cBhvr>
                                    </p:animEffect>
                                    <p:anim calcmode="lin" valueType="num">
                                      <p:cBhvr>
                                        <p:cTn id="33"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תוכן 1"/>
          <p:cNvSpPr>
            <a:spLocks noGrp="1"/>
          </p:cNvSpPr>
          <p:nvPr>
            <p:ph idx="1"/>
          </p:nvPr>
        </p:nvSpPr>
        <p:spPr>
          <a:xfrm>
            <a:off x="1259632" y="1844824"/>
            <a:ext cx="7056784" cy="648072"/>
          </a:xfrm>
        </p:spPr>
        <p:txBody>
          <a:bodyPr>
            <a:normAutofit/>
          </a:bodyPr>
          <a:lstStyle/>
          <a:p>
            <a:pPr marL="0" indent="0">
              <a:buNone/>
            </a:pPr>
            <a:r>
              <a:rPr lang="en-US" sz="2200" dirty="0" smtClean="0">
                <a:latin typeface="Khmer UI" pitchFamily="34" charset="0"/>
                <a:cs typeface="Khmer UI" pitchFamily="34" charset="0"/>
              </a:rPr>
              <a:t>Suppose F is the uniform distribution U[0,1], then:</a:t>
            </a:r>
          </a:p>
          <a:p>
            <a:pPr marL="0" indent="0">
              <a:buNone/>
            </a:pPr>
            <a:endParaRPr lang="en-US" sz="2200" dirty="0">
              <a:latin typeface="Khmer UI" pitchFamily="34" charset="0"/>
              <a:cs typeface="Khmer UI" pitchFamily="34" charset="0"/>
            </a:endParaRPr>
          </a:p>
          <a:p>
            <a:pPr marL="0" indent="0">
              <a:buNone/>
            </a:pPr>
            <a:endParaRPr lang="en-US" sz="2200" dirty="0">
              <a:latin typeface="Khmer UI" pitchFamily="34" charset="0"/>
            </a:endParaRPr>
          </a:p>
          <a:p>
            <a:pPr marL="0" indent="0">
              <a:buNone/>
            </a:pPr>
            <a:endParaRPr lang="he-IL" sz="2200" dirty="0">
              <a:latin typeface="Khmer UI" pitchFamily="34" charset="0"/>
            </a:endParaRPr>
          </a:p>
        </p:txBody>
      </p:sp>
      <p:sp>
        <p:nvSpPr>
          <p:cNvPr id="7" name="כותרת 1"/>
          <p:cNvSpPr>
            <a:spLocks noGrp="1"/>
          </p:cNvSpPr>
          <p:nvPr>
            <p:ph type="title"/>
          </p:nvPr>
        </p:nvSpPr>
        <p:spPr>
          <a:xfrm>
            <a:off x="1043608" y="692696"/>
            <a:ext cx="6965245" cy="1202485"/>
          </a:xfrm>
        </p:spPr>
        <p:txBody>
          <a:bodyPr vert="horz" lIns="91440" tIns="45720" rIns="91440" bIns="45720" rtlCol="0" anchor="ctr">
            <a:normAutofit/>
          </a:bodyPr>
          <a:lstStyle/>
          <a:p>
            <a:pPr rtl="1"/>
            <a:r>
              <a:rPr lang="en-US" sz="6000" b="1" dirty="0" smtClean="0">
                <a:solidFill>
                  <a:schemeClr val="tx2"/>
                </a:solidFill>
                <a:latin typeface="JasmineUPC" pitchFamily="18" charset="-34"/>
                <a:cs typeface="JasmineUPC" pitchFamily="18" charset="-34"/>
              </a:rPr>
              <a:t>Example</a:t>
            </a:r>
            <a:endParaRPr lang="en-US" sz="6000" b="1" dirty="0">
              <a:solidFill>
                <a:srgbClr val="002060"/>
              </a:solidFill>
              <a:latin typeface="Guttman Yad-Brush" pitchFamily="2" charset="-79"/>
              <a:cs typeface="Guttman Yad-Brush" pitchFamily="2" charset="-79"/>
            </a:endParaRPr>
          </a:p>
        </p:txBody>
      </p:sp>
      <mc:AlternateContent xmlns:mc="http://schemas.openxmlformats.org/markup-compatibility/2006" xmlns:a14="http://schemas.microsoft.com/office/drawing/2010/main">
        <mc:Choice Requires="a14">
          <p:sp>
            <p:nvSpPr>
              <p:cNvPr id="3" name="TextBox 2"/>
              <p:cNvSpPr txBox="1"/>
              <p:nvPr/>
            </p:nvSpPr>
            <p:spPr>
              <a:xfrm>
                <a:off x="1187624" y="5157192"/>
                <a:ext cx="6840760" cy="726161"/>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2200" b="1" i="1" dirty="0" smtClean="0">
                          <a:latin typeface="Cambria Math"/>
                          <a:cs typeface="Khmer UI" pitchFamily="34" charset="0"/>
                        </a:rPr>
                        <m:t>𝑴𝒂𝒙</m:t>
                      </m:r>
                      <m:r>
                        <a:rPr lang="en-US" sz="2200" b="1" i="1" dirty="0" smtClean="0">
                          <a:latin typeface="Cambria Math"/>
                          <a:cs typeface="Khmer UI" pitchFamily="34" charset="0"/>
                        </a:rPr>
                        <m:t>:</m:t>
                      </m:r>
                      <m:r>
                        <a:rPr lang="en-US" sz="2200" i="1" dirty="0" smtClean="0">
                          <a:latin typeface="Cambria Math"/>
                          <a:cs typeface="Khmer UI" pitchFamily="34" charset="0"/>
                        </a:rPr>
                        <m:t> </m:t>
                      </m:r>
                      <m:r>
                        <a:rPr lang="en-US" sz="2200" i="1" dirty="0" smtClean="0">
                          <a:latin typeface="Cambria Math"/>
                          <a:cs typeface="Khmer UI" pitchFamily="34" charset="0"/>
                        </a:rPr>
                        <m:t>𝑞</m:t>
                      </m:r>
                      <m:r>
                        <a:rPr lang="en-US" sz="2200" i="1" dirty="0" smtClean="0">
                          <a:latin typeface="Cambria Math"/>
                          <a:cs typeface="Khmer UI" pitchFamily="34" charset="0"/>
                        </a:rPr>
                        <m:t> =</m:t>
                      </m:r>
                      <m:f>
                        <m:fPr>
                          <m:ctrlPr>
                            <a:rPr lang="en-US" sz="2200" i="1" dirty="0" smtClean="0">
                              <a:latin typeface="Cambria Math"/>
                              <a:cs typeface="Khmer UI" pitchFamily="34" charset="0"/>
                            </a:rPr>
                          </m:ctrlPr>
                        </m:fPr>
                        <m:num>
                          <m:r>
                            <a:rPr lang="en-US" sz="2200" b="0" i="1" dirty="0" smtClean="0">
                              <a:latin typeface="Cambria Math"/>
                              <a:cs typeface="Khmer UI" pitchFamily="34" charset="0"/>
                            </a:rPr>
                            <m:t>1</m:t>
                          </m:r>
                        </m:num>
                        <m:den>
                          <m:r>
                            <a:rPr lang="en-US" sz="2200" b="0" i="1" dirty="0" smtClean="0">
                              <a:latin typeface="Cambria Math"/>
                              <a:cs typeface="Khmer UI" pitchFamily="34" charset="0"/>
                            </a:rPr>
                            <m:t>2</m:t>
                          </m:r>
                        </m:den>
                      </m:f>
                      <m:r>
                        <a:rPr lang="en-US" sz="2200" i="1" dirty="0" smtClean="0">
                          <a:latin typeface="Cambria Math"/>
                          <a:cs typeface="Khmer UI" pitchFamily="34" charset="0"/>
                        </a:rPr>
                        <m:t> </m:t>
                      </m:r>
                      <m:r>
                        <a:rPr lang="en-US" sz="2200" b="0" i="1" dirty="0" smtClean="0">
                          <a:latin typeface="Cambria Math"/>
                          <a:cs typeface="Khmer UI" pitchFamily="34" charset="0"/>
                        </a:rPr>
                        <m:t>  </m:t>
                      </m:r>
                      <m:r>
                        <a:rPr lang="en-US" sz="2200" i="1" dirty="0" smtClean="0">
                          <a:latin typeface="Cambria Math"/>
                          <a:ea typeface="Cambria Math"/>
                          <a:cs typeface="Khmer UI" pitchFamily="34" charset="0"/>
                        </a:rPr>
                        <m:t>→</m:t>
                      </m:r>
                      <m:r>
                        <a:rPr lang="en-US" sz="2200" b="0" i="1" dirty="0" smtClean="0">
                          <a:latin typeface="Cambria Math"/>
                          <a:ea typeface="Cambria Math"/>
                          <a:cs typeface="Khmer UI" pitchFamily="34" charset="0"/>
                        </a:rPr>
                        <m:t>  </m:t>
                      </m:r>
                      <m:r>
                        <a:rPr lang="en-US" sz="2200" i="1" dirty="0" smtClean="0">
                          <a:latin typeface="Cambria Math"/>
                          <a:cs typeface="Khmer UI" pitchFamily="34" charset="0"/>
                        </a:rPr>
                        <m:t>𝑅</m:t>
                      </m:r>
                      <m:r>
                        <a:rPr lang="en-US" sz="2200" i="1" dirty="0" smtClean="0">
                          <a:latin typeface="Cambria Math"/>
                          <a:cs typeface="Khmer UI" pitchFamily="34" charset="0"/>
                        </a:rPr>
                        <m:t>(</m:t>
                      </m:r>
                      <m:r>
                        <a:rPr lang="en-US" sz="2200" i="1" dirty="0" smtClean="0">
                          <a:latin typeface="Cambria Math"/>
                          <a:cs typeface="Khmer UI" pitchFamily="34" charset="0"/>
                        </a:rPr>
                        <m:t>𝑞</m:t>
                      </m:r>
                      <m:r>
                        <a:rPr lang="en-US" sz="2200" i="1" dirty="0" smtClean="0">
                          <a:latin typeface="Cambria Math"/>
                          <a:cs typeface="Khmer UI" pitchFamily="34" charset="0"/>
                        </a:rPr>
                        <m:t>) = </m:t>
                      </m:r>
                      <m:f>
                        <m:fPr>
                          <m:ctrlPr>
                            <a:rPr lang="en-US" sz="2200" i="1" dirty="0" smtClean="0">
                              <a:latin typeface="Cambria Math"/>
                              <a:cs typeface="Khmer UI" pitchFamily="34" charset="0"/>
                            </a:rPr>
                          </m:ctrlPr>
                        </m:fPr>
                        <m:num>
                          <m:r>
                            <a:rPr lang="en-US" sz="2200" b="0" i="1" dirty="0" smtClean="0">
                              <a:latin typeface="Cambria Math"/>
                              <a:cs typeface="Khmer UI" pitchFamily="34" charset="0"/>
                            </a:rPr>
                            <m:t>1</m:t>
                          </m:r>
                        </m:num>
                        <m:den>
                          <m:r>
                            <a:rPr lang="en-US" sz="2200" b="0" i="1" dirty="0" smtClean="0">
                              <a:latin typeface="Cambria Math"/>
                              <a:cs typeface="Khmer UI" pitchFamily="34" charset="0"/>
                            </a:rPr>
                            <m:t>4</m:t>
                          </m:r>
                        </m:den>
                      </m:f>
                    </m:oMath>
                  </m:oMathPara>
                </a14:m>
                <a:endParaRPr lang="en-US" sz="2200" dirty="0">
                  <a:latin typeface="Khmer UI"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187624" y="5157192"/>
                <a:ext cx="6840760" cy="726161"/>
              </a:xfrm>
              <a:prstGeom prst="rect">
                <a:avLst/>
              </a:prstGeom>
              <a:blipFill rotWithShape="1">
                <a:blip r:embed="rId3"/>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187624" y="4582289"/>
                <a:ext cx="6840760" cy="43088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2200" i="1" dirty="0" smtClean="0">
                          <a:latin typeface="Cambria Math"/>
                          <a:cs typeface="Khmer UI" pitchFamily="34" charset="0"/>
                        </a:rPr>
                        <m:t>𝑅</m:t>
                      </m:r>
                      <m:r>
                        <a:rPr lang="en-US" sz="2200" i="1" dirty="0" smtClean="0">
                          <a:latin typeface="Cambria Math"/>
                          <a:cs typeface="Khmer UI" pitchFamily="34" charset="0"/>
                        </a:rPr>
                        <m:t>’(</m:t>
                      </m:r>
                      <m:r>
                        <a:rPr lang="en-US" sz="2200" i="1" dirty="0" smtClean="0">
                          <a:latin typeface="Cambria Math"/>
                          <a:cs typeface="Khmer UI" pitchFamily="34" charset="0"/>
                        </a:rPr>
                        <m:t>𝑞</m:t>
                      </m:r>
                      <m:r>
                        <a:rPr lang="en-US" sz="2200" i="1" dirty="0" smtClean="0">
                          <a:latin typeface="Cambria Math"/>
                          <a:cs typeface="Khmer UI" pitchFamily="34" charset="0"/>
                        </a:rPr>
                        <m:t>) = </m:t>
                      </m:r>
                      <m:r>
                        <a:rPr lang="en-US" sz="2200" i="1" dirty="0" smtClean="0">
                          <a:latin typeface="Cambria Math"/>
                          <a:cs typeface="Khmer UI" pitchFamily="34" charset="0"/>
                        </a:rPr>
                        <m:t>1</m:t>
                      </m:r>
                      <m:r>
                        <a:rPr lang="en-US" sz="2200" i="1" dirty="0" smtClean="0">
                          <a:latin typeface="Cambria Math"/>
                          <a:cs typeface="Khmer UI" pitchFamily="34" charset="0"/>
                        </a:rPr>
                        <m:t> – </m:t>
                      </m:r>
                      <m:r>
                        <a:rPr lang="en-US" sz="2200" i="1" dirty="0" smtClean="0">
                          <a:latin typeface="Cambria Math"/>
                          <a:cs typeface="Khmer UI" pitchFamily="34" charset="0"/>
                        </a:rPr>
                        <m:t>2</m:t>
                      </m:r>
                      <m:r>
                        <a:rPr lang="en-US" sz="2200" i="1" dirty="0" smtClean="0">
                          <a:latin typeface="Cambria Math"/>
                          <a:cs typeface="Khmer UI" pitchFamily="34" charset="0"/>
                        </a:rPr>
                        <m:t>𝑞</m:t>
                      </m:r>
                    </m:oMath>
                  </m:oMathPara>
                </a14:m>
                <a:endParaRPr lang="en-US" sz="2200" dirty="0">
                  <a:latin typeface="Khmer UI" pitchFamily="34" charset="0"/>
                  <a:cs typeface="Khmer UI"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187624" y="4582289"/>
                <a:ext cx="6840760" cy="430887"/>
              </a:xfrm>
              <a:prstGeom prst="rect">
                <a:avLst/>
              </a:prstGeom>
              <a:blipFill rotWithShape="1">
                <a:blip r:embed="rId4"/>
                <a:stretch>
                  <a:fillRect b="-2000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187624" y="3933056"/>
                <a:ext cx="6840760" cy="43088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2200" i="1" dirty="0" smtClean="0">
                          <a:latin typeface="Cambria Math"/>
                          <a:cs typeface="Khmer UI" pitchFamily="34" charset="0"/>
                        </a:rPr>
                        <m:t>𝑅</m:t>
                      </m:r>
                      <m:r>
                        <a:rPr lang="en-US" sz="2200" i="1" dirty="0" smtClean="0">
                          <a:latin typeface="Cambria Math"/>
                          <a:cs typeface="Khmer UI" pitchFamily="34" charset="0"/>
                        </a:rPr>
                        <m:t>(</m:t>
                      </m:r>
                      <m:r>
                        <a:rPr lang="en-US" sz="2200" i="1" dirty="0" smtClean="0">
                          <a:latin typeface="Cambria Math"/>
                          <a:cs typeface="Khmer UI" pitchFamily="34" charset="0"/>
                        </a:rPr>
                        <m:t>𝑞</m:t>
                      </m:r>
                      <m:r>
                        <a:rPr lang="en-US" sz="2200" i="1" dirty="0" smtClean="0">
                          <a:latin typeface="Cambria Math"/>
                          <a:cs typeface="Khmer UI" pitchFamily="34" charset="0"/>
                        </a:rPr>
                        <m:t>) = </m:t>
                      </m:r>
                      <m:r>
                        <a:rPr lang="en-US" sz="2200" i="1" dirty="0" smtClean="0">
                          <a:latin typeface="Cambria Math"/>
                          <a:cs typeface="Khmer UI" pitchFamily="34" charset="0"/>
                        </a:rPr>
                        <m:t>𝑞</m:t>
                      </m:r>
                      <m:r>
                        <a:rPr lang="en-US" sz="2200" i="1" dirty="0" smtClean="0">
                          <a:latin typeface="Cambria Math"/>
                          <a:cs typeface="Khmer UI" pitchFamily="34" charset="0"/>
                        </a:rPr>
                        <m:t> – </m:t>
                      </m:r>
                      <m:sSup>
                        <m:sSupPr>
                          <m:ctrlPr>
                            <a:rPr lang="en-US" sz="2200" i="1" dirty="0" smtClean="0">
                              <a:latin typeface="Cambria Math"/>
                              <a:cs typeface="Khmer UI" pitchFamily="34" charset="0"/>
                            </a:rPr>
                          </m:ctrlPr>
                        </m:sSupPr>
                        <m:e>
                          <m:r>
                            <a:rPr lang="en-US" sz="2200" b="0" i="1" dirty="0" smtClean="0">
                              <a:latin typeface="Cambria Math"/>
                              <a:cs typeface="Khmer UI" pitchFamily="34" charset="0"/>
                            </a:rPr>
                            <m:t>𝑞</m:t>
                          </m:r>
                        </m:e>
                        <m:sup>
                          <m:r>
                            <a:rPr lang="en-US" sz="2200" b="0" i="1" dirty="0" smtClean="0">
                              <a:latin typeface="Cambria Math"/>
                              <a:cs typeface="Khmer UI" pitchFamily="34" charset="0"/>
                            </a:rPr>
                            <m:t>2</m:t>
                          </m:r>
                        </m:sup>
                      </m:sSup>
                    </m:oMath>
                  </m:oMathPara>
                </a14:m>
                <a:endParaRPr lang="en-US" sz="2200" dirty="0">
                  <a:latin typeface="Khmer UI" pitchFamily="34" charset="0"/>
                  <a:cs typeface="Khmer UI"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187624" y="3933056"/>
                <a:ext cx="6840760" cy="430887"/>
              </a:xfrm>
              <a:prstGeom prst="rect">
                <a:avLst/>
              </a:prstGeom>
              <a:blipFill rotWithShape="1">
                <a:blip r:embed="rId5"/>
                <a:stretch>
                  <a:fillRect b="-1831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187624" y="3284984"/>
                <a:ext cx="6840760" cy="43088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2200" i="1" dirty="0" smtClean="0">
                          <a:latin typeface="Cambria Math"/>
                          <a:cs typeface="Khmer UI" pitchFamily="34" charset="0"/>
                        </a:rPr>
                        <m:t>𝑣</m:t>
                      </m:r>
                      <m:r>
                        <a:rPr lang="en-US" sz="2200" i="1" dirty="0" smtClean="0">
                          <a:latin typeface="Cambria Math"/>
                          <a:cs typeface="Khmer UI" pitchFamily="34" charset="0"/>
                        </a:rPr>
                        <m:t>(</m:t>
                      </m:r>
                      <m:r>
                        <a:rPr lang="en-US" sz="2200" i="1" dirty="0" smtClean="0">
                          <a:latin typeface="Cambria Math"/>
                          <a:cs typeface="Khmer UI" pitchFamily="34" charset="0"/>
                        </a:rPr>
                        <m:t>𝑞</m:t>
                      </m:r>
                      <m:r>
                        <a:rPr lang="en-US" sz="2200" i="1" dirty="0" smtClean="0">
                          <a:latin typeface="Cambria Math"/>
                          <a:cs typeface="Khmer UI" pitchFamily="34" charset="0"/>
                        </a:rPr>
                        <m:t>) = </m:t>
                      </m:r>
                      <m:r>
                        <a:rPr lang="en-US" sz="2200" i="1" dirty="0" smtClean="0">
                          <a:latin typeface="Cambria Math"/>
                          <a:cs typeface="Khmer UI" pitchFamily="34" charset="0"/>
                        </a:rPr>
                        <m:t>1</m:t>
                      </m:r>
                      <m:r>
                        <a:rPr lang="en-US" sz="2200" i="1" dirty="0" smtClean="0">
                          <a:latin typeface="Cambria Math"/>
                          <a:cs typeface="Khmer UI" pitchFamily="34" charset="0"/>
                        </a:rPr>
                        <m:t>−</m:t>
                      </m:r>
                      <m:r>
                        <a:rPr lang="en-US" sz="2200" i="1" dirty="0" smtClean="0">
                          <a:latin typeface="Cambria Math"/>
                          <a:cs typeface="Khmer UI" pitchFamily="34" charset="0"/>
                        </a:rPr>
                        <m:t>𝑞</m:t>
                      </m:r>
                      <m:r>
                        <a:rPr lang="en-US" sz="2200" i="1" dirty="0" smtClean="0">
                          <a:latin typeface="Cambria Math"/>
                          <a:cs typeface="Khmer UI" pitchFamily="34" charset="0"/>
                        </a:rPr>
                        <m:t> </m:t>
                      </m:r>
                    </m:oMath>
                  </m:oMathPara>
                </a14:m>
                <a:endParaRPr lang="en-US" sz="2200" dirty="0">
                  <a:latin typeface="Khmer UI" pitchFamily="34" charset="0"/>
                  <a:cs typeface="Khmer UI"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187624" y="3284984"/>
                <a:ext cx="6840760" cy="430887"/>
              </a:xfrm>
              <a:prstGeom prst="rect">
                <a:avLst/>
              </a:prstGeom>
              <a:blipFill rotWithShape="1">
                <a:blip r:embed="rId6"/>
                <a:stretch>
                  <a:fillRect b="-18310"/>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187624" y="2708920"/>
                <a:ext cx="6840760" cy="43088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r>
                        <a:rPr lang="en-US" sz="2200" i="1" dirty="0" smtClean="0">
                          <a:latin typeface="Cambria Math"/>
                          <a:cs typeface="Khmer UI" pitchFamily="34" charset="0"/>
                        </a:rPr>
                        <m:t>𝐹</m:t>
                      </m:r>
                      <m:r>
                        <a:rPr lang="en-US" sz="2200" i="1" dirty="0" smtClean="0">
                          <a:latin typeface="Cambria Math"/>
                          <a:cs typeface="Khmer UI" pitchFamily="34" charset="0"/>
                        </a:rPr>
                        <m:t>(</m:t>
                      </m:r>
                      <m:r>
                        <a:rPr lang="en-US" sz="2200" i="1" dirty="0" smtClean="0">
                          <a:latin typeface="Cambria Math"/>
                          <a:cs typeface="Khmer UI" pitchFamily="34" charset="0"/>
                        </a:rPr>
                        <m:t>𝑧</m:t>
                      </m:r>
                      <m:r>
                        <a:rPr lang="en-US" sz="2200" i="1" dirty="0" smtClean="0">
                          <a:latin typeface="Cambria Math"/>
                          <a:cs typeface="Khmer UI" pitchFamily="34" charset="0"/>
                        </a:rPr>
                        <m:t>) = </m:t>
                      </m:r>
                      <m:r>
                        <a:rPr lang="en-US" sz="2200" i="1" dirty="0" smtClean="0">
                          <a:latin typeface="Cambria Math"/>
                          <a:cs typeface="Khmer UI" pitchFamily="34" charset="0"/>
                        </a:rPr>
                        <m:t>𝑧</m:t>
                      </m:r>
                    </m:oMath>
                  </m:oMathPara>
                </a14:m>
                <a:endParaRPr lang="en-US" sz="2200" dirty="0">
                  <a:latin typeface="Khmer UI" pitchFamily="34" charset="0"/>
                  <a:cs typeface="Khmer UI"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187624" y="2708920"/>
                <a:ext cx="6840760" cy="430887"/>
              </a:xfrm>
              <a:prstGeom prst="rect">
                <a:avLst/>
              </a:prstGeom>
              <a:blipFill rotWithShape="1">
                <a:blip r:embed="rId7"/>
                <a:stretch>
                  <a:fillRect b="-18310"/>
                </a:stretch>
              </a:blipFill>
            </p:spPr>
            <p:txBody>
              <a:bodyPr/>
              <a:lstStyle/>
              <a:p>
                <a:r>
                  <a:rPr lang="he-IL">
                    <a:noFill/>
                  </a:rPr>
                  <a:t> </a:t>
                </a:r>
              </a:p>
            </p:txBody>
          </p:sp>
        </mc:Fallback>
      </mc:AlternateContent>
    </p:spTree>
    <p:extLst>
      <p:ext uri="{BB962C8B-B14F-4D97-AF65-F5344CB8AC3E}">
        <p14:creationId xmlns:p14="http://schemas.microsoft.com/office/powerpoint/2010/main" val="274820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6" grpId="0"/>
      <p:bldP spid="8" grpId="0"/>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1"/>
          <p:cNvSpPr>
            <a:spLocks noGrp="1"/>
          </p:cNvSpPr>
          <p:nvPr>
            <p:ph type="title"/>
          </p:nvPr>
        </p:nvSpPr>
        <p:spPr>
          <a:xfrm>
            <a:off x="1043608" y="692696"/>
            <a:ext cx="6965245" cy="1202485"/>
          </a:xfrm>
        </p:spPr>
        <p:txBody>
          <a:bodyPr vert="horz" lIns="91440" tIns="45720" rIns="91440" bIns="45720" rtlCol="0" anchor="ctr">
            <a:normAutofit/>
          </a:bodyPr>
          <a:lstStyle/>
          <a:p>
            <a:pPr rtl="1"/>
            <a:r>
              <a:rPr lang="en-US" sz="6000" b="1" dirty="0" smtClean="0">
                <a:solidFill>
                  <a:schemeClr val="tx2"/>
                </a:solidFill>
                <a:latin typeface="JasmineUPC" pitchFamily="18" charset="-34"/>
                <a:cs typeface="JasmineUPC" pitchFamily="18" charset="-34"/>
              </a:rPr>
              <a:t>Revenue Curves</a:t>
            </a:r>
            <a:endParaRPr lang="en-US" sz="6000" b="1" dirty="0">
              <a:solidFill>
                <a:srgbClr val="002060"/>
              </a:solidFill>
              <a:latin typeface="Guttman Yad-Brush" pitchFamily="2" charset="-79"/>
              <a:cs typeface="Guttman Yad-Brush" pitchFamily="2" charset="-79"/>
            </a:endParaRPr>
          </a:p>
        </p:txBody>
      </p:sp>
      <p:grpSp>
        <p:nvGrpSpPr>
          <p:cNvPr id="19" name="קבוצה 18"/>
          <p:cNvGrpSpPr/>
          <p:nvPr/>
        </p:nvGrpSpPr>
        <p:grpSpPr>
          <a:xfrm>
            <a:off x="980750" y="1916832"/>
            <a:ext cx="6903617" cy="4317587"/>
            <a:chOff x="980750" y="2204864"/>
            <a:chExt cx="6680615" cy="4101563"/>
          </a:xfrm>
        </p:grpSpPr>
        <p:cxnSp>
          <p:nvCxnSpPr>
            <p:cNvPr id="6" name="מחבר חץ ישר 5"/>
            <p:cNvCxnSpPr/>
            <p:nvPr/>
          </p:nvCxnSpPr>
          <p:spPr>
            <a:xfrm flipV="1">
              <a:off x="2060870" y="2636912"/>
              <a:ext cx="0" cy="28803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מחבר חץ ישר 7"/>
            <p:cNvCxnSpPr/>
            <p:nvPr/>
          </p:nvCxnSpPr>
          <p:spPr>
            <a:xfrm>
              <a:off x="2060870" y="5517232"/>
              <a:ext cx="475252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צורה חופשית 8"/>
            <p:cNvSpPr/>
            <p:nvPr/>
          </p:nvSpPr>
          <p:spPr>
            <a:xfrm>
              <a:off x="2051720" y="3612930"/>
              <a:ext cx="4223657" cy="1915886"/>
            </a:xfrm>
            <a:custGeom>
              <a:avLst/>
              <a:gdLst>
                <a:gd name="connsiteX0" fmla="*/ 0 w 4223657"/>
                <a:gd name="connsiteY0" fmla="*/ 1915886 h 1915886"/>
                <a:gd name="connsiteX1" fmla="*/ 2148115 w 4223657"/>
                <a:gd name="connsiteY1" fmla="*/ 0 h 1915886"/>
                <a:gd name="connsiteX2" fmla="*/ 4223657 w 4223657"/>
                <a:gd name="connsiteY2" fmla="*/ 1915886 h 1915886"/>
              </a:gdLst>
              <a:ahLst/>
              <a:cxnLst>
                <a:cxn ang="0">
                  <a:pos x="connsiteX0" y="connsiteY0"/>
                </a:cxn>
                <a:cxn ang="0">
                  <a:pos x="connsiteX1" y="connsiteY1"/>
                </a:cxn>
                <a:cxn ang="0">
                  <a:pos x="connsiteX2" y="connsiteY2"/>
                </a:cxn>
              </a:cxnLst>
              <a:rect l="l" t="t" r="r" b="b"/>
              <a:pathLst>
                <a:path w="4223657" h="1915886">
                  <a:moveTo>
                    <a:pt x="0" y="1915886"/>
                  </a:moveTo>
                  <a:cubicBezTo>
                    <a:pt x="722086" y="957943"/>
                    <a:pt x="1444172" y="0"/>
                    <a:pt x="2148115" y="0"/>
                  </a:cubicBezTo>
                  <a:cubicBezTo>
                    <a:pt x="2852058" y="0"/>
                    <a:pt x="3889829" y="1596572"/>
                    <a:pt x="4223657" y="1915886"/>
                  </a:cubicBezTo>
                </a:path>
              </a:pathLst>
            </a:custGeom>
            <a:noFill/>
            <a:ln w="38100">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0" name="מחבר ישר 9"/>
            <p:cNvCxnSpPr/>
            <p:nvPr/>
          </p:nvCxnSpPr>
          <p:spPr>
            <a:xfrm>
              <a:off x="2060870" y="3212976"/>
              <a:ext cx="2727154" cy="2827994"/>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80750" y="2204864"/>
              <a:ext cx="1245421" cy="350853"/>
            </a:xfrm>
            <a:prstGeom prst="rect">
              <a:avLst/>
            </a:prstGeom>
            <a:noFill/>
          </p:spPr>
          <p:txBody>
            <a:bodyPr wrap="square" rtlCol="1">
              <a:spAutoFit/>
            </a:bodyPr>
            <a:lstStyle/>
            <a:p>
              <a:r>
                <a:rPr lang="en-US" b="1" dirty="0" smtClean="0"/>
                <a:t>Revenue</a:t>
              </a:r>
              <a:endParaRPr lang="he-IL" b="1" dirty="0"/>
            </a:p>
          </p:txBody>
        </p:sp>
        <p:sp>
          <p:nvSpPr>
            <p:cNvPr id="12" name="TextBox 11"/>
            <p:cNvSpPr txBox="1"/>
            <p:nvPr/>
          </p:nvSpPr>
          <p:spPr>
            <a:xfrm>
              <a:off x="6381350" y="5671638"/>
              <a:ext cx="1280015" cy="350853"/>
            </a:xfrm>
            <a:prstGeom prst="rect">
              <a:avLst/>
            </a:prstGeom>
            <a:noFill/>
          </p:spPr>
          <p:txBody>
            <a:bodyPr wrap="square" rtlCol="1">
              <a:spAutoFit/>
            </a:bodyPr>
            <a:lstStyle/>
            <a:p>
              <a:r>
                <a:rPr lang="en-US" b="1" dirty="0" err="1" smtClean="0"/>
                <a:t>Quantile</a:t>
              </a:r>
              <a:endParaRPr lang="he-IL" b="1" dirty="0"/>
            </a:p>
          </p:txBody>
        </p:sp>
        <p:sp>
          <p:nvSpPr>
            <p:cNvPr id="13" name="TextBox 12"/>
            <p:cNvSpPr txBox="1"/>
            <p:nvPr/>
          </p:nvSpPr>
          <p:spPr>
            <a:xfrm>
              <a:off x="3347864" y="5085184"/>
              <a:ext cx="648072" cy="369332"/>
            </a:xfrm>
            <a:prstGeom prst="rect">
              <a:avLst/>
            </a:prstGeom>
            <a:noFill/>
          </p:spPr>
          <p:txBody>
            <a:bodyPr wrap="square" rtlCol="1">
              <a:spAutoFit/>
            </a:bodyPr>
            <a:lstStyle/>
            <a:p>
              <a:r>
                <a:rPr lang="en-US" b="1" dirty="0" smtClean="0"/>
                <a:t>R’(q)</a:t>
              </a:r>
              <a:endParaRPr lang="he-IL" b="1" dirty="0"/>
            </a:p>
          </p:txBody>
        </p:sp>
        <p:sp>
          <p:nvSpPr>
            <p:cNvPr id="14" name="TextBox 13"/>
            <p:cNvSpPr txBox="1"/>
            <p:nvPr/>
          </p:nvSpPr>
          <p:spPr>
            <a:xfrm>
              <a:off x="5301230" y="3892406"/>
              <a:ext cx="648072" cy="369332"/>
            </a:xfrm>
            <a:prstGeom prst="rect">
              <a:avLst/>
            </a:prstGeom>
            <a:noFill/>
          </p:spPr>
          <p:txBody>
            <a:bodyPr wrap="square" rtlCol="1">
              <a:spAutoFit/>
            </a:bodyPr>
            <a:lstStyle/>
            <a:p>
              <a:r>
                <a:rPr lang="en-US" b="1" dirty="0" smtClean="0"/>
                <a:t>R(q)</a:t>
              </a:r>
              <a:endParaRPr lang="he-IL" b="1" dirty="0"/>
            </a:p>
          </p:txBody>
        </p:sp>
        <p:cxnSp>
          <p:nvCxnSpPr>
            <p:cNvPr id="15" name="מחבר ישר 14"/>
            <p:cNvCxnSpPr>
              <a:stCxn id="9" idx="1"/>
            </p:cNvCxnSpPr>
            <p:nvPr/>
          </p:nvCxnSpPr>
          <p:spPr>
            <a:xfrm>
              <a:off x="4199835" y="3612930"/>
              <a:ext cx="59324" cy="1904302"/>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p:cNvSpPr txBox="1"/>
                <p:nvPr/>
              </p:nvSpPr>
              <p:spPr>
                <a:xfrm>
                  <a:off x="4199835" y="5671638"/>
                  <a:ext cx="237299" cy="634789"/>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he-IL" i="1" smtClean="0">
                                <a:latin typeface="Cambria Math"/>
                              </a:rPr>
                            </m:ctrlPr>
                          </m:fPr>
                          <m:num>
                            <m:r>
                              <a:rPr lang="he-IL" b="0" i="1" smtClean="0">
                                <a:latin typeface="Cambria Math"/>
                              </a:rPr>
                              <m:t>1</m:t>
                            </m:r>
                          </m:num>
                          <m:den>
                            <m:r>
                              <a:rPr lang="he-IL" b="0" i="1" smtClean="0">
                                <a:latin typeface="Cambria Math"/>
                              </a:rPr>
                              <m:t>2</m:t>
                            </m:r>
                          </m:den>
                        </m:f>
                      </m:oMath>
                    </m:oMathPara>
                  </a14:m>
                  <a:endParaRPr lang="he-IL" dirty="0"/>
                </a:p>
              </p:txBody>
            </p:sp>
          </mc:Choice>
          <mc:Fallback xmlns="">
            <p:sp>
              <p:nvSpPr>
                <p:cNvPr id="2" name="TextBox 1"/>
                <p:cNvSpPr txBox="1">
                  <a:spLocks noRot="1" noChangeAspect="1" noMove="1" noResize="1" noEditPoints="1" noAdjustHandles="1" noChangeArrowheads="1" noChangeShapeType="1" noTextEdit="1"/>
                </p:cNvSpPr>
                <p:nvPr/>
              </p:nvSpPr>
              <p:spPr>
                <a:xfrm>
                  <a:off x="4199835" y="5671638"/>
                  <a:ext cx="237299" cy="634789"/>
                </a:xfrm>
                <a:prstGeom prst="rect">
                  <a:avLst/>
                </a:prstGeom>
                <a:blipFill rotWithShape="1">
                  <a:blip r:embed="rId3"/>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598397" y="3298267"/>
                  <a:ext cx="237299" cy="634789"/>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he-IL" i="1" smtClean="0">
                                <a:latin typeface="Cambria Math"/>
                              </a:rPr>
                            </m:ctrlPr>
                          </m:fPr>
                          <m:num>
                            <m:r>
                              <a:rPr lang="he-IL" b="0" i="1" smtClean="0">
                                <a:latin typeface="Cambria Math"/>
                              </a:rPr>
                              <m:t>1</m:t>
                            </m:r>
                          </m:num>
                          <m:den>
                            <m:r>
                              <a:rPr lang="he-IL" b="0" i="1" smtClean="0">
                                <a:latin typeface="Cambria Math"/>
                              </a:rPr>
                              <m:t>4</m:t>
                            </m:r>
                          </m:den>
                        </m:f>
                      </m:oMath>
                    </m:oMathPara>
                  </a14:m>
                  <a:endParaRPr lang="he-IL" dirty="0"/>
                </a:p>
              </p:txBody>
            </p:sp>
          </mc:Choice>
          <mc:Fallback xmlns="">
            <p:sp>
              <p:nvSpPr>
                <p:cNvPr id="16" name="TextBox 15"/>
                <p:cNvSpPr txBox="1">
                  <a:spLocks noRot="1" noChangeAspect="1" noMove="1" noResize="1" noEditPoints="1" noAdjustHandles="1" noChangeArrowheads="1" noChangeShapeType="1" noTextEdit="1"/>
                </p:cNvSpPr>
                <p:nvPr/>
              </p:nvSpPr>
              <p:spPr>
                <a:xfrm>
                  <a:off x="1598397" y="3298267"/>
                  <a:ext cx="237299" cy="634789"/>
                </a:xfrm>
                <a:prstGeom prst="rect">
                  <a:avLst/>
                </a:prstGeom>
                <a:blipFill rotWithShape="1">
                  <a:blip r:embed="rId4"/>
                  <a:stretch>
                    <a:fillRect/>
                  </a:stretch>
                </a:blipFill>
              </p:spPr>
              <p:txBody>
                <a:bodyPr/>
                <a:lstStyle/>
                <a:p>
                  <a:r>
                    <a:rPr lang="he-IL">
                      <a:noFill/>
                    </a:rPr>
                    <a:t> </a:t>
                  </a:r>
                </a:p>
              </p:txBody>
            </p:sp>
          </mc:Fallback>
        </mc:AlternateContent>
        <p:cxnSp>
          <p:nvCxnSpPr>
            <p:cNvPr id="17" name="מחבר ישר 16"/>
            <p:cNvCxnSpPr>
              <a:stCxn id="9" idx="1"/>
            </p:cNvCxnSpPr>
            <p:nvPr/>
          </p:nvCxnSpPr>
          <p:spPr>
            <a:xfrm flipH="1">
              <a:off x="2060870" y="3612930"/>
              <a:ext cx="213896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135442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6" name="כותרת 1"/>
          <p:cNvSpPr>
            <a:spLocks noGrp="1"/>
          </p:cNvSpPr>
          <p:nvPr>
            <p:ph type="title"/>
          </p:nvPr>
        </p:nvSpPr>
        <p:spPr>
          <a:xfrm>
            <a:off x="1043608" y="692696"/>
            <a:ext cx="6965245" cy="1202485"/>
          </a:xfrm>
        </p:spPr>
        <p:txBody>
          <a:bodyPr vert="horz" lIns="91440" tIns="45720" rIns="91440" bIns="45720" rtlCol="0" anchor="ctr">
            <a:normAutofit/>
          </a:bodyPr>
          <a:lstStyle/>
          <a:p>
            <a:pPr rtl="1"/>
            <a:r>
              <a:rPr lang="en-US" sz="6000" b="1" dirty="0" smtClean="0">
                <a:solidFill>
                  <a:schemeClr val="tx2"/>
                </a:solidFill>
                <a:latin typeface="JasmineUPC" pitchFamily="18" charset="-34"/>
                <a:cs typeface="JasmineUPC" pitchFamily="18" charset="-34"/>
              </a:rPr>
              <a:t>Expected Revenue</a:t>
            </a:r>
            <a:endParaRPr lang="en-US" sz="6000" b="1" dirty="0">
              <a:solidFill>
                <a:srgbClr val="002060"/>
              </a:solidFill>
              <a:latin typeface="Guttman Yad-Brush" pitchFamily="2" charset="-79"/>
              <a:cs typeface="Guttman Yad-Brush" pitchFamily="2" charset="-79"/>
            </a:endParaRPr>
          </a:p>
        </p:txBody>
      </p:sp>
      <mc:AlternateContent xmlns:mc="http://schemas.openxmlformats.org/markup-compatibility/2006" xmlns:a14="http://schemas.microsoft.com/office/drawing/2010/main">
        <mc:Choice Requires="a14">
          <p:sp>
            <p:nvSpPr>
              <p:cNvPr id="2" name="TextBox 1"/>
              <p:cNvSpPr txBox="1"/>
              <p:nvPr/>
            </p:nvSpPr>
            <p:spPr>
              <a:xfrm>
                <a:off x="1259632" y="3260308"/>
                <a:ext cx="5760640" cy="744756"/>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i="1" smtClean="0">
                              <a:latin typeface="Cambria Math"/>
                            </a:rPr>
                          </m:ctrlPr>
                        </m:sSubPr>
                        <m:e>
                          <m:r>
                            <a:rPr lang="en-US" b="0" i="1" smtClean="0">
                              <a:latin typeface="Cambria Math"/>
                            </a:rPr>
                            <m:t>𝐸</m:t>
                          </m:r>
                        </m:e>
                        <m:sub>
                          <m:r>
                            <a:rPr lang="en-US" b="0" i="1" smtClean="0">
                              <a:latin typeface="Cambria Math"/>
                            </a:rPr>
                            <m:t>𝑞</m:t>
                          </m:r>
                        </m:sub>
                      </m:sSub>
                      <m:d>
                        <m:dPr>
                          <m:begChr m:val="["/>
                          <m:endChr m:val="]"/>
                          <m:ctrlPr>
                            <a:rPr lang="en-US" b="0" i="1" smtClean="0">
                              <a:latin typeface="Cambria Math"/>
                            </a:rPr>
                          </m:ctrlPr>
                        </m:dPr>
                        <m:e>
                          <m:r>
                            <a:rPr lang="en-US" b="0" i="1" smtClean="0">
                              <a:latin typeface="Cambria Math"/>
                            </a:rPr>
                            <m:t>𝑝</m:t>
                          </m:r>
                          <m:d>
                            <m:dPr>
                              <m:ctrlPr>
                                <a:rPr lang="en-US" b="0" i="1" smtClean="0">
                                  <a:latin typeface="Cambria Math"/>
                                </a:rPr>
                              </m:ctrlPr>
                            </m:dPr>
                            <m:e>
                              <m:r>
                                <a:rPr lang="en-US" b="0" i="1" smtClean="0">
                                  <a:latin typeface="Cambria Math"/>
                                </a:rPr>
                                <m:t>𝑞</m:t>
                              </m:r>
                            </m:e>
                          </m:d>
                        </m:e>
                      </m:d>
                      <m:r>
                        <a:rPr lang="en-US" b="0" i="1" smtClean="0">
                          <a:latin typeface="Cambria Math"/>
                        </a:rPr>
                        <m:t>=−</m:t>
                      </m:r>
                      <m:nary>
                        <m:naryPr>
                          <m:ctrlPr>
                            <a:rPr lang="en-US" b="0" i="1" smtClean="0">
                              <a:latin typeface="Cambria Math"/>
                            </a:rPr>
                          </m:ctrlPr>
                        </m:naryPr>
                        <m:sub>
                          <m:r>
                            <m:rPr>
                              <m:brk m:alnAt="23"/>
                            </m:rPr>
                            <a:rPr lang="en-US" b="0" i="1" smtClean="0">
                              <a:latin typeface="Cambria Math"/>
                            </a:rPr>
                            <m:t>𝑞</m:t>
                          </m:r>
                          <m:r>
                            <m:rPr>
                              <m:brk m:alnAt="23"/>
                            </m:rPr>
                            <a:rPr lang="en-US" b="0" i="1" smtClean="0">
                              <a:latin typeface="Cambria Math"/>
                            </a:rPr>
                            <m:t>=</m:t>
                          </m:r>
                          <m:r>
                            <m:rPr>
                              <m:brk m:alnAt="23"/>
                            </m:rPr>
                            <a:rPr lang="en-US" b="0" i="1" smtClean="0">
                              <a:latin typeface="Cambria Math"/>
                            </a:rPr>
                            <m:t>0</m:t>
                          </m:r>
                        </m:sub>
                        <m:sup>
                          <m:r>
                            <a:rPr lang="en-US" b="0" i="1" smtClean="0">
                              <a:latin typeface="Cambria Math"/>
                            </a:rPr>
                            <m:t>1</m:t>
                          </m:r>
                        </m:sup>
                        <m:e>
                          <m:nary>
                            <m:naryPr>
                              <m:ctrlPr>
                                <a:rPr lang="en-US" b="0" i="1" smtClean="0">
                                  <a:latin typeface="Cambria Math"/>
                                </a:rPr>
                              </m:ctrlPr>
                            </m:naryPr>
                            <m:sub>
                              <m:r>
                                <m:rPr>
                                  <m:brk m:alnAt="23"/>
                                </m:rPr>
                                <a:rPr lang="en-US" b="0" i="1" smtClean="0">
                                  <a:latin typeface="Cambria Math"/>
                                </a:rPr>
                                <m:t>𝑟</m:t>
                              </m:r>
                              <m:r>
                                <m:rPr>
                                  <m:brk m:alnAt="23"/>
                                </m:rPr>
                                <a:rPr lang="en-US" b="0" i="1" smtClean="0">
                                  <a:latin typeface="Cambria Math"/>
                                </a:rPr>
                                <m:t>=</m:t>
                              </m:r>
                              <m:r>
                                <m:rPr>
                                  <m:brk m:alnAt="23"/>
                                </m:rPr>
                                <a:rPr lang="en-US" b="0" i="1" smtClean="0">
                                  <a:latin typeface="Cambria Math"/>
                                </a:rPr>
                                <m:t>𝑞</m:t>
                              </m:r>
                            </m:sub>
                            <m:sup>
                              <m:r>
                                <a:rPr lang="en-US" b="0" i="1" smtClean="0">
                                  <a:latin typeface="Cambria Math"/>
                                </a:rPr>
                                <m:t>1</m:t>
                              </m:r>
                            </m:sup>
                            <m:e>
                              <m:r>
                                <a:rPr lang="en-US" b="0" i="1" smtClean="0">
                                  <a:latin typeface="Cambria Math"/>
                                </a:rPr>
                                <m:t>𝑣</m:t>
                              </m:r>
                              <m:d>
                                <m:dPr>
                                  <m:ctrlPr>
                                    <a:rPr lang="en-US" b="0" i="1" smtClean="0">
                                      <a:latin typeface="Cambria Math"/>
                                    </a:rPr>
                                  </m:ctrlPr>
                                </m:dPr>
                                <m:e>
                                  <m:r>
                                    <a:rPr lang="en-US" b="0" i="1" smtClean="0">
                                      <a:latin typeface="Cambria Math"/>
                                    </a:rPr>
                                    <m:t>𝑟</m:t>
                                  </m:r>
                                </m:e>
                              </m:d>
                              <m:sSup>
                                <m:sSupPr>
                                  <m:ctrlPr>
                                    <a:rPr lang="en-US" b="0" i="1" smtClean="0">
                                      <a:latin typeface="Cambria Math"/>
                                    </a:rPr>
                                  </m:ctrlPr>
                                </m:sSupPr>
                                <m:e>
                                  <m:r>
                                    <a:rPr lang="en-US" b="0" i="1" smtClean="0">
                                      <a:latin typeface="Cambria Math"/>
                                    </a:rPr>
                                    <m:t>𝑥</m:t>
                                  </m:r>
                                </m:e>
                                <m:sup>
                                  <m:r>
                                    <a:rPr lang="en-US" b="0" i="1" smtClean="0">
                                      <a:latin typeface="Cambria Math"/>
                                    </a:rPr>
                                    <m:t>′</m:t>
                                  </m:r>
                                </m:sup>
                              </m:sSup>
                              <m:d>
                                <m:dPr>
                                  <m:ctrlPr>
                                    <a:rPr lang="en-US" b="0" i="1" smtClean="0">
                                      <a:latin typeface="Cambria Math"/>
                                    </a:rPr>
                                  </m:ctrlPr>
                                </m:dPr>
                                <m:e>
                                  <m:r>
                                    <a:rPr lang="en-US" b="0" i="1" smtClean="0">
                                      <a:latin typeface="Cambria Math"/>
                                    </a:rPr>
                                    <m:t>𝑟</m:t>
                                  </m:r>
                                </m:e>
                              </m:d>
                              <m:r>
                                <a:rPr lang="en-US" b="0" i="1" smtClean="0">
                                  <a:latin typeface="Cambria Math"/>
                                </a:rPr>
                                <m:t>𝑑𝑟𝑑𝑞</m:t>
                              </m:r>
                            </m:e>
                          </m:nary>
                        </m:e>
                      </m:nary>
                    </m:oMath>
                  </m:oMathPara>
                </a14:m>
                <a:endParaRPr lang="en-US" b="0" dirty="0" smtClean="0">
                  <a:latin typeface="Khmer UI" pitchFamily="34" charset="0"/>
                  <a:cs typeface="Khmer UI"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259632" y="3260308"/>
                <a:ext cx="5760640" cy="744756"/>
              </a:xfrm>
              <a:prstGeom prst="rect">
                <a:avLst/>
              </a:prstGeom>
              <a:blipFill rotWithShape="1">
                <a:blip r:embed="rId4"/>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691680" y="4552103"/>
                <a:ext cx="6552728" cy="13971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i="1" smtClean="0">
                              <a:latin typeface="Cambria Math"/>
                            </a:rPr>
                          </m:ctrlPr>
                        </m:sSubPr>
                        <m:e>
                          <m:r>
                            <a:rPr lang="en-US" i="1">
                              <a:latin typeface="Cambria Math"/>
                            </a:rPr>
                            <m:t>𝐸</m:t>
                          </m:r>
                        </m:e>
                        <m:sub>
                          <m:r>
                            <a:rPr lang="en-US" i="1">
                              <a:latin typeface="Cambria Math"/>
                            </a:rPr>
                            <m:t>𝑞</m:t>
                          </m:r>
                        </m:sub>
                      </m:sSub>
                      <m:d>
                        <m:dPr>
                          <m:begChr m:val="["/>
                          <m:endChr m:val="]"/>
                          <m:ctrlPr>
                            <a:rPr lang="en-US" i="1">
                              <a:latin typeface="Cambria Math"/>
                            </a:rPr>
                          </m:ctrlPr>
                        </m:dPr>
                        <m:e>
                          <m:r>
                            <a:rPr lang="en-US" i="1">
                              <a:latin typeface="Cambria Math"/>
                            </a:rPr>
                            <m:t>𝑝</m:t>
                          </m:r>
                          <m:d>
                            <m:dPr>
                              <m:ctrlPr>
                                <a:rPr lang="en-US" i="1">
                                  <a:latin typeface="Cambria Math"/>
                                </a:rPr>
                              </m:ctrlPr>
                            </m:dPr>
                            <m:e>
                              <m:r>
                                <a:rPr lang="en-US" i="1">
                                  <a:latin typeface="Cambria Math"/>
                                </a:rPr>
                                <m:t>𝑞</m:t>
                              </m:r>
                            </m:e>
                          </m:d>
                        </m:e>
                      </m:d>
                      <m:r>
                        <a:rPr lang="en-US" i="1">
                          <a:latin typeface="Cambria Math"/>
                        </a:rPr>
                        <m:t>=−</m:t>
                      </m:r>
                      <m:nary>
                        <m:naryPr>
                          <m:ctrlPr>
                            <a:rPr lang="en-US" i="1">
                              <a:latin typeface="Cambria Math"/>
                            </a:rPr>
                          </m:ctrlPr>
                        </m:naryPr>
                        <m:sub>
                          <m:r>
                            <a:rPr lang="en-US" i="1">
                              <a:latin typeface="Cambria Math"/>
                            </a:rPr>
                            <m:t>𝑟</m:t>
                          </m:r>
                          <m:r>
                            <m:rPr>
                              <m:brk m:alnAt="23"/>
                            </m:rPr>
                            <a:rPr lang="en-US" i="1">
                              <a:latin typeface="Cambria Math"/>
                            </a:rPr>
                            <m:t>=</m:t>
                          </m:r>
                          <m:r>
                            <m:rPr>
                              <m:brk m:alnAt="23"/>
                            </m:rPr>
                            <a:rPr lang="en-US" i="1">
                              <a:latin typeface="Cambria Math"/>
                            </a:rPr>
                            <m:t>0</m:t>
                          </m:r>
                        </m:sub>
                        <m:sup>
                          <m:r>
                            <a:rPr lang="en-US" i="1">
                              <a:latin typeface="Cambria Math"/>
                            </a:rPr>
                            <m:t>1</m:t>
                          </m:r>
                        </m:sup>
                        <m:e>
                          <m:nary>
                            <m:naryPr>
                              <m:ctrlPr>
                                <a:rPr lang="en-US" i="1">
                                  <a:latin typeface="Cambria Math"/>
                                </a:rPr>
                              </m:ctrlPr>
                            </m:naryPr>
                            <m:sub>
                              <m:r>
                                <a:rPr lang="en-US" i="1">
                                  <a:latin typeface="Cambria Math"/>
                                </a:rPr>
                                <m:t>𝑞</m:t>
                              </m:r>
                              <m:r>
                                <m:rPr>
                                  <m:brk m:alnAt="23"/>
                                </m:rPr>
                                <a:rPr lang="en-US" i="1">
                                  <a:latin typeface="Cambria Math"/>
                                </a:rPr>
                                <m:t>=</m:t>
                              </m:r>
                              <m:r>
                                <m:rPr>
                                  <m:brk m:alnAt="23"/>
                                </m:rPr>
                                <a:rPr lang="en-US" i="1">
                                  <a:latin typeface="Cambria Math"/>
                                </a:rPr>
                                <m:t>0</m:t>
                              </m:r>
                            </m:sub>
                            <m:sup>
                              <m:r>
                                <a:rPr lang="en-US" i="1">
                                  <a:latin typeface="Cambria Math"/>
                                </a:rPr>
                                <m:t>𝑟</m:t>
                              </m:r>
                            </m:sup>
                            <m:e>
                              <m:r>
                                <a:rPr lang="en-US" i="1">
                                  <a:latin typeface="Cambria Math"/>
                                </a:rPr>
                                <m:t>𝑑𝑞</m:t>
                              </m:r>
                              <m:r>
                                <a:rPr lang="en-US" b="0" i="1" smtClean="0">
                                  <a:latin typeface="Cambria Math"/>
                                </a:rPr>
                                <m:t> </m:t>
                              </m:r>
                              <m:r>
                                <a:rPr lang="en-US" i="1">
                                  <a:latin typeface="Cambria Math"/>
                                </a:rPr>
                                <m:t>𝑣</m:t>
                              </m:r>
                              <m:d>
                                <m:dPr>
                                  <m:ctrlPr>
                                    <a:rPr lang="en-US" i="1">
                                      <a:latin typeface="Cambria Math"/>
                                    </a:rPr>
                                  </m:ctrlPr>
                                </m:dPr>
                                <m:e>
                                  <m:r>
                                    <a:rPr lang="en-US" i="1">
                                      <a:latin typeface="Cambria Math"/>
                                    </a:rPr>
                                    <m:t>𝑟</m:t>
                                  </m:r>
                                </m:e>
                              </m:d>
                              <m:sSup>
                                <m:sSupPr>
                                  <m:ctrlPr>
                                    <a:rPr lang="en-US" i="1">
                                      <a:latin typeface="Cambria Math"/>
                                    </a:rPr>
                                  </m:ctrlPr>
                                </m:sSupPr>
                                <m:e>
                                  <m:r>
                                    <a:rPr lang="en-US" i="1">
                                      <a:latin typeface="Cambria Math"/>
                                    </a:rPr>
                                    <m:t>𝑥</m:t>
                                  </m:r>
                                </m:e>
                                <m:sup>
                                  <m:r>
                                    <a:rPr lang="en-US" i="1">
                                      <a:latin typeface="Cambria Math"/>
                                    </a:rPr>
                                    <m:t>′</m:t>
                                  </m:r>
                                </m:sup>
                              </m:sSup>
                              <m:d>
                                <m:dPr>
                                  <m:ctrlPr>
                                    <a:rPr lang="en-US" i="1">
                                      <a:latin typeface="Cambria Math"/>
                                    </a:rPr>
                                  </m:ctrlPr>
                                </m:dPr>
                                <m:e>
                                  <m:r>
                                    <a:rPr lang="en-US" i="1">
                                      <a:latin typeface="Cambria Math"/>
                                    </a:rPr>
                                    <m:t>𝑟</m:t>
                                  </m:r>
                                </m:e>
                              </m:d>
                              <m:r>
                                <a:rPr lang="en-US" i="1">
                                  <a:latin typeface="Cambria Math"/>
                                </a:rPr>
                                <m:t>𝑑𝑟</m:t>
                              </m:r>
                            </m:e>
                          </m:nary>
                        </m:e>
                      </m:nary>
                      <m:r>
                        <a:rPr lang="en-US" i="1">
                          <a:latin typeface="Cambria Math"/>
                        </a:rPr>
                        <m:t>=−</m:t>
                      </m:r>
                      <m:nary>
                        <m:naryPr>
                          <m:ctrlPr>
                            <a:rPr lang="en-US" i="1">
                              <a:latin typeface="Cambria Math"/>
                            </a:rPr>
                          </m:ctrlPr>
                        </m:naryPr>
                        <m:sub>
                          <m:r>
                            <m:rPr>
                              <m:brk m:alnAt="23"/>
                            </m:rPr>
                            <a:rPr lang="en-US" i="1">
                              <a:latin typeface="Cambria Math"/>
                            </a:rPr>
                            <m:t>𝑟</m:t>
                          </m:r>
                          <m:r>
                            <m:rPr>
                              <m:brk m:alnAt="23"/>
                            </m:rPr>
                            <a:rPr lang="en-US" i="1">
                              <a:latin typeface="Cambria Math"/>
                            </a:rPr>
                            <m:t>=</m:t>
                          </m:r>
                          <m:r>
                            <m:rPr>
                              <m:brk m:alnAt="23"/>
                            </m:rPr>
                            <a:rPr lang="en-US" i="1">
                              <a:latin typeface="Cambria Math"/>
                            </a:rPr>
                            <m:t>0</m:t>
                          </m:r>
                        </m:sub>
                        <m:sup>
                          <m:r>
                            <a:rPr lang="en-US" i="1">
                              <a:latin typeface="Cambria Math"/>
                            </a:rPr>
                            <m:t>1</m:t>
                          </m:r>
                        </m:sup>
                        <m:e>
                          <m:r>
                            <a:rPr lang="en-US" i="1">
                              <a:latin typeface="Cambria Math"/>
                            </a:rPr>
                            <m:t>𝑟𝑣</m:t>
                          </m:r>
                          <m:d>
                            <m:dPr>
                              <m:ctrlPr>
                                <a:rPr lang="en-US" i="1">
                                  <a:latin typeface="Cambria Math"/>
                                </a:rPr>
                              </m:ctrlPr>
                            </m:dPr>
                            <m:e>
                              <m:r>
                                <a:rPr lang="en-US" i="1">
                                  <a:latin typeface="Cambria Math"/>
                                </a:rPr>
                                <m:t>𝑟</m:t>
                              </m:r>
                            </m:e>
                          </m:d>
                          <m:sSup>
                            <m:sSupPr>
                              <m:ctrlPr>
                                <a:rPr lang="en-US" i="1">
                                  <a:latin typeface="Cambria Math"/>
                                </a:rPr>
                              </m:ctrlPr>
                            </m:sSupPr>
                            <m:e>
                              <m:r>
                                <a:rPr lang="en-US" i="1">
                                  <a:latin typeface="Cambria Math"/>
                                </a:rPr>
                                <m:t>𝑥</m:t>
                              </m:r>
                            </m:e>
                            <m:sup>
                              <m:r>
                                <a:rPr lang="en-US" i="1">
                                  <a:latin typeface="Cambria Math"/>
                                </a:rPr>
                                <m:t>′</m:t>
                              </m:r>
                            </m:sup>
                          </m:sSup>
                          <m:d>
                            <m:dPr>
                              <m:ctrlPr>
                                <a:rPr lang="en-US" i="1">
                                  <a:latin typeface="Cambria Math"/>
                                </a:rPr>
                              </m:ctrlPr>
                            </m:dPr>
                            <m:e>
                              <m:r>
                                <a:rPr lang="en-US" i="1">
                                  <a:latin typeface="Cambria Math"/>
                                </a:rPr>
                                <m:t>𝑟</m:t>
                              </m:r>
                            </m:e>
                          </m:d>
                          <m:r>
                            <a:rPr lang="en-US" i="1">
                              <a:latin typeface="Cambria Math"/>
                            </a:rPr>
                            <m:t>𝑑𝑟</m:t>
                          </m:r>
                          <m:r>
                            <a:rPr lang="en-US" i="1">
                              <a:latin typeface="Cambria Math"/>
                            </a:rPr>
                            <m:t>=−</m:t>
                          </m:r>
                          <m:nary>
                            <m:naryPr>
                              <m:ctrlPr>
                                <a:rPr lang="en-US" i="1">
                                  <a:latin typeface="Cambria Math"/>
                                </a:rPr>
                              </m:ctrlPr>
                            </m:naryPr>
                            <m:sub>
                              <m:r>
                                <m:rPr>
                                  <m:brk m:alnAt="23"/>
                                </m:rPr>
                                <a:rPr lang="en-US" i="1">
                                  <a:latin typeface="Cambria Math"/>
                                </a:rPr>
                                <m:t>𝑞</m:t>
                              </m:r>
                              <m:r>
                                <m:rPr>
                                  <m:brk m:alnAt="23"/>
                                </m:rPr>
                                <a:rPr lang="en-US" i="1">
                                  <a:latin typeface="Cambria Math"/>
                                </a:rPr>
                                <m:t>=</m:t>
                              </m:r>
                              <m:r>
                                <m:rPr>
                                  <m:brk m:alnAt="23"/>
                                </m:rPr>
                                <a:rPr lang="en-US" i="1">
                                  <a:latin typeface="Cambria Math"/>
                                </a:rPr>
                                <m:t>0</m:t>
                              </m:r>
                            </m:sub>
                            <m:sup>
                              <m:r>
                                <a:rPr lang="en-US" i="1">
                                  <a:latin typeface="Cambria Math"/>
                                </a:rPr>
                                <m:t>1</m:t>
                              </m:r>
                            </m:sup>
                            <m:e>
                              <m:r>
                                <a:rPr lang="en-US" i="1">
                                  <a:latin typeface="Cambria Math"/>
                                </a:rPr>
                                <m:t>𝑅</m:t>
                              </m:r>
                              <m:d>
                                <m:dPr>
                                  <m:ctrlPr>
                                    <a:rPr lang="en-US" i="1">
                                      <a:latin typeface="Cambria Math"/>
                                    </a:rPr>
                                  </m:ctrlPr>
                                </m:dPr>
                                <m:e>
                                  <m:r>
                                    <a:rPr lang="en-US" i="1">
                                      <a:latin typeface="Cambria Math"/>
                                    </a:rPr>
                                    <m:t>𝑞</m:t>
                                  </m:r>
                                </m:e>
                              </m:d>
                              <m:sSup>
                                <m:sSupPr>
                                  <m:ctrlPr>
                                    <a:rPr lang="en-US" i="1">
                                      <a:latin typeface="Cambria Math"/>
                                    </a:rPr>
                                  </m:ctrlPr>
                                </m:sSupPr>
                                <m:e>
                                  <m:r>
                                    <a:rPr lang="en-US" i="1">
                                      <a:latin typeface="Cambria Math"/>
                                    </a:rPr>
                                    <m:t>𝑥</m:t>
                                  </m:r>
                                </m:e>
                                <m:sup>
                                  <m:r>
                                    <a:rPr lang="en-US" i="1">
                                      <a:latin typeface="Cambria Math"/>
                                    </a:rPr>
                                    <m:t>′</m:t>
                                  </m:r>
                                </m:sup>
                              </m:sSup>
                              <m:d>
                                <m:dPr>
                                  <m:ctrlPr>
                                    <a:rPr lang="en-US" i="1">
                                      <a:latin typeface="Cambria Math"/>
                                    </a:rPr>
                                  </m:ctrlPr>
                                </m:dPr>
                                <m:e>
                                  <m:r>
                                    <a:rPr lang="en-US" i="1">
                                      <a:latin typeface="Cambria Math"/>
                                    </a:rPr>
                                    <m:t>𝑞</m:t>
                                  </m:r>
                                </m:e>
                              </m:d>
                              <m:r>
                                <a:rPr lang="en-US" i="1">
                                  <a:latin typeface="Cambria Math"/>
                                </a:rPr>
                                <m:t>𝑑𝑞</m:t>
                              </m:r>
                            </m:e>
                          </m:nary>
                        </m:e>
                      </m:nary>
                    </m:oMath>
                  </m:oMathPara>
                </a14:m>
                <a:endParaRPr lang="he-IL" dirty="0"/>
              </a:p>
            </p:txBody>
          </p:sp>
        </mc:Choice>
        <mc:Fallback xmlns="">
          <p:sp>
            <p:nvSpPr>
              <p:cNvPr id="4" name="TextBox 3"/>
              <p:cNvSpPr txBox="1">
                <a:spLocks noRot="1" noChangeAspect="1" noMove="1" noResize="1" noEditPoints="1" noAdjustHandles="1" noChangeArrowheads="1" noChangeShapeType="1" noTextEdit="1"/>
              </p:cNvSpPr>
              <p:nvPr/>
            </p:nvSpPr>
            <p:spPr>
              <a:xfrm>
                <a:off x="1691680" y="4552103"/>
                <a:ext cx="6552728" cy="1397177"/>
              </a:xfrm>
              <a:prstGeom prst="rect">
                <a:avLst/>
              </a:prstGeom>
              <a:blipFill rotWithShape="1">
                <a:blip r:embed="rId5"/>
                <a:stretch>
                  <a:fillRect/>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115616" y="1944804"/>
                <a:ext cx="7128792" cy="1052148"/>
              </a:xfrm>
              <a:prstGeom prst="rect">
                <a:avLst/>
              </a:prstGeom>
              <a:noFill/>
            </p:spPr>
            <p:txBody>
              <a:bodyPr wrap="square" rtlCol="1">
                <a:spAutoFit/>
              </a:bodyPr>
              <a:lstStyle/>
              <a:p>
                <a:r>
                  <a:rPr lang="en-US" dirty="0" smtClean="0">
                    <a:latin typeface="Khmer UI" pitchFamily="34" charset="0"/>
                    <a:cs typeface="Khmer UI" pitchFamily="34" charset="0"/>
                  </a:rPr>
                  <a:t>Suppose we are given the allocation rule as </a:t>
                </a:r>
                <a:r>
                  <a:rPr lang="en-US" dirty="0">
                    <a:latin typeface="Khmer UI" pitchFamily="34" charset="0"/>
                    <a:cs typeface="Khmer UI" pitchFamily="34" charset="0"/>
                  </a:rPr>
                  <a:t>x(q</a:t>
                </a:r>
                <a:r>
                  <a:rPr lang="en-US" dirty="0" smtClean="0">
                    <a:latin typeface="Khmer UI" pitchFamily="34" charset="0"/>
                    <a:cs typeface="Khmer UI" pitchFamily="34" charset="0"/>
                  </a:rPr>
                  <a:t>). By the </a:t>
                </a:r>
                <a:r>
                  <a:rPr lang="en-US" dirty="0">
                    <a:latin typeface="Khmer UI" pitchFamily="34" charset="0"/>
                    <a:cs typeface="Khmer UI" pitchFamily="34" charset="0"/>
                  </a:rPr>
                  <a:t>payment </a:t>
                </a:r>
                <a:r>
                  <a:rPr lang="en-US" dirty="0" smtClean="0">
                    <a:latin typeface="Khmer UI" pitchFamily="34" charset="0"/>
                    <a:cs typeface="Khmer UI" pitchFamily="34" charset="0"/>
                  </a:rPr>
                  <a:t>identity: </a:t>
                </a:r>
                <a14:m>
                  <m:oMath xmlns:m="http://schemas.openxmlformats.org/officeDocument/2006/math">
                    <m:r>
                      <a:rPr lang="en-US" b="0" i="1" smtClean="0">
                        <a:latin typeface="Cambria Math"/>
                      </a:rPr>
                      <m:t>𝑝</m:t>
                    </m:r>
                    <m:d>
                      <m:dPr>
                        <m:ctrlPr>
                          <a:rPr lang="en-US" b="0" i="1" smtClean="0">
                            <a:latin typeface="Cambria Math"/>
                          </a:rPr>
                        </m:ctrlPr>
                      </m:dPr>
                      <m:e>
                        <m:r>
                          <a:rPr lang="en-US" b="0" i="1" smtClean="0">
                            <a:latin typeface="Cambria Math"/>
                          </a:rPr>
                          <m:t>𝑞</m:t>
                        </m:r>
                      </m:e>
                    </m:d>
                    <m:r>
                      <a:rPr lang="en-US" b="0" i="1" smtClean="0">
                        <a:latin typeface="Cambria Math"/>
                      </a:rPr>
                      <m:t>=−</m:t>
                    </m:r>
                    <m:nary>
                      <m:naryPr>
                        <m:ctrlPr>
                          <a:rPr lang="en-US" b="0" i="1" smtClean="0">
                            <a:latin typeface="Cambria Math"/>
                          </a:rPr>
                        </m:ctrlPr>
                      </m:naryPr>
                      <m:sub>
                        <m:r>
                          <m:rPr>
                            <m:brk m:alnAt="23"/>
                          </m:rPr>
                          <a:rPr lang="en-US" b="0" i="1" smtClean="0">
                            <a:latin typeface="Cambria Math"/>
                          </a:rPr>
                          <m:t>𝑞</m:t>
                        </m:r>
                      </m:sub>
                      <m:sup>
                        <m:r>
                          <a:rPr lang="en-US" b="0" i="1" smtClean="0">
                            <a:latin typeface="Cambria Math"/>
                          </a:rPr>
                          <m:t>1</m:t>
                        </m:r>
                      </m:sup>
                      <m:e>
                        <m:r>
                          <a:rPr lang="en-US" b="0" i="1" smtClean="0">
                            <a:latin typeface="Cambria Math"/>
                          </a:rPr>
                          <m:t>𝑣</m:t>
                        </m:r>
                        <m:d>
                          <m:dPr>
                            <m:ctrlPr>
                              <a:rPr lang="en-US" b="0" i="1" smtClean="0">
                                <a:latin typeface="Cambria Math"/>
                              </a:rPr>
                            </m:ctrlPr>
                          </m:dPr>
                          <m:e>
                            <m:r>
                              <a:rPr lang="en-US" b="0" i="1" smtClean="0">
                                <a:latin typeface="Cambria Math"/>
                              </a:rPr>
                              <m:t>𝑟</m:t>
                            </m:r>
                          </m:e>
                        </m:d>
                        <m:sSup>
                          <m:sSupPr>
                            <m:ctrlPr>
                              <a:rPr lang="en-US" b="0" i="1" smtClean="0">
                                <a:latin typeface="Cambria Math"/>
                              </a:rPr>
                            </m:ctrlPr>
                          </m:sSupPr>
                          <m:e>
                            <m:r>
                              <a:rPr lang="en-US" b="0" i="1" smtClean="0">
                                <a:latin typeface="Cambria Math"/>
                              </a:rPr>
                              <m:t>𝑥</m:t>
                            </m:r>
                          </m:e>
                          <m:sup>
                            <m:r>
                              <a:rPr lang="en-US" b="0" i="1" smtClean="0">
                                <a:latin typeface="Cambria Math"/>
                              </a:rPr>
                              <m:t>′</m:t>
                            </m:r>
                          </m:sup>
                        </m:sSup>
                        <m:d>
                          <m:dPr>
                            <m:ctrlPr>
                              <a:rPr lang="en-US" b="0" i="1" smtClean="0">
                                <a:latin typeface="Cambria Math"/>
                              </a:rPr>
                            </m:ctrlPr>
                          </m:dPr>
                          <m:e>
                            <m:r>
                              <a:rPr lang="en-US" b="0" i="1" smtClean="0">
                                <a:latin typeface="Cambria Math"/>
                              </a:rPr>
                              <m:t>𝑟</m:t>
                            </m:r>
                          </m:e>
                        </m:d>
                        <m:r>
                          <a:rPr lang="en-US" b="0" i="1" smtClean="0">
                            <a:latin typeface="Cambria Math"/>
                          </a:rPr>
                          <m:t>𝑑𝑟</m:t>
                        </m:r>
                      </m:e>
                    </m:nary>
                    <m:r>
                      <a:rPr lang="en-US" b="0" i="1" smtClean="0">
                        <a:latin typeface="Cambria Math"/>
                      </a:rPr>
                      <m:t>.</m:t>
                    </m:r>
                  </m:oMath>
                </a14:m>
                <a:r>
                  <a:rPr lang="en-US" b="0" dirty="0" smtClean="0">
                    <a:latin typeface="Khmer UI" pitchFamily="34" charset="0"/>
                    <a:cs typeface="Khmer UI" pitchFamily="34" charset="0"/>
                  </a:rPr>
                  <a:t> </a:t>
                </a:r>
                <a:r>
                  <a:rPr lang="en-US" dirty="0" smtClean="0">
                    <a:latin typeface="Khmer UI" pitchFamily="34" charset="0"/>
                    <a:cs typeface="Khmer UI" pitchFamily="34" charset="0"/>
                  </a:rPr>
                  <a:t>Since q </a:t>
                </a:r>
                <a:r>
                  <a:rPr lang="en-US" dirty="0">
                    <a:latin typeface="Khmer UI" pitchFamily="34" charset="0"/>
                    <a:cs typeface="Khmer UI" pitchFamily="34" charset="0"/>
                  </a:rPr>
                  <a:t>is drawn from U[0, 1] we can calculate our expected revenue as </a:t>
                </a:r>
                <a:r>
                  <a:rPr lang="en-US" dirty="0" smtClean="0">
                    <a:latin typeface="Khmer UI" pitchFamily="34" charset="0"/>
                    <a:cs typeface="Khmer UI" pitchFamily="34" charset="0"/>
                  </a:rPr>
                  <a:t>follows:</a:t>
                </a:r>
                <a:endParaRPr lang="he-IL" dirty="0">
                  <a:latin typeface="Khmer UI"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115616" y="1944804"/>
                <a:ext cx="7128792" cy="1052148"/>
              </a:xfrm>
              <a:prstGeom prst="rect">
                <a:avLst/>
              </a:prstGeom>
              <a:blipFill rotWithShape="1">
                <a:blip r:embed="rId6"/>
                <a:stretch>
                  <a:fillRect l="-684" t="-20809" b="-45665"/>
                </a:stretch>
              </a:blipFill>
            </p:spPr>
            <p:txBody>
              <a:bodyPr/>
              <a:lstStyle/>
              <a:p>
                <a:r>
                  <a:rPr lang="he-IL">
                    <a:noFill/>
                  </a:rPr>
                  <a:t> </a:t>
                </a:r>
              </a:p>
            </p:txBody>
          </p:sp>
        </mc:Fallback>
      </mc:AlternateContent>
      <p:sp>
        <p:nvSpPr>
          <p:cNvPr id="7" name="TextBox 6"/>
          <p:cNvSpPr txBox="1"/>
          <p:nvPr/>
        </p:nvSpPr>
        <p:spPr>
          <a:xfrm>
            <a:off x="1115616" y="4067780"/>
            <a:ext cx="7200800" cy="369332"/>
          </a:xfrm>
          <a:prstGeom prst="rect">
            <a:avLst/>
          </a:prstGeom>
          <a:noFill/>
        </p:spPr>
        <p:txBody>
          <a:bodyPr wrap="square" rtlCol="1">
            <a:spAutoFit/>
          </a:bodyPr>
          <a:lstStyle/>
          <a:p>
            <a:r>
              <a:rPr lang="en-US" dirty="0">
                <a:latin typeface="Khmer UI" pitchFamily="34" charset="0"/>
                <a:cs typeface="Khmer UI" pitchFamily="34" charset="0"/>
              </a:rPr>
              <a:t>This equation can be simplified by swapping the order of </a:t>
            </a:r>
            <a:r>
              <a:rPr lang="en-US" dirty="0" smtClean="0">
                <a:latin typeface="Khmer UI" pitchFamily="34" charset="0"/>
                <a:cs typeface="Khmer UI" pitchFamily="34" charset="0"/>
              </a:rPr>
              <a:t>integration:</a:t>
            </a:r>
            <a:endParaRPr lang="he-IL" dirty="0">
              <a:latin typeface="Khmer UI" pitchFamily="34" charset="0"/>
            </a:endParaRPr>
          </a:p>
        </p:txBody>
      </p:sp>
    </p:spTree>
    <p:extLst>
      <p:ext uri="{BB962C8B-B14F-4D97-AF65-F5344CB8AC3E}">
        <p14:creationId xmlns:p14="http://schemas.microsoft.com/office/powerpoint/2010/main" val="190042161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6" name="כותרת 1"/>
          <p:cNvSpPr>
            <a:spLocks noGrp="1"/>
          </p:cNvSpPr>
          <p:nvPr>
            <p:ph type="title"/>
          </p:nvPr>
        </p:nvSpPr>
        <p:spPr>
          <a:xfrm>
            <a:off x="1043608" y="692696"/>
            <a:ext cx="6965245" cy="1202485"/>
          </a:xfrm>
        </p:spPr>
        <p:txBody>
          <a:bodyPr vert="horz" lIns="91440" tIns="45720" rIns="91440" bIns="45720" rtlCol="0" anchor="ctr">
            <a:normAutofit/>
          </a:bodyPr>
          <a:lstStyle/>
          <a:p>
            <a:pPr rtl="1"/>
            <a:r>
              <a:rPr lang="en-US" sz="6000" b="1" dirty="0" smtClean="0">
                <a:solidFill>
                  <a:schemeClr val="tx2"/>
                </a:solidFill>
                <a:latin typeface="JasmineUPC" pitchFamily="18" charset="-34"/>
                <a:cs typeface="JasmineUPC" pitchFamily="18" charset="-34"/>
              </a:rPr>
              <a:t>Expected Revenue</a:t>
            </a:r>
            <a:endParaRPr lang="en-US" sz="6000" b="1" dirty="0">
              <a:solidFill>
                <a:srgbClr val="002060"/>
              </a:solidFill>
              <a:latin typeface="Guttman Yad-Brush" pitchFamily="2" charset="-79"/>
              <a:cs typeface="Guttman Yad-Brush" pitchFamily="2" charset="-79"/>
            </a:endParaRPr>
          </a:p>
        </p:txBody>
      </p:sp>
      <p:sp>
        <p:nvSpPr>
          <p:cNvPr id="5" name="TextBox 4"/>
          <p:cNvSpPr txBox="1"/>
          <p:nvPr/>
        </p:nvSpPr>
        <p:spPr>
          <a:xfrm>
            <a:off x="1331640" y="1835532"/>
            <a:ext cx="5688632" cy="369332"/>
          </a:xfrm>
          <a:prstGeom prst="rect">
            <a:avLst/>
          </a:prstGeom>
          <a:noFill/>
        </p:spPr>
        <p:txBody>
          <a:bodyPr wrap="square" rtlCol="1">
            <a:spAutoFit/>
          </a:bodyPr>
          <a:lstStyle/>
          <a:p>
            <a:r>
              <a:rPr lang="en-US" dirty="0" smtClean="0">
                <a:latin typeface="Khmer UI" pitchFamily="34" charset="0"/>
                <a:cs typeface="Khmer UI" pitchFamily="34" charset="0"/>
              </a:rPr>
              <a:t>Now </a:t>
            </a:r>
            <a:r>
              <a:rPr lang="en-US" dirty="0">
                <a:latin typeface="Khmer UI" pitchFamily="34" charset="0"/>
                <a:cs typeface="Khmer UI" pitchFamily="34" charset="0"/>
              </a:rPr>
              <a:t>we integrate the above, by </a:t>
            </a:r>
            <a:r>
              <a:rPr lang="en-US" dirty="0" smtClean="0">
                <a:latin typeface="Khmer UI" pitchFamily="34" charset="0"/>
                <a:cs typeface="Khmer UI" pitchFamily="34" charset="0"/>
              </a:rPr>
              <a:t>parts:</a:t>
            </a:r>
            <a:endParaRPr lang="he-IL" dirty="0">
              <a:latin typeface="Khmer UI" pitchFamily="34" charset="0"/>
            </a:endParaRPr>
          </a:p>
        </p:txBody>
      </p:sp>
      <mc:AlternateContent xmlns:mc="http://schemas.openxmlformats.org/markup-compatibility/2006" xmlns:a14="http://schemas.microsoft.com/office/drawing/2010/main">
        <mc:Choice Requires="a14">
          <p:sp>
            <p:nvSpPr>
              <p:cNvPr id="7" name="TextBox 6"/>
              <p:cNvSpPr txBox="1"/>
              <p:nvPr/>
            </p:nvSpPr>
            <p:spPr>
              <a:xfrm>
                <a:off x="1403648" y="3912625"/>
                <a:ext cx="6840760" cy="1532599"/>
              </a:xfrm>
              <a:prstGeom prst="rect">
                <a:avLst/>
              </a:prstGeom>
              <a:noFill/>
            </p:spPr>
            <p:txBody>
              <a:bodyPr wrap="square" rtlCol="1">
                <a:spAutoFit/>
              </a:bodyPr>
              <a:lstStyle/>
              <a:p>
                <a:r>
                  <a:rPr lang="en-US" b="1" u="sng" dirty="0" smtClean="0">
                    <a:solidFill>
                      <a:srgbClr val="6600FF"/>
                    </a:solidFill>
                    <a:latin typeface="Khmer UI" pitchFamily="34" charset="0"/>
                    <a:cs typeface="Khmer UI" pitchFamily="34" charset="0"/>
                  </a:rPr>
                  <a:t>Corollary:</a:t>
                </a:r>
                <a:r>
                  <a:rPr lang="en-US" dirty="0" smtClean="0">
                    <a:solidFill>
                      <a:srgbClr val="6600FF"/>
                    </a:solidFill>
                    <a:latin typeface="Khmer UI" pitchFamily="34" charset="0"/>
                    <a:cs typeface="Khmer UI" pitchFamily="34" charset="0"/>
                  </a:rPr>
                  <a:t> </a:t>
                </a:r>
                <a14:m>
                  <m:oMath xmlns:m="http://schemas.openxmlformats.org/officeDocument/2006/math">
                    <m:sSub>
                      <m:sSubPr>
                        <m:ctrlPr>
                          <a:rPr lang="he-IL" i="1">
                            <a:latin typeface="Cambria Math"/>
                          </a:rPr>
                        </m:ctrlPr>
                      </m:sSubPr>
                      <m:e>
                        <m:r>
                          <a:rPr lang="en-US" b="0" i="1" smtClean="0">
                            <a:latin typeface="Cambria Math"/>
                          </a:rPr>
                          <m:t> </m:t>
                        </m:r>
                        <m:r>
                          <a:rPr lang="en-US" i="1">
                            <a:latin typeface="Cambria Math"/>
                          </a:rPr>
                          <m:t>𝐸</m:t>
                        </m:r>
                      </m:e>
                      <m:sub>
                        <m:r>
                          <a:rPr lang="en-US" i="1">
                            <a:latin typeface="Cambria Math"/>
                          </a:rPr>
                          <m:t>𝑞</m:t>
                        </m:r>
                      </m:sub>
                    </m:sSub>
                    <m:d>
                      <m:dPr>
                        <m:begChr m:val="["/>
                        <m:endChr m:val="]"/>
                        <m:ctrlPr>
                          <a:rPr lang="en-US" i="1">
                            <a:latin typeface="Cambria Math"/>
                          </a:rPr>
                        </m:ctrlPr>
                      </m:dPr>
                      <m:e>
                        <m:r>
                          <a:rPr lang="en-US" i="1">
                            <a:latin typeface="Cambria Math"/>
                          </a:rPr>
                          <m:t>𝑝</m:t>
                        </m:r>
                        <m:d>
                          <m:dPr>
                            <m:ctrlPr>
                              <a:rPr lang="en-US" i="1">
                                <a:latin typeface="Cambria Math"/>
                              </a:rPr>
                            </m:ctrlPr>
                          </m:dPr>
                          <m:e>
                            <m:r>
                              <a:rPr lang="en-US" i="1">
                                <a:latin typeface="Cambria Math"/>
                              </a:rPr>
                              <m:t>𝑞</m:t>
                            </m:r>
                          </m:e>
                        </m:d>
                      </m:e>
                    </m:d>
                    <m:r>
                      <a:rPr lang="en-US" i="1">
                        <a:latin typeface="Cambria Math"/>
                      </a:rPr>
                      <m:t>=−</m:t>
                    </m:r>
                    <m:sSub>
                      <m:sSubPr>
                        <m:ctrlPr>
                          <a:rPr lang="en-US" i="1">
                            <a:latin typeface="Cambria Math"/>
                          </a:rPr>
                        </m:ctrlPr>
                      </m:sSubPr>
                      <m:e>
                        <m:r>
                          <a:rPr lang="en-US" i="1">
                            <a:latin typeface="Cambria Math"/>
                          </a:rPr>
                          <m:t>𝐸</m:t>
                        </m:r>
                      </m:e>
                      <m:sub>
                        <m:r>
                          <a:rPr lang="en-US" i="1">
                            <a:latin typeface="Cambria Math"/>
                          </a:rPr>
                          <m:t>𝑞</m:t>
                        </m:r>
                      </m:sub>
                    </m:sSub>
                    <m:d>
                      <m:dPr>
                        <m:begChr m:val="["/>
                        <m:endChr m:val="]"/>
                        <m:ctrlPr>
                          <a:rPr lang="en-US" i="1">
                            <a:latin typeface="Cambria Math"/>
                          </a:rPr>
                        </m:ctrlPr>
                      </m:dPr>
                      <m:e>
                        <m:r>
                          <a:rPr lang="en-US" i="1">
                            <a:latin typeface="Cambria Math"/>
                          </a:rPr>
                          <m:t>𝑅</m:t>
                        </m:r>
                        <m:d>
                          <m:dPr>
                            <m:ctrlPr>
                              <a:rPr lang="en-US" i="1">
                                <a:latin typeface="Cambria Math"/>
                              </a:rPr>
                            </m:ctrlPr>
                          </m:dPr>
                          <m:e>
                            <m:r>
                              <a:rPr lang="en-US" i="1">
                                <a:latin typeface="Cambria Math"/>
                              </a:rPr>
                              <m:t>𝑞</m:t>
                            </m:r>
                          </m:e>
                        </m:d>
                        <m:sSup>
                          <m:sSupPr>
                            <m:ctrlPr>
                              <a:rPr lang="en-US" i="1">
                                <a:latin typeface="Cambria Math"/>
                              </a:rPr>
                            </m:ctrlPr>
                          </m:sSupPr>
                          <m:e>
                            <m:r>
                              <a:rPr lang="en-US" i="1">
                                <a:latin typeface="Cambria Math"/>
                              </a:rPr>
                              <m:t>𝑥</m:t>
                            </m:r>
                          </m:e>
                          <m:sup>
                            <m:r>
                              <a:rPr lang="en-US" i="1">
                                <a:latin typeface="Cambria Math"/>
                              </a:rPr>
                              <m:t>′</m:t>
                            </m:r>
                          </m:sup>
                        </m:sSup>
                        <m:d>
                          <m:dPr>
                            <m:ctrlPr>
                              <a:rPr lang="en-US" i="1">
                                <a:latin typeface="Cambria Math"/>
                              </a:rPr>
                            </m:ctrlPr>
                          </m:dPr>
                          <m:e>
                            <m:r>
                              <a:rPr lang="en-US" i="1">
                                <a:latin typeface="Cambria Math"/>
                              </a:rPr>
                              <m:t>𝑞</m:t>
                            </m:r>
                          </m:e>
                        </m:d>
                      </m:e>
                    </m:d>
                    <m:r>
                      <a:rPr lang="en-US" i="1">
                        <a:latin typeface="Cambria Math"/>
                      </a:rPr>
                      <m:t>= </m:t>
                    </m:r>
                    <m:sSub>
                      <m:sSubPr>
                        <m:ctrlPr>
                          <a:rPr lang="en-US" i="1">
                            <a:latin typeface="Cambria Math"/>
                          </a:rPr>
                        </m:ctrlPr>
                      </m:sSubPr>
                      <m:e>
                        <m:r>
                          <a:rPr lang="en-US" i="1">
                            <a:latin typeface="Cambria Math"/>
                          </a:rPr>
                          <m:t>𝐸</m:t>
                        </m:r>
                      </m:e>
                      <m:sub>
                        <m:r>
                          <a:rPr lang="en-US" i="1">
                            <a:latin typeface="Cambria Math"/>
                          </a:rPr>
                          <m:t>𝑞</m:t>
                        </m:r>
                      </m:sub>
                    </m:sSub>
                    <m:r>
                      <a:rPr lang="en-US" i="1">
                        <a:latin typeface="Cambria Math"/>
                      </a:rPr>
                      <m:t>[</m:t>
                    </m:r>
                    <m:sSup>
                      <m:sSupPr>
                        <m:ctrlPr>
                          <a:rPr lang="en-US" i="1">
                            <a:latin typeface="Cambria Math"/>
                          </a:rPr>
                        </m:ctrlPr>
                      </m:sSupPr>
                      <m:e>
                        <m:r>
                          <a:rPr lang="en-US" i="1">
                            <a:latin typeface="Cambria Math"/>
                          </a:rPr>
                          <m:t>𝑅</m:t>
                        </m:r>
                      </m:e>
                      <m:sup>
                        <m:r>
                          <a:rPr lang="en-US" i="1">
                            <a:latin typeface="Cambria Math"/>
                          </a:rPr>
                          <m:t>′</m:t>
                        </m:r>
                      </m:sup>
                    </m:sSup>
                    <m:d>
                      <m:dPr>
                        <m:ctrlPr>
                          <a:rPr lang="en-US" i="1">
                            <a:latin typeface="Cambria Math"/>
                          </a:rPr>
                        </m:ctrlPr>
                      </m:dPr>
                      <m:e>
                        <m:r>
                          <a:rPr lang="en-US" i="1">
                            <a:latin typeface="Cambria Math"/>
                          </a:rPr>
                          <m:t>𝑞</m:t>
                        </m:r>
                      </m:e>
                    </m:d>
                    <m:r>
                      <a:rPr lang="en-US" i="1">
                        <a:latin typeface="Cambria Math"/>
                      </a:rPr>
                      <m:t>𝑥</m:t>
                    </m:r>
                    <m:d>
                      <m:dPr>
                        <m:ctrlPr>
                          <a:rPr lang="en-US" i="1">
                            <a:latin typeface="Cambria Math"/>
                          </a:rPr>
                        </m:ctrlPr>
                      </m:dPr>
                      <m:e>
                        <m:r>
                          <a:rPr lang="en-US" i="1">
                            <a:latin typeface="Cambria Math"/>
                          </a:rPr>
                          <m:t>𝑞</m:t>
                        </m:r>
                      </m:e>
                    </m:d>
                    <m:r>
                      <a:rPr lang="en-US" i="1">
                        <a:latin typeface="Cambria Math"/>
                      </a:rPr>
                      <m:t>]</m:t>
                    </m:r>
                  </m:oMath>
                </a14:m>
                <a:endParaRPr lang="en-US" dirty="0" smtClean="0">
                  <a:latin typeface="Khmer UI" pitchFamily="34" charset="0"/>
                  <a:cs typeface="Khmer UI" pitchFamily="34" charset="0"/>
                </a:endParaRPr>
              </a:p>
              <a:p>
                <a:endParaRPr lang="en-US" dirty="0">
                  <a:latin typeface="Khmer UI" pitchFamily="34" charset="0"/>
                  <a:cs typeface="Khmer UI" pitchFamily="34" charset="0"/>
                </a:endParaRPr>
              </a:p>
              <a:p>
                <a:r>
                  <a:rPr lang="en-US" dirty="0">
                    <a:latin typeface="Khmer UI" pitchFamily="34" charset="0"/>
                    <a:cs typeface="Khmer UI" pitchFamily="34" charset="0"/>
                  </a:rPr>
                  <a:t>If agents 1 and 2 with revenue curves satisfying </a:t>
                </a:r>
                <a14:m>
                  <m:oMath xmlns:m="http://schemas.openxmlformats.org/officeDocument/2006/math">
                    <m:sSub>
                      <m:sSubPr>
                        <m:ctrlPr>
                          <a:rPr lang="en-US" i="1" dirty="0" smtClean="0">
                            <a:latin typeface="Cambria Math"/>
                          </a:rPr>
                        </m:ctrlPr>
                      </m:sSubPr>
                      <m:e>
                        <m:r>
                          <a:rPr lang="en-US" b="0" i="1" dirty="0" smtClean="0">
                            <a:latin typeface="Cambria Math"/>
                          </a:rPr>
                          <m:t>𝑅</m:t>
                        </m:r>
                      </m:e>
                      <m:sub>
                        <m:r>
                          <a:rPr lang="en-US" b="0" i="1" dirty="0" smtClean="0">
                            <a:latin typeface="Cambria Math"/>
                          </a:rPr>
                          <m:t>1</m:t>
                        </m:r>
                      </m:sub>
                    </m:sSub>
                  </m:oMath>
                </a14:m>
                <a:r>
                  <a:rPr lang="en-US" dirty="0">
                    <a:latin typeface="Khmer UI" pitchFamily="34" charset="0"/>
                    <a:cs typeface="Khmer UI" pitchFamily="34" charset="0"/>
                  </a:rPr>
                  <a:t>(q) ≥</a:t>
                </a:r>
                <a14:m>
                  <m:oMath xmlns:m="http://schemas.openxmlformats.org/officeDocument/2006/math">
                    <m:sSub>
                      <m:sSubPr>
                        <m:ctrlPr>
                          <a:rPr lang="en-US" i="1" dirty="0">
                            <a:latin typeface="Cambria Math"/>
                          </a:rPr>
                        </m:ctrlPr>
                      </m:sSubPr>
                      <m:e>
                        <m:r>
                          <a:rPr lang="en-US" i="1" dirty="0">
                            <a:latin typeface="Cambria Math"/>
                          </a:rPr>
                          <m:t>𝑅</m:t>
                        </m:r>
                      </m:e>
                      <m:sub>
                        <m:r>
                          <a:rPr lang="en-US" b="0" i="1" dirty="0" smtClean="0">
                            <a:latin typeface="Cambria Math"/>
                          </a:rPr>
                          <m:t>2</m:t>
                        </m:r>
                      </m:sub>
                    </m:sSub>
                    <m:r>
                      <a:rPr lang="en-US" i="1" dirty="0">
                        <a:latin typeface="Cambria Math"/>
                      </a:rPr>
                      <m:t> </m:t>
                    </m:r>
                  </m:oMath>
                </a14:m>
                <a:r>
                  <a:rPr lang="en-US" dirty="0">
                    <a:latin typeface="Khmer UI" pitchFamily="34" charset="0"/>
                    <a:cs typeface="Khmer UI" pitchFamily="34" charset="0"/>
                  </a:rPr>
                  <a:t>(q) for all </a:t>
                </a:r>
                <a:r>
                  <a:rPr lang="en-US" dirty="0" smtClean="0">
                    <a:latin typeface="Khmer UI" pitchFamily="34" charset="0"/>
                    <a:cs typeface="Khmer UI" pitchFamily="34" charset="0"/>
                  </a:rPr>
                  <a:t>q are </a:t>
                </a:r>
                <a:r>
                  <a:rPr lang="en-US" dirty="0">
                    <a:latin typeface="Khmer UI" pitchFamily="34" charset="0"/>
                    <a:cs typeface="Khmer UI" pitchFamily="34" charset="0"/>
                  </a:rPr>
                  <a:t>subject to the same </a:t>
                </a:r>
                <a:r>
                  <a:rPr lang="en-US" dirty="0" smtClean="0">
                    <a:latin typeface="Khmer UI" pitchFamily="34" charset="0"/>
                    <a:cs typeface="Khmer UI" pitchFamily="34" charset="0"/>
                  </a:rPr>
                  <a:t>allocation </a:t>
                </a:r>
                <a:r>
                  <a:rPr lang="en-US" dirty="0">
                    <a:latin typeface="Khmer UI" pitchFamily="34" charset="0"/>
                    <a:cs typeface="Khmer UI" pitchFamily="34" charset="0"/>
                  </a:rPr>
                  <a:t>rule, i.e., satisfying </a:t>
                </a:r>
                <a:endParaRPr lang="en-US" i="1" dirty="0" smtClean="0">
                  <a:latin typeface="Khmer UI" pitchFamily="34" charset="0"/>
                  <a:cs typeface="Khmer UI" pitchFamily="34" charset="0"/>
                </a:endParaRPr>
              </a:p>
              <a:p>
                <a14:m>
                  <m:oMath xmlns:m="http://schemas.openxmlformats.org/officeDocument/2006/math">
                    <m:sSub>
                      <m:sSubPr>
                        <m:ctrlPr>
                          <a:rPr lang="en-US" i="1" dirty="0">
                            <a:latin typeface="Cambria Math"/>
                          </a:rPr>
                        </m:ctrlPr>
                      </m:sSubPr>
                      <m:e>
                        <m:r>
                          <a:rPr lang="en-US" b="0" i="1" dirty="0" smtClean="0">
                            <a:latin typeface="Cambria Math"/>
                          </a:rPr>
                          <m:t>𝑥</m:t>
                        </m:r>
                      </m:e>
                      <m:sub>
                        <m:r>
                          <a:rPr lang="en-US" i="1" dirty="0">
                            <a:latin typeface="Cambria Math"/>
                          </a:rPr>
                          <m:t>1</m:t>
                        </m:r>
                      </m:sub>
                    </m:sSub>
                    <m:d>
                      <m:dPr>
                        <m:ctrlPr>
                          <a:rPr lang="en-US" b="0" i="1" dirty="0" smtClean="0">
                            <a:latin typeface="Cambria Math"/>
                          </a:rPr>
                        </m:ctrlPr>
                      </m:dPr>
                      <m:e>
                        <m:r>
                          <a:rPr lang="en-US" b="0" i="1" dirty="0" smtClean="0">
                            <a:latin typeface="Cambria Math"/>
                          </a:rPr>
                          <m:t>𝑞</m:t>
                        </m:r>
                      </m:e>
                    </m:d>
                    <m:r>
                      <a:rPr lang="en-US" b="0" i="1" dirty="0" smtClean="0">
                        <a:latin typeface="Cambria Math"/>
                      </a:rPr>
                      <m:t>= </m:t>
                    </m:r>
                    <m:sSub>
                      <m:sSubPr>
                        <m:ctrlPr>
                          <a:rPr lang="en-US" i="1" dirty="0">
                            <a:latin typeface="Cambria Math"/>
                          </a:rPr>
                        </m:ctrlPr>
                      </m:sSubPr>
                      <m:e>
                        <m:r>
                          <a:rPr lang="en-US" b="0" i="1" dirty="0" smtClean="0">
                            <a:latin typeface="Cambria Math"/>
                          </a:rPr>
                          <m:t>𝑥</m:t>
                        </m:r>
                      </m:e>
                      <m:sub>
                        <m:r>
                          <a:rPr lang="en-US" b="0" i="1" dirty="0" smtClean="0">
                            <a:latin typeface="Cambria Math"/>
                          </a:rPr>
                          <m:t>2</m:t>
                        </m:r>
                      </m:sub>
                    </m:sSub>
                    <m:r>
                      <a:rPr lang="en-US" i="1" dirty="0">
                        <a:latin typeface="Cambria Math"/>
                      </a:rPr>
                      <m:t> </m:t>
                    </m:r>
                  </m:oMath>
                </a14:m>
                <a:r>
                  <a:rPr lang="en-US" dirty="0">
                    <a:latin typeface="Khmer UI" pitchFamily="34" charset="0"/>
                    <a:cs typeface="Khmer UI" pitchFamily="34" charset="0"/>
                  </a:rPr>
                  <a:t>(q), </a:t>
                </a:r>
                <a:r>
                  <a:rPr lang="en-US" dirty="0" smtClean="0">
                    <a:latin typeface="Khmer UI" pitchFamily="34" charset="0"/>
                    <a:cs typeface="Khmer UI" pitchFamily="34" charset="0"/>
                  </a:rPr>
                  <a:t>then </a:t>
                </a:r>
                <a14:m>
                  <m:oMath xmlns:m="http://schemas.openxmlformats.org/officeDocument/2006/math">
                    <m:sSub>
                      <m:sSubPr>
                        <m:ctrlPr>
                          <a:rPr lang="en-US" i="1" smtClean="0">
                            <a:latin typeface="Cambria Math"/>
                          </a:rPr>
                        </m:ctrlPr>
                      </m:sSubPr>
                      <m:e>
                        <m:r>
                          <a:rPr lang="en-US" b="0" i="1" smtClean="0">
                            <a:latin typeface="Cambria Math"/>
                          </a:rPr>
                          <m:t>𝐸</m:t>
                        </m:r>
                      </m:e>
                      <m:sub>
                        <m:r>
                          <a:rPr lang="en-US" b="0" i="1" smtClean="0">
                            <a:latin typeface="Cambria Math"/>
                          </a:rPr>
                          <m:t>𝑞</m:t>
                        </m:r>
                      </m:sub>
                    </m:sSub>
                    <m:d>
                      <m:dPr>
                        <m:begChr m:val="["/>
                        <m:endChr m:val="]"/>
                        <m:ctrlPr>
                          <a:rPr lang="en-US" b="0" i="1" smtClean="0">
                            <a:latin typeface="Cambria Math"/>
                          </a:rPr>
                        </m:ctrlPr>
                      </m:dPr>
                      <m:e>
                        <m:sSub>
                          <m:sSubPr>
                            <m:ctrlPr>
                              <a:rPr lang="en-US" b="0" i="1" smtClean="0">
                                <a:latin typeface="Cambria Math"/>
                              </a:rPr>
                            </m:ctrlPr>
                          </m:sSubPr>
                          <m:e>
                            <m:r>
                              <a:rPr lang="en-US" b="0" i="1" smtClean="0">
                                <a:latin typeface="Cambria Math"/>
                              </a:rPr>
                              <m:t>𝑝</m:t>
                            </m:r>
                          </m:e>
                          <m:sub>
                            <m:r>
                              <a:rPr lang="en-US" b="0" i="1" smtClean="0">
                                <a:latin typeface="Cambria Math"/>
                              </a:rPr>
                              <m:t>1</m:t>
                            </m:r>
                          </m:sub>
                        </m:sSub>
                        <m:d>
                          <m:dPr>
                            <m:ctrlPr>
                              <a:rPr lang="en-US" b="0" i="1" smtClean="0">
                                <a:latin typeface="Cambria Math"/>
                              </a:rPr>
                            </m:ctrlPr>
                          </m:dPr>
                          <m:e>
                            <m:r>
                              <a:rPr lang="en-US" b="0" i="1" smtClean="0">
                                <a:latin typeface="Cambria Math"/>
                              </a:rPr>
                              <m:t>𝑞</m:t>
                            </m:r>
                          </m:e>
                        </m:d>
                      </m:e>
                    </m:d>
                    <m:r>
                      <a:rPr lang="en-US" b="0" i="1" smtClean="0">
                        <a:latin typeface="Cambria Math"/>
                      </a:rPr>
                      <m:t> </m:t>
                    </m:r>
                    <m:r>
                      <a:rPr lang="en-US" b="0" i="1" smtClean="0">
                        <a:latin typeface="Cambria Math"/>
                        <a:ea typeface="Cambria Math"/>
                      </a:rPr>
                      <m:t>≥</m:t>
                    </m:r>
                    <m:sSub>
                      <m:sSubPr>
                        <m:ctrlPr>
                          <a:rPr lang="en-US" i="1">
                            <a:latin typeface="Cambria Math"/>
                          </a:rPr>
                        </m:ctrlPr>
                      </m:sSubPr>
                      <m:e>
                        <m:r>
                          <a:rPr lang="en-US" i="1">
                            <a:latin typeface="Cambria Math"/>
                          </a:rPr>
                          <m:t>𝐸</m:t>
                        </m:r>
                      </m:e>
                      <m:sub>
                        <m:r>
                          <a:rPr lang="en-US" i="1">
                            <a:latin typeface="Cambria Math"/>
                          </a:rPr>
                          <m:t>𝑞</m:t>
                        </m:r>
                      </m:sub>
                    </m:sSub>
                    <m:r>
                      <a:rPr lang="en-US" i="1">
                        <a:latin typeface="Cambria Math"/>
                      </a:rPr>
                      <m:t>[</m:t>
                    </m:r>
                    <m:sSub>
                      <m:sSubPr>
                        <m:ctrlPr>
                          <a:rPr lang="en-US" i="1">
                            <a:latin typeface="Cambria Math"/>
                          </a:rPr>
                        </m:ctrlPr>
                      </m:sSubPr>
                      <m:e>
                        <m:r>
                          <a:rPr lang="en-US" i="1">
                            <a:latin typeface="Cambria Math"/>
                          </a:rPr>
                          <m:t>𝑝</m:t>
                        </m:r>
                      </m:e>
                      <m:sub>
                        <m:r>
                          <a:rPr lang="en-US" b="0" i="1" smtClean="0">
                            <a:latin typeface="Cambria Math"/>
                          </a:rPr>
                          <m:t>2</m:t>
                        </m:r>
                      </m:sub>
                    </m:sSub>
                    <m:d>
                      <m:dPr>
                        <m:ctrlPr>
                          <a:rPr lang="en-US" i="1">
                            <a:latin typeface="Cambria Math"/>
                          </a:rPr>
                        </m:ctrlPr>
                      </m:dPr>
                      <m:e>
                        <m:r>
                          <a:rPr lang="en-US" i="1">
                            <a:latin typeface="Cambria Math"/>
                          </a:rPr>
                          <m:t>𝑞</m:t>
                        </m:r>
                      </m:e>
                    </m:d>
                    <m:r>
                      <a:rPr lang="en-US" i="1">
                        <a:latin typeface="Cambria Math"/>
                      </a:rPr>
                      <m:t>]</m:t>
                    </m:r>
                  </m:oMath>
                </a14:m>
                <a:endParaRPr lang="he-IL" dirty="0">
                  <a:latin typeface="Khmer UI"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403648" y="3912625"/>
                <a:ext cx="6840760" cy="1532599"/>
              </a:xfrm>
              <a:prstGeom prst="rect">
                <a:avLst/>
              </a:prstGeom>
              <a:blipFill rotWithShape="1">
                <a:blip r:embed="rId4"/>
                <a:stretch>
                  <a:fillRect l="-713" t="-1992" b="-3187"/>
                </a:stretch>
              </a:blipFill>
            </p:spPr>
            <p:txBody>
              <a:bodyPr/>
              <a:lstStyle/>
              <a:p>
                <a:r>
                  <a:rPr lang="he-IL">
                    <a:noFill/>
                  </a:rPr>
                  <a:t> </a:t>
                </a:r>
              </a:p>
            </p:txBody>
          </p:sp>
        </mc:Fallback>
      </mc:AlternateContent>
      <p:grpSp>
        <p:nvGrpSpPr>
          <p:cNvPr id="2" name="קבוצה 1"/>
          <p:cNvGrpSpPr/>
          <p:nvPr/>
        </p:nvGrpSpPr>
        <p:grpSpPr>
          <a:xfrm>
            <a:off x="1331640" y="2319855"/>
            <a:ext cx="6264696" cy="1397177"/>
            <a:chOff x="1331640" y="2319855"/>
            <a:chExt cx="6264696" cy="1397177"/>
          </a:xfrm>
        </p:grpSpPr>
        <mc:AlternateContent xmlns:mc="http://schemas.openxmlformats.org/markup-compatibility/2006" xmlns:a14="http://schemas.microsoft.com/office/drawing/2010/main">
          <mc:Choice Requires="a14">
            <p:sp>
              <p:nvSpPr>
                <p:cNvPr id="9" name="TextBox 8"/>
                <p:cNvSpPr txBox="1"/>
                <p:nvPr/>
              </p:nvSpPr>
              <p:spPr>
                <a:xfrm>
                  <a:off x="1331640" y="2319855"/>
                  <a:ext cx="6264696" cy="1397177"/>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sSub>
                          <m:sSubPr>
                            <m:ctrlPr>
                              <a:rPr lang="he-IL" i="1" smtClean="0">
                                <a:latin typeface="Cambria Math"/>
                              </a:rPr>
                            </m:ctrlPr>
                          </m:sSubPr>
                          <m:e>
                            <m:r>
                              <a:rPr lang="en-US" b="0" i="1" smtClean="0">
                                <a:latin typeface="Cambria Math"/>
                              </a:rPr>
                              <m:t>𝐸</m:t>
                            </m:r>
                          </m:e>
                          <m:sub>
                            <m:r>
                              <a:rPr lang="en-US" b="0" i="1" smtClean="0">
                                <a:latin typeface="Cambria Math"/>
                              </a:rPr>
                              <m:t>𝑞</m:t>
                            </m:r>
                          </m:sub>
                        </m:sSub>
                        <m:d>
                          <m:dPr>
                            <m:begChr m:val="["/>
                            <m:endChr m:val="]"/>
                            <m:ctrlPr>
                              <a:rPr lang="en-US" b="0" i="1" smtClean="0">
                                <a:latin typeface="Cambria Math"/>
                              </a:rPr>
                            </m:ctrlPr>
                          </m:dPr>
                          <m:e>
                            <m:r>
                              <a:rPr lang="en-US" b="0" i="1" smtClean="0">
                                <a:latin typeface="Cambria Math"/>
                              </a:rPr>
                              <m:t>𝑝</m:t>
                            </m:r>
                            <m:d>
                              <m:dPr>
                                <m:ctrlPr>
                                  <a:rPr lang="en-US" b="0" i="1" smtClean="0">
                                    <a:latin typeface="Cambria Math"/>
                                  </a:rPr>
                                </m:ctrlPr>
                              </m:dPr>
                              <m:e>
                                <m:r>
                                  <a:rPr lang="en-US" b="0" i="1" smtClean="0">
                                    <a:latin typeface="Cambria Math"/>
                                  </a:rPr>
                                  <m:t>𝑞</m:t>
                                </m:r>
                              </m:e>
                            </m:d>
                          </m:e>
                        </m:d>
                        <m:r>
                          <a:rPr lang="en-US" b="0" i="1" smtClean="0">
                            <a:latin typeface="Cambria Math"/>
                          </a:rPr>
                          <m:t>= </m:t>
                        </m:r>
                        <m:nary>
                          <m:naryPr>
                            <m:ctrlPr>
                              <a:rPr lang="en-US" b="0" i="1" smtClean="0">
                                <a:latin typeface="Cambria Math"/>
                              </a:rPr>
                            </m:ctrlPr>
                          </m:naryPr>
                          <m:sub>
                            <m:r>
                              <m:rPr>
                                <m:brk m:alnAt="23"/>
                              </m:rPr>
                              <a:rPr lang="en-US" b="0" i="1" smtClean="0">
                                <a:latin typeface="Cambria Math"/>
                              </a:rPr>
                              <m:t>𝑞</m:t>
                            </m:r>
                            <m:r>
                              <m:rPr>
                                <m:brk m:alnAt="23"/>
                              </m:rPr>
                              <a:rPr lang="en-US" b="0" i="1" smtClean="0">
                                <a:latin typeface="Cambria Math"/>
                              </a:rPr>
                              <m:t>=</m:t>
                            </m:r>
                            <m:r>
                              <m:rPr>
                                <m:brk m:alnAt="23"/>
                              </m:rPr>
                              <a:rPr lang="en-US" b="0" i="1" smtClean="0">
                                <a:latin typeface="Cambria Math"/>
                              </a:rPr>
                              <m:t>0</m:t>
                            </m:r>
                          </m:sub>
                          <m:sup>
                            <m:r>
                              <a:rPr lang="en-US" b="0" i="1" smtClean="0">
                                <a:latin typeface="Cambria Math"/>
                              </a:rPr>
                              <m:t>1</m:t>
                            </m:r>
                          </m:sup>
                          <m:e>
                            <m:sSup>
                              <m:sSupPr>
                                <m:ctrlPr>
                                  <a:rPr lang="en-US" b="0" i="1" smtClean="0">
                                    <a:latin typeface="Cambria Math"/>
                                  </a:rPr>
                                </m:ctrlPr>
                              </m:sSupPr>
                              <m:e>
                                <m:r>
                                  <a:rPr lang="en-US" b="0" i="1" smtClean="0">
                                    <a:latin typeface="Cambria Math"/>
                                  </a:rPr>
                                  <m:t>𝑅</m:t>
                                </m:r>
                              </m:e>
                              <m:sup>
                                <m:r>
                                  <a:rPr lang="en-US" b="0" i="1" smtClean="0">
                                    <a:latin typeface="Cambria Math"/>
                                  </a:rPr>
                                  <m:t>′</m:t>
                                </m:r>
                              </m:sup>
                            </m:sSup>
                            <m:d>
                              <m:dPr>
                                <m:ctrlPr>
                                  <a:rPr lang="en-US" b="0" i="1" smtClean="0">
                                    <a:latin typeface="Cambria Math"/>
                                  </a:rPr>
                                </m:ctrlPr>
                              </m:dPr>
                              <m:e>
                                <m:r>
                                  <a:rPr lang="en-US" b="0" i="1" smtClean="0">
                                    <a:latin typeface="Cambria Math"/>
                                  </a:rPr>
                                  <m:t>𝑞</m:t>
                                </m:r>
                              </m:e>
                            </m:d>
                            <m:r>
                              <a:rPr lang="en-US" b="0" i="1" smtClean="0">
                                <a:latin typeface="Cambria Math"/>
                              </a:rPr>
                              <m:t>𝑥</m:t>
                            </m:r>
                            <m:d>
                              <m:dPr>
                                <m:ctrlPr>
                                  <a:rPr lang="en-US" b="0" i="1" smtClean="0">
                                    <a:latin typeface="Cambria Math"/>
                                  </a:rPr>
                                </m:ctrlPr>
                              </m:dPr>
                              <m:e>
                                <m:r>
                                  <a:rPr lang="en-US" b="0" i="1" smtClean="0">
                                    <a:latin typeface="Cambria Math"/>
                                  </a:rPr>
                                  <m:t>𝑞</m:t>
                                </m:r>
                              </m:e>
                            </m:d>
                            <m:r>
                              <a:rPr lang="en-US" b="0" i="1" smtClean="0">
                                <a:latin typeface="Cambria Math"/>
                              </a:rPr>
                              <m:t>𝑑𝑞</m:t>
                            </m:r>
                            <m:r>
                              <a:rPr lang="en-US" b="0" i="1" smtClean="0">
                                <a:latin typeface="Cambria Math"/>
                              </a:rPr>
                              <m:t> −[</m:t>
                            </m:r>
                            <m:r>
                              <a:rPr lang="en-US" b="0" i="1" smtClean="0">
                                <a:latin typeface="Cambria Math"/>
                              </a:rPr>
                              <m:t>𝑅</m:t>
                            </m:r>
                            <m:d>
                              <m:dPr>
                                <m:ctrlPr>
                                  <a:rPr lang="en-US" b="0" i="1" smtClean="0">
                                    <a:latin typeface="Cambria Math"/>
                                  </a:rPr>
                                </m:ctrlPr>
                              </m:dPr>
                              <m:e>
                                <m:r>
                                  <a:rPr lang="en-US" b="0" i="1" smtClean="0">
                                    <a:latin typeface="Cambria Math"/>
                                  </a:rPr>
                                  <m:t>𝑞</m:t>
                                </m:r>
                              </m:e>
                            </m:d>
                            <m:r>
                              <a:rPr lang="en-US" b="0" i="1" smtClean="0">
                                <a:latin typeface="Cambria Math"/>
                              </a:rPr>
                              <m:t>𝑥</m:t>
                            </m:r>
                            <m:r>
                              <a:rPr lang="en-US" b="0" i="1" smtClean="0">
                                <a:latin typeface="Cambria Math"/>
                              </a:rPr>
                              <m:t>(</m:t>
                            </m:r>
                            <m:r>
                              <a:rPr lang="en-US" b="0" i="1" smtClean="0">
                                <a:latin typeface="Cambria Math"/>
                              </a:rPr>
                              <m:t>𝑞</m:t>
                            </m:r>
                            <m:r>
                              <a:rPr lang="en-US" b="0" i="1" smtClean="0">
                                <a:latin typeface="Cambria Math"/>
                              </a:rPr>
                              <m:t>)</m:t>
                            </m:r>
                            <m:sSubSup>
                              <m:sSubSupPr>
                                <m:ctrlPr>
                                  <a:rPr lang="en-US" b="0" i="1" smtClean="0">
                                    <a:latin typeface="Cambria Math"/>
                                  </a:rPr>
                                </m:ctrlPr>
                              </m:sSubSupPr>
                              <m:e>
                                <m:r>
                                  <a:rPr lang="en-US" b="0" i="1" smtClean="0">
                                    <a:latin typeface="Cambria Math"/>
                                  </a:rPr>
                                  <m:t>]</m:t>
                                </m:r>
                              </m:e>
                              <m:sub>
                                <m:r>
                                  <a:rPr lang="en-US" b="0" i="1" smtClean="0">
                                    <a:latin typeface="Cambria Math"/>
                                  </a:rPr>
                                  <m:t>𝑞</m:t>
                                </m:r>
                                <m:r>
                                  <a:rPr lang="en-US" b="0" i="1" smtClean="0">
                                    <a:latin typeface="Cambria Math"/>
                                  </a:rPr>
                                  <m:t>=</m:t>
                                </m:r>
                                <m:r>
                                  <a:rPr lang="en-US" b="0" i="1" smtClean="0">
                                    <a:latin typeface="Cambria Math"/>
                                  </a:rPr>
                                  <m:t>0</m:t>
                                </m:r>
                              </m:sub>
                              <m:sup/>
                            </m:sSubSup>
                          </m:e>
                        </m:nary>
                        <m:r>
                          <a:rPr lang="en-US" b="0" i="1" smtClean="0">
                            <a:latin typeface="Cambria Math"/>
                          </a:rPr>
                          <m:t>= </m:t>
                        </m:r>
                        <m:nary>
                          <m:naryPr>
                            <m:ctrlPr>
                              <a:rPr lang="en-US" b="0" i="1" smtClean="0">
                                <a:latin typeface="Cambria Math"/>
                              </a:rPr>
                            </m:ctrlPr>
                          </m:naryPr>
                          <m:sub>
                            <m:r>
                              <m:rPr>
                                <m:brk m:alnAt="23"/>
                              </m:rPr>
                              <a:rPr lang="en-US" b="0" i="1" smtClean="0">
                                <a:latin typeface="Cambria Math"/>
                              </a:rPr>
                              <m:t>𝑞</m:t>
                            </m:r>
                            <m:r>
                              <m:rPr>
                                <m:brk m:alnAt="23"/>
                              </m:rPr>
                              <a:rPr lang="en-US" b="0" i="1" smtClean="0">
                                <a:latin typeface="Cambria Math"/>
                              </a:rPr>
                              <m:t>=</m:t>
                            </m:r>
                            <m:r>
                              <m:rPr>
                                <m:brk m:alnAt="23"/>
                              </m:rPr>
                              <a:rPr lang="en-US" b="0" i="1" smtClean="0">
                                <a:latin typeface="Cambria Math"/>
                              </a:rPr>
                              <m:t>0</m:t>
                            </m:r>
                          </m:sub>
                          <m:sup>
                            <m:r>
                              <a:rPr lang="en-US" b="0" i="1" smtClean="0">
                                <a:latin typeface="Cambria Math"/>
                              </a:rPr>
                              <m:t>1</m:t>
                            </m:r>
                          </m:sup>
                          <m:e>
                            <m:sSup>
                              <m:sSupPr>
                                <m:ctrlPr>
                                  <a:rPr lang="en-US" b="0" i="1" smtClean="0">
                                    <a:latin typeface="Cambria Math"/>
                                  </a:rPr>
                                </m:ctrlPr>
                              </m:sSupPr>
                              <m:e>
                                <m:r>
                                  <a:rPr lang="en-US" b="0" i="1" smtClean="0">
                                    <a:latin typeface="Cambria Math"/>
                                  </a:rPr>
                                  <m:t>𝑅</m:t>
                                </m:r>
                              </m:e>
                              <m:sup>
                                <m:r>
                                  <a:rPr lang="en-US" b="0" i="1" smtClean="0">
                                    <a:latin typeface="Cambria Math"/>
                                  </a:rPr>
                                  <m:t>′</m:t>
                                </m:r>
                              </m:sup>
                            </m:sSup>
                            <m:d>
                              <m:dPr>
                                <m:ctrlPr>
                                  <a:rPr lang="en-US" b="0" i="1" smtClean="0">
                                    <a:latin typeface="Cambria Math"/>
                                  </a:rPr>
                                </m:ctrlPr>
                              </m:dPr>
                              <m:e>
                                <m:r>
                                  <a:rPr lang="en-US" b="0" i="1" smtClean="0">
                                    <a:latin typeface="Cambria Math"/>
                                  </a:rPr>
                                  <m:t>𝑞</m:t>
                                </m:r>
                              </m:e>
                            </m:d>
                            <m:r>
                              <a:rPr lang="en-US" b="0" i="1" smtClean="0">
                                <a:latin typeface="Cambria Math"/>
                              </a:rPr>
                              <m:t>𝑥</m:t>
                            </m:r>
                            <m:d>
                              <m:dPr>
                                <m:ctrlPr>
                                  <a:rPr lang="en-US" b="0" i="1" smtClean="0">
                                    <a:latin typeface="Cambria Math"/>
                                  </a:rPr>
                                </m:ctrlPr>
                              </m:dPr>
                              <m:e>
                                <m:r>
                                  <a:rPr lang="en-US" b="0" i="1" smtClean="0">
                                    <a:latin typeface="Cambria Math"/>
                                  </a:rPr>
                                  <m:t>𝑞</m:t>
                                </m:r>
                              </m:e>
                            </m:d>
                            <m:r>
                              <a:rPr lang="en-US" b="0" i="1" smtClean="0">
                                <a:latin typeface="Cambria Math"/>
                              </a:rPr>
                              <m:t>𝑑𝑞</m:t>
                            </m:r>
                          </m:e>
                        </m:nary>
                      </m:oMath>
                    </m:oMathPara>
                  </a14:m>
                  <a:endParaRPr lang="he-IL" dirty="0">
                    <a:latin typeface="Khmer UI"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331640" y="2319855"/>
                  <a:ext cx="6264696" cy="1397177"/>
                </a:xfrm>
                <a:prstGeom prst="rect">
                  <a:avLst/>
                </a:prstGeom>
                <a:blipFill rotWithShape="1">
                  <a:blip r:embed="rId5"/>
                  <a:stretch>
                    <a:fillRect/>
                  </a:stretch>
                </a:blipFill>
              </p:spPr>
              <p:txBody>
                <a:bodyPr/>
                <a:lstStyle/>
                <a:p>
                  <a:r>
                    <a:rPr lang="he-IL">
                      <a:noFill/>
                    </a:rPr>
                    <a:t> </a:t>
                  </a:r>
                </a:p>
              </p:txBody>
            </p:sp>
          </mc:Fallback>
        </mc:AlternateContent>
        <p:sp>
          <p:nvSpPr>
            <p:cNvPr id="10" name="TextBox 9"/>
            <p:cNvSpPr txBox="1"/>
            <p:nvPr/>
          </p:nvSpPr>
          <p:spPr>
            <a:xfrm>
              <a:off x="6372200" y="2431921"/>
              <a:ext cx="216024" cy="276999"/>
            </a:xfrm>
            <a:prstGeom prst="rect">
              <a:avLst/>
            </a:prstGeom>
            <a:noFill/>
          </p:spPr>
          <p:txBody>
            <a:bodyPr wrap="square" rtlCol="1">
              <a:spAutoFit/>
            </a:bodyPr>
            <a:lstStyle/>
            <a:p>
              <a:r>
                <a:rPr lang="en-US" sz="1200" dirty="0" smtClean="0"/>
                <a:t>1</a:t>
              </a:r>
              <a:endParaRPr lang="he-IL" sz="1200" dirty="0"/>
            </a:p>
          </p:txBody>
        </p:sp>
      </p:grpSp>
    </p:spTree>
    <p:extLst>
      <p:ext uri="{BB962C8B-B14F-4D97-AF65-F5344CB8AC3E}">
        <p14:creationId xmlns:p14="http://schemas.microsoft.com/office/powerpoint/2010/main" val="37196748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1115616" y="2725300"/>
                <a:ext cx="6864355" cy="1495788"/>
              </a:xfrm>
            </p:spPr>
            <p:txBody>
              <a:bodyPr>
                <a:normAutofit/>
              </a:bodyPr>
              <a:lstStyle/>
              <a:p>
                <a:pPr marL="0" indent="0">
                  <a:buNone/>
                </a:pPr>
                <a:r>
                  <a:rPr lang="en-US" sz="2200" b="1" u="sng" dirty="0" smtClean="0">
                    <a:solidFill>
                      <a:srgbClr val="6600FF"/>
                    </a:solidFill>
                    <a:latin typeface="Khmer UI" pitchFamily="34" charset="0"/>
                    <a:cs typeface="Khmer UI" pitchFamily="34" charset="0"/>
                  </a:rPr>
                  <a:t>Definition:</a:t>
                </a:r>
                <a:r>
                  <a:rPr lang="en-US" sz="2200" dirty="0" smtClean="0">
                    <a:solidFill>
                      <a:srgbClr val="6600FF"/>
                    </a:solidFill>
                    <a:latin typeface="Khmer UI" pitchFamily="34" charset="0"/>
                    <a:cs typeface="Khmer UI" pitchFamily="34" charset="0"/>
                  </a:rPr>
                  <a:t> </a:t>
                </a:r>
                <a:r>
                  <a:rPr lang="en-US" sz="2200" dirty="0" smtClean="0">
                    <a:latin typeface="Khmer UI" pitchFamily="34" charset="0"/>
                    <a:cs typeface="Khmer UI" pitchFamily="34" charset="0"/>
                  </a:rPr>
                  <a:t>The </a:t>
                </a:r>
                <a:r>
                  <a:rPr lang="en-US" sz="2200" dirty="0">
                    <a:latin typeface="Khmer UI" pitchFamily="34" charset="0"/>
                    <a:cs typeface="Khmer UI" pitchFamily="34" charset="0"/>
                  </a:rPr>
                  <a:t>virtual value of an agent with </a:t>
                </a:r>
                <a:r>
                  <a:rPr lang="en-US" sz="2200" dirty="0" err="1">
                    <a:latin typeface="Khmer UI" pitchFamily="34" charset="0"/>
                    <a:cs typeface="Khmer UI" pitchFamily="34" charset="0"/>
                  </a:rPr>
                  <a:t>quantile</a:t>
                </a:r>
                <a:r>
                  <a:rPr lang="en-US" sz="2200" dirty="0">
                    <a:latin typeface="Khmer UI" pitchFamily="34" charset="0"/>
                    <a:cs typeface="Khmer UI" pitchFamily="34" charset="0"/>
                  </a:rPr>
                  <a:t> q and revenue curve R(·) </a:t>
                </a:r>
                <a:r>
                  <a:rPr lang="en-US" sz="2200" dirty="0" smtClean="0">
                    <a:latin typeface="Khmer UI" pitchFamily="34" charset="0"/>
                    <a:cs typeface="Khmer UI" pitchFamily="34" charset="0"/>
                  </a:rPr>
                  <a:t>is the marginal </a:t>
                </a:r>
                <a:r>
                  <a:rPr lang="en-US" sz="2200" dirty="0">
                    <a:latin typeface="Khmer UI" pitchFamily="34" charset="0"/>
                    <a:cs typeface="Khmer UI" pitchFamily="34" charset="0"/>
                  </a:rPr>
                  <a:t>revenue at </a:t>
                </a:r>
                <a:r>
                  <a:rPr lang="en-US" sz="2200" dirty="0" smtClean="0">
                    <a:latin typeface="Khmer UI" pitchFamily="34" charset="0"/>
                    <a:cs typeface="Khmer UI" pitchFamily="34" charset="0"/>
                  </a:rPr>
                  <a:t>q.</a:t>
                </a:r>
              </a:p>
              <a:p>
                <a:pPr marL="0" indent="0">
                  <a:buNone/>
                </a:pPr>
                <a:endParaRPr lang="en-US" sz="1200" i="1" dirty="0" smtClean="0">
                  <a:latin typeface="Khmer UI" pitchFamily="34" charset="0"/>
                  <a:ea typeface="Cambria Math"/>
                  <a:cs typeface="Khmer UI" pitchFamily="34" charset="0"/>
                </a:endParaRPr>
              </a:p>
              <a:p>
                <a:pPr marL="0" indent="0">
                  <a:buNone/>
                </a:pPr>
                <a14:m>
                  <m:oMathPara xmlns:m="http://schemas.openxmlformats.org/officeDocument/2006/math">
                    <m:oMathParaPr>
                      <m:jc m:val="centerGroup"/>
                    </m:oMathParaPr>
                    <m:oMath xmlns:m="http://schemas.openxmlformats.org/officeDocument/2006/math">
                      <m:r>
                        <a:rPr lang="he-IL" sz="2200" i="1" smtClean="0">
                          <a:latin typeface="Cambria Math"/>
                          <a:ea typeface="Cambria Math"/>
                        </a:rPr>
                        <m:t>∅</m:t>
                      </m:r>
                      <m:d>
                        <m:dPr>
                          <m:ctrlPr>
                            <a:rPr lang="en-US" sz="2200" b="0" i="1" smtClean="0">
                              <a:latin typeface="Cambria Math"/>
                              <a:ea typeface="Cambria Math"/>
                            </a:rPr>
                          </m:ctrlPr>
                        </m:dPr>
                        <m:e>
                          <m:r>
                            <a:rPr lang="en-US" sz="2200" b="0" i="1" smtClean="0">
                              <a:latin typeface="Cambria Math"/>
                              <a:ea typeface="Cambria Math"/>
                            </a:rPr>
                            <m:t>𝑞</m:t>
                          </m:r>
                        </m:e>
                      </m:d>
                      <m:r>
                        <a:rPr lang="en-US" sz="2200" b="0" i="1" smtClean="0">
                          <a:latin typeface="Cambria Math"/>
                          <a:ea typeface="Cambria Math"/>
                        </a:rPr>
                        <m:t>=</m:t>
                      </m:r>
                      <m:sSup>
                        <m:sSupPr>
                          <m:ctrlPr>
                            <a:rPr lang="en-US" sz="2200" b="0" i="1" smtClean="0">
                              <a:latin typeface="Cambria Math"/>
                              <a:ea typeface="Cambria Math"/>
                            </a:rPr>
                          </m:ctrlPr>
                        </m:sSupPr>
                        <m:e>
                          <m:r>
                            <a:rPr lang="en-US" sz="2200" b="0" i="1" smtClean="0">
                              <a:latin typeface="Cambria Math"/>
                              <a:ea typeface="Cambria Math"/>
                            </a:rPr>
                            <m:t>𝑅</m:t>
                          </m:r>
                        </m:e>
                        <m:sup>
                          <m:r>
                            <a:rPr lang="en-US" sz="2200" b="0" i="1" smtClean="0">
                              <a:latin typeface="Cambria Math"/>
                              <a:ea typeface="Cambria Math"/>
                            </a:rPr>
                            <m:t>′</m:t>
                          </m:r>
                        </m:sup>
                      </m:sSup>
                      <m:d>
                        <m:dPr>
                          <m:ctrlPr>
                            <a:rPr lang="en-US" sz="2200" b="0" i="1" smtClean="0">
                              <a:latin typeface="Cambria Math"/>
                              <a:ea typeface="Cambria Math"/>
                            </a:rPr>
                          </m:ctrlPr>
                        </m:dPr>
                        <m:e>
                          <m:r>
                            <a:rPr lang="en-US" sz="2200" b="0" i="1" smtClean="0">
                              <a:latin typeface="Cambria Math"/>
                              <a:ea typeface="Cambria Math"/>
                            </a:rPr>
                            <m:t>𝑞</m:t>
                          </m:r>
                        </m:e>
                      </m:d>
                    </m:oMath>
                  </m:oMathPara>
                </a14:m>
                <a:endParaRPr lang="en-US" sz="2200" b="0" dirty="0" smtClean="0">
                  <a:latin typeface="Khmer UI" pitchFamily="34" charset="0"/>
                  <a:ea typeface="Cambria Math"/>
                  <a:cs typeface="Khmer UI" pitchFamily="34" charset="0"/>
                </a:endParaRPr>
              </a:p>
              <a:p>
                <a:pPr marL="0" indent="0">
                  <a:buNone/>
                </a:pPr>
                <a:endParaRPr lang="en-US" sz="2200" b="0" dirty="0" smtClean="0">
                  <a:latin typeface="Khmer UI" pitchFamily="34" charset="0"/>
                  <a:ea typeface="Cambria Math"/>
                  <a:cs typeface="Khmer UI" pitchFamily="34" charset="0"/>
                </a:endParaRPr>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1115616" y="2725300"/>
                <a:ext cx="6864355" cy="1495788"/>
              </a:xfrm>
              <a:blipFill rotWithShape="1">
                <a:blip r:embed="rId3"/>
                <a:stretch>
                  <a:fillRect l="-1066" t="-2041" r="-799"/>
                </a:stretch>
              </a:blipFill>
            </p:spPr>
            <p:txBody>
              <a:bodyPr/>
              <a:lstStyle/>
              <a:p>
                <a:r>
                  <a:rPr lang="he-IL">
                    <a:noFill/>
                  </a:rPr>
                  <a:t> </a:t>
                </a:r>
              </a:p>
            </p:txBody>
          </p:sp>
        </mc:Fallback>
      </mc:AlternateContent>
      <p:sp>
        <p:nvSpPr>
          <p:cNvPr id="11" name="כותרת 1"/>
          <p:cNvSpPr>
            <a:spLocks noGrp="1"/>
          </p:cNvSpPr>
          <p:nvPr>
            <p:ph type="title"/>
          </p:nvPr>
        </p:nvSpPr>
        <p:spPr>
          <a:xfrm>
            <a:off x="1043608" y="930371"/>
            <a:ext cx="6965245" cy="1202485"/>
          </a:xfrm>
        </p:spPr>
        <p:txBody>
          <a:bodyPr vert="horz" lIns="91440" tIns="45720" rIns="91440" bIns="45720" rtlCol="0" anchor="ctr">
            <a:noAutofit/>
          </a:bodyPr>
          <a:lstStyle/>
          <a:p>
            <a:pPr rtl="1"/>
            <a:r>
              <a:rPr lang="en-US" sz="6000" b="1" dirty="0">
                <a:solidFill>
                  <a:schemeClr val="tx2"/>
                </a:solidFill>
                <a:latin typeface="JasmineUPC" pitchFamily="18" charset="-34"/>
                <a:cs typeface="JasmineUPC" pitchFamily="18" charset="-34"/>
              </a:rPr>
              <a:t>Expected </a:t>
            </a:r>
            <a:r>
              <a:rPr lang="en-US" sz="6000" b="1" dirty="0" smtClean="0">
                <a:solidFill>
                  <a:schemeClr val="tx2"/>
                </a:solidFill>
                <a:latin typeface="JasmineUPC" pitchFamily="18" charset="-34"/>
                <a:cs typeface="JasmineUPC" pitchFamily="18" charset="-34"/>
              </a:rPr>
              <a:t>Revenue &amp; </a:t>
            </a:r>
            <a:br>
              <a:rPr lang="en-US" sz="6000" b="1" dirty="0" smtClean="0">
                <a:solidFill>
                  <a:schemeClr val="tx2"/>
                </a:solidFill>
                <a:latin typeface="JasmineUPC" pitchFamily="18" charset="-34"/>
                <a:cs typeface="JasmineUPC" pitchFamily="18" charset="-34"/>
              </a:rPr>
            </a:br>
            <a:r>
              <a:rPr lang="en-US" sz="6000" b="1" dirty="0" smtClean="0">
                <a:solidFill>
                  <a:schemeClr val="tx2"/>
                </a:solidFill>
                <a:latin typeface="JasmineUPC" pitchFamily="18" charset="-34"/>
                <a:cs typeface="JasmineUPC" pitchFamily="18" charset="-34"/>
              </a:rPr>
              <a:t>Virtual Value</a:t>
            </a:r>
            <a:endParaRPr lang="en-US" sz="6000" b="1" dirty="0">
              <a:solidFill>
                <a:srgbClr val="002060"/>
              </a:solidFill>
              <a:latin typeface="Guttman Yad-Brush" pitchFamily="2" charset="-79"/>
              <a:cs typeface="Guttman Yad-Brush" pitchFamily="2" charset="-79"/>
            </a:endParaRPr>
          </a:p>
        </p:txBody>
      </p:sp>
      <mc:AlternateContent xmlns:mc="http://schemas.openxmlformats.org/markup-compatibility/2006" xmlns:a14="http://schemas.microsoft.com/office/drawing/2010/main">
        <mc:Choice Requires="a14">
          <p:sp>
            <p:nvSpPr>
              <p:cNvPr id="5" name="TextBox 4"/>
              <p:cNvSpPr txBox="1"/>
              <p:nvPr/>
            </p:nvSpPr>
            <p:spPr>
              <a:xfrm>
                <a:off x="1211081" y="4300741"/>
                <a:ext cx="6784132" cy="928459"/>
              </a:xfrm>
              <a:prstGeom prst="rect">
                <a:avLst/>
              </a:prstGeom>
              <a:noFill/>
            </p:spPr>
            <p:txBody>
              <a:bodyPr wrap="square" rtlCol="1">
                <a:spAutoFit/>
              </a:bodyPr>
              <a:lstStyle/>
              <a:p>
                <a:endParaRPr lang="en-US" sz="2400" b="1" u="sng" dirty="0" smtClean="0">
                  <a:latin typeface="Khmer UI" pitchFamily="34" charset="0"/>
                  <a:cs typeface="Khmer UI" pitchFamily="34" charset="0"/>
                </a:endParaRPr>
              </a:p>
              <a:p>
                <a:r>
                  <a:rPr lang="en-US" sz="2400" b="1" u="sng" dirty="0" smtClean="0">
                    <a:latin typeface="Khmer UI" pitchFamily="34" charset="0"/>
                    <a:cs typeface="Khmer UI" pitchFamily="34" charset="0"/>
                  </a:rPr>
                  <a:t>Virtual Value:</a:t>
                </a:r>
                <a:r>
                  <a:rPr lang="en-US" sz="2400" b="1" dirty="0" smtClean="0">
                    <a:latin typeface="Khmer UI" pitchFamily="34" charset="0"/>
                    <a:cs typeface="Khmer UI" pitchFamily="34" charset="0"/>
                  </a:rPr>
                  <a:t>            </a:t>
                </a:r>
                <a14:m>
                  <m:oMath xmlns:m="http://schemas.openxmlformats.org/officeDocument/2006/math">
                    <m:r>
                      <a:rPr lang="he-IL" sz="2400" i="1" smtClean="0">
                        <a:latin typeface="Cambria Math"/>
                        <a:ea typeface="Cambria Math"/>
                      </a:rPr>
                      <m:t>∅</m:t>
                    </m:r>
                    <m:d>
                      <m:dPr>
                        <m:ctrlPr>
                          <a:rPr lang="en-US" sz="2400" b="0" i="1" smtClean="0">
                            <a:latin typeface="Cambria Math"/>
                            <a:ea typeface="Cambria Math"/>
                          </a:rPr>
                        </m:ctrlPr>
                      </m:dPr>
                      <m:e>
                        <m:r>
                          <a:rPr lang="en-US" sz="2400" b="0" i="1" smtClean="0">
                            <a:latin typeface="Cambria Math"/>
                            <a:ea typeface="Cambria Math"/>
                          </a:rPr>
                          <m:t>𝑣</m:t>
                        </m:r>
                      </m:e>
                    </m:d>
                    <m:r>
                      <a:rPr lang="en-US" sz="2400" b="0" i="1" smtClean="0">
                        <a:latin typeface="Cambria Math"/>
                        <a:ea typeface="Cambria Math"/>
                      </a:rPr>
                      <m:t>=</m:t>
                    </m:r>
                    <m:r>
                      <a:rPr lang="en-US" sz="2400" b="0" i="1" smtClean="0">
                        <a:latin typeface="Cambria Math"/>
                        <a:ea typeface="Cambria Math"/>
                      </a:rPr>
                      <m:t>𝑣</m:t>
                    </m:r>
                    <m:r>
                      <a:rPr lang="en-US" sz="2400" b="0" i="1" smtClean="0">
                        <a:latin typeface="Cambria Math"/>
                        <a:ea typeface="Cambria Math"/>
                      </a:rPr>
                      <m:t> − </m:t>
                    </m:r>
                    <m:box>
                      <m:boxPr>
                        <m:ctrlPr>
                          <a:rPr lang="en-US" sz="2400" b="0" i="1" smtClean="0">
                            <a:latin typeface="Cambria Math"/>
                            <a:ea typeface="Cambria Math"/>
                          </a:rPr>
                        </m:ctrlPr>
                      </m:boxPr>
                      <m:e>
                        <m:argPr>
                          <m:argSz m:val="-1"/>
                        </m:argPr>
                        <m:f>
                          <m:fPr>
                            <m:ctrlPr>
                              <a:rPr lang="en-US" sz="2400" b="0" i="1" smtClean="0">
                                <a:latin typeface="Cambria Math"/>
                                <a:ea typeface="Cambria Math"/>
                              </a:rPr>
                            </m:ctrlPr>
                          </m:fPr>
                          <m:num>
                            <m:r>
                              <a:rPr lang="en-US" sz="2400" b="0" i="1" smtClean="0">
                                <a:latin typeface="Cambria Math"/>
                                <a:ea typeface="Cambria Math"/>
                              </a:rPr>
                              <m:t>1</m:t>
                            </m:r>
                            <m:r>
                              <a:rPr lang="en-US" sz="2400" b="0" i="1" smtClean="0">
                                <a:latin typeface="Cambria Math"/>
                                <a:ea typeface="Cambria Math"/>
                              </a:rPr>
                              <m:t>−</m:t>
                            </m:r>
                            <m:r>
                              <a:rPr lang="en-US" sz="2400" b="0" i="1" smtClean="0">
                                <a:latin typeface="Cambria Math"/>
                                <a:ea typeface="Cambria Math"/>
                              </a:rPr>
                              <m:t>𝐹</m:t>
                            </m:r>
                            <m:d>
                              <m:dPr>
                                <m:ctrlPr>
                                  <a:rPr lang="en-US" sz="2400" b="0" i="1" smtClean="0">
                                    <a:latin typeface="Cambria Math"/>
                                    <a:ea typeface="Cambria Math"/>
                                  </a:rPr>
                                </m:ctrlPr>
                              </m:dPr>
                              <m:e>
                                <m:r>
                                  <a:rPr lang="en-US" sz="2400" b="0" i="1" smtClean="0">
                                    <a:latin typeface="Cambria Math"/>
                                    <a:ea typeface="Cambria Math"/>
                                  </a:rPr>
                                  <m:t>𝑣</m:t>
                                </m:r>
                              </m:e>
                            </m:d>
                          </m:num>
                          <m:den>
                            <m:r>
                              <a:rPr lang="en-US" sz="2400" b="0" i="1" smtClean="0">
                                <a:latin typeface="Cambria Math"/>
                                <a:ea typeface="Cambria Math"/>
                              </a:rPr>
                              <m:t>𝑓</m:t>
                            </m:r>
                            <m:d>
                              <m:dPr>
                                <m:ctrlPr>
                                  <a:rPr lang="en-US" sz="2400" b="0" i="1" smtClean="0">
                                    <a:latin typeface="Cambria Math"/>
                                    <a:ea typeface="Cambria Math"/>
                                  </a:rPr>
                                </m:ctrlPr>
                              </m:dPr>
                              <m:e>
                                <m:r>
                                  <a:rPr lang="en-US" sz="2400" b="0" i="1" smtClean="0">
                                    <a:latin typeface="Cambria Math"/>
                                    <a:ea typeface="Cambria Math"/>
                                  </a:rPr>
                                  <m:t>𝑣</m:t>
                                </m:r>
                              </m:e>
                            </m:d>
                          </m:den>
                        </m:f>
                      </m:e>
                    </m:box>
                  </m:oMath>
                </a14:m>
                <a:endParaRPr lang="en-US" sz="2400" b="0" dirty="0" smtClean="0">
                  <a:latin typeface="Khmer UI" pitchFamily="34" charset="0"/>
                  <a:ea typeface="Cambria Math"/>
                  <a:cs typeface="Khmer UI"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211081" y="4300741"/>
                <a:ext cx="6784132" cy="928459"/>
              </a:xfrm>
              <a:prstGeom prst="rect">
                <a:avLst/>
              </a:prstGeom>
              <a:blipFill rotWithShape="1">
                <a:blip r:embed="rId4"/>
                <a:stretch>
                  <a:fillRect l="-1438" b="-5263"/>
                </a:stretch>
              </a:blipFill>
            </p:spPr>
            <p:txBody>
              <a:bodyPr/>
              <a:lstStyle/>
              <a:p>
                <a:r>
                  <a:rPr lang="he-IL">
                    <a:noFill/>
                  </a:rPr>
                  <a:t> </a:t>
                </a:r>
              </a:p>
            </p:txBody>
          </p:sp>
        </mc:Fallback>
      </mc:AlternateContent>
    </p:spTree>
    <p:extLst>
      <p:ext uri="{BB962C8B-B14F-4D97-AF65-F5344CB8AC3E}">
        <p14:creationId xmlns:p14="http://schemas.microsoft.com/office/powerpoint/2010/main" val="14061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כותרת 1"/>
          <p:cNvSpPr>
            <a:spLocks noGrp="1"/>
          </p:cNvSpPr>
          <p:nvPr>
            <p:ph type="title"/>
          </p:nvPr>
        </p:nvSpPr>
        <p:spPr>
          <a:xfrm>
            <a:off x="1043608" y="930371"/>
            <a:ext cx="6965245" cy="1202485"/>
          </a:xfrm>
        </p:spPr>
        <p:txBody>
          <a:bodyPr vert="horz" lIns="91440" tIns="45720" rIns="91440" bIns="45720" rtlCol="0" anchor="ctr">
            <a:noAutofit/>
          </a:bodyPr>
          <a:lstStyle/>
          <a:p>
            <a:pPr rtl="1"/>
            <a:r>
              <a:rPr lang="en-US" sz="6000" b="1" dirty="0">
                <a:solidFill>
                  <a:schemeClr val="tx2"/>
                </a:solidFill>
                <a:latin typeface="JasmineUPC" pitchFamily="18" charset="-34"/>
                <a:cs typeface="JasmineUPC" pitchFamily="18" charset="-34"/>
              </a:rPr>
              <a:t>Expected </a:t>
            </a:r>
            <a:r>
              <a:rPr lang="en-US" sz="6000" b="1" dirty="0" smtClean="0">
                <a:solidFill>
                  <a:schemeClr val="tx2"/>
                </a:solidFill>
                <a:latin typeface="JasmineUPC" pitchFamily="18" charset="-34"/>
                <a:cs typeface="JasmineUPC" pitchFamily="18" charset="-34"/>
              </a:rPr>
              <a:t>Revenue &amp; </a:t>
            </a:r>
            <a:br>
              <a:rPr lang="en-US" sz="6000" b="1" dirty="0" smtClean="0">
                <a:solidFill>
                  <a:schemeClr val="tx2"/>
                </a:solidFill>
                <a:latin typeface="JasmineUPC" pitchFamily="18" charset="-34"/>
                <a:cs typeface="JasmineUPC" pitchFamily="18" charset="-34"/>
              </a:rPr>
            </a:br>
            <a:r>
              <a:rPr lang="en-US" sz="6000" b="1" dirty="0" smtClean="0">
                <a:solidFill>
                  <a:schemeClr val="tx2"/>
                </a:solidFill>
                <a:latin typeface="JasmineUPC" pitchFamily="18" charset="-34"/>
                <a:cs typeface="JasmineUPC" pitchFamily="18" charset="-34"/>
              </a:rPr>
              <a:t>Virtual Value</a:t>
            </a:r>
            <a:endParaRPr lang="en-US" sz="6000" b="1" dirty="0">
              <a:solidFill>
                <a:srgbClr val="002060"/>
              </a:solidFill>
              <a:latin typeface="Guttman Yad-Brush" pitchFamily="2" charset="-79"/>
              <a:cs typeface="Guttman Yad-Brush" pitchFamily="2" charset="-79"/>
            </a:endParaRPr>
          </a:p>
        </p:txBody>
      </p:sp>
      <mc:AlternateContent xmlns:mc="http://schemas.openxmlformats.org/markup-compatibility/2006">
        <mc:Choice xmlns:a14="http://schemas.microsoft.com/office/drawing/2010/main" Requires="a14">
          <p:sp>
            <p:nvSpPr>
              <p:cNvPr id="14" name="TextBox 13"/>
              <p:cNvSpPr txBox="1"/>
              <p:nvPr/>
            </p:nvSpPr>
            <p:spPr>
              <a:xfrm>
                <a:off x="1115616" y="4077072"/>
                <a:ext cx="7056784" cy="1631472"/>
              </a:xfrm>
              <a:prstGeom prst="rect">
                <a:avLst/>
              </a:prstGeom>
              <a:noFill/>
            </p:spPr>
            <p:txBody>
              <a:bodyPr wrap="square" rtlCol="1">
                <a:spAutoFit/>
              </a:bodyPr>
              <a:lstStyle/>
              <a:p>
                <a:r>
                  <a:rPr lang="en-US" sz="2200" dirty="0" smtClean="0">
                    <a:latin typeface="Khmer UI" pitchFamily="34" charset="0"/>
                    <a:cs typeface="Khmer UI" pitchFamily="34" charset="0"/>
                  </a:rPr>
                  <a:t>The </a:t>
                </a:r>
                <a:r>
                  <a:rPr lang="en-US" sz="2200" i="1" dirty="0" smtClean="0">
                    <a:solidFill>
                      <a:srgbClr val="FF0000"/>
                    </a:solidFill>
                    <a:latin typeface="Khmer UI" pitchFamily="34" charset="0"/>
                    <a:cs typeface="Khmer UI" pitchFamily="34" charset="0"/>
                  </a:rPr>
                  <a:t>virtual surplus </a:t>
                </a:r>
                <a:r>
                  <a:rPr lang="en-US" sz="2200" dirty="0" smtClean="0">
                    <a:latin typeface="Khmer UI" pitchFamily="34" charset="0"/>
                    <a:cs typeface="Khmer UI" pitchFamily="34" charset="0"/>
                  </a:rPr>
                  <a:t>of outcome x and profile of agent </a:t>
                </a:r>
                <a:r>
                  <a:rPr lang="en-US" sz="2200" dirty="0" err="1" smtClean="0">
                    <a:latin typeface="Khmer UI" pitchFamily="34" charset="0"/>
                    <a:cs typeface="Khmer UI" pitchFamily="34" charset="0"/>
                  </a:rPr>
                  <a:t>quantiles</a:t>
                </a:r>
                <a:r>
                  <a:rPr lang="en-US" sz="2200" dirty="0" smtClean="0">
                    <a:latin typeface="Khmer UI" pitchFamily="34" charset="0"/>
                    <a:cs typeface="Khmer UI" pitchFamily="34" charset="0"/>
                  </a:rPr>
                  <a:t> </a:t>
                </a:r>
                <a:r>
                  <a:rPr lang="en-US" sz="2200" dirty="0">
                    <a:latin typeface="Khmer UI" pitchFamily="34" charset="0"/>
                    <a:cs typeface="Khmer UI" pitchFamily="34" charset="0"/>
                  </a:rPr>
                  <a:t>q is:</a:t>
                </a:r>
              </a:p>
              <a:p>
                <a:r>
                  <a:rPr lang="en-US" sz="2200" dirty="0">
                    <a:latin typeface="Khmer UI" pitchFamily="34" charset="0"/>
                    <a:cs typeface="Khmer UI" pitchFamily="34" charset="0"/>
                  </a:rPr>
                  <a:t>	</a:t>
                </a:r>
                <a:r>
                  <a:rPr lang="en-US" sz="2200" dirty="0" smtClean="0">
                    <a:latin typeface="Khmer UI" pitchFamily="34" charset="0"/>
                    <a:cs typeface="Khmer UI" pitchFamily="34" charset="0"/>
                  </a:rPr>
                  <a:t>      Surplus</a:t>
                </a:r>
                <a:r>
                  <a:rPr lang="en-US" sz="2200" dirty="0">
                    <a:latin typeface="Khmer UI" pitchFamily="34" charset="0"/>
                    <a:cs typeface="Khmer UI" pitchFamily="34" charset="0"/>
                  </a:rPr>
                  <a:t>(</a:t>
                </a:r>
                <a14:m>
                  <m:oMath xmlns:m="http://schemas.openxmlformats.org/officeDocument/2006/math">
                    <m:r>
                      <a:rPr lang="en-US" sz="2200" i="1">
                        <a:latin typeface="Cambria Math"/>
                        <a:ea typeface="Cambria Math"/>
                      </a:rPr>
                      <m:t>∅</m:t>
                    </m:r>
                    <m:r>
                      <a:rPr lang="en-US" sz="2200" b="0" i="1" smtClean="0">
                        <a:latin typeface="Cambria Math"/>
                        <a:ea typeface="Cambria Math"/>
                      </a:rPr>
                      <m:t>(</m:t>
                    </m:r>
                    <m:r>
                      <a:rPr lang="en-US" sz="2200" b="0" i="1" smtClean="0">
                        <a:latin typeface="Cambria Math"/>
                        <a:ea typeface="Cambria Math"/>
                      </a:rPr>
                      <m:t>𝑞</m:t>
                    </m:r>
                    <m:r>
                      <a:rPr lang="en-US" sz="2200" b="0" i="1" smtClean="0">
                        <a:latin typeface="Cambria Math"/>
                        <a:ea typeface="Cambria Math"/>
                      </a:rPr>
                      <m:t>), </m:t>
                    </m:r>
                    <m:r>
                      <m:rPr>
                        <m:sty m:val="p"/>
                      </m:rPr>
                      <a:rPr lang="en-US" sz="2200">
                        <a:latin typeface="Cambria Math"/>
                        <a:ea typeface="Cambria Math"/>
                      </a:rPr>
                      <m:t>x</m:t>
                    </m:r>
                    <m:r>
                      <a:rPr lang="en-US" sz="2200">
                        <a:latin typeface="Cambria Math"/>
                        <a:ea typeface="Cambria Math"/>
                      </a:rPr>
                      <m:t>)= </m:t>
                    </m:r>
                    <m:nary>
                      <m:naryPr>
                        <m:chr m:val="∑"/>
                        <m:limLoc m:val="subSup"/>
                        <m:supHide m:val="on"/>
                        <m:ctrlPr>
                          <a:rPr lang="en-US" sz="2200" i="1">
                            <a:latin typeface="Cambria Math"/>
                            <a:ea typeface="Cambria Math"/>
                          </a:rPr>
                        </m:ctrlPr>
                      </m:naryPr>
                      <m:sub>
                        <m:r>
                          <m:rPr>
                            <m:brk m:alnAt="9"/>
                          </m:rPr>
                          <a:rPr lang="en-US" sz="2200" i="1">
                            <a:latin typeface="Cambria Math"/>
                            <a:ea typeface="Cambria Math"/>
                          </a:rPr>
                          <m:t>𝑖</m:t>
                        </m:r>
                      </m:sub>
                      <m:sup/>
                      <m:e>
                        <m:sSub>
                          <m:sSubPr>
                            <m:ctrlPr>
                              <a:rPr lang="en-US" sz="2200" i="1">
                                <a:latin typeface="Cambria Math"/>
                                <a:ea typeface="Cambria Math"/>
                              </a:rPr>
                            </m:ctrlPr>
                          </m:sSubPr>
                          <m:e>
                            <m:r>
                              <a:rPr lang="en-US" sz="2200" i="1">
                                <a:latin typeface="Cambria Math"/>
                                <a:ea typeface="Cambria Math"/>
                              </a:rPr>
                              <m:t>∅</m:t>
                            </m:r>
                          </m:e>
                          <m:sub>
                            <m:r>
                              <a:rPr lang="en-US" sz="2200" i="1">
                                <a:latin typeface="Cambria Math"/>
                                <a:ea typeface="Cambria Math"/>
                              </a:rPr>
                              <m:t>𝑖</m:t>
                            </m:r>
                          </m:sub>
                        </m:sSub>
                        <m:d>
                          <m:dPr>
                            <m:ctrlPr>
                              <a:rPr lang="en-US" sz="2200" i="1">
                                <a:latin typeface="Cambria Math"/>
                                <a:ea typeface="Cambria Math"/>
                              </a:rPr>
                            </m:ctrlPr>
                          </m:dPr>
                          <m:e>
                            <m:sSub>
                              <m:sSubPr>
                                <m:ctrlPr>
                                  <a:rPr lang="en-US" sz="2200" i="1">
                                    <a:latin typeface="Cambria Math"/>
                                    <a:ea typeface="Cambria Math"/>
                                  </a:rPr>
                                </m:ctrlPr>
                              </m:sSubPr>
                              <m:e>
                                <m:r>
                                  <a:rPr lang="en-US" sz="2200" i="1">
                                    <a:latin typeface="Cambria Math"/>
                                    <a:ea typeface="Cambria Math"/>
                                  </a:rPr>
                                  <m:t>𝑞</m:t>
                                </m:r>
                              </m:e>
                              <m:sub>
                                <m:r>
                                  <a:rPr lang="en-US" sz="2200" i="1">
                                    <a:latin typeface="Cambria Math"/>
                                    <a:ea typeface="Cambria Math"/>
                                  </a:rPr>
                                  <m:t>𝑖</m:t>
                                </m:r>
                              </m:sub>
                            </m:sSub>
                          </m:e>
                        </m:d>
                        <m:sSub>
                          <m:sSubPr>
                            <m:ctrlPr>
                              <a:rPr lang="en-US" sz="2200" i="1">
                                <a:latin typeface="Cambria Math"/>
                                <a:ea typeface="Cambria Math"/>
                              </a:rPr>
                            </m:ctrlPr>
                          </m:sSubPr>
                          <m:e>
                            <m:r>
                              <a:rPr lang="en-US" sz="2200" i="1">
                                <a:latin typeface="Cambria Math"/>
                                <a:ea typeface="Cambria Math"/>
                              </a:rPr>
                              <m:t>𝑥</m:t>
                            </m:r>
                          </m:e>
                          <m:sub>
                            <m:r>
                              <a:rPr lang="en-US" sz="2200" i="1">
                                <a:latin typeface="Cambria Math"/>
                                <a:ea typeface="Cambria Math"/>
                              </a:rPr>
                              <m:t>𝑖</m:t>
                            </m:r>
                          </m:sub>
                        </m:sSub>
                        <m:r>
                          <a:rPr lang="en-US" sz="2200" i="1">
                            <a:latin typeface="Cambria Math"/>
                            <a:ea typeface="Cambria Math"/>
                          </a:rPr>
                          <m:t>−</m:t>
                        </m:r>
                      </m:e>
                    </m:nary>
                    <m:r>
                      <m:rPr>
                        <m:sty m:val="p"/>
                      </m:rPr>
                      <a:rPr lang="en-US" sz="2200">
                        <a:latin typeface="Cambria Math"/>
                        <a:ea typeface="Cambria Math"/>
                      </a:rPr>
                      <m:t>c</m:t>
                    </m:r>
                    <m:d>
                      <m:dPr>
                        <m:ctrlPr>
                          <a:rPr lang="en-US" sz="2200" i="1">
                            <a:latin typeface="Cambria Math"/>
                            <a:ea typeface="Cambria Math"/>
                          </a:rPr>
                        </m:ctrlPr>
                      </m:dPr>
                      <m:e>
                        <m:r>
                          <m:rPr>
                            <m:sty m:val="p"/>
                          </m:rPr>
                          <a:rPr lang="en-US" sz="2200">
                            <a:latin typeface="Cambria Math"/>
                            <a:ea typeface="Cambria Math"/>
                          </a:rPr>
                          <m:t>x</m:t>
                        </m:r>
                      </m:e>
                    </m:d>
                  </m:oMath>
                </a14:m>
                <a:endParaRPr lang="en-US" sz="2200" dirty="0" smtClean="0">
                  <a:latin typeface="Khmer UI" pitchFamily="34" charset="0"/>
                  <a:ea typeface="Cambria Math"/>
                  <a:cs typeface="Khmer UI" pitchFamily="34" charset="0"/>
                </a:endParaRPr>
              </a:p>
              <a:p>
                <a:endParaRPr lang="en-US" sz="1200" dirty="0">
                  <a:latin typeface="Khmer UI" pitchFamily="34" charset="0"/>
                  <a:ea typeface="Cambria Math"/>
                  <a:cs typeface="Khmer UI" pitchFamily="34" charset="0"/>
                </a:endParaRPr>
              </a:p>
              <a:p>
                <a:r>
                  <a:rPr lang="en-US" sz="2000" dirty="0">
                    <a:latin typeface="Khmer UI" pitchFamily="34" charset="0"/>
                    <a:cs typeface="Khmer UI" pitchFamily="34" charset="0"/>
                  </a:rPr>
                  <a:t>Where </a:t>
                </a:r>
                <a14:m>
                  <m:oMath xmlns:m="http://schemas.openxmlformats.org/officeDocument/2006/math">
                    <m:r>
                      <a:rPr lang="en-US" sz="2000" i="1">
                        <a:latin typeface="Cambria Math"/>
                        <a:ea typeface="Cambria Math"/>
                      </a:rPr>
                      <m:t>∅</m:t>
                    </m:r>
                    <m:d>
                      <m:dPr>
                        <m:ctrlPr>
                          <a:rPr lang="en-US" sz="2000" i="1">
                            <a:latin typeface="Cambria Math"/>
                            <a:ea typeface="Cambria Math"/>
                          </a:rPr>
                        </m:ctrlPr>
                      </m:dPr>
                      <m:e>
                        <m:r>
                          <a:rPr lang="en-US" sz="2000" i="1">
                            <a:latin typeface="Cambria Math"/>
                            <a:ea typeface="Cambria Math"/>
                          </a:rPr>
                          <m:t>𝑞</m:t>
                        </m:r>
                      </m:e>
                    </m:d>
                    <m:r>
                      <a:rPr lang="en-US" sz="2000" i="1">
                        <a:latin typeface="Cambria Math"/>
                        <a:ea typeface="Cambria Math"/>
                      </a:rPr>
                      <m:t>=(</m:t>
                    </m:r>
                    <m:sSub>
                      <m:sSubPr>
                        <m:ctrlPr>
                          <a:rPr lang="en-US" sz="2000" i="1">
                            <a:latin typeface="Cambria Math"/>
                            <a:ea typeface="Cambria Math"/>
                          </a:rPr>
                        </m:ctrlPr>
                      </m:sSubPr>
                      <m:e>
                        <m:r>
                          <a:rPr lang="en-US" sz="2000" i="1">
                            <a:latin typeface="Cambria Math"/>
                            <a:ea typeface="Cambria Math"/>
                          </a:rPr>
                          <m:t>∅</m:t>
                        </m:r>
                      </m:e>
                      <m:sub>
                        <m:r>
                          <a:rPr lang="en-US" sz="2000" i="1">
                            <a:latin typeface="Cambria Math"/>
                            <a:ea typeface="Cambria Math"/>
                          </a:rPr>
                          <m:t>1</m:t>
                        </m:r>
                      </m:sub>
                    </m:sSub>
                    <m:d>
                      <m:dPr>
                        <m:ctrlPr>
                          <a:rPr lang="en-US" sz="2000" i="1">
                            <a:latin typeface="Cambria Math"/>
                            <a:ea typeface="Cambria Math"/>
                          </a:rPr>
                        </m:ctrlPr>
                      </m:dPr>
                      <m:e>
                        <m:r>
                          <a:rPr lang="en-US" sz="2000" i="1">
                            <a:latin typeface="Cambria Math"/>
                            <a:ea typeface="Cambria Math"/>
                          </a:rPr>
                          <m:t>𝑞</m:t>
                        </m:r>
                      </m:e>
                    </m:d>
                    <m:r>
                      <a:rPr lang="en-US" sz="2000" i="1">
                        <a:latin typeface="Cambria Math"/>
                        <a:ea typeface="Cambria Math"/>
                      </a:rPr>
                      <m:t>, …,</m:t>
                    </m:r>
                    <m:sSub>
                      <m:sSubPr>
                        <m:ctrlPr>
                          <a:rPr lang="en-US" sz="2000" i="1">
                            <a:latin typeface="Cambria Math"/>
                            <a:ea typeface="Cambria Math"/>
                          </a:rPr>
                        </m:ctrlPr>
                      </m:sSubPr>
                      <m:e>
                        <m:r>
                          <a:rPr lang="en-US" sz="2000" i="1">
                            <a:latin typeface="Cambria Math"/>
                            <a:ea typeface="Cambria Math"/>
                          </a:rPr>
                          <m:t>∅</m:t>
                        </m:r>
                      </m:e>
                      <m:sub>
                        <m:r>
                          <a:rPr lang="en-US" sz="2000" i="1">
                            <a:latin typeface="Cambria Math"/>
                            <a:ea typeface="Cambria Math"/>
                          </a:rPr>
                          <m:t>𝑛</m:t>
                        </m:r>
                      </m:sub>
                    </m:sSub>
                    <m:d>
                      <m:dPr>
                        <m:ctrlPr>
                          <a:rPr lang="en-US" sz="2000" i="1">
                            <a:latin typeface="Cambria Math"/>
                            <a:ea typeface="Cambria Math"/>
                          </a:rPr>
                        </m:ctrlPr>
                      </m:dPr>
                      <m:e>
                        <m:r>
                          <a:rPr lang="en-US" sz="2000" i="1">
                            <a:latin typeface="Cambria Math"/>
                            <a:ea typeface="Cambria Math"/>
                          </a:rPr>
                          <m:t>𝑞</m:t>
                        </m:r>
                      </m:e>
                    </m:d>
                  </m:oMath>
                </a14:m>
                <a:r>
                  <a:rPr lang="en-US" sz="2000" dirty="0">
                    <a:latin typeface="Khmer UI" pitchFamily="34" charset="0"/>
                    <a:cs typeface="Khmer UI" pitchFamily="34" charset="0"/>
                  </a:rPr>
                  <a:t>)</a:t>
                </a:r>
                <a:endParaRPr lang="he-IL" sz="2000" dirty="0">
                  <a:latin typeface="Khmer UI" pitchFamily="34" charset="0"/>
                </a:endParaRPr>
              </a:p>
            </p:txBody>
          </p:sp>
        </mc:Choice>
        <mc:Fallback>
          <p:sp>
            <p:nvSpPr>
              <p:cNvPr id="14" name="TextBox 13"/>
              <p:cNvSpPr txBox="1">
                <a:spLocks noRot="1" noChangeAspect="1" noMove="1" noResize="1" noEditPoints="1" noAdjustHandles="1" noChangeArrowheads="1" noChangeShapeType="1" noTextEdit="1"/>
              </p:cNvSpPr>
              <p:nvPr/>
            </p:nvSpPr>
            <p:spPr>
              <a:xfrm>
                <a:off x="1115616" y="4077072"/>
                <a:ext cx="7056784" cy="1631472"/>
              </a:xfrm>
              <a:prstGeom prst="rect">
                <a:avLst/>
              </a:prstGeom>
              <a:blipFill rotWithShape="1">
                <a:blip r:embed="rId3"/>
                <a:stretch>
                  <a:fillRect l="-1036" t="-1873" b="-183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079746" y="2472082"/>
                <a:ext cx="7056784" cy="1676998"/>
              </a:xfrm>
              <a:prstGeom prst="rect">
                <a:avLst/>
              </a:prstGeom>
              <a:noFill/>
            </p:spPr>
            <p:txBody>
              <a:bodyPr wrap="square" rtlCol="1">
                <a:spAutoFit/>
              </a:bodyPr>
              <a:lstStyle/>
              <a:p>
                <a:r>
                  <a:rPr lang="en-US" sz="2200" dirty="0" smtClean="0">
                    <a:latin typeface="Khmer UI" pitchFamily="34" charset="0"/>
                    <a:ea typeface="Cambria Math"/>
                    <a:cs typeface="Khmer UI" pitchFamily="34" charset="0"/>
                  </a:rPr>
                  <a:t>Recall from Social Surplus section:</a:t>
                </a:r>
              </a:p>
              <a:p>
                <a:endParaRPr lang="en-US" sz="2200" dirty="0">
                  <a:latin typeface="Khmer UI" pitchFamily="34" charset="0"/>
                  <a:ea typeface="Cambria Math"/>
                  <a:cs typeface="Khmer UI" pitchFamily="34" charset="0"/>
                </a:endParaRPr>
              </a:p>
              <a:p>
                <a:pPr/>
                <a14:m>
                  <m:oMathPara xmlns:m="http://schemas.openxmlformats.org/officeDocument/2006/math">
                    <m:oMathParaPr>
                      <m:jc m:val="centerGroup"/>
                    </m:oMathParaPr>
                    <m:oMath xmlns:m="http://schemas.openxmlformats.org/officeDocument/2006/math">
                      <m:r>
                        <m:rPr>
                          <m:sty m:val="p"/>
                        </m:rPr>
                        <a:rPr lang="en-US" sz="2000">
                          <a:latin typeface="Cambria Math"/>
                        </a:rPr>
                        <m:t>Surplus</m:t>
                      </m:r>
                      <m:d>
                        <m:dPr>
                          <m:ctrlPr>
                            <a:rPr lang="en-US" sz="2000" i="1">
                              <a:latin typeface="Cambria Math"/>
                            </a:rPr>
                          </m:ctrlPr>
                        </m:dPr>
                        <m:e>
                          <m:r>
                            <a:rPr lang="en-US" sz="2000" i="1">
                              <a:latin typeface="Cambria Math"/>
                            </a:rPr>
                            <m:t>𝑣</m:t>
                          </m:r>
                          <m:r>
                            <a:rPr lang="en-US" sz="2000" i="1">
                              <a:latin typeface="Cambria Math"/>
                            </a:rPr>
                            <m:t>, </m:t>
                          </m:r>
                          <m:r>
                            <a:rPr lang="en-US" sz="2000" i="1">
                              <a:latin typeface="Cambria Math"/>
                            </a:rPr>
                            <m:t>𝑥</m:t>
                          </m:r>
                        </m:e>
                      </m:d>
                      <m:r>
                        <a:rPr lang="en-US" sz="2000" i="1">
                          <a:latin typeface="Cambria Math"/>
                        </a:rPr>
                        <m:t>= </m:t>
                      </m:r>
                      <m:nary>
                        <m:naryPr>
                          <m:chr m:val="∑"/>
                          <m:limLoc m:val="subSup"/>
                          <m:supHide m:val="on"/>
                          <m:ctrlPr>
                            <a:rPr lang="en-US" sz="2000" i="1">
                              <a:latin typeface="Cambria Math"/>
                            </a:rPr>
                          </m:ctrlPr>
                        </m:naryPr>
                        <m:sub>
                          <m:r>
                            <m:rPr>
                              <m:brk m:alnAt="9"/>
                            </m:rPr>
                            <a:rPr lang="en-US" sz="2000" i="1">
                              <a:latin typeface="Cambria Math"/>
                            </a:rPr>
                            <m:t>𝑖</m:t>
                          </m:r>
                        </m:sub>
                        <m:sup/>
                        <m:e>
                          <m:sSub>
                            <m:sSubPr>
                              <m:ctrlPr>
                                <a:rPr lang="en-US" sz="2000" i="1">
                                  <a:latin typeface="Cambria Math"/>
                                </a:rPr>
                              </m:ctrlPr>
                            </m:sSubPr>
                            <m:e>
                              <m:r>
                                <a:rPr lang="en-US" sz="2000" i="1">
                                  <a:latin typeface="Cambria Math"/>
                                </a:rPr>
                                <m:t>𝑣</m:t>
                              </m:r>
                            </m:e>
                            <m:sub>
                              <m:r>
                                <a:rPr lang="en-US" sz="2000" i="1">
                                  <a:latin typeface="Cambria Math"/>
                                </a:rPr>
                                <m:t>𝑖</m:t>
                              </m:r>
                            </m:sub>
                          </m:sSub>
                          <m:sSub>
                            <m:sSubPr>
                              <m:ctrlPr>
                                <a:rPr lang="en-US" sz="2000" i="1">
                                  <a:latin typeface="Cambria Math"/>
                                </a:rPr>
                              </m:ctrlPr>
                            </m:sSubPr>
                            <m:e>
                              <m:r>
                                <a:rPr lang="en-US" sz="2000" i="1">
                                  <a:latin typeface="Cambria Math"/>
                                </a:rPr>
                                <m:t>𝑥</m:t>
                              </m:r>
                            </m:e>
                            <m:sub>
                              <m:r>
                                <a:rPr lang="en-US" sz="2000" i="1">
                                  <a:latin typeface="Cambria Math"/>
                                </a:rPr>
                                <m:t>𝑖</m:t>
                              </m:r>
                            </m:sub>
                          </m:sSub>
                        </m:e>
                      </m:nary>
                      <m:r>
                        <a:rPr lang="en-US" sz="2000" i="1">
                          <a:latin typeface="Cambria Math"/>
                        </a:rPr>
                        <m:t> −</m:t>
                      </m:r>
                      <m:r>
                        <m:rPr>
                          <m:sty m:val="p"/>
                        </m:rPr>
                        <a:rPr lang="en-US" sz="2000">
                          <a:latin typeface="Cambria Math"/>
                        </a:rPr>
                        <m:t>c</m:t>
                      </m:r>
                      <m:r>
                        <a:rPr lang="en-US" sz="2000">
                          <a:latin typeface="Cambria Math"/>
                        </a:rPr>
                        <m:t>(</m:t>
                      </m:r>
                      <m:r>
                        <m:rPr>
                          <m:sty m:val="p"/>
                        </m:rPr>
                        <a:rPr lang="en-US" sz="2000">
                          <a:latin typeface="Cambria Math"/>
                        </a:rPr>
                        <m:t>x</m:t>
                      </m:r>
                      <m:r>
                        <a:rPr lang="en-US" sz="2000">
                          <a:latin typeface="Cambria Math"/>
                        </a:rPr>
                        <m:t>)</m:t>
                      </m:r>
                    </m:oMath>
                  </m:oMathPara>
                </a14:m>
                <a:endParaRPr lang="he-IL" sz="2000" dirty="0">
                  <a:latin typeface="Khmer UI" pitchFamily="34" charset="0"/>
                </a:endParaRPr>
              </a:p>
              <a:p>
                <a:endParaRPr lang="en-US" sz="2200" dirty="0" smtClean="0">
                  <a:latin typeface="Khmer UI" pitchFamily="34" charset="0"/>
                  <a:ea typeface="Cambria Math"/>
                  <a:cs typeface="Khmer UI"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1079746" y="2472082"/>
                <a:ext cx="7056784" cy="1676998"/>
              </a:xfrm>
              <a:prstGeom prst="rect">
                <a:avLst/>
              </a:prstGeom>
              <a:blipFill rotWithShape="1">
                <a:blip r:embed="rId4"/>
                <a:stretch>
                  <a:fillRect l="-1036" t="-1818"/>
                </a:stretch>
              </a:blipFill>
            </p:spPr>
            <p:txBody>
              <a:bodyPr/>
              <a:lstStyle/>
              <a:p>
                <a:r>
                  <a:rPr lang="he-IL">
                    <a:noFill/>
                  </a:rPr>
                  <a:t> </a:t>
                </a:r>
              </a:p>
            </p:txBody>
          </p:sp>
        </mc:Fallback>
      </mc:AlternateContent>
    </p:spTree>
    <p:extLst>
      <p:ext uri="{BB962C8B-B14F-4D97-AF65-F5344CB8AC3E}">
        <p14:creationId xmlns:p14="http://schemas.microsoft.com/office/powerpoint/2010/main" val="144214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כותרת 1"/>
          <p:cNvSpPr>
            <a:spLocks noGrp="1"/>
          </p:cNvSpPr>
          <p:nvPr>
            <p:ph type="title"/>
          </p:nvPr>
        </p:nvSpPr>
        <p:spPr>
          <a:xfrm>
            <a:off x="1043608" y="930371"/>
            <a:ext cx="6965245" cy="1202485"/>
          </a:xfrm>
        </p:spPr>
        <p:txBody>
          <a:bodyPr vert="horz" lIns="91440" tIns="45720" rIns="91440" bIns="45720" rtlCol="0" anchor="ctr">
            <a:noAutofit/>
          </a:bodyPr>
          <a:lstStyle/>
          <a:p>
            <a:pPr rtl="1"/>
            <a:r>
              <a:rPr lang="en-US" sz="6000" b="1" dirty="0">
                <a:solidFill>
                  <a:schemeClr val="tx2"/>
                </a:solidFill>
                <a:latin typeface="JasmineUPC" pitchFamily="18" charset="-34"/>
                <a:cs typeface="JasmineUPC" pitchFamily="18" charset="-34"/>
              </a:rPr>
              <a:t>Expected Revenue &amp; </a:t>
            </a:r>
            <a:br>
              <a:rPr lang="en-US" sz="6000" b="1" dirty="0">
                <a:solidFill>
                  <a:schemeClr val="tx2"/>
                </a:solidFill>
                <a:latin typeface="JasmineUPC" pitchFamily="18" charset="-34"/>
                <a:cs typeface="JasmineUPC" pitchFamily="18" charset="-34"/>
              </a:rPr>
            </a:br>
            <a:r>
              <a:rPr lang="en-US" sz="6000" b="1" dirty="0">
                <a:solidFill>
                  <a:schemeClr val="tx2"/>
                </a:solidFill>
                <a:latin typeface="JasmineUPC" pitchFamily="18" charset="-34"/>
                <a:cs typeface="JasmineUPC" pitchFamily="18" charset="-34"/>
              </a:rPr>
              <a:t>Virtual Value</a:t>
            </a:r>
            <a:endParaRPr lang="en-US" sz="6000" b="1" dirty="0">
              <a:solidFill>
                <a:srgbClr val="002060"/>
              </a:solidFill>
              <a:latin typeface="Guttman Yad-Brush" pitchFamily="2" charset="-79"/>
              <a:cs typeface="Guttman Yad-Brush" pitchFamily="2" charset="-79"/>
            </a:endParaRPr>
          </a:p>
        </p:txBody>
      </p:sp>
      <mc:AlternateContent xmlns:mc="http://schemas.openxmlformats.org/markup-compatibility/2006">
        <mc:Choice xmlns:a14="http://schemas.microsoft.com/office/drawing/2010/main" Requires="a14">
          <p:sp>
            <p:nvSpPr>
              <p:cNvPr id="3" name="TextBox 2"/>
              <p:cNvSpPr txBox="1"/>
              <p:nvPr/>
            </p:nvSpPr>
            <p:spPr>
              <a:xfrm>
                <a:off x="1179934" y="3789040"/>
                <a:ext cx="6784132" cy="2264723"/>
              </a:xfrm>
              <a:prstGeom prst="rect">
                <a:avLst/>
              </a:prstGeom>
              <a:noFill/>
            </p:spPr>
            <p:txBody>
              <a:bodyPr wrap="square" rtlCol="1">
                <a:spAutoFit/>
              </a:bodyPr>
              <a:lstStyle/>
              <a:p>
                <a:r>
                  <a:rPr lang="en-US" sz="2400" b="1" u="sng" dirty="0">
                    <a:solidFill>
                      <a:srgbClr val="6600FF"/>
                    </a:solidFill>
                    <a:latin typeface="Khmer UI" pitchFamily="34" charset="0"/>
                    <a:cs typeface="Khmer UI" pitchFamily="34" charset="0"/>
                  </a:rPr>
                  <a:t>Theorem</a:t>
                </a:r>
                <a:r>
                  <a:rPr lang="en-US" sz="2400" b="1" u="sng" dirty="0" smtClean="0">
                    <a:solidFill>
                      <a:srgbClr val="6600FF"/>
                    </a:solidFill>
                    <a:latin typeface="Khmer UI" pitchFamily="34" charset="0"/>
                    <a:cs typeface="Khmer UI" pitchFamily="34" charset="0"/>
                  </a:rPr>
                  <a:t>:</a:t>
                </a:r>
                <a:r>
                  <a:rPr lang="en-US" sz="2400" dirty="0" smtClean="0">
                    <a:solidFill>
                      <a:srgbClr val="6600FF"/>
                    </a:solidFill>
                    <a:latin typeface="Khmer UI" pitchFamily="34" charset="0"/>
                    <a:cs typeface="Khmer UI" pitchFamily="34" charset="0"/>
                  </a:rPr>
                  <a:t> </a:t>
                </a:r>
                <a:r>
                  <a:rPr lang="en-US" sz="2400" dirty="0" smtClean="0">
                    <a:latin typeface="Khmer UI" pitchFamily="34" charset="0"/>
                    <a:cs typeface="Khmer UI" pitchFamily="34" charset="0"/>
                  </a:rPr>
                  <a:t>A </a:t>
                </a:r>
                <a:r>
                  <a:rPr lang="en-US" sz="2400" dirty="0">
                    <a:latin typeface="Khmer UI" pitchFamily="34" charset="0"/>
                    <a:cs typeface="Khmer UI" pitchFamily="34" charset="0"/>
                  </a:rPr>
                  <a:t>mechanism’s expected revenue is equal to its expected virtual </a:t>
                </a:r>
                <a:r>
                  <a:rPr lang="en-US" sz="2400" dirty="0" smtClean="0">
                    <a:latin typeface="Khmer UI" pitchFamily="34" charset="0"/>
                    <a:cs typeface="Khmer UI" pitchFamily="34" charset="0"/>
                  </a:rPr>
                  <a:t>surplus:</a:t>
                </a:r>
              </a:p>
              <a:p>
                <a:endParaRPr lang="en-US" sz="2400" dirty="0">
                  <a:latin typeface="Khmer UI" pitchFamily="34" charset="0"/>
                  <a:cs typeface="Khmer UI" pitchFamily="34" charset="0"/>
                </a:endParaRPr>
              </a:p>
              <a:p>
                <a:pPr/>
                <a14:m>
                  <m:oMathPara xmlns:m="http://schemas.openxmlformats.org/officeDocument/2006/math">
                    <m:oMathParaPr>
                      <m:jc m:val="centerGroup"/>
                    </m:oMathParaPr>
                    <m:oMath xmlns:m="http://schemas.openxmlformats.org/officeDocument/2006/math">
                      <m:sSub>
                        <m:sSubPr>
                          <m:ctrlPr>
                            <a:rPr lang="en-US" sz="2400" i="1">
                              <a:latin typeface="Cambria Math"/>
                            </a:rPr>
                          </m:ctrlPr>
                        </m:sSubPr>
                        <m:e>
                          <m:r>
                            <a:rPr lang="en-US" sz="2400" i="1">
                              <a:latin typeface="Cambria Math"/>
                            </a:rPr>
                            <m:t>𝐸</m:t>
                          </m:r>
                        </m:e>
                        <m:sub>
                          <m:r>
                            <a:rPr lang="en-US" sz="2400" i="1">
                              <a:latin typeface="Cambria Math"/>
                            </a:rPr>
                            <m:t>𝑞</m:t>
                          </m:r>
                        </m:sub>
                      </m:sSub>
                      <m:d>
                        <m:dPr>
                          <m:begChr m:val="["/>
                          <m:endChr m:val="]"/>
                          <m:ctrlPr>
                            <a:rPr lang="en-US" sz="2400" i="1" smtClean="0">
                              <a:latin typeface="Cambria Math"/>
                            </a:rPr>
                          </m:ctrlPr>
                        </m:dPr>
                        <m:e>
                          <m:nary>
                            <m:naryPr>
                              <m:chr m:val="∑"/>
                              <m:limLoc m:val="subSup"/>
                              <m:supHide m:val="on"/>
                              <m:ctrlPr>
                                <a:rPr lang="en-US" sz="2400" i="1">
                                  <a:latin typeface="Cambria Math"/>
                                </a:rPr>
                              </m:ctrlPr>
                            </m:naryPr>
                            <m:sub>
                              <m:r>
                                <m:rPr>
                                  <m:brk m:alnAt="9"/>
                                </m:rPr>
                                <a:rPr lang="en-US" sz="2400" i="1">
                                  <a:latin typeface="Cambria Math"/>
                                </a:rPr>
                                <m:t>𝑖</m:t>
                              </m:r>
                            </m:sub>
                            <m:sup/>
                            <m:e>
                              <m:sSub>
                                <m:sSubPr>
                                  <m:ctrlPr>
                                    <a:rPr lang="en-US" sz="2400" i="1">
                                      <a:latin typeface="Cambria Math"/>
                                    </a:rPr>
                                  </m:ctrlPr>
                                </m:sSubPr>
                                <m:e>
                                  <m:r>
                                    <a:rPr lang="en-US" sz="2400" i="1">
                                      <a:latin typeface="Cambria Math"/>
                                      <a:ea typeface="Cambria Math"/>
                                    </a:rPr>
                                    <m:t>∅</m:t>
                                  </m:r>
                                </m:e>
                                <m:sub>
                                  <m:r>
                                    <a:rPr lang="en-US" sz="2400" i="1">
                                      <a:latin typeface="Cambria Math"/>
                                    </a:rPr>
                                    <m:t>𝑖</m:t>
                                  </m:r>
                                </m:sub>
                              </m:sSub>
                            </m:e>
                          </m:nary>
                          <m:d>
                            <m:dPr>
                              <m:ctrlPr>
                                <a:rPr lang="en-US" sz="2400" i="1">
                                  <a:latin typeface="Cambria Math"/>
                                </a:rPr>
                              </m:ctrlPr>
                            </m:dPr>
                            <m:e>
                              <m:sSub>
                                <m:sSubPr>
                                  <m:ctrlPr>
                                    <a:rPr lang="en-US" sz="2400" i="1">
                                      <a:latin typeface="Cambria Math"/>
                                    </a:rPr>
                                  </m:ctrlPr>
                                </m:sSubPr>
                                <m:e>
                                  <m:r>
                                    <a:rPr lang="en-US" sz="2400" i="1">
                                      <a:latin typeface="Cambria Math"/>
                                      <a:ea typeface="Cambria Math"/>
                                    </a:rPr>
                                    <m:t>𝑞</m:t>
                                  </m:r>
                                </m:e>
                                <m:sub>
                                  <m:r>
                                    <a:rPr lang="en-US" sz="2400" i="1">
                                      <a:latin typeface="Cambria Math"/>
                                    </a:rPr>
                                    <m:t>𝑖</m:t>
                                  </m:r>
                                </m:sub>
                              </m:sSub>
                            </m:e>
                          </m:d>
                          <m:sSub>
                            <m:sSubPr>
                              <m:ctrlPr>
                                <a:rPr lang="en-US" sz="2400" i="1">
                                  <a:latin typeface="Cambria Math"/>
                                </a:rPr>
                              </m:ctrlPr>
                            </m:sSubPr>
                            <m:e>
                              <m:r>
                                <a:rPr lang="en-US" sz="2400" i="1">
                                  <a:latin typeface="Cambria Math"/>
                                  <a:ea typeface="Cambria Math"/>
                                </a:rPr>
                                <m:t>𝑥</m:t>
                              </m:r>
                            </m:e>
                            <m:sub>
                              <m:r>
                                <a:rPr lang="en-US" sz="2400" i="1">
                                  <a:latin typeface="Cambria Math"/>
                                </a:rPr>
                                <m:t>𝑖</m:t>
                              </m:r>
                            </m:sub>
                          </m:sSub>
                          <m:d>
                            <m:dPr>
                              <m:ctrlPr>
                                <a:rPr lang="en-US" sz="2400" i="1">
                                  <a:latin typeface="Cambria Math"/>
                                </a:rPr>
                              </m:ctrlPr>
                            </m:dPr>
                            <m:e>
                              <m:r>
                                <m:rPr>
                                  <m:sty m:val="p"/>
                                </m:rPr>
                                <a:rPr lang="en-US" sz="2400">
                                  <a:latin typeface="Cambria Math"/>
                                </a:rPr>
                                <m:t>q</m:t>
                              </m:r>
                            </m:e>
                          </m:d>
                          <m:r>
                            <a:rPr lang="en-US" sz="2400">
                              <a:latin typeface="Cambria Math"/>
                            </a:rPr>
                            <m:t>−</m:t>
                          </m:r>
                          <m:r>
                            <m:rPr>
                              <m:sty m:val="p"/>
                            </m:rPr>
                            <a:rPr lang="en-US" sz="2400">
                              <a:latin typeface="Cambria Math"/>
                            </a:rPr>
                            <m:t>c</m:t>
                          </m:r>
                          <m:d>
                            <m:dPr>
                              <m:ctrlPr>
                                <a:rPr lang="en-US" sz="2400" i="1">
                                  <a:latin typeface="Cambria Math"/>
                                </a:rPr>
                              </m:ctrlPr>
                            </m:dPr>
                            <m:e>
                              <m:r>
                                <m:rPr>
                                  <m:sty m:val="p"/>
                                </m:rPr>
                                <a:rPr lang="en-US" sz="2400">
                                  <a:latin typeface="Cambria Math"/>
                                </a:rPr>
                                <m:t>x</m:t>
                              </m:r>
                              <m:d>
                                <m:dPr>
                                  <m:ctrlPr>
                                    <a:rPr lang="en-US" sz="2400" i="1">
                                      <a:latin typeface="Cambria Math"/>
                                    </a:rPr>
                                  </m:ctrlPr>
                                </m:dPr>
                                <m:e>
                                  <m:r>
                                    <m:rPr>
                                      <m:sty m:val="p"/>
                                    </m:rPr>
                                    <a:rPr lang="en-US" sz="2400">
                                      <a:latin typeface="Cambria Math"/>
                                    </a:rPr>
                                    <m:t>q</m:t>
                                  </m:r>
                                </m:e>
                              </m:d>
                            </m:e>
                          </m:d>
                        </m:e>
                      </m:d>
                    </m:oMath>
                  </m:oMathPara>
                </a14:m>
                <a:endParaRPr lang="en-US" sz="2400" dirty="0">
                  <a:latin typeface="Khmer UI" pitchFamily="34" charset="0"/>
                  <a:cs typeface="Khmer UI" pitchFamily="34" charset="0"/>
                </a:endParaRPr>
              </a:p>
              <a:p>
                <a:endParaRPr lang="he-IL" sz="2400" dirty="0">
                  <a:latin typeface="Khmer UI" pitchFamily="34" charset="0"/>
                </a:endParaRPr>
              </a:p>
            </p:txBody>
          </p:sp>
        </mc:Choice>
        <mc:Fallback>
          <p:sp>
            <p:nvSpPr>
              <p:cNvPr id="3" name="TextBox 2"/>
              <p:cNvSpPr txBox="1">
                <a:spLocks noRot="1" noChangeAspect="1" noMove="1" noResize="1" noEditPoints="1" noAdjustHandles="1" noChangeArrowheads="1" noChangeShapeType="1" noTextEdit="1"/>
              </p:cNvSpPr>
              <p:nvPr/>
            </p:nvSpPr>
            <p:spPr>
              <a:xfrm>
                <a:off x="1179934" y="3789040"/>
                <a:ext cx="6784132" cy="2264723"/>
              </a:xfrm>
              <a:prstGeom prst="rect">
                <a:avLst/>
              </a:prstGeom>
              <a:blipFill rotWithShape="1">
                <a:blip r:embed="rId3"/>
                <a:stretch>
                  <a:fillRect l="-1439" t="-21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043608" y="2533501"/>
                <a:ext cx="7056784" cy="1039515"/>
              </a:xfrm>
              <a:prstGeom prst="rect">
                <a:avLst/>
              </a:prstGeom>
              <a:noFill/>
            </p:spPr>
            <p:txBody>
              <a:bodyPr wrap="square" rtlCol="1">
                <a:spAutoFit/>
              </a:bodyPr>
              <a:lstStyle/>
              <a:p>
                <a:r>
                  <a:rPr lang="en-US" sz="2000" dirty="0" smtClean="0">
                    <a:latin typeface="Khmer UI" pitchFamily="34" charset="0"/>
                    <a:cs typeface="Khmer UI" pitchFamily="34" charset="0"/>
                  </a:rPr>
                  <a:t>Surplus</a:t>
                </a:r>
                <a:r>
                  <a:rPr lang="en-US" sz="2000" dirty="0">
                    <a:latin typeface="Khmer UI" pitchFamily="34" charset="0"/>
                    <a:cs typeface="Khmer UI" pitchFamily="34" charset="0"/>
                  </a:rPr>
                  <a:t>(</a:t>
                </a:r>
                <a14:m>
                  <m:oMath xmlns:m="http://schemas.openxmlformats.org/officeDocument/2006/math">
                    <m:r>
                      <a:rPr lang="en-US" sz="2000" i="1">
                        <a:latin typeface="Cambria Math"/>
                        <a:ea typeface="Cambria Math"/>
                      </a:rPr>
                      <m:t>∅(</m:t>
                    </m:r>
                    <m:r>
                      <a:rPr lang="en-US" sz="2000" i="1">
                        <a:latin typeface="Cambria Math"/>
                        <a:ea typeface="Cambria Math"/>
                      </a:rPr>
                      <m:t>𝑞</m:t>
                    </m:r>
                    <m:r>
                      <a:rPr lang="en-US" sz="2000" i="1">
                        <a:latin typeface="Cambria Math"/>
                        <a:ea typeface="Cambria Math"/>
                      </a:rPr>
                      <m:t>), </m:t>
                    </m:r>
                    <m:r>
                      <m:rPr>
                        <m:sty m:val="p"/>
                      </m:rPr>
                      <a:rPr lang="en-US" sz="2000">
                        <a:latin typeface="Cambria Math"/>
                        <a:ea typeface="Cambria Math"/>
                      </a:rPr>
                      <m:t>x</m:t>
                    </m:r>
                    <m:r>
                      <a:rPr lang="en-US" sz="2000">
                        <a:latin typeface="Cambria Math"/>
                        <a:ea typeface="Cambria Math"/>
                      </a:rPr>
                      <m:t>)= </m:t>
                    </m:r>
                    <m:nary>
                      <m:naryPr>
                        <m:chr m:val="∑"/>
                        <m:limLoc m:val="subSup"/>
                        <m:supHide m:val="on"/>
                        <m:ctrlPr>
                          <a:rPr lang="en-US" sz="2000" i="1">
                            <a:latin typeface="Cambria Math"/>
                            <a:ea typeface="Cambria Math"/>
                          </a:rPr>
                        </m:ctrlPr>
                      </m:naryPr>
                      <m:sub>
                        <m:r>
                          <m:rPr>
                            <m:brk m:alnAt="9"/>
                          </m:rPr>
                          <a:rPr lang="en-US" sz="2000" i="1">
                            <a:latin typeface="Cambria Math"/>
                            <a:ea typeface="Cambria Math"/>
                          </a:rPr>
                          <m:t>𝑖</m:t>
                        </m:r>
                      </m:sub>
                      <m:sup/>
                      <m:e>
                        <m:sSub>
                          <m:sSubPr>
                            <m:ctrlPr>
                              <a:rPr lang="en-US" sz="2000" i="1">
                                <a:latin typeface="Cambria Math"/>
                                <a:ea typeface="Cambria Math"/>
                              </a:rPr>
                            </m:ctrlPr>
                          </m:sSubPr>
                          <m:e>
                            <m:r>
                              <a:rPr lang="en-US" sz="2000" i="1">
                                <a:latin typeface="Cambria Math"/>
                                <a:ea typeface="Cambria Math"/>
                              </a:rPr>
                              <m:t>∅</m:t>
                            </m:r>
                          </m:e>
                          <m:sub>
                            <m:r>
                              <a:rPr lang="en-US" sz="2000" i="1">
                                <a:latin typeface="Cambria Math"/>
                                <a:ea typeface="Cambria Math"/>
                              </a:rPr>
                              <m:t>𝑖</m:t>
                            </m:r>
                          </m:sub>
                        </m:sSub>
                        <m:d>
                          <m:dPr>
                            <m:ctrlPr>
                              <a:rPr lang="en-US" sz="2000" i="1">
                                <a:latin typeface="Cambria Math"/>
                                <a:ea typeface="Cambria Math"/>
                              </a:rPr>
                            </m:ctrlPr>
                          </m:dPr>
                          <m:e>
                            <m:sSub>
                              <m:sSubPr>
                                <m:ctrlPr>
                                  <a:rPr lang="en-US" sz="2000" i="1">
                                    <a:latin typeface="Cambria Math"/>
                                    <a:ea typeface="Cambria Math"/>
                                  </a:rPr>
                                </m:ctrlPr>
                              </m:sSubPr>
                              <m:e>
                                <m:r>
                                  <a:rPr lang="en-US" sz="2000" i="1">
                                    <a:latin typeface="Cambria Math"/>
                                    <a:ea typeface="Cambria Math"/>
                                  </a:rPr>
                                  <m:t>𝑞</m:t>
                                </m:r>
                              </m:e>
                              <m:sub>
                                <m:r>
                                  <a:rPr lang="en-US" sz="2000" i="1">
                                    <a:latin typeface="Cambria Math"/>
                                    <a:ea typeface="Cambria Math"/>
                                  </a:rPr>
                                  <m:t>𝑖</m:t>
                                </m:r>
                              </m:sub>
                            </m:sSub>
                          </m:e>
                        </m:d>
                        <m:sSub>
                          <m:sSubPr>
                            <m:ctrlPr>
                              <a:rPr lang="en-US" sz="2000" i="1">
                                <a:latin typeface="Cambria Math"/>
                                <a:ea typeface="Cambria Math"/>
                              </a:rPr>
                            </m:ctrlPr>
                          </m:sSubPr>
                          <m:e>
                            <m:r>
                              <a:rPr lang="en-US" sz="2000" i="1">
                                <a:latin typeface="Cambria Math"/>
                                <a:ea typeface="Cambria Math"/>
                              </a:rPr>
                              <m:t>𝑥</m:t>
                            </m:r>
                          </m:e>
                          <m:sub>
                            <m:r>
                              <a:rPr lang="en-US" sz="2000" i="1">
                                <a:latin typeface="Cambria Math"/>
                                <a:ea typeface="Cambria Math"/>
                              </a:rPr>
                              <m:t>𝑖</m:t>
                            </m:r>
                          </m:sub>
                        </m:sSub>
                        <m:r>
                          <a:rPr lang="en-US" sz="2000" i="1">
                            <a:latin typeface="Cambria Math"/>
                            <a:ea typeface="Cambria Math"/>
                          </a:rPr>
                          <m:t>−</m:t>
                        </m:r>
                      </m:e>
                    </m:nary>
                    <m:r>
                      <m:rPr>
                        <m:sty m:val="p"/>
                      </m:rPr>
                      <a:rPr lang="en-US" sz="2000">
                        <a:latin typeface="Cambria Math"/>
                        <a:ea typeface="Cambria Math"/>
                      </a:rPr>
                      <m:t>c</m:t>
                    </m:r>
                    <m:d>
                      <m:dPr>
                        <m:ctrlPr>
                          <a:rPr lang="en-US" sz="2000" i="1">
                            <a:latin typeface="Cambria Math"/>
                            <a:ea typeface="Cambria Math"/>
                          </a:rPr>
                        </m:ctrlPr>
                      </m:dPr>
                      <m:e>
                        <m:r>
                          <m:rPr>
                            <m:sty m:val="p"/>
                          </m:rPr>
                          <a:rPr lang="en-US" sz="2000">
                            <a:latin typeface="Cambria Math"/>
                            <a:ea typeface="Cambria Math"/>
                          </a:rPr>
                          <m:t>x</m:t>
                        </m:r>
                      </m:e>
                    </m:d>
                    <m:r>
                      <a:rPr lang="en-US" sz="2000" b="0" i="0" smtClean="0">
                        <a:latin typeface="Cambria Math"/>
                        <a:ea typeface="Cambria Math"/>
                      </a:rPr>
                      <m:t>=</m:t>
                    </m:r>
                    <m:nary>
                      <m:naryPr>
                        <m:chr m:val="∑"/>
                        <m:limLoc m:val="subSup"/>
                        <m:supHide m:val="on"/>
                        <m:ctrlPr>
                          <a:rPr lang="en-US" sz="2000" i="1">
                            <a:latin typeface="Cambria Math"/>
                            <a:ea typeface="Cambria Math"/>
                          </a:rPr>
                        </m:ctrlPr>
                      </m:naryPr>
                      <m:sub>
                        <m:r>
                          <m:rPr>
                            <m:brk m:alnAt="9"/>
                          </m:rPr>
                          <a:rPr lang="en-US" sz="2000" i="1">
                            <a:latin typeface="Cambria Math"/>
                            <a:ea typeface="Cambria Math"/>
                          </a:rPr>
                          <m:t>𝑖</m:t>
                        </m:r>
                      </m:sub>
                      <m:sup/>
                      <m:e>
                        <m:sSup>
                          <m:sSupPr>
                            <m:ctrlPr>
                              <a:rPr lang="en-US" sz="2000" b="0" i="1" smtClean="0">
                                <a:latin typeface="Cambria Math"/>
                                <a:ea typeface="Cambria Math"/>
                              </a:rPr>
                            </m:ctrlPr>
                          </m:sSupPr>
                          <m:e>
                            <m:r>
                              <a:rPr lang="en-US" sz="2000" b="0" i="1" smtClean="0">
                                <a:latin typeface="Cambria Math"/>
                                <a:ea typeface="Cambria Math"/>
                              </a:rPr>
                              <m:t>𝑅</m:t>
                            </m:r>
                          </m:e>
                          <m:sup>
                            <m:r>
                              <a:rPr lang="en-US" sz="2000" b="0" i="1" smtClean="0">
                                <a:latin typeface="Cambria Math"/>
                                <a:ea typeface="Cambria Math"/>
                              </a:rPr>
                              <m:t>′</m:t>
                            </m:r>
                          </m:sup>
                        </m:sSup>
                        <m:d>
                          <m:dPr>
                            <m:ctrlPr>
                              <a:rPr lang="en-US" sz="2000" i="1">
                                <a:latin typeface="Cambria Math"/>
                                <a:ea typeface="Cambria Math"/>
                              </a:rPr>
                            </m:ctrlPr>
                          </m:dPr>
                          <m:e>
                            <m:sSub>
                              <m:sSubPr>
                                <m:ctrlPr>
                                  <a:rPr lang="en-US" sz="2000" i="1">
                                    <a:latin typeface="Cambria Math"/>
                                    <a:ea typeface="Cambria Math"/>
                                  </a:rPr>
                                </m:ctrlPr>
                              </m:sSubPr>
                              <m:e>
                                <m:r>
                                  <a:rPr lang="en-US" sz="2000" i="1">
                                    <a:latin typeface="Cambria Math"/>
                                    <a:ea typeface="Cambria Math"/>
                                  </a:rPr>
                                  <m:t>𝑞</m:t>
                                </m:r>
                              </m:e>
                              <m:sub>
                                <m:r>
                                  <a:rPr lang="en-US" sz="2000" i="1">
                                    <a:latin typeface="Cambria Math"/>
                                    <a:ea typeface="Cambria Math"/>
                                  </a:rPr>
                                  <m:t>𝑖</m:t>
                                </m:r>
                              </m:sub>
                            </m:sSub>
                          </m:e>
                        </m:d>
                        <m:sSub>
                          <m:sSubPr>
                            <m:ctrlPr>
                              <a:rPr lang="en-US" sz="2000" i="1">
                                <a:latin typeface="Cambria Math"/>
                                <a:ea typeface="Cambria Math"/>
                              </a:rPr>
                            </m:ctrlPr>
                          </m:sSubPr>
                          <m:e>
                            <m:r>
                              <a:rPr lang="en-US" sz="2000" i="1">
                                <a:latin typeface="Cambria Math"/>
                                <a:ea typeface="Cambria Math"/>
                              </a:rPr>
                              <m:t>𝑥</m:t>
                            </m:r>
                          </m:e>
                          <m:sub>
                            <m:r>
                              <a:rPr lang="en-US" sz="2000" i="1">
                                <a:latin typeface="Cambria Math"/>
                                <a:ea typeface="Cambria Math"/>
                              </a:rPr>
                              <m:t>𝑖</m:t>
                            </m:r>
                          </m:sub>
                        </m:sSub>
                        <m:r>
                          <a:rPr lang="en-US" sz="2000" i="1">
                            <a:latin typeface="Cambria Math"/>
                            <a:ea typeface="Cambria Math"/>
                          </a:rPr>
                          <m:t>−</m:t>
                        </m:r>
                      </m:e>
                    </m:nary>
                    <m:r>
                      <m:rPr>
                        <m:sty m:val="p"/>
                      </m:rPr>
                      <a:rPr lang="en-US" sz="2000">
                        <a:latin typeface="Cambria Math"/>
                        <a:ea typeface="Cambria Math"/>
                      </a:rPr>
                      <m:t>c</m:t>
                    </m:r>
                    <m:d>
                      <m:dPr>
                        <m:ctrlPr>
                          <a:rPr lang="en-US" sz="2000" i="1">
                            <a:latin typeface="Cambria Math"/>
                            <a:ea typeface="Cambria Math"/>
                          </a:rPr>
                        </m:ctrlPr>
                      </m:dPr>
                      <m:e>
                        <m:r>
                          <m:rPr>
                            <m:sty m:val="p"/>
                          </m:rPr>
                          <a:rPr lang="en-US" sz="2000">
                            <a:latin typeface="Cambria Math"/>
                            <a:ea typeface="Cambria Math"/>
                          </a:rPr>
                          <m:t>x</m:t>
                        </m:r>
                      </m:e>
                    </m:d>
                  </m:oMath>
                </a14:m>
                <a:endParaRPr lang="en-US" sz="2000" i="1" dirty="0" smtClean="0">
                  <a:latin typeface="Cambria Math"/>
                  <a:ea typeface="Cambria Math"/>
                </a:endParaRPr>
              </a:p>
              <a:p>
                <a:endParaRPr lang="en-US" sz="2000" b="0" i="1" dirty="0" smtClean="0">
                  <a:latin typeface="Cambria Math"/>
                  <a:ea typeface="Cambria Math"/>
                </a:endParaRPr>
              </a:p>
              <a:p>
                <a14:m>
                  <m:oMath xmlns:m="http://schemas.openxmlformats.org/officeDocument/2006/math">
                    <m:sSub>
                      <m:sSubPr>
                        <m:ctrlPr>
                          <a:rPr lang="en-US" sz="2000" i="1">
                            <a:latin typeface="Cambria Math"/>
                          </a:rPr>
                        </m:ctrlPr>
                      </m:sSubPr>
                      <m:e>
                        <m:r>
                          <a:rPr lang="en-US" sz="2000" i="1">
                            <a:latin typeface="Cambria Math"/>
                          </a:rPr>
                          <m:t>𝐸</m:t>
                        </m:r>
                      </m:e>
                      <m:sub>
                        <m:r>
                          <a:rPr lang="en-US" sz="2000" i="1">
                            <a:latin typeface="Cambria Math"/>
                          </a:rPr>
                          <m:t>𝑞</m:t>
                        </m:r>
                      </m:sub>
                    </m:sSub>
                    <m:r>
                      <a:rPr lang="en-US" sz="2000" i="1">
                        <a:latin typeface="Cambria Math"/>
                      </a:rPr>
                      <m:t>[</m:t>
                    </m:r>
                    <m:sSup>
                      <m:sSupPr>
                        <m:ctrlPr>
                          <a:rPr lang="en-US" sz="2000" i="1">
                            <a:latin typeface="Cambria Math"/>
                          </a:rPr>
                        </m:ctrlPr>
                      </m:sSupPr>
                      <m:e>
                        <m:r>
                          <a:rPr lang="en-US" sz="2000" i="1">
                            <a:latin typeface="Cambria Math"/>
                          </a:rPr>
                          <m:t>𝑅</m:t>
                        </m:r>
                      </m:e>
                      <m:sup>
                        <m:r>
                          <a:rPr lang="en-US" sz="2000" i="1">
                            <a:latin typeface="Cambria Math"/>
                          </a:rPr>
                          <m:t>′</m:t>
                        </m:r>
                      </m:sup>
                    </m:sSup>
                    <m:d>
                      <m:dPr>
                        <m:ctrlPr>
                          <a:rPr lang="en-US" sz="2000" i="1">
                            <a:latin typeface="Cambria Math"/>
                          </a:rPr>
                        </m:ctrlPr>
                      </m:dPr>
                      <m:e>
                        <m:r>
                          <a:rPr lang="en-US" sz="2000" i="1">
                            <a:latin typeface="Cambria Math"/>
                          </a:rPr>
                          <m:t>𝑞</m:t>
                        </m:r>
                      </m:e>
                    </m:d>
                    <m:r>
                      <a:rPr lang="en-US" sz="2000" i="1">
                        <a:latin typeface="Cambria Math"/>
                      </a:rPr>
                      <m:t>𝑥</m:t>
                    </m:r>
                    <m:d>
                      <m:dPr>
                        <m:ctrlPr>
                          <a:rPr lang="en-US" sz="2000" i="1">
                            <a:latin typeface="Cambria Math"/>
                          </a:rPr>
                        </m:ctrlPr>
                      </m:dPr>
                      <m:e>
                        <m:r>
                          <a:rPr lang="en-US" sz="2000" i="1">
                            <a:latin typeface="Cambria Math"/>
                          </a:rPr>
                          <m:t>𝑞</m:t>
                        </m:r>
                      </m:e>
                    </m:d>
                    <m:r>
                      <a:rPr lang="en-US" sz="2000" i="1">
                        <a:latin typeface="Cambria Math"/>
                      </a:rPr>
                      <m:t>]</m:t>
                    </m:r>
                    <m:r>
                      <a:rPr lang="en-US" sz="2000" b="0" i="0" smtClean="0">
                        <a:latin typeface="Cambria Math"/>
                      </a:rPr>
                      <m:t> −</m:t>
                    </m:r>
                    <m:r>
                      <m:rPr>
                        <m:sty m:val="p"/>
                      </m:rPr>
                      <a:rPr lang="en-US" sz="2000" b="0" i="0" smtClean="0">
                        <a:latin typeface="Cambria Math"/>
                      </a:rPr>
                      <m:t>c</m:t>
                    </m:r>
                    <m:r>
                      <a:rPr lang="en-US" sz="2000" b="0" i="0" smtClean="0">
                        <a:latin typeface="Cambria Math"/>
                      </a:rPr>
                      <m:t>(</m:t>
                    </m:r>
                    <m:r>
                      <m:rPr>
                        <m:sty m:val="p"/>
                      </m:rPr>
                      <a:rPr lang="en-US" sz="2000" b="0" i="0" smtClean="0">
                        <a:latin typeface="Cambria Math"/>
                      </a:rPr>
                      <m:t>x</m:t>
                    </m:r>
                    <m:r>
                      <a:rPr lang="en-US" sz="2000" b="0" i="0" smtClean="0">
                        <a:latin typeface="Cambria Math"/>
                      </a:rPr>
                      <m:t>)</m:t>
                    </m:r>
                  </m:oMath>
                </a14:m>
                <a:r>
                  <a:rPr lang="en-US" sz="2000" dirty="0" smtClean="0">
                    <a:latin typeface="Khmer UI" pitchFamily="34" charset="0"/>
                    <a:cs typeface="Khmer UI" pitchFamily="34" charset="0"/>
                  </a:rPr>
                  <a:t>= </a:t>
                </a:r>
                <a14:m>
                  <m:oMath xmlns:m="http://schemas.openxmlformats.org/officeDocument/2006/math">
                    <m:sSub>
                      <m:sSubPr>
                        <m:ctrlPr>
                          <a:rPr lang="he-IL" sz="2000" i="1">
                            <a:latin typeface="Cambria Math"/>
                          </a:rPr>
                        </m:ctrlPr>
                      </m:sSubPr>
                      <m:e>
                        <m:r>
                          <a:rPr lang="en-US" sz="2000" i="1">
                            <a:latin typeface="Cambria Math"/>
                          </a:rPr>
                          <m:t> </m:t>
                        </m:r>
                        <m:r>
                          <a:rPr lang="en-US" sz="2000" i="1">
                            <a:latin typeface="Cambria Math"/>
                          </a:rPr>
                          <m:t>𝐸</m:t>
                        </m:r>
                      </m:e>
                      <m:sub>
                        <m:r>
                          <a:rPr lang="en-US" sz="2000" i="1">
                            <a:latin typeface="Cambria Math"/>
                          </a:rPr>
                          <m:t>𝑞</m:t>
                        </m:r>
                      </m:sub>
                    </m:sSub>
                    <m:d>
                      <m:dPr>
                        <m:begChr m:val="["/>
                        <m:endChr m:val="]"/>
                        <m:ctrlPr>
                          <a:rPr lang="en-US" sz="2000" i="1">
                            <a:latin typeface="Cambria Math"/>
                          </a:rPr>
                        </m:ctrlPr>
                      </m:dPr>
                      <m:e>
                        <m:r>
                          <a:rPr lang="en-US" sz="2000" i="1">
                            <a:latin typeface="Cambria Math"/>
                          </a:rPr>
                          <m:t>𝑝</m:t>
                        </m:r>
                        <m:d>
                          <m:dPr>
                            <m:ctrlPr>
                              <a:rPr lang="en-US" sz="2000" i="1">
                                <a:latin typeface="Cambria Math"/>
                              </a:rPr>
                            </m:ctrlPr>
                          </m:dPr>
                          <m:e>
                            <m:r>
                              <a:rPr lang="en-US" sz="2000" i="1">
                                <a:latin typeface="Cambria Math"/>
                              </a:rPr>
                              <m:t>𝑞</m:t>
                            </m:r>
                          </m:e>
                        </m:d>
                      </m:e>
                    </m:d>
                    <m:r>
                      <a:rPr lang="en-US" sz="2000" b="0" i="1" smtClean="0">
                        <a:latin typeface="Cambria Math"/>
                      </a:rPr>
                      <m:t> −</m:t>
                    </m:r>
                    <m:r>
                      <m:rPr>
                        <m:sty m:val="p"/>
                      </m:rPr>
                      <a:rPr lang="en-US" sz="2000" b="0" i="0" smtClean="0">
                        <a:latin typeface="Cambria Math"/>
                      </a:rPr>
                      <m:t>c</m:t>
                    </m:r>
                    <m:r>
                      <a:rPr lang="en-US" sz="2000" b="0" i="0" smtClean="0">
                        <a:latin typeface="Cambria Math"/>
                      </a:rPr>
                      <m:t>(</m:t>
                    </m:r>
                    <m:r>
                      <m:rPr>
                        <m:sty m:val="p"/>
                      </m:rPr>
                      <a:rPr lang="en-US" sz="2000" b="0" i="0" smtClean="0">
                        <a:latin typeface="Cambria Math"/>
                      </a:rPr>
                      <m:t>x</m:t>
                    </m:r>
                    <m:r>
                      <a:rPr lang="en-US" sz="2000" b="0" i="0" smtClean="0">
                        <a:latin typeface="Cambria Math"/>
                      </a:rPr>
                      <m:t>)</m:t>
                    </m:r>
                  </m:oMath>
                </a14:m>
                <a:endParaRPr lang="en-US" sz="2000" dirty="0">
                  <a:latin typeface="Khmer UI" pitchFamily="34" charset="0"/>
                  <a:cs typeface="Khmer UI"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043608" y="2533501"/>
                <a:ext cx="7056784" cy="1039515"/>
              </a:xfrm>
              <a:prstGeom prst="rect">
                <a:avLst/>
              </a:prstGeom>
              <a:blipFill rotWithShape="1">
                <a:blip r:embed="rId5"/>
                <a:stretch>
                  <a:fillRect l="-864" t="-47059" b="-10000"/>
                </a:stretch>
              </a:blipFill>
            </p:spPr>
            <p:txBody>
              <a:bodyPr/>
              <a:lstStyle/>
              <a:p>
                <a:r>
                  <a:rPr lang="he-IL">
                    <a:noFill/>
                  </a:rPr>
                  <a:t> </a:t>
                </a:r>
              </a:p>
            </p:txBody>
          </p:sp>
        </mc:Fallback>
      </mc:AlternateContent>
    </p:spTree>
    <p:extLst>
      <p:ext uri="{BB962C8B-B14F-4D97-AF65-F5344CB8AC3E}">
        <p14:creationId xmlns:p14="http://schemas.microsoft.com/office/powerpoint/2010/main" val="281023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1"/>
          <p:cNvSpPr>
            <a:spLocks noGrp="1"/>
          </p:cNvSpPr>
          <p:nvPr>
            <p:ph type="title"/>
          </p:nvPr>
        </p:nvSpPr>
        <p:spPr>
          <a:xfrm>
            <a:off x="1095023" y="692696"/>
            <a:ext cx="6965245" cy="1202485"/>
          </a:xfrm>
        </p:spPr>
        <p:txBody>
          <a:bodyPr vert="horz" lIns="91440" tIns="45720" rIns="91440" bIns="45720" rtlCol="0" anchor="ctr">
            <a:normAutofit/>
          </a:bodyPr>
          <a:lstStyle/>
          <a:p>
            <a:pPr rtl="1"/>
            <a:r>
              <a:rPr lang="en-US" sz="6000" b="1" dirty="0" smtClean="0">
                <a:solidFill>
                  <a:schemeClr val="tx2"/>
                </a:solidFill>
                <a:latin typeface="JasmineUPC" pitchFamily="18" charset="-34"/>
                <a:cs typeface="JasmineUPC" pitchFamily="18" charset="-34"/>
              </a:rPr>
              <a:t>Virtual Surplus</a:t>
            </a:r>
            <a:endParaRPr lang="en-US" sz="6000" b="1" dirty="0">
              <a:solidFill>
                <a:schemeClr val="tx2"/>
              </a:solidFill>
              <a:latin typeface="JasmineUPC" pitchFamily="18" charset="-34"/>
              <a:cs typeface="JasmineUPC" pitchFamily="18" charset="-34"/>
            </a:endParaRPr>
          </a:p>
        </p:txBody>
      </p:sp>
      <mc:AlternateContent xmlns:mc="http://schemas.openxmlformats.org/markup-compatibility/2006" xmlns:a14="http://schemas.microsoft.com/office/drawing/2010/main">
        <mc:Choice Requires="a14">
          <p:sp>
            <p:nvSpPr>
              <p:cNvPr id="3" name="TextBox 2"/>
              <p:cNvSpPr txBox="1"/>
              <p:nvPr/>
            </p:nvSpPr>
            <p:spPr>
              <a:xfrm>
                <a:off x="1178046" y="1916832"/>
                <a:ext cx="6840760" cy="1883080"/>
              </a:xfrm>
              <a:prstGeom prst="rect">
                <a:avLst/>
              </a:prstGeom>
              <a:noFill/>
            </p:spPr>
            <p:txBody>
              <a:bodyPr wrap="square" rtlCol="1">
                <a:spAutoFit/>
              </a:bodyPr>
              <a:lstStyle/>
              <a:p>
                <a:r>
                  <a:rPr lang="en-US" sz="2400" dirty="0" smtClean="0">
                    <a:latin typeface="Khmer UI" pitchFamily="34" charset="0"/>
                    <a:cs typeface="Khmer UI" pitchFamily="34" charset="0"/>
                  </a:rPr>
                  <a:t>The optimization </a:t>
                </a:r>
                <a:r>
                  <a:rPr lang="en-US" sz="2400" dirty="0">
                    <a:latin typeface="Khmer UI" pitchFamily="34" charset="0"/>
                    <a:cs typeface="Khmer UI" pitchFamily="34" charset="0"/>
                  </a:rPr>
                  <a:t>problem of maximizing </a:t>
                </a:r>
                <a:r>
                  <a:rPr lang="en-US" sz="2400" dirty="0" smtClean="0">
                    <a:latin typeface="Khmer UI" pitchFamily="34" charset="0"/>
                    <a:cs typeface="Khmer UI" pitchFamily="34" charset="0"/>
                  </a:rPr>
                  <a:t>virtual surplus </a:t>
                </a:r>
                <a:r>
                  <a:rPr lang="en-US" sz="2400" dirty="0">
                    <a:latin typeface="Khmer UI" pitchFamily="34" charset="0"/>
                    <a:cs typeface="Khmer UI" pitchFamily="34" charset="0"/>
                  </a:rPr>
                  <a:t>is that of finding </a:t>
                </a:r>
                <a:r>
                  <a:rPr lang="en-US" sz="2400" dirty="0" smtClean="0">
                    <a:latin typeface="Khmer UI" pitchFamily="34" charset="0"/>
                    <a:cs typeface="Khmer UI" pitchFamily="34" charset="0"/>
                  </a:rPr>
                  <a:t>x to maximize:</a:t>
                </a:r>
              </a:p>
              <a:p>
                <a:endParaRPr lang="en-US" sz="2400" b="0" i="0" dirty="0" smtClean="0">
                  <a:latin typeface="Khmer UI" pitchFamily="34" charset="0"/>
                  <a:cs typeface="Khmer UI" pitchFamily="34" charset="0"/>
                </a:endParaRPr>
              </a:p>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a:rPr>
                        <m:t>Surplus</m:t>
                      </m:r>
                      <m:d>
                        <m:dPr>
                          <m:ctrlPr>
                            <a:rPr lang="en-US" sz="2400" b="0" i="1" smtClean="0">
                              <a:latin typeface="Cambria Math"/>
                            </a:rPr>
                          </m:ctrlPr>
                        </m:dPr>
                        <m:e>
                          <m:r>
                            <a:rPr lang="en-US" sz="2400" b="0" i="1" smtClean="0">
                              <a:latin typeface="Cambria Math"/>
                              <a:ea typeface="Cambria Math"/>
                            </a:rPr>
                            <m:t>∅(</m:t>
                          </m:r>
                          <m:r>
                            <a:rPr lang="en-US" sz="2400" b="0" i="1" smtClean="0">
                              <a:latin typeface="Cambria Math"/>
                            </a:rPr>
                            <m:t>𝑣</m:t>
                          </m:r>
                          <m:r>
                            <a:rPr lang="en-US" sz="2400" b="0" i="1" smtClean="0">
                              <a:latin typeface="Cambria Math"/>
                            </a:rPr>
                            <m:t>), </m:t>
                          </m:r>
                          <m:r>
                            <a:rPr lang="en-US" sz="2400" b="0" i="1" smtClean="0">
                              <a:latin typeface="Cambria Math"/>
                            </a:rPr>
                            <m:t>𝑥</m:t>
                          </m:r>
                        </m:e>
                      </m:d>
                      <m:r>
                        <a:rPr lang="en-US" sz="2400" b="0" i="1" smtClean="0">
                          <a:latin typeface="Cambria Math"/>
                        </a:rPr>
                        <m:t>= </m:t>
                      </m:r>
                      <m:nary>
                        <m:naryPr>
                          <m:chr m:val="∑"/>
                          <m:limLoc m:val="subSup"/>
                          <m:supHide m:val="on"/>
                          <m:ctrlPr>
                            <a:rPr lang="en-US" sz="2400" b="0" i="1" smtClean="0">
                              <a:latin typeface="Cambria Math"/>
                            </a:rPr>
                          </m:ctrlPr>
                        </m:naryPr>
                        <m:sub>
                          <m:r>
                            <m:rPr>
                              <m:brk m:alnAt="9"/>
                            </m:rPr>
                            <a:rPr lang="en-US" sz="2400" b="0" i="1" smtClean="0">
                              <a:latin typeface="Cambria Math"/>
                            </a:rPr>
                            <m:t>𝑖</m:t>
                          </m:r>
                        </m:sub>
                        <m:sup/>
                        <m:e>
                          <m:sSub>
                            <m:sSubPr>
                              <m:ctrlPr>
                                <a:rPr lang="en-US" sz="2400" b="0" i="1" smtClean="0">
                                  <a:latin typeface="Cambria Math"/>
                                </a:rPr>
                              </m:ctrlPr>
                            </m:sSubPr>
                            <m:e>
                              <m:sSub>
                                <m:sSubPr>
                                  <m:ctrlPr>
                                    <a:rPr lang="en-US" sz="2400" b="0" i="1" smtClean="0">
                                      <a:latin typeface="Cambria Math"/>
                                    </a:rPr>
                                  </m:ctrlPr>
                                </m:sSubPr>
                                <m:e>
                                  <m:r>
                                    <a:rPr lang="en-US" sz="2400" b="0" i="1" smtClean="0">
                                      <a:latin typeface="Cambria Math"/>
                                      <a:ea typeface="Cambria Math"/>
                                    </a:rPr>
                                    <m:t>∅</m:t>
                                  </m:r>
                                </m:e>
                                <m:sub>
                                  <m:r>
                                    <a:rPr lang="en-US" sz="2400" b="0" i="1" smtClean="0">
                                      <a:latin typeface="Cambria Math"/>
                                    </a:rPr>
                                    <m:t>𝑖</m:t>
                                  </m:r>
                                </m:sub>
                              </m:sSub>
                              <m:r>
                                <a:rPr lang="en-US" sz="2400" b="0" i="1" smtClean="0">
                                  <a:latin typeface="Cambria Math"/>
                                </a:rPr>
                                <m:t>(</m:t>
                              </m:r>
                              <m:r>
                                <a:rPr lang="en-US" sz="2400" b="0" i="1" smtClean="0">
                                  <a:latin typeface="Cambria Math"/>
                                </a:rPr>
                                <m:t>𝑣</m:t>
                              </m:r>
                            </m:e>
                            <m:sub>
                              <m:r>
                                <a:rPr lang="en-US" sz="2400" b="0" i="1" smtClean="0">
                                  <a:latin typeface="Cambria Math"/>
                                </a:rPr>
                                <m:t>𝑖</m:t>
                              </m:r>
                            </m:sub>
                          </m:sSub>
                          <m:r>
                            <a:rPr lang="en-US" sz="2400" b="0" i="1" smtClean="0">
                              <a:latin typeface="Cambria Math"/>
                            </a:rPr>
                            <m:t>)</m:t>
                          </m:r>
                          <m:sSub>
                            <m:sSubPr>
                              <m:ctrlPr>
                                <a:rPr lang="en-US" sz="2400" i="1">
                                  <a:latin typeface="Cambria Math"/>
                                </a:rPr>
                              </m:ctrlPr>
                            </m:sSubPr>
                            <m:e>
                              <m:r>
                                <a:rPr lang="en-US" sz="2400" b="0" i="1" smtClean="0">
                                  <a:latin typeface="Cambria Math"/>
                                </a:rPr>
                                <m:t>𝑥</m:t>
                              </m:r>
                            </m:e>
                            <m:sub>
                              <m:r>
                                <a:rPr lang="en-US" sz="2400" i="1">
                                  <a:latin typeface="Cambria Math"/>
                                </a:rPr>
                                <m:t>𝑖</m:t>
                              </m:r>
                            </m:sub>
                          </m:sSub>
                        </m:e>
                      </m:nary>
                      <m:r>
                        <a:rPr lang="en-US" sz="2400" b="0" i="1" smtClean="0">
                          <a:latin typeface="Cambria Math"/>
                        </a:rPr>
                        <m:t> −</m:t>
                      </m:r>
                      <m:r>
                        <m:rPr>
                          <m:sty m:val="p"/>
                        </m:rPr>
                        <a:rPr lang="en-US" sz="2400" b="0" i="0" smtClean="0">
                          <a:latin typeface="Cambria Math"/>
                        </a:rPr>
                        <m:t>c</m:t>
                      </m:r>
                      <m:r>
                        <a:rPr lang="en-US" sz="2400" b="0" i="0" smtClean="0">
                          <a:latin typeface="Cambria Math"/>
                        </a:rPr>
                        <m:t>(</m:t>
                      </m:r>
                      <m:r>
                        <m:rPr>
                          <m:sty m:val="p"/>
                        </m:rPr>
                        <a:rPr lang="en-US" sz="2400" b="0" i="0" smtClean="0">
                          <a:latin typeface="Cambria Math"/>
                        </a:rPr>
                        <m:t>x</m:t>
                      </m:r>
                      <m:r>
                        <a:rPr lang="en-US" sz="2400" b="0" i="0" smtClean="0">
                          <a:latin typeface="Cambria Math"/>
                        </a:rPr>
                        <m:t>)</m:t>
                      </m:r>
                    </m:oMath>
                  </m:oMathPara>
                </a14:m>
                <a:endParaRPr lang="he-IL" sz="2400" dirty="0">
                  <a:latin typeface="Khmer UI"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178046" y="1916832"/>
                <a:ext cx="6840760" cy="1883080"/>
              </a:xfrm>
              <a:prstGeom prst="rect">
                <a:avLst/>
              </a:prstGeom>
              <a:blipFill rotWithShape="1">
                <a:blip r:embed="rId3"/>
                <a:stretch>
                  <a:fillRect l="-1337" t="-2589"/>
                </a:stretch>
              </a:blipFill>
            </p:spPr>
            <p:txBody>
              <a:bodyPr/>
              <a:lstStyle/>
              <a:p>
                <a:r>
                  <a:rPr lang="he-IL">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1331640" y="4149080"/>
                <a:ext cx="6687166" cy="2308324"/>
              </a:xfrm>
              <a:prstGeom prst="rect">
                <a:avLst/>
              </a:prstGeom>
              <a:noFill/>
            </p:spPr>
            <p:txBody>
              <a:bodyPr wrap="square" rtlCol="1">
                <a:spAutoFit/>
              </a:bodyPr>
              <a:lstStyle/>
              <a:p>
                <a:r>
                  <a:rPr lang="en-US" sz="2400" dirty="0" smtClean="0">
                    <a:latin typeface="Khmer UI" pitchFamily="34" charset="0"/>
                    <a:cs typeface="Khmer UI" pitchFamily="34" charset="0"/>
                  </a:rPr>
                  <a:t>For values, VCG maximizes social surplus in Bayes-Nash </a:t>
                </a:r>
                <a:r>
                  <a:rPr lang="en-US" sz="2400" dirty="0" err="1" smtClean="0">
                    <a:latin typeface="Khmer UI" pitchFamily="34" charset="0"/>
                    <a:cs typeface="Khmer UI" pitchFamily="34" charset="0"/>
                  </a:rPr>
                  <a:t>equlibria</a:t>
                </a:r>
                <a:r>
                  <a:rPr lang="en-US" sz="2400" dirty="0" smtClean="0">
                    <a:latin typeface="Khmer UI" pitchFamily="34" charset="0"/>
                    <a:cs typeface="Khmer UI" pitchFamily="34" charset="0"/>
                  </a:rPr>
                  <a:t>, for virtual values, VCG applied to virtual values maximizes virtual surplus in Bayes-Nash </a:t>
                </a:r>
                <a:r>
                  <a:rPr lang="en-US" sz="2400" dirty="0" err="1" smtClean="0">
                    <a:latin typeface="Khmer UI" pitchFamily="34" charset="0"/>
                    <a:cs typeface="Khmer UI" pitchFamily="34" charset="0"/>
                  </a:rPr>
                  <a:t>equlibria</a:t>
                </a:r>
                <a:endParaRPr lang="en-US" sz="2400" dirty="0" smtClean="0">
                  <a:latin typeface="Khmer UI" pitchFamily="34" charset="0"/>
                  <a:cs typeface="Khmer UI" pitchFamily="34" charset="0"/>
                </a:endParaRPr>
              </a:p>
              <a:p>
                <a:endParaRPr lang="en-US" sz="2400" dirty="0">
                  <a:latin typeface="Khmer UI" pitchFamily="34" charset="0"/>
                  <a:cs typeface="Khmer UI" pitchFamily="34" charset="0"/>
                </a:endParaRPr>
              </a:p>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a:rPr>
                        <m:t>OPT</m:t>
                      </m:r>
                      <m:d>
                        <m:dPr>
                          <m:ctrlPr>
                            <a:rPr lang="en-US" sz="2400" b="0" i="1" smtClean="0">
                              <a:latin typeface="Cambria Math"/>
                            </a:rPr>
                          </m:ctrlPr>
                        </m:dPr>
                        <m:e>
                          <m:r>
                            <a:rPr lang="en-US" sz="2400" b="0" i="1" smtClean="0">
                              <a:latin typeface="Cambria Math"/>
                              <a:ea typeface="Cambria Math"/>
                            </a:rPr>
                            <m:t>∅(</m:t>
                          </m:r>
                          <m:r>
                            <a:rPr lang="en-US" sz="2400" b="0" i="1" smtClean="0">
                              <a:latin typeface="Cambria Math"/>
                            </a:rPr>
                            <m:t>𝑣</m:t>
                          </m:r>
                          <m:r>
                            <a:rPr lang="en-US" sz="2400" b="0" i="1" smtClean="0">
                              <a:latin typeface="Cambria Math"/>
                            </a:rPr>
                            <m:t>)</m:t>
                          </m:r>
                        </m:e>
                      </m:d>
                      <m:r>
                        <a:rPr lang="en-US" sz="2400" b="0" i="1" smtClean="0">
                          <a:latin typeface="Cambria Math"/>
                        </a:rPr>
                        <m:t>= </m:t>
                      </m:r>
                      <m:sSub>
                        <m:sSubPr>
                          <m:ctrlPr>
                            <a:rPr lang="he-IL" sz="2400" i="1" smtClean="0">
                              <a:latin typeface="Cambria Math"/>
                            </a:rPr>
                          </m:ctrlPr>
                        </m:sSubPr>
                        <m:e>
                          <m:r>
                            <m:rPr>
                              <m:sty m:val="p"/>
                            </m:rPr>
                            <a:rPr lang="en-US" sz="2400" b="0" i="0" smtClean="0">
                              <a:latin typeface="Cambria Math"/>
                            </a:rPr>
                            <m:t>max</m:t>
                          </m:r>
                        </m:e>
                        <m:sub>
                          <m:r>
                            <a:rPr lang="en-US" sz="2400" b="0" i="1" smtClean="0">
                              <a:latin typeface="Cambria Math"/>
                            </a:rPr>
                            <m:t>𝑥</m:t>
                          </m:r>
                        </m:sub>
                      </m:sSub>
                      <m:r>
                        <m:rPr>
                          <m:sty m:val="p"/>
                        </m:rPr>
                        <a:rPr lang="en-US" sz="2400" b="0" i="0" smtClean="0">
                          <a:latin typeface="Cambria Math"/>
                        </a:rPr>
                        <m:t>surplus</m:t>
                      </m:r>
                      <m:r>
                        <a:rPr lang="en-US" sz="2400" b="0" i="1" smtClean="0">
                          <a:latin typeface="Cambria Math"/>
                        </a:rPr>
                        <m:t>(</m:t>
                      </m:r>
                      <m:r>
                        <a:rPr lang="en-US" sz="2400" b="0" i="1" smtClean="0">
                          <a:latin typeface="Cambria Math"/>
                          <a:ea typeface="Cambria Math"/>
                        </a:rPr>
                        <m:t>∅(</m:t>
                      </m:r>
                      <m:r>
                        <a:rPr lang="en-US" sz="2400" b="0" i="1" smtClean="0">
                          <a:latin typeface="Cambria Math"/>
                        </a:rPr>
                        <m:t>𝑣</m:t>
                      </m:r>
                      <m:r>
                        <a:rPr lang="en-US" sz="2400" b="0" i="1" smtClean="0">
                          <a:latin typeface="Cambria Math"/>
                        </a:rPr>
                        <m:t>),</m:t>
                      </m:r>
                      <m:r>
                        <a:rPr lang="en-US" sz="2400" b="0" i="1" smtClean="0">
                          <a:latin typeface="Cambria Math"/>
                        </a:rPr>
                        <m:t>𝑥</m:t>
                      </m:r>
                      <m:r>
                        <a:rPr lang="en-US" sz="2400" b="0" i="1" smtClean="0">
                          <a:latin typeface="Cambria Math"/>
                        </a:rPr>
                        <m:t>)</m:t>
                      </m:r>
                    </m:oMath>
                  </m:oMathPara>
                </a14:m>
                <a:endParaRPr lang="he-IL" sz="2400" dirty="0">
                  <a:latin typeface="Khmer UI" pitchFamily="34" charset="0"/>
                </a:endParaRPr>
              </a:p>
            </p:txBody>
          </p:sp>
        </mc:Choice>
        <mc:Fallback>
          <p:sp>
            <p:nvSpPr>
              <p:cNvPr id="5" name="TextBox 4"/>
              <p:cNvSpPr txBox="1">
                <a:spLocks noRot="1" noChangeAspect="1" noMove="1" noResize="1" noEditPoints="1" noAdjustHandles="1" noChangeArrowheads="1" noChangeShapeType="1" noTextEdit="1"/>
              </p:cNvSpPr>
              <p:nvPr/>
            </p:nvSpPr>
            <p:spPr>
              <a:xfrm>
                <a:off x="1331640" y="4149080"/>
                <a:ext cx="6687166" cy="2308324"/>
              </a:xfrm>
              <a:prstGeom prst="rect">
                <a:avLst/>
              </a:prstGeom>
              <a:blipFill rotWithShape="1">
                <a:blip r:embed="rId4"/>
                <a:stretch>
                  <a:fillRect l="-1367" t="-2116" b="-3439"/>
                </a:stretch>
              </a:blipFill>
            </p:spPr>
            <p:txBody>
              <a:bodyPr/>
              <a:lstStyle/>
              <a:p>
                <a:r>
                  <a:rPr lang="en-US">
                    <a:noFill/>
                  </a:rPr>
                  <a:t> </a:t>
                </a:r>
              </a:p>
            </p:txBody>
          </p:sp>
        </mc:Fallback>
      </mc:AlternateContent>
    </p:spTree>
    <p:extLst>
      <p:ext uri="{BB962C8B-B14F-4D97-AF65-F5344CB8AC3E}">
        <p14:creationId xmlns:p14="http://schemas.microsoft.com/office/powerpoint/2010/main" val="286174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כותרת 1"/>
          <p:cNvSpPr txBox="1">
            <a:spLocks/>
          </p:cNvSpPr>
          <p:nvPr/>
        </p:nvSpPr>
        <p:spPr>
          <a:xfrm>
            <a:off x="1043608" y="692696"/>
            <a:ext cx="6965245" cy="120248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rtl="1"/>
            <a:r>
              <a:rPr lang="en-US" sz="6000" b="1" dirty="0" smtClean="0">
                <a:solidFill>
                  <a:schemeClr val="tx2"/>
                </a:solidFill>
                <a:latin typeface="JasmineUPC" pitchFamily="18" charset="-34"/>
                <a:cs typeface="JasmineUPC" pitchFamily="18" charset="-34"/>
              </a:rPr>
              <a:t>Regular Distribution</a:t>
            </a:r>
            <a:endParaRPr lang="en-US" sz="6000" b="1" dirty="0">
              <a:solidFill>
                <a:srgbClr val="002060"/>
              </a:solidFill>
              <a:latin typeface="Guttman Yad-Brush" pitchFamily="2" charset="-79"/>
              <a:cs typeface="Guttman Yad-Brush" pitchFamily="2" charset="-79"/>
            </a:endParaRPr>
          </a:p>
        </p:txBody>
      </p:sp>
      <mc:AlternateContent xmlns:mc="http://schemas.openxmlformats.org/markup-compatibility/2006" xmlns:a14="http://schemas.microsoft.com/office/drawing/2010/main">
        <mc:Choice Requires="a14">
          <p:sp>
            <p:nvSpPr>
              <p:cNvPr id="2" name="מציין מיקום תוכן 1"/>
              <p:cNvSpPr>
                <a:spLocks noGrp="1"/>
              </p:cNvSpPr>
              <p:nvPr>
                <p:ph idx="1"/>
              </p:nvPr>
            </p:nvSpPr>
            <p:spPr>
              <a:xfrm>
                <a:off x="1463040" y="2119257"/>
                <a:ext cx="6277312" cy="1669783"/>
              </a:xfrm>
            </p:spPr>
            <p:txBody>
              <a:bodyPr>
                <a:normAutofit lnSpcReduction="10000"/>
              </a:bodyPr>
              <a:lstStyle/>
              <a:p>
                <a:pPr marL="0" indent="0">
                  <a:buNone/>
                </a:pPr>
                <a:r>
                  <a:rPr lang="en-US" b="1" u="sng" dirty="0" smtClean="0">
                    <a:solidFill>
                      <a:srgbClr val="6600FF"/>
                    </a:solidFill>
                    <a:latin typeface="Khmer UI" pitchFamily="34" charset="0"/>
                    <a:cs typeface="Khmer UI" pitchFamily="34" charset="0"/>
                  </a:rPr>
                  <a:t>Definition:</a:t>
                </a:r>
                <a:r>
                  <a:rPr lang="en-US" dirty="0" smtClean="0">
                    <a:latin typeface="Khmer UI" pitchFamily="34" charset="0"/>
                    <a:cs typeface="Khmer UI" pitchFamily="34" charset="0"/>
                  </a:rPr>
                  <a:t> Distribution </a:t>
                </a:r>
                <a:r>
                  <a:rPr lang="en-US" dirty="0">
                    <a:latin typeface="Khmer UI" pitchFamily="34" charset="0"/>
                    <a:cs typeface="Khmer UI" pitchFamily="34" charset="0"/>
                  </a:rPr>
                  <a:t>F is regular if its associated revenue curve R(q) is a </a:t>
                </a:r>
                <a:r>
                  <a:rPr lang="en-US" dirty="0" smtClean="0">
                    <a:latin typeface="Khmer UI" pitchFamily="34" charset="0"/>
                    <a:cs typeface="Khmer UI" pitchFamily="34" charset="0"/>
                  </a:rPr>
                  <a:t>concave function </a:t>
                </a:r>
                <a:r>
                  <a:rPr lang="en-US" dirty="0">
                    <a:latin typeface="Khmer UI" pitchFamily="34" charset="0"/>
                    <a:cs typeface="Khmer UI" pitchFamily="34" charset="0"/>
                  </a:rPr>
                  <a:t>of </a:t>
                </a:r>
                <a:r>
                  <a:rPr lang="en-US" dirty="0" smtClean="0">
                    <a:latin typeface="Khmer UI" pitchFamily="34" charset="0"/>
                    <a:cs typeface="Khmer UI" pitchFamily="34" charset="0"/>
                  </a:rPr>
                  <a:t>q </a:t>
                </a:r>
                <a:r>
                  <a:rPr lang="en-US" dirty="0">
                    <a:latin typeface="Khmer UI" pitchFamily="34" charset="0"/>
                    <a:cs typeface="Khmer UI" pitchFamily="34" charset="0"/>
                  </a:rPr>
                  <a:t>(equivalently: </a:t>
                </a:r>
                <a14:m>
                  <m:oMath xmlns:m="http://schemas.openxmlformats.org/officeDocument/2006/math">
                    <m:r>
                      <a:rPr lang="en-US" i="1" smtClean="0">
                        <a:latin typeface="Cambria Math"/>
                        <a:ea typeface="Cambria Math"/>
                      </a:rPr>
                      <m:t>∅</m:t>
                    </m:r>
                  </m:oMath>
                </a14:m>
                <a:r>
                  <a:rPr lang="en-US" dirty="0" smtClean="0">
                    <a:latin typeface="Khmer UI" pitchFamily="34" charset="0"/>
                    <a:cs typeface="Khmer UI" pitchFamily="34" charset="0"/>
                  </a:rPr>
                  <a:t>(·) is monotone).</a:t>
                </a:r>
              </a:p>
              <a:p>
                <a:pPr marL="0" indent="0">
                  <a:buNone/>
                </a:pPr>
                <a:endParaRPr lang="en-US" b="1" u="sng" dirty="0" smtClean="0">
                  <a:latin typeface="Khmer UI" pitchFamily="34" charset="0"/>
                  <a:cs typeface="Khmer UI" pitchFamily="34" charset="0"/>
                </a:endParaRPr>
              </a:p>
            </p:txBody>
          </p:sp>
        </mc:Choice>
        <mc:Fallback xmlns="">
          <p:sp>
            <p:nvSpPr>
              <p:cNvPr id="2" name="מציין מיקום תוכן 1"/>
              <p:cNvSpPr>
                <a:spLocks noGrp="1" noRot="1" noChangeAspect="1" noMove="1" noResize="1" noEditPoints="1" noAdjustHandles="1" noChangeArrowheads="1" noChangeShapeType="1" noTextEdit="1"/>
              </p:cNvSpPr>
              <p:nvPr>
                <p:ph idx="1"/>
              </p:nvPr>
            </p:nvSpPr>
            <p:spPr>
              <a:xfrm>
                <a:off x="1463040" y="2119257"/>
                <a:ext cx="6277312" cy="1669783"/>
              </a:xfrm>
              <a:blipFill rotWithShape="1">
                <a:blip r:embed="rId3"/>
                <a:stretch>
                  <a:fillRect l="-1456" t="-2920" r="-583"/>
                </a:stretch>
              </a:blipFill>
            </p:spPr>
            <p:txBody>
              <a:bodyPr/>
              <a:lstStyle/>
              <a:p>
                <a:r>
                  <a:rPr lang="he-IL">
                    <a:noFill/>
                  </a:rPr>
                  <a:t> </a:t>
                </a:r>
              </a:p>
            </p:txBody>
          </p:sp>
        </mc:Fallback>
      </mc:AlternateContent>
      <p:sp>
        <p:nvSpPr>
          <p:cNvPr id="3" name="TextBox 2"/>
          <p:cNvSpPr txBox="1"/>
          <p:nvPr/>
        </p:nvSpPr>
        <p:spPr>
          <a:xfrm>
            <a:off x="1331640" y="4077072"/>
            <a:ext cx="6677213" cy="1754326"/>
          </a:xfrm>
          <a:prstGeom prst="rect">
            <a:avLst/>
          </a:prstGeom>
          <a:noFill/>
        </p:spPr>
        <p:txBody>
          <a:bodyPr wrap="square" rtlCol="1">
            <a:spAutoFit/>
          </a:bodyPr>
          <a:lstStyle/>
          <a:p>
            <a:r>
              <a:rPr lang="en-US" sz="2400" b="1" u="sng" dirty="0" smtClean="0">
                <a:latin typeface="Khmer UI" pitchFamily="34" charset="0"/>
                <a:cs typeface="Khmer UI" pitchFamily="34" charset="0"/>
              </a:rPr>
              <a:t>Examples </a:t>
            </a:r>
            <a:r>
              <a:rPr lang="en-US" sz="2400" b="1" u="sng" dirty="0">
                <a:latin typeface="Khmer UI" pitchFamily="34" charset="0"/>
                <a:cs typeface="Khmer UI" pitchFamily="34" charset="0"/>
              </a:rPr>
              <a:t>of Regular Distribution</a:t>
            </a:r>
            <a:r>
              <a:rPr lang="en-US" sz="2400" b="1" u="sng" dirty="0" smtClean="0">
                <a:latin typeface="Khmer UI" pitchFamily="34" charset="0"/>
                <a:cs typeface="Khmer UI" pitchFamily="34" charset="0"/>
              </a:rPr>
              <a:t>:</a:t>
            </a:r>
          </a:p>
          <a:p>
            <a:endParaRPr lang="en-US" sz="1200" b="1" u="sng" dirty="0">
              <a:latin typeface="Khmer UI" pitchFamily="34" charset="0"/>
              <a:cs typeface="Khmer UI" pitchFamily="34" charset="0"/>
            </a:endParaRPr>
          </a:p>
          <a:p>
            <a:pPr marL="342900" indent="-342900">
              <a:buClr>
                <a:srgbClr val="6600FF"/>
              </a:buClr>
              <a:buFont typeface="Wingdings" pitchFamily="2" charset="2"/>
              <a:buChar char="v"/>
            </a:pPr>
            <a:r>
              <a:rPr lang="en-US" sz="2400" dirty="0">
                <a:latin typeface="Khmer UI" pitchFamily="34" charset="0"/>
                <a:cs typeface="Khmer UI" pitchFamily="34" charset="0"/>
              </a:rPr>
              <a:t>Uniform</a:t>
            </a:r>
          </a:p>
          <a:p>
            <a:pPr marL="342900" indent="-342900">
              <a:buClr>
                <a:srgbClr val="6600FF"/>
              </a:buClr>
              <a:buFont typeface="Wingdings" pitchFamily="2" charset="2"/>
              <a:buChar char="v"/>
            </a:pPr>
            <a:r>
              <a:rPr lang="en-US" sz="2400" dirty="0">
                <a:latin typeface="Khmer UI" pitchFamily="34" charset="0"/>
                <a:cs typeface="Khmer UI" pitchFamily="34" charset="0"/>
              </a:rPr>
              <a:t>Normal</a:t>
            </a:r>
          </a:p>
          <a:p>
            <a:pPr marL="342900" indent="-342900">
              <a:buClr>
                <a:srgbClr val="6600FF"/>
              </a:buClr>
              <a:buFont typeface="Wingdings" pitchFamily="2" charset="2"/>
              <a:buChar char="v"/>
            </a:pPr>
            <a:r>
              <a:rPr lang="en-US" sz="2400" dirty="0">
                <a:latin typeface="Khmer UI" pitchFamily="34" charset="0"/>
                <a:cs typeface="Khmer UI" pitchFamily="34" charset="0"/>
              </a:rPr>
              <a:t>Exponential</a:t>
            </a:r>
            <a:endParaRPr lang="he-IL" sz="2400" dirty="0">
              <a:latin typeface="Khmer UI" pitchFamily="34" charset="0"/>
            </a:endParaRPr>
          </a:p>
        </p:txBody>
      </p:sp>
    </p:spTree>
    <p:extLst>
      <p:ext uri="{BB962C8B-B14F-4D97-AF65-F5344CB8AC3E}">
        <p14:creationId xmlns:p14="http://schemas.microsoft.com/office/powerpoint/2010/main" val="174377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כותרת 1"/>
          <p:cNvSpPr txBox="1">
            <a:spLocks/>
          </p:cNvSpPr>
          <p:nvPr/>
        </p:nvSpPr>
        <p:spPr>
          <a:xfrm>
            <a:off x="1043608" y="692696"/>
            <a:ext cx="6965245" cy="120248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rtl="1"/>
            <a:r>
              <a:rPr lang="en-US" sz="6000" b="1" dirty="0">
                <a:solidFill>
                  <a:schemeClr val="tx2"/>
                </a:solidFill>
                <a:latin typeface="JasmineUPC" pitchFamily="18" charset="-34"/>
                <a:cs typeface="JasmineUPC" pitchFamily="18" charset="-34"/>
              </a:rPr>
              <a:t>Regular Distribution</a:t>
            </a:r>
            <a:endParaRPr lang="en-US" sz="6000" b="1" dirty="0">
              <a:solidFill>
                <a:srgbClr val="002060"/>
              </a:solidFill>
              <a:latin typeface="Guttman Yad-Brush" pitchFamily="2" charset="-79"/>
              <a:cs typeface="Guttman Yad-Brush" pitchFamily="2" charset="-79"/>
            </a:endParaRPr>
          </a:p>
        </p:txBody>
      </p:sp>
      <mc:AlternateContent xmlns:mc="http://schemas.openxmlformats.org/markup-compatibility/2006">
        <mc:Choice xmlns:a14="http://schemas.microsoft.com/office/drawing/2010/main" Requires="a14">
          <p:sp>
            <p:nvSpPr>
              <p:cNvPr id="2" name="מציין מיקום תוכן 1"/>
              <p:cNvSpPr>
                <a:spLocks noGrp="1"/>
              </p:cNvSpPr>
              <p:nvPr>
                <p:ph idx="1"/>
              </p:nvPr>
            </p:nvSpPr>
            <p:spPr>
              <a:xfrm>
                <a:off x="1463040" y="2119257"/>
                <a:ext cx="6196405" cy="1669783"/>
              </a:xfrm>
            </p:spPr>
            <p:txBody>
              <a:bodyPr>
                <a:normAutofit fontScale="92500"/>
              </a:bodyPr>
              <a:lstStyle/>
              <a:p>
                <a:pPr marL="0" indent="0">
                  <a:buNone/>
                </a:pPr>
                <a:r>
                  <a:rPr lang="en-US" b="1" u="sng" dirty="0" smtClean="0">
                    <a:solidFill>
                      <a:srgbClr val="6600FF"/>
                    </a:solidFill>
                    <a:latin typeface="Khmer UI" pitchFamily="34" charset="0"/>
                    <a:cs typeface="Khmer UI" pitchFamily="34" charset="0"/>
                  </a:rPr>
                  <a:t>Lemma:</a:t>
                </a:r>
                <a:r>
                  <a:rPr lang="en-US" dirty="0" smtClean="0">
                    <a:latin typeface="Khmer UI" pitchFamily="34" charset="0"/>
                    <a:cs typeface="Khmer UI" pitchFamily="34" charset="0"/>
                  </a:rPr>
                  <a:t> For </a:t>
                </a:r>
                <a:r>
                  <a:rPr lang="en-US" dirty="0">
                    <a:latin typeface="Khmer UI" pitchFamily="34" charset="0"/>
                    <a:cs typeface="Khmer UI" pitchFamily="34" charset="0"/>
                  </a:rPr>
                  <a:t>each agent </a:t>
                </a:r>
                <a:r>
                  <a:rPr lang="en-US" dirty="0" err="1">
                    <a:latin typeface="Khmer UI" pitchFamily="34" charset="0"/>
                    <a:cs typeface="Khmer UI" pitchFamily="34" charset="0"/>
                  </a:rPr>
                  <a:t>i</a:t>
                </a:r>
                <a:r>
                  <a:rPr lang="en-US" dirty="0">
                    <a:latin typeface="Khmer UI" pitchFamily="34" charset="0"/>
                    <a:cs typeface="Khmer UI" pitchFamily="34" charset="0"/>
                  </a:rPr>
                  <a:t> and any values of other </a:t>
                </a:r>
                <a:r>
                  <a:rPr lang="en-US" dirty="0" smtClean="0">
                    <a:latin typeface="Khmer UI" pitchFamily="34" charset="0"/>
                    <a:cs typeface="Khmer UI" pitchFamily="34" charset="0"/>
                  </a:rPr>
                  <a:t>agents </a:t>
                </a:r>
                <a14:m>
                  <m:oMath xmlns:m="http://schemas.openxmlformats.org/officeDocument/2006/math">
                    <m:sSub>
                      <m:sSubPr>
                        <m:ctrlPr>
                          <a:rPr lang="en-US" i="1" smtClean="0">
                            <a:latin typeface="Cambria Math"/>
                          </a:rPr>
                        </m:ctrlPr>
                      </m:sSubPr>
                      <m:e>
                        <m:r>
                          <a:rPr lang="en-US" b="0" i="1" smtClean="0">
                            <a:latin typeface="Cambria Math"/>
                          </a:rPr>
                          <m:t>𝑣</m:t>
                        </m:r>
                      </m:e>
                      <m:sub>
                        <m:r>
                          <a:rPr lang="en-US" b="0" i="1" smtClean="0">
                            <a:latin typeface="Cambria Math"/>
                          </a:rPr>
                          <m:t>−</m:t>
                        </m:r>
                        <m:r>
                          <a:rPr lang="en-US" b="0" i="1" smtClean="0">
                            <a:latin typeface="Cambria Math"/>
                          </a:rPr>
                          <m:t>𝑖</m:t>
                        </m:r>
                      </m:sub>
                    </m:sSub>
                  </m:oMath>
                </a14:m>
                <a:r>
                  <a:rPr lang="en-US" dirty="0" smtClean="0">
                    <a:latin typeface="Khmer UI" pitchFamily="34" charset="0"/>
                    <a:cs typeface="Khmer UI" pitchFamily="34" charset="0"/>
                  </a:rPr>
                  <a:t>, </a:t>
                </a:r>
                <a:r>
                  <a:rPr lang="en-US" dirty="0">
                    <a:latin typeface="Khmer UI" pitchFamily="34" charset="0"/>
                    <a:cs typeface="Khmer UI" pitchFamily="34" charset="0"/>
                  </a:rPr>
                  <a:t>if </a:t>
                </a:r>
                <a14:m>
                  <m:oMath xmlns:m="http://schemas.openxmlformats.org/officeDocument/2006/math">
                    <m:sSub>
                      <m:sSubPr>
                        <m:ctrlPr>
                          <a:rPr lang="en-US" i="1" smtClean="0">
                            <a:latin typeface="Cambria Math"/>
                            <a:cs typeface="Khmer UI" pitchFamily="34" charset="0"/>
                          </a:rPr>
                        </m:ctrlPr>
                      </m:sSubPr>
                      <m:e>
                        <m:r>
                          <a:rPr lang="en-US" b="0" i="1" smtClean="0">
                            <a:latin typeface="Cambria Math"/>
                            <a:cs typeface="Khmer UI" pitchFamily="34" charset="0"/>
                          </a:rPr>
                          <m:t>𝐹</m:t>
                        </m:r>
                      </m:e>
                      <m:sub>
                        <m:r>
                          <a:rPr lang="en-US" b="0" i="1" smtClean="0">
                            <a:latin typeface="Cambria Math"/>
                            <a:cs typeface="Khmer UI" pitchFamily="34" charset="0"/>
                          </a:rPr>
                          <m:t>𝑖</m:t>
                        </m:r>
                      </m:sub>
                    </m:sSub>
                  </m:oMath>
                </a14:m>
                <a:r>
                  <a:rPr lang="en-US" dirty="0" smtClean="0">
                    <a:latin typeface="Khmer UI" pitchFamily="34" charset="0"/>
                    <a:cs typeface="Khmer UI" pitchFamily="34" charset="0"/>
                  </a:rPr>
                  <a:t> </a:t>
                </a:r>
                <a:r>
                  <a:rPr lang="en-US" dirty="0">
                    <a:latin typeface="Khmer UI" pitchFamily="34" charset="0"/>
                    <a:cs typeface="Khmer UI" pitchFamily="34" charset="0"/>
                  </a:rPr>
                  <a:t>is regular then </a:t>
                </a:r>
                <a:r>
                  <a:rPr lang="en-US" dirty="0" smtClean="0">
                    <a:latin typeface="Khmer UI" pitchFamily="34" charset="0"/>
                    <a:cs typeface="Khmer UI" pitchFamily="34" charset="0"/>
                  </a:rPr>
                  <a:t>i’s allocation </a:t>
                </a:r>
                <a:r>
                  <a:rPr lang="en-US" dirty="0">
                    <a:latin typeface="Khmer UI" pitchFamily="34" charset="0"/>
                    <a:cs typeface="Khmer UI" pitchFamily="34" charset="0"/>
                  </a:rPr>
                  <a:t>rule </a:t>
                </a:r>
                <a:r>
                  <a:rPr lang="en-US" dirty="0" smtClean="0">
                    <a:latin typeface="Khmer UI" pitchFamily="34" charset="0"/>
                    <a:cs typeface="Khmer UI" pitchFamily="34" charset="0"/>
                  </a:rPr>
                  <a:t>in </a:t>
                </a:r>
                <a:r>
                  <a:rPr lang="en-US" dirty="0" smtClean="0">
                    <a:latin typeface="Khmer UI" pitchFamily="34" charset="0"/>
                    <a:cs typeface="Khmer UI" pitchFamily="34" charset="0"/>
                  </a:rPr>
                  <a:t>OPT(</a:t>
                </a:r>
                <a14:m>
                  <m:oMath xmlns:m="http://schemas.openxmlformats.org/officeDocument/2006/math">
                    <m:r>
                      <a:rPr lang="en-US" i="1" smtClean="0">
                        <a:latin typeface="Cambria Math"/>
                        <a:ea typeface="Cambria Math"/>
                      </a:rPr>
                      <m:t>∅</m:t>
                    </m:r>
                  </m:oMath>
                </a14:m>
                <a:r>
                  <a:rPr lang="en-US" dirty="0" smtClean="0">
                    <a:latin typeface="Khmer UI" pitchFamily="34" charset="0"/>
                    <a:cs typeface="Khmer UI" pitchFamily="34" charset="0"/>
                  </a:rPr>
                  <a:t>(·)) </a:t>
                </a:r>
                <a:r>
                  <a:rPr lang="en-US" dirty="0">
                    <a:latin typeface="Khmer UI" pitchFamily="34" charset="0"/>
                    <a:cs typeface="Khmer UI" pitchFamily="34" charset="0"/>
                  </a:rPr>
                  <a:t>on virtual values is monotone in i’s </a:t>
                </a:r>
                <a:r>
                  <a:rPr lang="en-US" dirty="0" smtClean="0">
                    <a:latin typeface="Khmer UI" pitchFamily="34" charset="0"/>
                    <a:cs typeface="Khmer UI" pitchFamily="34" charset="0"/>
                  </a:rPr>
                  <a:t>value </a:t>
                </a:r>
                <a14:m>
                  <m:oMath xmlns:m="http://schemas.openxmlformats.org/officeDocument/2006/math">
                    <m:sSub>
                      <m:sSubPr>
                        <m:ctrlPr>
                          <a:rPr lang="en-US" i="1" smtClean="0">
                            <a:latin typeface="Cambria Math"/>
                          </a:rPr>
                        </m:ctrlPr>
                      </m:sSubPr>
                      <m:e>
                        <m:r>
                          <a:rPr lang="en-US" b="0" i="1" smtClean="0">
                            <a:latin typeface="Cambria Math"/>
                          </a:rPr>
                          <m:t>𝑣</m:t>
                        </m:r>
                      </m:e>
                      <m:sub>
                        <m:r>
                          <a:rPr lang="en-US" b="0" i="1" smtClean="0">
                            <a:latin typeface="Cambria Math"/>
                          </a:rPr>
                          <m:t>𝑖</m:t>
                        </m:r>
                      </m:sub>
                    </m:sSub>
                  </m:oMath>
                </a14:m>
                <a:r>
                  <a:rPr lang="en-US" dirty="0" smtClean="0">
                    <a:latin typeface="Khmer UI" pitchFamily="34" charset="0"/>
                    <a:cs typeface="Khmer UI" pitchFamily="34" charset="0"/>
                  </a:rPr>
                  <a:t>.</a:t>
                </a:r>
                <a:endParaRPr lang="en-US" dirty="0">
                  <a:latin typeface="Khmer UI" pitchFamily="34" charset="0"/>
                  <a:cs typeface="Khmer UI" pitchFamily="34" charset="0"/>
                </a:endParaRPr>
              </a:p>
            </p:txBody>
          </p:sp>
        </mc:Choice>
        <mc:Fallback>
          <p:sp>
            <p:nvSpPr>
              <p:cNvPr id="2" name="מציין מיקום תוכן 1"/>
              <p:cNvSpPr>
                <a:spLocks noGrp="1" noRot="1" noChangeAspect="1" noMove="1" noResize="1" noEditPoints="1" noAdjustHandles="1" noChangeArrowheads="1" noChangeShapeType="1" noTextEdit="1"/>
              </p:cNvSpPr>
              <p:nvPr>
                <p:ph idx="1"/>
              </p:nvPr>
            </p:nvSpPr>
            <p:spPr>
              <a:xfrm>
                <a:off x="1463040" y="2119257"/>
                <a:ext cx="6196405" cy="1669783"/>
              </a:xfrm>
              <a:blipFill rotWithShape="1">
                <a:blip r:embed="rId3"/>
                <a:stretch>
                  <a:fillRect l="-1575" t="-2555" r="-2953" b="-5474"/>
                </a:stretch>
              </a:blipFill>
            </p:spPr>
            <p:txBody>
              <a:bodyPr/>
              <a:lstStyle/>
              <a:p>
                <a:r>
                  <a:rPr lang="en-US">
                    <a:noFill/>
                  </a:rPr>
                  <a:t> </a:t>
                </a:r>
              </a:p>
            </p:txBody>
          </p:sp>
        </mc:Fallback>
      </mc:AlternateContent>
      <p:sp>
        <p:nvSpPr>
          <p:cNvPr id="3" name="TextBox 2"/>
          <p:cNvSpPr txBox="1"/>
          <p:nvPr/>
        </p:nvSpPr>
        <p:spPr>
          <a:xfrm>
            <a:off x="1475656" y="3933056"/>
            <a:ext cx="6264696" cy="1015663"/>
          </a:xfrm>
          <a:prstGeom prst="rect">
            <a:avLst/>
          </a:prstGeom>
          <a:noFill/>
        </p:spPr>
        <p:txBody>
          <a:bodyPr wrap="square" rtlCol="1">
            <a:spAutoFit/>
          </a:bodyPr>
          <a:lstStyle/>
          <a:p>
            <a:r>
              <a:rPr lang="en-US" sz="2400" b="1" u="sng" dirty="0" smtClean="0">
                <a:solidFill>
                  <a:srgbClr val="6600FF"/>
                </a:solidFill>
                <a:latin typeface="Khmer UI" pitchFamily="34" charset="0"/>
                <a:cs typeface="Khmer UI" pitchFamily="34" charset="0"/>
              </a:rPr>
              <a:t>Proof:</a:t>
            </a:r>
          </a:p>
          <a:p>
            <a:endParaRPr lang="en-US" sz="1200" b="1" u="sng" dirty="0" smtClean="0">
              <a:latin typeface="Khmer UI" pitchFamily="34" charset="0"/>
              <a:cs typeface="Khmer UI" pitchFamily="34" charset="0"/>
            </a:endParaRPr>
          </a:p>
          <a:p>
            <a:endParaRPr lang="he-IL" sz="2400" dirty="0">
              <a:latin typeface="Khmer UI" pitchFamily="34" charset="0"/>
            </a:endParaRPr>
          </a:p>
        </p:txBody>
      </p:sp>
    </p:spTree>
    <p:extLst>
      <p:ext uri="{BB962C8B-B14F-4D97-AF65-F5344CB8AC3E}">
        <p14:creationId xmlns:p14="http://schemas.microsoft.com/office/powerpoint/2010/main" val="177386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p:cNvSpPr>
            <a:spLocks noGrp="1"/>
          </p:cNvSpPr>
          <p:nvPr>
            <p:ph type="title"/>
          </p:nvPr>
        </p:nvSpPr>
        <p:spPr>
          <a:xfrm>
            <a:off x="1095023" y="858363"/>
            <a:ext cx="6965245" cy="1202485"/>
          </a:xfrm>
        </p:spPr>
        <p:txBody>
          <a:bodyPr vert="horz" lIns="91440" tIns="45720" rIns="91440" bIns="45720" rtlCol="0" anchor="ctr">
            <a:normAutofit/>
          </a:bodyPr>
          <a:lstStyle/>
          <a:p>
            <a:pPr rtl="1"/>
            <a:r>
              <a:rPr lang="en-US" sz="6000" b="1" dirty="0" smtClean="0">
                <a:solidFill>
                  <a:schemeClr val="tx2"/>
                </a:solidFill>
                <a:latin typeface="JasmineUPC" pitchFamily="18" charset="-34"/>
                <a:cs typeface="JasmineUPC" pitchFamily="18" charset="-34"/>
              </a:rPr>
              <a:t>Example</a:t>
            </a:r>
            <a:endParaRPr lang="en-US" sz="6000" b="1" dirty="0">
              <a:solidFill>
                <a:schemeClr val="tx2"/>
              </a:solidFill>
              <a:latin typeface="JasmineUPC" pitchFamily="18" charset="-34"/>
              <a:cs typeface="JasmineUPC" pitchFamily="18" charset="-34"/>
            </a:endParaRPr>
          </a:p>
        </p:txBody>
      </p:sp>
      <mc:AlternateContent xmlns:mc="http://schemas.openxmlformats.org/markup-compatibility/2006" xmlns:a14="http://schemas.microsoft.com/office/drawing/2010/main">
        <mc:Choice Requires="a14">
          <p:sp>
            <p:nvSpPr>
              <p:cNvPr id="2" name="TextBox 1"/>
              <p:cNvSpPr txBox="1"/>
              <p:nvPr/>
            </p:nvSpPr>
            <p:spPr>
              <a:xfrm>
                <a:off x="1403648" y="2204864"/>
                <a:ext cx="6912768" cy="830997"/>
              </a:xfrm>
              <a:prstGeom prst="rect">
                <a:avLst/>
              </a:prstGeom>
              <a:noFill/>
            </p:spPr>
            <p:txBody>
              <a:bodyPr wrap="square" rtlCol="1">
                <a:spAutoFit/>
              </a:bodyPr>
              <a:lstStyle/>
              <a:p>
                <a:r>
                  <a:rPr lang="en-US" sz="2400" dirty="0" smtClean="0">
                    <a:latin typeface="Khmer UI" pitchFamily="34" charset="0"/>
                    <a:cs typeface="Khmer UI" pitchFamily="34" charset="0"/>
                  </a:rPr>
                  <a:t>We consider </a:t>
                </a:r>
                <a:r>
                  <a:rPr lang="en-US" sz="2400" dirty="0">
                    <a:latin typeface="Khmer UI" pitchFamily="34" charset="0"/>
                    <a:cs typeface="Khmer UI" pitchFamily="34" charset="0"/>
                  </a:rPr>
                  <a:t>two agents </a:t>
                </a:r>
                <a:r>
                  <a:rPr lang="en-US" sz="2400" dirty="0" smtClean="0">
                    <a:latin typeface="Khmer UI" pitchFamily="34" charset="0"/>
                    <a:cs typeface="Khmer UI" pitchFamily="34" charset="0"/>
                  </a:rPr>
                  <a:t>with values </a:t>
                </a:r>
                <a14:m>
                  <m:oMath xmlns:m="http://schemas.openxmlformats.org/officeDocument/2006/math">
                    <m:sSub>
                      <m:sSubPr>
                        <m:ctrlPr>
                          <a:rPr lang="en-US" sz="2400" i="1" smtClean="0">
                            <a:latin typeface="Cambria Math"/>
                          </a:rPr>
                        </m:ctrlPr>
                      </m:sSubPr>
                      <m:e>
                        <m:r>
                          <a:rPr lang="en-US" sz="2400" b="0" i="1" smtClean="0">
                            <a:latin typeface="Cambria Math"/>
                          </a:rPr>
                          <m:t>𝑣</m:t>
                        </m:r>
                      </m:e>
                      <m:sub>
                        <m:r>
                          <a:rPr lang="en-US" sz="2400" b="0" i="1" smtClean="0">
                            <a:latin typeface="Cambria Math"/>
                          </a:rPr>
                          <m:t>1</m:t>
                        </m:r>
                      </m:sub>
                    </m:sSub>
                  </m:oMath>
                </a14:m>
                <a:r>
                  <a:rPr lang="en-US" sz="2400" dirty="0" smtClean="0">
                    <a:latin typeface="Khmer UI" pitchFamily="34" charset="0"/>
                    <a:cs typeface="Khmer UI" pitchFamily="34" charset="0"/>
                  </a:rPr>
                  <a:t>, </a:t>
                </a:r>
                <a14:m>
                  <m:oMath xmlns:m="http://schemas.openxmlformats.org/officeDocument/2006/math">
                    <m:sSub>
                      <m:sSubPr>
                        <m:ctrlPr>
                          <a:rPr lang="en-US" sz="2400" i="1">
                            <a:latin typeface="Cambria Math"/>
                          </a:rPr>
                        </m:ctrlPr>
                      </m:sSubPr>
                      <m:e>
                        <m:r>
                          <a:rPr lang="en-US" sz="2400" i="1">
                            <a:latin typeface="Cambria Math"/>
                          </a:rPr>
                          <m:t>𝑣</m:t>
                        </m:r>
                      </m:e>
                      <m:sub>
                        <m:r>
                          <a:rPr lang="en-US" sz="2400" b="0" i="1" smtClean="0">
                            <a:latin typeface="Cambria Math"/>
                          </a:rPr>
                          <m:t>2</m:t>
                        </m:r>
                      </m:sub>
                    </m:sSub>
                  </m:oMath>
                </a14:m>
                <a:r>
                  <a:rPr lang="en-US" sz="2400" dirty="0" smtClean="0">
                    <a:latin typeface="Khmer UI" pitchFamily="34" charset="0"/>
                    <a:cs typeface="Khmer UI" pitchFamily="34" charset="0"/>
                  </a:rPr>
                  <a:t> </a:t>
                </a:r>
                <a:r>
                  <a:rPr lang="en-US" sz="2400" dirty="0">
                    <a:latin typeface="Khmer UI" pitchFamily="34" charset="0"/>
                    <a:cs typeface="Khmer UI" pitchFamily="34" charset="0"/>
                  </a:rPr>
                  <a:t>drawn independently and </a:t>
                </a:r>
                <a:r>
                  <a:rPr lang="en-US" sz="2400" dirty="0" smtClean="0">
                    <a:latin typeface="Khmer UI" pitchFamily="34" charset="0"/>
                    <a:cs typeface="Khmer UI" pitchFamily="34" charset="0"/>
                  </a:rPr>
                  <a:t>identically </a:t>
                </a:r>
                <a:r>
                  <a:rPr lang="en-US" sz="2400" dirty="0">
                    <a:latin typeface="Khmer UI" pitchFamily="34" charset="0"/>
                    <a:cs typeface="Khmer UI" pitchFamily="34" charset="0"/>
                  </a:rPr>
                  <a:t>from U[0, 1</a:t>
                </a:r>
                <a:r>
                  <a:rPr lang="en-US" sz="2400" dirty="0" smtClean="0">
                    <a:latin typeface="Khmer UI" pitchFamily="34" charset="0"/>
                    <a:cs typeface="Khmer UI" pitchFamily="34" charset="0"/>
                  </a:rPr>
                  <a:t>].</a:t>
                </a:r>
              </a:p>
            </p:txBody>
          </p:sp>
        </mc:Choice>
        <mc:Fallback xmlns="">
          <p:sp>
            <p:nvSpPr>
              <p:cNvPr id="2" name="TextBox 1"/>
              <p:cNvSpPr txBox="1">
                <a:spLocks noRot="1" noChangeAspect="1" noMove="1" noResize="1" noEditPoints="1" noAdjustHandles="1" noChangeArrowheads="1" noChangeShapeType="1" noTextEdit="1"/>
              </p:cNvSpPr>
              <p:nvPr/>
            </p:nvSpPr>
            <p:spPr>
              <a:xfrm>
                <a:off x="1403648" y="2204864"/>
                <a:ext cx="6912768" cy="830997"/>
              </a:xfrm>
              <a:prstGeom prst="rect">
                <a:avLst/>
              </a:prstGeom>
              <a:blipFill rotWithShape="1">
                <a:blip r:embed="rId3"/>
                <a:stretch>
                  <a:fillRect l="-1323" t="-5882" r="-176" b="-16176"/>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375872" y="3501008"/>
                <a:ext cx="6408712" cy="1755352"/>
              </a:xfrm>
              <a:prstGeom prst="rect">
                <a:avLst/>
              </a:prstGeom>
              <a:noFill/>
            </p:spPr>
            <p:txBody>
              <a:bodyPr wrap="square" rtlCol="1">
                <a:spAutoFit/>
              </a:bodyPr>
              <a:lstStyle/>
              <a:p>
                <a:r>
                  <a:rPr lang="en-US" sz="2400" dirty="0" smtClean="0">
                    <a:latin typeface="Khmer UI" pitchFamily="34" charset="0"/>
                    <a:cs typeface="Khmer UI" pitchFamily="34" charset="0"/>
                  </a:rPr>
                  <a:t>Let’s examine two cases:</a:t>
                </a:r>
              </a:p>
              <a:p>
                <a:endParaRPr lang="en-US" sz="2400" dirty="0">
                  <a:latin typeface="Khmer UI" pitchFamily="34" charset="0"/>
                  <a:cs typeface="Khmer UI" pitchFamily="34" charset="0"/>
                </a:endParaRPr>
              </a:p>
              <a:p>
                <a:r>
                  <a:rPr lang="en-US" sz="2400" b="1" dirty="0" smtClean="0">
                    <a:solidFill>
                      <a:srgbClr val="6600FF"/>
                    </a:solidFill>
                    <a:latin typeface="Khmer UI" pitchFamily="34" charset="0"/>
                    <a:cs typeface="Khmer UI" pitchFamily="34" charset="0"/>
                  </a:rPr>
                  <a:t>1.   </a:t>
                </a:r>
                <a:r>
                  <a:rPr lang="en-US" sz="2400" dirty="0" smtClean="0">
                    <a:latin typeface="Khmer UI" pitchFamily="34" charset="0"/>
                    <a:cs typeface="Khmer UI" pitchFamily="34" charset="0"/>
                  </a:rPr>
                  <a:t>Second-price auction without reserve</a:t>
                </a:r>
                <a:endParaRPr lang="he-IL" sz="2400" dirty="0">
                  <a:latin typeface="Khmer UI" pitchFamily="34" charset="0"/>
                </a:endParaRPr>
              </a:p>
              <a:p>
                <a:r>
                  <a:rPr lang="en-US" sz="2400" b="1" dirty="0" smtClean="0">
                    <a:solidFill>
                      <a:srgbClr val="6600FF"/>
                    </a:solidFill>
                    <a:latin typeface="Khmer UI" pitchFamily="34" charset="0"/>
                    <a:cs typeface="Khmer UI" pitchFamily="34" charset="0"/>
                  </a:rPr>
                  <a:t>2.   </a:t>
                </a:r>
                <a:r>
                  <a:rPr lang="en-US" sz="2400" dirty="0" smtClean="0">
                    <a:latin typeface="Khmer UI" pitchFamily="34" charset="0"/>
                    <a:cs typeface="Khmer UI" pitchFamily="34" charset="0"/>
                  </a:rPr>
                  <a:t>Second-price auction with reserve  </a:t>
                </a:r>
                <a14:m>
                  <m:oMath xmlns:m="http://schemas.openxmlformats.org/officeDocument/2006/math">
                    <m:f>
                      <m:fPr>
                        <m:ctrlPr>
                          <a:rPr lang="en-US" sz="2400" i="1" smtClean="0">
                            <a:latin typeface="Cambria Math"/>
                          </a:rPr>
                        </m:ctrlPr>
                      </m:fPr>
                      <m:num>
                        <m:r>
                          <a:rPr lang="en-US" sz="2400" b="0" i="1" smtClean="0">
                            <a:latin typeface="Cambria Math"/>
                          </a:rPr>
                          <m:t>1</m:t>
                        </m:r>
                      </m:num>
                      <m:den>
                        <m:r>
                          <a:rPr lang="en-US" sz="2400" b="0" i="1" smtClean="0">
                            <a:latin typeface="Cambria Math"/>
                          </a:rPr>
                          <m:t>2</m:t>
                        </m:r>
                      </m:den>
                    </m:f>
                  </m:oMath>
                </a14:m>
                <a:endParaRPr lang="he-IL" sz="2400" dirty="0">
                  <a:latin typeface="Khmer UI"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375872" y="3501008"/>
                <a:ext cx="6408712" cy="1755352"/>
              </a:xfrm>
              <a:prstGeom prst="rect">
                <a:avLst/>
              </a:prstGeom>
              <a:blipFill rotWithShape="1">
                <a:blip r:embed="rId4"/>
                <a:stretch>
                  <a:fillRect l="-1522" t="-2778" b="-347"/>
                </a:stretch>
              </a:blipFill>
            </p:spPr>
            <p:txBody>
              <a:bodyPr/>
              <a:lstStyle/>
              <a:p>
                <a:r>
                  <a:rPr lang="he-IL">
                    <a:noFill/>
                  </a:rPr>
                  <a:t> </a:t>
                </a:r>
              </a:p>
            </p:txBody>
          </p:sp>
        </mc:Fallback>
      </mc:AlternateContent>
    </p:spTree>
    <p:extLst>
      <p:ext uri="{BB962C8B-B14F-4D97-AF65-F5344CB8AC3E}">
        <p14:creationId xmlns:p14="http://schemas.microsoft.com/office/powerpoint/2010/main" val="241845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כותרת 1"/>
          <p:cNvSpPr txBox="1">
            <a:spLocks/>
          </p:cNvSpPr>
          <p:nvPr/>
        </p:nvSpPr>
        <p:spPr>
          <a:xfrm>
            <a:off x="1043608" y="692696"/>
            <a:ext cx="6965245" cy="120248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rtl="1"/>
            <a:r>
              <a:rPr lang="en-US" sz="6000" b="1" dirty="0">
                <a:solidFill>
                  <a:schemeClr val="tx2"/>
                </a:solidFill>
                <a:latin typeface="JasmineUPC" pitchFamily="18" charset="-34"/>
                <a:cs typeface="JasmineUPC" pitchFamily="18" charset="-34"/>
              </a:rPr>
              <a:t>Regular Distribution</a:t>
            </a:r>
            <a:endParaRPr lang="en-US" sz="6000" b="1" dirty="0">
              <a:solidFill>
                <a:srgbClr val="002060"/>
              </a:solidFill>
              <a:latin typeface="Guttman Yad-Brush" pitchFamily="2" charset="-79"/>
              <a:cs typeface="Guttman Yad-Brush" pitchFamily="2" charset="-79"/>
            </a:endParaRPr>
          </a:p>
        </p:txBody>
      </p:sp>
      <mc:AlternateContent xmlns:mc="http://schemas.openxmlformats.org/markup-compatibility/2006">
        <mc:Choice xmlns:a14="http://schemas.microsoft.com/office/drawing/2010/main" Requires="a14">
          <p:sp>
            <p:nvSpPr>
              <p:cNvPr id="2" name="מציין מיקום תוכן 1"/>
              <p:cNvSpPr>
                <a:spLocks noGrp="1"/>
              </p:cNvSpPr>
              <p:nvPr>
                <p:ph idx="1"/>
              </p:nvPr>
            </p:nvSpPr>
            <p:spPr>
              <a:xfrm>
                <a:off x="755576" y="1844824"/>
                <a:ext cx="7351068" cy="445647"/>
              </a:xfrm>
            </p:spPr>
            <p:txBody>
              <a:bodyPr>
                <a:noAutofit/>
              </a:bodyPr>
              <a:lstStyle/>
              <a:p>
                <a:pPr marL="0" indent="0" algn="ctr">
                  <a:buNone/>
                </a:pPr>
                <a:r>
                  <a:rPr lang="en-US" sz="2000" dirty="0" smtClean="0">
                    <a:latin typeface="Khmer UI" pitchFamily="34" charset="0"/>
                    <a:cs typeface="Khmer UI" pitchFamily="34" charset="0"/>
                  </a:rPr>
                  <a:t>Let x maximize </a:t>
                </a:r>
                <a14:m>
                  <m:oMath xmlns:m="http://schemas.openxmlformats.org/officeDocument/2006/math">
                    <m:r>
                      <m:rPr>
                        <m:sty m:val="p"/>
                      </m:rPr>
                      <a:rPr lang="en-US" sz="2000" i="0" dirty="0" smtClean="0">
                        <a:latin typeface="Cambria Math"/>
                      </a:rPr>
                      <m:t>Surplus</m:t>
                    </m:r>
                    <m:r>
                      <a:rPr lang="en-US" sz="2000" i="1" dirty="0" smtClean="0">
                        <a:latin typeface="Cambria Math"/>
                      </a:rPr>
                      <m:t>(</m:t>
                    </m:r>
                    <m:r>
                      <a:rPr lang="en-US" sz="2000" i="1" dirty="0" smtClean="0">
                        <a:latin typeface="Cambria Math"/>
                      </a:rPr>
                      <m:t>𝑣</m:t>
                    </m:r>
                    <m:r>
                      <a:rPr lang="en-US" sz="2000" i="1" dirty="0" smtClean="0">
                        <a:latin typeface="Cambria Math"/>
                      </a:rPr>
                      <m:t>, </m:t>
                    </m:r>
                    <m:r>
                      <a:rPr lang="en-US" sz="2000" i="1" dirty="0" smtClean="0">
                        <a:latin typeface="Cambria Math"/>
                      </a:rPr>
                      <m:t>𝑥</m:t>
                    </m:r>
                    <m:r>
                      <a:rPr lang="en-US" sz="2000" i="1" dirty="0" smtClean="0">
                        <a:latin typeface="Cambria Math"/>
                      </a:rPr>
                      <m:t>) </m:t>
                    </m:r>
                  </m:oMath>
                </a14:m>
                <a:r>
                  <a:rPr lang="en-US" sz="2000" dirty="0">
                    <a:latin typeface="Khmer UI" pitchFamily="34" charset="0"/>
                    <a:cs typeface="Khmer UI" pitchFamily="34" charset="0"/>
                  </a:rPr>
                  <a:t>then </a:t>
                </a:r>
                <a14:m>
                  <m:oMath xmlns:m="http://schemas.openxmlformats.org/officeDocument/2006/math">
                    <m:sSub>
                      <m:sSubPr>
                        <m:ctrlPr>
                          <a:rPr lang="en-US" sz="2000" i="1" smtClean="0">
                            <a:latin typeface="Cambria Math"/>
                          </a:rPr>
                        </m:ctrlPr>
                      </m:sSubPr>
                      <m:e>
                        <m:r>
                          <a:rPr lang="en-US" sz="2000" b="0" i="1" smtClean="0">
                            <a:latin typeface="Cambria Math"/>
                          </a:rPr>
                          <m:t>𝑥</m:t>
                        </m:r>
                      </m:e>
                      <m:sub>
                        <m:r>
                          <a:rPr lang="en-US" sz="2000" b="0" i="1" smtClean="0">
                            <a:latin typeface="Cambria Math"/>
                          </a:rPr>
                          <m:t>𝑖</m:t>
                        </m:r>
                      </m:sub>
                    </m:sSub>
                    <m:d>
                      <m:dPr>
                        <m:ctrlPr>
                          <a:rPr lang="en-US" sz="2000" b="0" i="1" smtClean="0">
                            <a:latin typeface="Cambria Math"/>
                          </a:rPr>
                        </m:ctrlPr>
                      </m:dPr>
                      <m:e>
                        <m:sSub>
                          <m:sSubPr>
                            <m:ctrlPr>
                              <a:rPr lang="en-US" sz="2000" b="0" i="1" smtClean="0">
                                <a:latin typeface="Cambria Math"/>
                              </a:rPr>
                            </m:ctrlPr>
                          </m:sSubPr>
                          <m:e>
                            <m:r>
                              <a:rPr lang="en-US" sz="2000" b="0" i="1" smtClean="0">
                                <a:latin typeface="Cambria Math"/>
                              </a:rPr>
                              <m:t>𝑣</m:t>
                            </m:r>
                          </m:e>
                          <m:sub>
                            <m:r>
                              <a:rPr lang="en-US" sz="2000" b="0" i="1" smtClean="0">
                                <a:latin typeface="Cambria Math"/>
                              </a:rPr>
                              <m:t>−</m:t>
                            </m:r>
                            <m:r>
                              <a:rPr lang="en-US" sz="2000" b="0" i="1" smtClean="0">
                                <a:latin typeface="Cambria Math"/>
                              </a:rPr>
                              <m:t>𝑖</m:t>
                            </m:r>
                          </m:sub>
                        </m:sSub>
                        <m:r>
                          <a:rPr lang="en-US" sz="2000" b="0" i="1" smtClean="0">
                            <a:latin typeface="Cambria Math"/>
                          </a:rPr>
                          <m:t>,</m:t>
                        </m:r>
                        <m:sSub>
                          <m:sSubPr>
                            <m:ctrlPr>
                              <a:rPr lang="en-US" sz="2000" i="1">
                                <a:latin typeface="Cambria Math"/>
                              </a:rPr>
                            </m:ctrlPr>
                          </m:sSubPr>
                          <m:e>
                            <m:r>
                              <a:rPr lang="en-US" sz="2000" i="1">
                                <a:latin typeface="Cambria Math"/>
                              </a:rPr>
                              <m:t>𝑣</m:t>
                            </m:r>
                          </m:e>
                          <m:sub>
                            <m:r>
                              <a:rPr lang="en-US" sz="2000" i="1">
                                <a:latin typeface="Cambria Math"/>
                              </a:rPr>
                              <m:t>𝑖</m:t>
                            </m:r>
                          </m:sub>
                        </m:sSub>
                      </m:e>
                    </m:d>
                    <m:r>
                      <a:rPr lang="en-US" sz="2000" b="0" i="1" smtClean="0">
                        <a:latin typeface="Cambria Math"/>
                      </a:rPr>
                      <m:t> </m:t>
                    </m:r>
                  </m:oMath>
                </a14:m>
                <a:r>
                  <a:rPr lang="en-US" sz="2000" dirty="0" smtClean="0">
                    <a:latin typeface="Khmer UI" pitchFamily="34" charset="0"/>
                    <a:cs typeface="Khmer UI" pitchFamily="34" charset="0"/>
                  </a:rPr>
                  <a:t>is </a:t>
                </a:r>
                <a:r>
                  <a:rPr lang="en-US" sz="2000" dirty="0">
                    <a:latin typeface="Khmer UI" pitchFamily="34" charset="0"/>
                    <a:cs typeface="Khmer UI" pitchFamily="34" charset="0"/>
                  </a:rPr>
                  <a:t>monotone in </a:t>
                </a:r>
                <a14:m>
                  <m:oMath xmlns:m="http://schemas.openxmlformats.org/officeDocument/2006/math">
                    <m:sSub>
                      <m:sSubPr>
                        <m:ctrlPr>
                          <a:rPr lang="en-US" sz="2000" i="1" smtClean="0">
                            <a:latin typeface="Cambria Math"/>
                          </a:rPr>
                        </m:ctrlPr>
                      </m:sSubPr>
                      <m:e>
                        <m:r>
                          <a:rPr lang="en-US" sz="2000" b="0" i="1" smtClean="0">
                            <a:latin typeface="Cambria Math"/>
                          </a:rPr>
                          <m:t>𝑣</m:t>
                        </m:r>
                      </m:e>
                      <m:sub>
                        <m:r>
                          <a:rPr lang="en-US" sz="2000" b="0" i="1" smtClean="0">
                            <a:latin typeface="Cambria Math"/>
                          </a:rPr>
                          <m:t>𝑖</m:t>
                        </m:r>
                      </m:sub>
                    </m:sSub>
                  </m:oMath>
                </a14:m>
                <a:r>
                  <a:rPr lang="en-US" sz="2000" dirty="0" smtClean="0">
                    <a:latin typeface="Khmer UI" pitchFamily="34" charset="0"/>
                    <a:cs typeface="Khmer UI" pitchFamily="34" charset="0"/>
                  </a:rPr>
                  <a:t>.</a:t>
                </a:r>
                <a:endParaRPr lang="en-US" sz="2000" dirty="0">
                  <a:latin typeface="Khmer UI" pitchFamily="34" charset="0"/>
                  <a:cs typeface="Khmer UI" pitchFamily="34" charset="0"/>
                </a:endParaRPr>
              </a:p>
            </p:txBody>
          </p:sp>
        </mc:Choice>
        <mc:Fallback>
          <p:sp>
            <p:nvSpPr>
              <p:cNvPr id="2" name="מציין מיקום תוכן 1"/>
              <p:cNvSpPr>
                <a:spLocks noGrp="1" noRot="1" noChangeAspect="1" noMove="1" noResize="1" noEditPoints="1" noAdjustHandles="1" noChangeArrowheads="1" noChangeShapeType="1" noTextEdit="1"/>
              </p:cNvSpPr>
              <p:nvPr>
                <p:ph idx="1"/>
              </p:nvPr>
            </p:nvSpPr>
            <p:spPr>
              <a:xfrm>
                <a:off x="755576" y="1844824"/>
                <a:ext cx="7351068" cy="445647"/>
              </a:xfrm>
              <a:blipFill rotWithShape="1">
                <a:blip r:embed="rId3"/>
                <a:stretch>
                  <a:fillRect t="-6849" b="-1369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מציין מיקום תוכן 1"/>
              <p:cNvSpPr txBox="1">
                <a:spLocks/>
              </p:cNvSpPr>
              <p:nvPr/>
            </p:nvSpPr>
            <p:spPr>
              <a:xfrm>
                <a:off x="1331640" y="2945342"/>
                <a:ext cx="6749221" cy="445647"/>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lgn="ctr">
                  <a:buNone/>
                </a:pPr>
                <a14:m>
                  <m:oMath xmlns:m="http://schemas.openxmlformats.org/officeDocument/2006/math">
                    <m:sSub>
                      <m:sSubPr>
                        <m:ctrlPr>
                          <a:rPr lang="en-US" sz="2000" i="1" smtClean="0">
                            <a:latin typeface="Cambria Math"/>
                          </a:rPr>
                        </m:ctrlPr>
                      </m:sSubPr>
                      <m:e>
                        <m:r>
                          <a:rPr lang="en-US" sz="2000" i="1" smtClean="0">
                            <a:latin typeface="Cambria Math"/>
                          </a:rPr>
                          <m:t>𝑥</m:t>
                        </m:r>
                      </m:e>
                      <m:sub>
                        <m:r>
                          <a:rPr lang="en-US" sz="2000" i="1" smtClean="0">
                            <a:latin typeface="Cambria Math"/>
                          </a:rPr>
                          <m:t>𝑖</m:t>
                        </m:r>
                      </m:sub>
                    </m:sSub>
                    <m:d>
                      <m:dPr>
                        <m:ctrlPr>
                          <a:rPr lang="en-US" sz="2000" i="1" smtClean="0">
                            <a:latin typeface="Cambria Math"/>
                          </a:rPr>
                        </m:ctrlPr>
                      </m:dPr>
                      <m:e>
                        <m:sSub>
                          <m:sSubPr>
                            <m:ctrlPr>
                              <a:rPr lang="en-US" sz="2000" i="1" smtClean="0">
                                <a:latin typeface="Cambria Math"/>
                              </a:rPr>
                            </m:ctrlPr>
                          </m:sSubPr>
                          <m:e>
                            <m:r>
                              <a:rPr lang="en-US" sz="2000" i="1" smtClean="0">
                                <a:latin typeface="Cambria Math"/>
                                <a:ea typeface="Cambria Math"/>
                              </a:rPr>
                              <m:t>∅</m:t>
                            </m:r>
                          </m:e>
                          <m:sub>
                            <m:r>
                              <a:rPr lang="en-US" sz="2000" i="1" smtClean="0">
                                <a:latin typeface="Cambria Math"/>
                              </a:rPr>
                              <m:t>−</m:t>
                            </m:r>
                            <m:r>
                              <a:rPr lang="en-US" sz="2000" i="1" smtClean="0">
                                <a:latin typeface="Cambria Math"/>
                              </a:rPr>
                              <m:t>𝑖</m:t>
                            </m:r>
                          </m:sub>
                        </m:sSub>
                        <m:r>
                          <a:rPr lang="en-US" sz="2000" b="0" i="1" smtClean="0">
                            <a:latin typeface="Cambria Math"/>
                          </a:rPr>
                          <m:t>(</m:t>
                        </m:r>
                        <m:sSub>
                          <m:sSubPr>
                            <m:ctrlPr>
                              <a:rPr lang="en-US" sz="2000" i="1">
                                <a:latin typeface="Cambria Math"/>
                              </a:rPr>
                            </m:ctrlPr>
                          </m:sSubPr>
                          <m:e>
                            <m:r>
                              <a:rPr lang="en-US" sz="2000" b="0" i="1" smtClean="0">
                                <a:latin typeface="Cambria Math"/>
                              </a:rPr>
                              <m:t>𝑣</m:t>
                            </m:r>
                          </m:e>
                          <m:sub>
                            <m:r>
                              <a:rPr lang="en-US" sz="2000" i="1">
                                <a:latin typeface="Cambria Math"/>
                              </a:rPr>
                              <m:t>−</m:t>
                            </m:r>
                            <m:r>
                              <a:rPr lang="en-US" sz="2000" i="1">
                                <a:latin typeface="Cambria Math"/>
                              </a:rPr>
                              <m:t>𝑖</m:t>
                            </m:r>
                          </m:sub>
                        </m:sSub>
                        <m:r>
                          <a:rPr lang="en-US" sz="2000" b="0" i="1" smtClean="0">
                            <a:latin typeface="Cambria Math"/>
                          </a:rPr>
                          <m:t>)</m:t>
                        </m:r>
                        <m:r>
                          <a:rPr lang="en-US" sz="2000" i="1" smtClean="0">
                            <a:latin typeface="Cambria Math"/>
                          </a:rPr>
                          <m:t>,</m:t>
                        </m:r>
                        <m:sSub>
                          <m:sSubPr>
                            <m:ctrlPr>
                              <a:rPr lang="en-US" sz="2000" i="1">
                                <a:latin typeface="Cambria Math"/>
                              </a:rPr>
                            </m:ctrlPr>
                          </m:sSubPr>
                          <m:e>
                            <m:r>
                              <a:rPr lang="en-US" sz="2000" b="0" i="1" smtClean="0">
                                <a:latin typeface="Cambria Math"/>
                              </a:rPr>
                              <m:t> </m:t>
                            </m:r>
                            <m:r>
                              <a:rPr lang="en-US" sz="2000" i="1">
                                <a:latin typeface="Cambria Math"/>
                                <a:ea typeface="Cambria Math"/>
                              </a:rPr>
                              <m:t>∅</m:t>
                            </m:r>
                          </m:e>
                          <m:sub>
                            <m:r>
                              <a:rPr lang="en-US" sz="2000" i="1">
                                <a:latin typeface="Cambria Math"/>
                              </a:rPr>
                              <m:t>𝑖</m:t>
                            </m:r>
                          </m:sub>
                        </m:sSub>
                        <m:r>
                          <a:rPr lang="en-US" sz="2000" b="0" i="1" smtClean="0">
                            <a:latin typeface="Cambria Math"/>
                          </a:rPr>
                          <m:t>(</m:t>
                        </m:r>
                        <m:sSub>
                          <m:sSubPr>
                            <m:ctrlPr>
                              <a:rPr lang="en-US" sz="2000" i="1">
                                <a:latin typeface="Cambria Math"/>
                              </a:rPr>
                            </m:ctrlPr>
                          </m:sSubPr>
                          <m:e>
                            <m:r>
                              <a:rPr lang="en-US" sz="2000" i="1">
                                <a:latin typeface="Cambria Math"/>
                              </a:rPr>
                              <m:t>𝑣</m:t>
                            </m:r>
                          </m:e>
                          <m:sub>
                            <m:r>
                              <a:rPr lang="en-US" sz="2000" i="1">
                                <a:latin typeface="Cambria Math"/>
                              </a:rPr>
                              <m:t>𝑖</m:t>
                            </m:r>
                          </m:sub>
                        </m:sSub>
                        <m:r>
                          <a:rPr lang="en-US" sz="2000" b="0" i="1" smtClean="0">
                            <a:latin typeface="Cambria Math"/>
                          </a:rPr>
                          <m:t>)</m:t>
                        </m:r>
                      </m:e>
                    </m:d>
                    <m:r>
                      <a:rPr lang="en-US" sz="2000" i="1" smtClean="0">
                        <a:latin typeface="Cambria Math"/>
                      </a:rPr>
                      <m:t> </m:t>
                    </m:r>
                  </m:oMath>
                </a14:m>
                <a:r>
                  <a:rPr lang="en-US" sz="2000" dirty="0" smtClean="0">
                    <a:latin typeface="Khmer UI" pitchFamily="34" charset="0"/>
                    <a:cs typeface="Khmer UI" pitchFamily="34" charset="0"/>
                  </a:rPr>
                  <a:t>is </a:t>
                </a:r>
                <a:r>
                  <a:rPr lang="en-US" sz="2000" dirty="0">
                    <a:latin typeface="Khmer UI" pitchFamily="34" charset="0"/>
                    <a:cs typeface="Khmer UI" pitchFamily="34" charset="0"/>
                  </a:rPr>
                  <a:t>monotone in </a:t>
                </a:r>
                <a14:m>
                  <m:oMath xmlns:m="http://schemas.openxmlformats.org/officeDocument/2006/math">
                    <m:sSub>
                      <m:sSubPr>
                        <m:ctrlPr>
                          <a:rPr lang="en-US" sz="2000" i="1" smtClean="0">
                            <a:latin typeface="Cambria Math"/>
                          </a:rPr>
                        </m:ctrlPr>
                      </m:sSubPr>
                      <m:e>
                        <m:sSub>
                          <m:sSubPr>
                            <m:ctrlPr>
                              <a:rPr lang="en-US" sz="2000" i="1">
                                <a:latin typeface="Cambria Math"/>
                              </a:rPr>
                            </m:ctrlPr>
                          </m:sSubPr>
                          <m:e>
                            <m:r>
                              <a:rPr lang="en-US" sz="2000" i="1">
                                <a:latin typeface="Cambria Math"/>
                                <a:ea typeface="Cambria Math"/>
                              </a:rPr>
                              <m:t>∅</m:t>
                            </m:r>
                          </m:e>
                          <m:sub>
                            <m:r>
                              <a:rPr lang="en-US" sz="2000" i="1">
                                <a:latin typeface="Cambria Math"/>
                              </a:rPr>
                              <m:t>𝑖</m:t>
                            </m:r>
                          </m:sub>
                        </m:sSub>
                        <m:r>
                          <a:rPr lang="en-US" sz="2000" b="0" i="1" smtClean="0">
                            <a:latin typeface="Cambria Math"/>
                          </a:rPr>
                          <m:t>(</m:t>
                        </m:r>
                        <m:r>
                          <a:rPr lang="en-US" sz="2000" i="1" smtClean="0">
                            <a:latin typeface="Cambria Math"/>
                          </a:rPr>
                          <m:t>𝑣</m:t>
                        </m:r>
                      </m:e>
                      <m:sub>
                        <m:r>
                          <a:rPr lang="en-US" sz="2000" i="1" smtClean="0">
                            <a:latin typeface="Cambria Math"/>
                          </a:rPr>
                          <m:t>𝑖</m:t>
                        </m:r>
                      </m:sub>
                    </m:sSub>
                    <m:r>
                      <a:rPr lang="en-US" sz="2000" b="0" i="1" smtClean="0">
                        <a:latin typeface="Cambria Math"/>
                      </a:rPr>
                      <m:t>)</m:t>
                    </m:r>
                  </m:oMath>
                </a14:m>
                <a:r>
                  <a:rPr lang="en-US" sz="2000" dirty="0" smtClean="0">
                    <a:latin typeface="Khmer UI" pitchFamily="34" charset="0"/>
                    <a:cs typeface="Khmer UI" pitchFamily="34" charset="0"/>
                  </a:rPr>
                  <a:t>.</a:t>
                </a:r>
                <a:endParaRPr lang="en-US" sz="2000" dirty="0">
                  <a:latin typeface="Khmer UI" pitchFamily="34" charset="0"/>
                  <a:cs typeface="Khmer UI" pitchFamily="34" charset="0"/>
                </a:endParaRPr>
              </a:p>
            </p:txBody>
          </p:sp>
        </mc:Choice>
        <mc:Fallback xmlns="">
          <p:sp>
            <p:nvSpPr>
              <p:cNvPr id="5" name="מציין מיקום תוכן 1"/>
              <p:cNvSpPr txBox="1">
                <a:spLocks noRot="1" noChangeAspect="1" noMove="1" noResize="1" noEditPoints="1" noAdjustHandles="1" noChangeArrowheads="1" noChangeShapeType="1" noTextEdit="1"/>
              </p:cNvSpPr>
              <p:nvPr/>
            </p:nvSpPr>
            <p:spPr>
              <a:xfrm>
                <a:off x="1331640" y="2945342"/>
                <a:ext cx="6749221" cy="445647"/>
              </a:xfrm>
              <a:prstGeom prst="rect">
                <a:avLst/>
              </a:prstGeom>
              <a:blipFill rotWithShape="1">
                <a:blip r:embed="rId4"/>
                <a:stretch>
                  <a:fillRect t="-6849" b="-13699"/>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6" name="מציין מיקום תוכן 1"/>
              <p:cNvSpPr txBox="1">
                <a:spLocks/>
              </p:cNvSpPr>
              <p:nvPr/>
            </p:nvSpPr>
            <p:spPr>
              <a:xfrm>
                <a:off x="1357423" y="3717032"/>
                <a:ext cx="6749221" cy="445647"/>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lgn="ctr">
                  <a:buNone/>
                </a:pPr>
                <a:r>
                  <a:rPr lang="en-US" sz="2000" dirty="0" smtClean="0">
                    <a:latin typeface="Khmer UI" pitchFamily="34" charset="0"/>
                    <a:cs typeface="Khmer UI" pitchFamily="34" charset="0"/>
                  </a:rPr>
                  <a:t>Increasing </a:t>
                </a:r>
                <a:r>
                  <a:rPr lang="en-US" sz="2000" dirty="0">
                    <a:latin typeface="Khmer UI" pitchFamily="34" charset="0"/>
                    <a:cs typeface="Khmer UI" pitchFamily="34" charset="0"/>
                  </a:rPr>
                  <a:t> </a:t>
                </a:r>
                <a14:m>
                  <m:oMath xmlns:m="http://schemas.openxmlformats.org/officeDocument/2006/math">
                    <m:sSub>
                      <m:sSubPr>
                        <m:ctrlPr>
                          <a:rPr lang="en-US" sz="2000" i="1">
                            <a:latin typeface="Cambria Math"/>
                          </a:rPr>
                        </m:ctrlPr>
                      </m:sSubPr>
                      <m:e>
                        <m:sSub>
                          <m:sSubPr>
                            <m:ctrlPr>
                              <a:rPr lang="en-US" sz="2000" i="1">
                                <a:latin typeface="Cambria Math"/>
                              </a:rPr>
                            </m:ctrlPr>
                          </m:sSubPr>
                          <m:e>
                            <m:r>
                              <a:rPr lang="en-US" sz="2000" i="1">
                                <a:latin typeface="Cambria Math"/>
                                <a:ea typeface="Cambria Math"/>
                              </a:rPr>
                              <m:t>∅</m:t>
                            </m:r>
                          </m:e>
                          <m:sub>
                            <m:r>
                              <a:rPr lang="en-US" sz="2000" i="1">
                                <a:latin typeface="Cambria Math"/>
                              </a:rPr>
                              <m:t>𝑖</m:t>
                            </m:r>
                          </m:sub>
                        </m:sSub>
                        <m:r>
                          <a:rPr lang="en-US" sz="2000" i="1">
                            <a:latin typeface="Cambria Math"/>
                          </a:rPr>
                          <m:t>(</m:t>
                        </m:r>
                        <m:r>
                          <a:rPr lang="en-US" sz="2000" i="1">
                            <a:latin typeface="Cambria Math"/>
                          </a:rPr>
                          <m:t>𝑣</m:t>
                        </m:r>
                      </m:e>
                      <m:sub>
                        <m:r>
                          <a:rPr lang="en-US" sz="2000" i="1">
                            <a:latin typeface="Cambria Math"/>
                          </a:rPr>
                          <m:t>𝑖</m:t>
                        </m:r>
                      </m:sub>
                    </m:sSub>
                    <m:r>
                      <a:rPr lang="en-US" sz="2000" i="1">
                        <a:latin typeface="Cambria Math"/>
                      </a:rPr>
                      <m:t>)</m:t>
                    </m:r>
                  </m:oMath>
                </a14:m>
                <a:r>
                  <a:rPr lang="en-US" sz="2000" dirty="0" smtClean="0">
                    <a:latin typeface="Khmer UI" pitchFamily="34" charset="0"/>
                    <a:cs typeface="Khmer UI" pitchFamily="34" charset="0"/>
                  </a:rPr>
                  <a:t>  does not decrease </a:t>
                </a:r>
                <a14:m>
                  <m:oMath xmlns:m="http://schemas.openxmlformats.org/officeDocument/2006/math">
                    <m:sSub>
                      <m:sSubPr>
                        <m:ctrlPr>
                          <a:rPr lang="en-US" sz="2000" i="1">
                            <a:latin typeface="Cambria Math"/>
                          </a:rPr>
                        </m:ctrlPr>
                      </m:sSubPr>
                      <m:e>
                        <m:r>
                          <a:rPr lang="en-US" sz="2000" i="1">
                            <a:latin typeface="Cambria Math"/>
                          </a:rPr>
                          <m:t>𝑥</m:t>
                        </m:r>
                      </m:e>
                      <m:sub>
                        <m:r>
                          <a:rPr lang="en-US" sz="2000" i="1">
                            <a:latin typeface="Cambria Math"/>
                          </a:rPr>
                          <m:t>𝑖</m:t>
                        </m:r>
                      </m:sub>
                    </m:sSub>
                  </m:oMath>
                </a14:m>
                <a:endParaRPr lang="en-US" sz="2000" dirty="0">
                  <a:latin typeface="Khmer UI" pitchFamily="34" charset="0"/>
                  <a:cs typeface="Khmer UI" pitchFamily="34" charset="0"/>
                </a:endParaRPr>
              </a:p>
            </p:txBody>
          </p:sp>
        </mc:Choice>
        <mc:Fallback xmlns="">
          <p:sp>
            <p:nvSpPr>
              <p:cNvPr id="6" name="מציין מיקום תוכן 1"/>
              <p:cNvSpPr txBox="1">
                <a:spLocks noRot="1" noChangeAspect="1" noMove="1" noResize="1" noEditPoints="1" noAdjustHandles="1" noChangeArrowheads="1" noChangeShapeType="1" noTextEdit="1"/>
              </p:cNvSpPr>
              <p:nvPr/>
            </p:nvSpPr>
            <p:spPr>
              <a:xfrm>
                <a:off x="1357423" y="3717032"/>
                <a:ext cx="6749221" cy="445647"/>
              </a:xfrm>
              <a:prstGeom prst="rect">
                <a:avLst/>
              </a:prstGeom>
              <a:blipFill rotWithShape="1">
                <a:blip r:embed="rId5"/>
                <a:stretch>
                  <a:fillRect t="-6849" b="-13699"/>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7" name="מציין מיקום תוכן 1"/>
              <p:cNvSpPr txBox="1">
                <a:spLocks/>
              </p:cNvSpPr>
              <p:nvPr/>
            </p:nvSpPr>
            <p:spPr>
              <a:xfrm>
                <a:off x="1115616" y="4437112"/>
                <a:ext cx="6965245" cy="445647"/>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lgn="ctr">
                  <a:buNone/>
                </a:pPr>
                <a:r>
                  <a:rPr lang="en-US" sz="2000" dirty="0" smtClean="0">
                    <a:latin typeface="Khmer UI" pitchFamily="34" charset="0"/>
                    <a:cs typeface="Khmer UI" pitchFamily="34" charset="0"/>
                  </a:rPr>
                  <a:t>By the regularity assumption on </a:t>
                </a:r>
                <a14:m>
                  <m:oMath xmlns:m="http://schemas.openxmlformats.org/officeDocument/2006/math">
                    <m:sSub>
                      <m:sSubPr>
                        <m:ctrlPr>
                          <a:rPr lang="en-US" sz="2000" i="1">
                            <a:latin typeface="Cambria Math"/>
                          </a:rPr>
                        </m:ctrlPr>
                      </m:sSubPr>
                      <m:e>
                        <m:sSub>
                          <m:sSubPr>
                            <m:ctrlPr>
                              <a:rPr lang="en-US" sz="2000" i="1">
                                <a:latin typeface="Cambria Math"/>
                              </a:rPr>
                            </m:ctrlPr>
                          </m:sSubPr>
                          <m:e>
                            <m:sSub>
                              <m:sSubPr>
                                <m:ctrlPr>
                                  <a:rPr lang="en-US" sz="2000" i="1">
                                    <a:latin typeface="Cambria Math"/>
                                  </a:rPr>
                                </m:ctrlPr>
                              </m:sSubPr>
                              <m:e>
                                <m:r>
                                  <a:rPr lang="en-US" sz="2000" b="0" i="1" smtClean="0">
                                    <a:latin typeface="Cambria Math"/>
                                  </a:rPr>
                                  <m:t>𝐹</m:t>
                                </m:r>
                              </m:e>
                              <m:sub>
                                <m:r>
                                  <a:rPr lang="en-US" sz="2000" i="1">
                                    <a:latin typeface="Cambria Math"/>
                                  </a:rPr>
                                  <m:t>𝑖</m:t>
                                </m:r>
                              </m:sub>
                            </m:sSub>
                            <m:r>
                              <a:rPr lang="en-US" sz="2000" b="0" i="1" smtClean="0">
                                <a:latin typeface="Cambria Math"/>
                              </a:rPr>
                              <m:t>, </m:t>
                            </m:r>
                            <m:r>
                              <a:rPr lang="en-US" sz="2000" i="1">
                                <a:latin typeface="Cambria Math"/>
                                <a:ea typeface="Cambria Math"/>
                              </a:rPr>
                              <m:t>∅</m:t>
                            </m:r>
                          </m:e>
                          <m:sub>
                            <m:r>
                              <a:rPr lang="en-US" sz="2000" i="1">
                                <a:latin typeface="Cambria Math"/>
                              </a:rPr>
                              <m:t>𝑖</m:t>
                            </m:r>
                          </m:sub>
                        </m:sSub>
                        <m:r>
                          <a:rPr lang="en-US" sz="2000" i="1">
                            <a:latin typeface="Cambria Math"/>
                          </a:rPr>
                          <m:t>(</m:t>
                        </m:r>
                        <m:r>
                          <a:rPr lang="en-US" sz="2000" i="1">
                            <a:latin typeface="Cambria Math"/>
                          </a:rPr>
                          <m:t>𝑣</m:t>
                        </m:r>
                      </m:e>
                      <m:sub>
                        <m:r>
                          <a:rPr lang="en-US" sz="2000" i="1">
                            <a:latin typeface="Cambria Math"/>
                          </a:rPr>
                          <m:t>𝑖</m:t>
                        </m:r>
                      </m:sub>
                    </m:sSub>
                    <m:r>
                      <a:rPr lang="en-US" sz="2000" i="1">
                        <a:latin typeface="Cambria Math"/>
                      </a:rPr>
                      <m:t>)</m:t>
                    </m:r>
                  </m:oMath>
                </a14:m>
                <a:r>
                  <a:rPr lang="en-US" sz="2000" dirty="0" smtClean="0">
                    <a:latin typeface="Khmer UI" pitchFamily="34" charset="0"/>
                    <a:cs typeface="Khmer UI" pitchFamily="34" charset="0"/>
                  </a:rPr>
                  <a:t>  is monotone in </a:t>
                </a:r>
                <a14:m>
                  <m:oMath xmlns:m="http://schemas.openxmlformats.org/officeDocument/2006/math">
                    <m:sSub>
                      <m:sSubPr>
                        <m:ctrlPr>
                          <a:rPr lang="en-US" sz="2000" i="1">
                            <a:latin typeface="Cambria Math"/>
                          </a:rPr>
                        </m:ctrlPr>
                      </m:sSubPr>
                      <m:e>
                        <m:r>
                          <a:rPr lang="en-US" sz="2000" b="0" i="1" smtClean="0">
                            <a:latin typeface="Cambria Math"/>
                          </a:rPr>
                          <m:t>𝑣</m:t>
                        </m:r>
                      </m:e>
                      <m:sub>
                        <m:r>
                          <a:rPr lang="en-US" sz="2000" i="1">
                            <a:latin typeface="Cambria Math"/>
                          </a:rPr>
                          <m:t>𝑖</m:t>
                        </m:r>
                      </m:sub>
                    </m:sSub>
                  </m:oMath>
                </a14:m>
                <a:endParaRPr lang="en-US" sz="2000" dirty="0">
                  <a:latin typeface="Khmer UI" pitchFamily="34" charset="0"/>
                  <a:cs typeface="Khmer UI" pitchFamily="34" charset="0"/>
                </a:endParaRPr>
              </a:p>
            </p:txBody>
          </p:sp>
        </mc:Choice>
        <mc:Fallback xmlns="">
          <p:sp>
            <p:nvSpPr>
              <p:cNvPr id="7" name="מציין מיקום תוכן 1"/>
              <p:cNvSpPr txBox="1">
                <a:spLocks noRot="1" noChangeAspect="1" noMove="1" noResize="1" noEditPoints="1" noAdjustHandles="1" noChangeArrowheads="1" noChangeShapeType="1" noTextEdit="1"/>
              </p:cNvSpPr>
              <p:nvPr/>
            </p:nvSpPr>
            <p:spPr>
              <a:xfrm>
                <a:off x="1115616" y="4437112"/>
                <a:ext cx="6965245" cy="445647"/>
              </a:xfrm>
              <a:prstGeom prst="rect">
                <a:avLst/>
              </a:prstGeom>
              <a:blipFill rotWithShape="1">
                <a:blip r:embed="rId6"/>
                <a:stretch>
                  <a:fillRect l="-525" t="-6849" b="-13699"/>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8" name="מציין מיקום תוכן 1"/>
              <p:cNvSpPr txBox="1">
                <a:spLocks/>
              </p:cNvSpPr>
              <p:nvPr/>
            </p:nvSpPr>
            <p:spPr>
              <a:xfrm>
                <a:off x="1331640" y="5229200"/>
                <a:ext cx="6749221" cy="720080"/>
              </a:xfrm>
              <a:prstGeom prst="rect">
                <a:avLst/>
              </a:prstGeom>
            </p:spPr>
            <p:txBody>
              <a:bodyPr vert="horz" lIns="91440" tIns="45720" rIns="91440" bIns="45720" rtlCol="0" anchor="t">
                <a:no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indent="0" algn="ctr">
                  <a:buNone/>
                </a:pPr>
                <a:r>
                  <a:rPr lang="en-US" sz="2000" dirty="0" smtClean="0">
                    <a:latin typeface="Khmer UI" pitchFamily="34" charset="0"/>
                    <a:cs typeface="Khmer UI" pitchFamily="34" charset="0"/>
                  </a:rPr>
                  <a:t>increasing </a:t>
                </a:r>
                <a14:m>
                  <m:oMath xmlns:m="http://schemas.openxmlformats.org/officeDocument/2006/math">
                    <m:sSub>
                      <m:sSubPr>
                        <m:ctrlPr>
                          <a:rPr lang="en-US" sz="2000" i="1">
                            <a:latin typeface="Cambria Math"/>
                          </a:rPr>
                        </m:ctrlPr>
                      </m:sSubPr>
                      <m:e>
                        <m:r>
                          <a:rPr lang="en-US" sz="2000" i="1">
                            <a:latin typeface="Cambria Math"/>
                          </a:rPr>
                          <m:t>𝑣</m:t>
                        </m:r>
                      </m:e>
                      <m:sub>
                        <m:r>
                          <a:rPr lang="en-US" sz="2000" i="1">
                            <a:latin typeface="Cambria Math"/>
                          </a:rPr>
                          <m:t>𝑖</m:t>
                        </m:r>
                      </m:sub>
                    </m:sSub>
                  </m:oMath>
                </a14:m>
                <a:r>
                  <a:rPr lang="en-US" sz="2000" dirty="0" smtClean="0">
                    <a:latin typeface="Khmer UI" pitchFamily="34" charset="0"/>
                    <a:cs typeface="Khmer UI" pitchFamily="34" charset="0"/>
                  </a:rPr>
                  <a:t>  </a:t>
                </a:r>
                <a:r>
                  <a:rPr lang="en-US" sz="2000" dirty="0">
                    <a:latin typeface="Khmer UI" pitchFamily="34" charset="0"/>
                    <a:cs typeface="Khmer UI" pitchFamily="34" charset="0"/>
                  </a:rPr>
                  <a:t>cannot </a:t>
                </a:r>
                <a:r>
                  <a:rPr lang="en-US" sz="2000" dirty="0" smtClean="0">
                    <a:latin typeface="Khmer UI" pitchFamily="34" charset="0"/>
                    <a:cs typeface="Khmer UI" pitchFamily="34" charset="0"/>
                  </a:rPr>
                  <a:t>decrease </a:t>
                </a:r>
                <a14:m>
                  <m:oMath xmlns:m="http://schemas.openxmlformats.org/officeDocument/2006/math">
                    <m:sSub>
                      <m:sSubPr>
                        <m:ctrlPr>
                          <a:rPr lang="en-US" sz="2000" i="1">
                            <a:latin typeface="Cambria Math"/>
                          </a:rPr>
                        </m:ctrlPr>
                      </m:sSubPr>
                      <m:e>
                        <m:sSub>
                          <m:sSubPr>
                            <m:ctrlPr>
                              <a:rPr lang="en-US" sz="2000" i="1">
                                <a:latin typeface="Cambria Math"/>
                              </a:rPr>
                            </m:ctrlPr>
                          </m:sSubPr>
                          <m:e>
                            <m:r>
                              <a:rPr lang="en-US" sz="2000" i="1">
                                <a:latin typeface="Cambria Math"/>
                              </a:rPr>
                              <m:t> </m:t>
                            </m:r>
                            <m:r>
                              <a:rPr lang="en-US" sz="2000" i="1">
                                <a:latin typeface="Cambria Math"/>
                                <a:ea typeface="Cambria Math"/>
                              </a:rPr>
                              <m:t>∅</m:t>
                            </m:r>
                          </m:e>
                          <m:sub>
                            <m:r>
                              <a:rPr lang="en-US" sz="2000" i="1">
                                <a:latin typeface="Cambria Math"/>
                              </a:rPr>
                              <m:t>𝑖</m:t>
                            </m:r>
                          </m:sub>
                        </m:sSub>
                        <m:r>
                          <a:rPr lang="en-US" sz="2000" i="1">
                            <a:latin typeface="Cambria Math"/>
                          </a:rPr>
                          <m:t>(</m:t>
                        </m:r>
                        <m:r>
                          <a:rPr lang="en-US" sz="2000" i="1">
                            <a:latin typeface="Cambria Math"/>
                          </a:rPr>
                          <m:t>𝑣</m:t>
                        </m:r>
                      </m:e>
                      <m:sub>
                        <m:r>
                          <a:rPr lang="en-US" sz="2000" i="1">
                            <a:latin typeface="Cambria Math"/>
                          </a:rPr>
                          <m:t>𝑖</m:t>
                        </m:r>
                      </m:sub>
                    </m:sSub>
                    <m:r>
                      <a:rPr lang="en-US" sz="2000" i="1">
                        <a:latin typeface="Cambria Math"/>
                      </a:rPr>
                      <m:t>)</m:t>
                    </m:r>
                  </m:oMath>
                </a14:m>
                <a:r>
                  <a:rPr lang="en-US" sz="2000" dirty="0" smtClean="0">
                    <a:latin typeface="Khmer UI" pitchFamily="34" charset="0"/>
                    <a:cs typeface="Khmer UI" pitchFamily="34" charset="0"/>
                  </a:rPr>
                  <a:t> </a:t>
                </a:r>
                <a:r>
                  <a:rPr lang="en-US" sz="2000" dirty="0">
                    <a:latin typeface="Khmer UI" pitchFamily="34" charset="0"/>
                    <a:cs typeface="Khmer UI" pitchFamily="34" charset="0"/>
                  </a:rPr>
                  <a:t>which </a:t>
                </a:r>
                <a:r>
                  <a:rPr lang="en-US" sz="2000" dirty="0" smtClean="0">
                    <a:latin typeface="Khmer UI" pitchFamily="34" charset="0"/>
                    <a:cs typeface="Khmer UI" pitchFamily="34" charset="0"/>
                  </a:rPr>
                  <a:t>cannot decrease </a:t>
                </a:r>
                <a14:m>
                  <m:oMath xmlns:m="http://schemas.openxmlformats.org/officeDocument/2006/math">
                    <m:sSub>
                      <m:sSubPr>
                        <m:ctrlPr>
                          <a:rPr lang="en-US" sz="2000" i="1">
                            <a:latin typeface="Cambria Math"/>
                          </a:rPr>
                        </m:ctrlPr>
                      </m:sSubPr>
                      <m:e>
                        <m:sSub>
                          <m:sSubPr>
                            <m:ctrlPr>
                              <a:rPr lang="en-US" sz="2000" i="1">
                                <a:latin typeface="Cambria Math"/>
                              </a:rPr>
                            </m:ctrlPr>
                          </m:sSubPr>
                          <m:e>
                            <m:sSub>
                              <m:sSubPr>
                                <m:ctrlPr>
                                  <a:rPr lang="en-US" sz="2000" i="1">
                                    <a:latin typeface="Cambria Math"/>
                                  </a:rPr>
                                </m:ctrlPr>
                              </m:sSubPr>
                              <m:e>
                                <m:r>
                                  <a:rPr lang="en-US" sz="2000" i="1">
                                    <a:latin typeface="Cambria Math"/>
                                  </a:rPr>
                                  <m:t>𝑥</m:t>
                                </m:r>
                              </m:e>
                              <m:sub>
                                <m:r>
                                  <a:rPr lang="en-US" sz="2000" i="1">
                                    <a:latin typeface="Cambria Math"/>
                                  </a:rPr>
                                  <m:t>𝑖</m:t>
                                </m:r>
                              </m:sub>
                            </m:sSub>
                            <m:r>
                              <a:rPr lang="en-US" sz="2000" b="0" i="1" smtClean="0">
                                <a:latin typeface="Cambria Math"/>
                              </a:rPr>
                              <m:t>(</m:t>
                            </m:r>
                            <m:r>
                              <a:rPr lang="en-US" sz="2000" i="1">
                                <a:latin typeface="Cambria Math"/>
                                <a:ea typeface="Cambria Math"/>
                              </a:rPr>
                              <m:t>∅</m:t>
                            </m:r>
                          </m:e>
                          <m:sub>
                            <m:r>
                              <a:rPr lang="en-US" sz="2000" i="1">
                                <a:latin typeface="Cambria Math"/>
                              </a:rPr>
                              <m:t>𝑖</m:t>
                            </m:r>
                          </m:sub>
                        </m:sSub>
                        <m:r>
                          <a:rPr lang="en-US" sz="2000" i="1">
                            <a:latin typeface="Cambria Math"/>
                          </a:rPr>
                          <m:t>(</m:t>
                        </m:r>
                        <m:r>
                          <a:rPr lang="en-US" sz="2000" i="1">
                            <a:latin typeface="Cambria Math"/>
                          </a:rPr>
                          <m:t>𝑣</m:t>
                        </m:r>
                      </m:e>
                      <m:sub>
                        <m:r>
                          <a:rPr lang="en-US" sz="2000" i="1">
                            <a:latin typeface="Cambria Math"/>
                          </a:rPr>
                          <m:t>𝑖</m:t>
                        </m:r>
                      </m:sub>
                    </m:sSub>
                    <m:r>
                      <a:rPr lang="en-US" sz="2000" i="1">
                        <a:latin typeface="Cambria Math"/>
                      </a:rPr>
                      <m:t>)</m:t>
                    </m:r>
                    <m:r>
                      <a:rPr lang="en-US" sz="2000" b="0" i="1" smtClean="0">
                        <a:latin typeface="Cambria Math"/>
                      </a:rPr>
                      <m:t>)</m:t>
                    </m:r>
                  </m:oMath>
                </a14:m>
                <a:r>
                  <a:rPr lang="en-US" sz="2000" dirty="0">
                    <a:latin typeface="Khmer UI" pitchFamily="34" charset="0"/>
                    <a:cs typeface="Khmer UI" pitchFamily="34" charset="0"/>
                  </a:rPr>
                  <a:t> </a:t>
                </a:r>
              </a:p>
            </p:txBody>
          </p:sp>
        </mc:Choice>
        <mc:Fallback xmlns="">
          <p:sp>
            <p:nvSpPr>
              <p:cNvPr id="8" name="מציין מיקום תוכן 1"/>
              <p:cNvSpPr txBox="1">
                <a:spLocks noRot="1" noChangeAspect="1" noMove="1" noResize="1" noEditPoints="1" noAdjustHandles="1" noChangeArrowheads="1" noChangeShapeType="1" noTextEdit="1"/>
              </p:cNvSpPr>
              <p:nvPr/>
            </p:nvSpPr>
            <p:spPr>
              <a:xfrm>
                <a:off x="1331640" y="5229200"/>
                <a:ext cx="6749221" cy="720080"/>
              </a:xfrm>
              <a:prstGeom prst="rect">
                <a:avLst/>
              </a:prstGeom>
              <a:blipFill rotWithShape="1">
                <a:blip r:embed="rId7"/>
                <a:stretch>
                  <a:fillRect t="-4237" b="-12712"/>
                </a:stretch>
              </a:blipFill>
            </p:spPr>
            <p:txBody>
              <a:bodyPr/>
              <a:lstStyle/>
              <a:p>
                <a:r>
                  <a:rPr lang="he-IL">
                    <a:noFill/>
                  </a:rPr>
                  <a:t> </a:t>
                </a:r>
              </a:p>
            </p:txBody>
          </p:sp>
        </mc:Fallback>
      </mc:AlternateContent>
      <p:sp>
        <p:nvSpPr>
          <p:cNvPr id="9" name="חץ למטה 8"/>
          <p:cNvSpPr/>
          <p:nvPr/>
        </p:nvSpPr>
        <p:spPr>
          <a:xfrm>
            <a:off x="4355976" y="2578503"/>
            <a:ext cx="216024" cy="366839"/>
          </a:xfrm>
          <a:prstGeom prst="downArrow">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חץ למטה 11"/>
          <p:cNvSpPr/>
          <p:nvPr/>
        </p:nvSpPr>
        <p:spPr>
          <a:xfrm>
            <a:off x="4355976" y="3370591"/>
            <a:ext cx="216024" cy="366839"/>
          </a:xfrm>
          <a:prstGeom prst="downArrow">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חץ למטה 12"/>
          <p:cNvSpPr/>
          <p:nvPr/>
        </p:nvSpPr>
        <p:spPr>
          <a:xfrm>
            <a:off x="4355976" y="4862361"/>
            <a:ext cx="216024" cy="366839"/>
          </a:xfrm>
          <a:prstGeom prst="downArrow">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39581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P spid="6" grpId="0"/>
      <p:bldP spid="7" grpId="0"/>
      <p:bldP spid="8" grpId="0"/>
      <p:bldP spid="9"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כותרת 1"/>
          <p:cNvSpPr txBox="1">
            <a:spLocks/>
          </p:cNvSpPr>
          <p:nvPr/>
        </p:nvSpPr>
        <p:spPr>
          <a:xfrm>
            <a:off x="1043608" y="858363"/>
            <a:ext cx="6965245" cy="120248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rtl="1"/>
            <a:r>
              <a:rPr lang="en-US" sz="6000" b="1" dirty="0" smtClean="0">
                <a:solidFill>
                  <a:schemeClr val="tx2"/>
                </a:solidFill>
                <a:latin typeface="JasmineUPC" pitchFamily="18" charset="-34"/>
                <a:cs typeface="JasmineUPC" pitchFamily="18" charset="-34"/>
              </a:rPr>
              <a:t>Virtual Surplus </a:t>
            </a:r>
            <a:r>
              <a:rPr lang="en-US" sz="6000" b="1" dirty="0">
                <a:solidFill>
                  <a:schemeClr val="tx2"/>
                </a:solidFill>
                <a:latin typeface="JasmineUPC" pitchFamily="18" charset="-34"/>
                <a:cs typeface="JasmineUPC" pitchFamily="18" charset="-34"/>
              </a:rPr>
              <a:t>maximization mechanism </a:t>
            </a:r>
            <a:r>
              <a:rPr lang="en-US" sz="6000" b="1" dirty="0" smtClean="0">
                <a:solidFill>
                  <a:schemeClr val="tx2"/>
                </a:solidFill>
                <a:latin typeface="JasmineUPC" pitchFamily="18" charset="-34"/>
                <a:cs typeface="JasmineUPC" pitchFamily="18" charset="-34"/>
              </a:rPr>
              <a:t>(VSM</a:t>
            </a:r>
            <a:r>
              <a:rPr lang="en-US" sz="6000" b="1" dirty="0">
                <a:solidFill>
                  <a:schemeClr val="tx2"/>
                </a:solidFill>
                <a:latin typeface="JasmineUPC" pitchFamily="18" charset="-34"/>
                <a:cs typeface="JasmineUPC" pitchFamily="18" charset="-34"/>
              </a:rPr>
              <a:t>)</a:t>
            </a:r>
            <a:endParaRPr lang="en-US" sz="6000" b="1" dirty="0">
              <a:solidFill>
                <a:srgbClr val="002060"/>
              </a:solidFill>
              <a:latin typeface="Guttman Yad-Brush" pitchFamily="2" charset="-79"/>
              <a:cs typeface="Guttman Yad-Brush" pitchFamily="2" charset="-79"/>
            </a:endParaRPr>
          </a:p>
        </p:txBody>
      </p:sp>
      <p:sp>
        <p:nvSpPr>
          <p:cNvPr id="2" name="מציין מיקום תוכן 1"/>
          <p:cNvSpPr>
            <a:spLocks noGrp="1"/>
          </p:cNvSpPr>
          <p:nvPr>
            <p:ph idx="1"/>
          </p:nvPr>
        </p:nvSpPr>
        <p:spPr>
          <a:xfrm>
            <a:off x="1331640" y="2633500"/>
            <a:ext cx="6196405" cy="579476"/>
          </a:xfrm>
        </p:spPr>
        <p:txBody>
          <a:bodyPr>
            <a:normAutofit/>
          </a:bodyPr>
          <a:lstStyle/>
          <a:p>
            <a:pPr marL="0" indent="0">
              <a:buNone/>
            </a:pPr>
            <a:r>
              <a:rPr lang="en-US" b="1" dirty="0" smtClean="0">
                <a:solidFill>
                  <a:srgbClr val="6600FF"/>
                </a:solidFill>
                <a:latin typeface="Khmer UI" pitchFamily="34" charset="0"/>
                <a:cs typeface="Khmer UI" pitchFamily="34" charset="0"/>
              </a:rPr>
              <a:t>1</a:t>
            </a:r>
            <a:r>
              <a:rPr lang="en-US" dirty="0">
                <a:solidFill>
                  <a:srgbClr val="6600FF"/>
                </a:solidFill>
                <a:latin typeface="Khmer UI" pitchFamily="34" charset="0"/>
                <a:cs typeface="Khmer UI" pitchFamily="34" charset="0"/>
              </a:rPr>
              <a:t>. </a:t>
            </a:r>
            <a:r>
              <a:rPr lang="en-US" dirty="0">
                <a:latin typeface="Khmer UI" pitchFamily="34" charset="0"/>
                <a:cs typeface="Khmer UI" pitchFamily="34" charset="0"/>
              </a:rPr>
              <a:t>Solicit and accept sealed bids b</a:t>
            </a:r>
            <a:r>
              <a:rPr lang="en-US" dirty="0" smtClean="0">
                <a:latin typeface="Khmer UI" pitchFamily="34" charset="0"/>
                <a:cs typeface="Khmer UI" pitchFamily="34" charset="0"/>
              </a:rPr>
              <a:t>,</a:t>
            </a:r>
            <a:endParaRPr lang="he-IL" dirty="0">
              <a:latin typeface="Khmer UI" pitchFamily="34" charset="0"/>
            </a:endParaRPr>
          </a:p>
        </p:txBody>
      </p:sp>
      <mc:AlternateContent xmlns:mc="http://schemas.openxmlformats.org/markup-compatibility/2006" xmlns:a14="http://schemas.microsoft.com/office/drawing/2010/main">
        <mc:Choice Requires="a14">
          <p:sp>
            <p:nvSpPr>
              <p:cNvPr id="3" name="TextBox 2"/>
              <p:cNvSpPr txBox="1"/>
              <p:nvPr/>
            </p:nvSpPr>
            <p:spPr>
              <a:xfrm>
                <a:off x="1331640" y="4479503"/>
                <a:ext cx="5184576" cy="502510"/>
              </a:xfrm>
              <a:prstGeom prst="rect">
                <a:avLst/>
              </a:prstGeom>
              <a:noFill/>
            </p:spPr>
            <p:txBody>
              <a:bodyPr wrap="square" rtlCol="1">
                <a:spAutoFit/>
              </a:bodyPr>
              <a:lstStyle/>
              <a:p>
                <a:r>
                  <a:rPr lang="en-US" sz="2400" b="1" dirty="0" smtClean="0">
                    <a:solidFill>
                      <a:srgbClr val="6600FF"/>
                    </a:solidFill>
                    <a:latin typeface="Khmer UI" pitchFamily="34" charset="0"/>
                    <a:cs typeface="Khmer UI" pitchFamily="34" charset="0"/>
                  </a:rPr>
                  <a:t>3</a:t>
                </a:r>
                <a:r>
                  <a:rPr lang="en-US" sz="2400" dirty="0">
                    <a:solidFill>
                      <a:srgbClr val="6600FF"/>
                    </a:solidFill>
                    <a:latin typeface="Khmer UI" pitchFamily="34" charset="0"/>
                    <a:cs typeface="Khmer UI" pitchFamily="34" charset="0"/>
                  </a:rPr>
                  <a:t>. </a:t>
                </a:r>
                <a:r>
                  <a:rPr lang="en-US" sz="2400" dirty="0">
                    <a:latin typeface="Khmer UI" pitchFamily="34" charset="0"/>
                    <a:cs typeface="Khmer UI" pitchFamily="34" charset="0"/>
                  </a:rPr>
                  <a:t>for each </a:t>
                </a:r>
                <a:r>
                  <a:rPr lang="en-US" sz="2400" dirty="0" err="1">
                    <a:latin typeface="Khmer UI" pitchFamily="34" charset="0"/>
                    <a:cs typeface="Khmer UI" pitchFamily="34" charset="0"/>
                  </a:rPr>
                  <a:t>i</a:t>
                </a:r>
                <a:r>
                  <a:rPr lang="en-US" sz="2400" dirty="0">
                    <a:latin typeface="Khmer UI" pitchFamily="34" charset="0"/>
                    <a:cs typeface="Khmer UI" pitchFamily="34" charset="0"/>
                  </a:rPr>
                  <a:t>, </a:t>
                </a:r>
                <a14:m>
                  <m:oMath xmlns:m="http://schemas.openxmlformats.org/officeDocument/2006/math">
                    <m:sSub>
                      <m:sSubPr>
                        <m:ctrlPr>
                          <a:rPr lang="en-US" sz="2400" i="1" dirty="0">
                            <a:latin typeface="Cambria Math"/>
                          </a:rPr>
                        </m:ctrlPr>
                      </m:sSubPr>
                      <m:e>
                        <m:r>
                          <a:rPr lang="en-US" sz="2400" i="1" dirty="0">
                            <a:latin typeface="Cambria Math"/>
                          </a:rPr>
                          <m:t>𝑝</m:t>
                        </m:r>
                      </m:e>
                      <m:sub>
                        <m:r>
                          <a:rPr lang="en-US" sz="2400" i="1" dirty="0">
                            <a:latin typeface="Cambria Math"/>
                          </a:rPr>
                          <m:t>𝑖</m:t>
                        </m:r>
                      </m:sub>
                    </m:sSub>
                  </m:oMath>
                </a14:m>
                <a:r>
                  <a:rPr lang="en-US" sz="2400" dirty="0">
                    <a:latin typeface="Khmer UI" pitchFamily="34" charset="0"/>
                    <a:cs typeface="Khmer UI" pitchFamily="34" charset="0"/>
                  </a:rPr>
                  <a:t> ← </a:t>
                </a:r>
                <a14:m>
                  <m:oMath xmlns:m="http://schemas.openxmlformats.org/officeDocument/2006/math">
                    <m:sSub>
                      <m:sSubPr>
                        <m:ctrlPr>
                          <a:rPr lang="en-US" sz="2400" i="1" dirty="0" smtClean="0">
                            <a:latin typeface="Cambria Math"/>
                          </a:rPr>
                        </m:ctrlPr>
                      </m:sSubPr>
                      <m:e>
                        <m:sSubSup>
                          <m:sSubSupPr>
                            <m:ctrlPr>
                              <a:rPr lang="en-US" sz="2400" i="1" dirty="0">
                                <a:latin typeface="Cambria Math"/>
                              </a:rPr>
                            </m:ctrlPr>
                          </m:sSubSupPr>
                          <m:e>
                            <m:r>
                              <a:rPr lang="en-US" sz="2400" i="1">
                                <a:latin typeface="Cambria Math"/>
                                <a:ea typeface="Cambria Math"/>
                              </a:rPr>
                              <m:t>∅</m:t>
                            </m:r>
                          </m:e>
                          <m:sub/>
                          <m:sup>
                            <m:r>
                              <a:rPr lang="en-US" sz="2400" i="1" dirty="0">
                                <a:latin typeface="Cambria Math"/>
                              </a:rPr>
                              <m:t>−</m:t>
                            </m:r>
                            <m:r>
                              <a:rPr lang="en-US" sz="2400" i="1" dirty="0">
                                <a:latin typeface="Cambria Math"/>
                              </a:rPr>
                              <m:t>1</m:t>
                            </m:r>
                          </m:sup>
                        </m:sSubSup>
                      </m:e>
                      <m:sub>
                        <m:r>
                          <a:rPr lang="en-US" sz="2400" b="0" i="1" dirty="0" smtClean="0">
                            <a:latin typeface="Cambria Math"/>
                          </a:rPr>
                          <m:t>𝑖</m:t>
                        </m:r>
                      </m:sub>
                    </m:sSub>
                  </m:oMath>
                </a14:m>
                <a:r>
                  <a:rPr lang="en-US" sz="2400" dirty="0">
                    <a:latin typeface="Khmer UI" pitchFamily="34" charset="0"/>
                    <a:cs typeface="Khmer UI" pitchFamily="34" charset="0"/>
                  </a:rPr>
                  <a:t>(</a:t>
                </a:r>
                <a14:m>
                  <m:oMath xmlns:m="http://schemas.openxmlformats.org/officeDocument/2006/math">
                    <m:sSub>
                      <m:sSubPr>
                        <m:ctrlPr>
                          <a:rPr lang="en-US" sz="2400" i="1" dirty="0">
                            <a:latin typeface="Cambria Math"/>
                          </a:rPr>
                        </m:ctrlPr>
                      </m:sSubPr>
                      <m:e>
                        <m:r>
                          <a:rPr lang="en-US" sz="2400" i="1" dirty="0">
                            <a:latin typeface="Cambria Math"/>
                          </a:rPr>
                          <m:t>𝑝</m:t>
                        </m:r>
                        <m:r>
                          <a:rPr lang="en-US" sz="2400" i="1" dirty="0">
                            <a:latin typeface="Cambria Math"/>
                          </a:rPr>
                          <m:t>′</m:t>
                        </m:r>
                      </m:e>
                      <m:sub>
                        <m:r>
                          <a:rPr lang="en-US" sz="2400" i="1" dirty="0">
                            <a:latin typeface="Cambria Math"/>
                          </a:rPr>
                          <m:t>𝑖</m:t>
                        </m:r>
                      </m:sub>
                    </m:sSub>
                  </m:oMath>
                </a14:m>
                <a:r>
                  <a:rPr lang="en-US" sz="2400" dirty="0">
                    <a:latin typeface="Khmer UI" pitchFamily="34" charset="0"/>
                    <a:cs typeface="Khmer UI" pitchFamily="34" charset="0"/>
                  </a:rPr>
                  <a:t>).</a:t>
                </a:r>
                <a:endParaRPr lang="he-IL" sz="2400" dirty="0">
                  <a:latin typeface="Khmer UI"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331640" y="4479503"/>
                <a:ext cx="5184576" cy="502510"/>
              </a:xfrm>
              <a:prstGeom prst="rect">
                <a:avLst/>
              </a:prstGeom>
              <a:blipFill rotWithShape="1">
                <a:blip r:embed="rId3"/>
                <a:stretch>
                  <a:fillRect l="-1763" t="-9756" b="-20732"/>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331640" y="3573016"/>
                <a:ext cx="6120680" cy="461665"/>
              </a:xfrm>
              <a:prstGeom prst="rect">
                <a:avLst/>
              </a:prstGeom>
              <a:noFill/>
            </p:spPr>
            <p:txBody>
              <a:bodyPr wrap="square" rtlCol="1">
                <a:spAutoFit/>
              </a:bodyPr>
              <a:lstStyle/>
              <a:p>
                <a:r>
                  <a:rPr lang="en-US" sz="2400" b="1" dirty="0">
                    <a:solidFill>
                      <a:srgbClr val="6600FF"/>
                    </a:solidFill>
                    <a:latin typeface="Khmer UI" pitchFamily="34" charset="0"/>
                    <a:cs typeface="Khmer UI" pitchFamily="34" charset="0"/>
                  </a:rPr>
                  <a:t>2</a:t>
                </a:r>
                <a:r>
                  <a:rPr lang="en-US" sz="2400" dirty="0">
                    <a:solidFill>
                      <a:srgbClr val="6600FF"/>
                    </a:solidFill>
                    <a:latin typeface="Khmer UI" pitchFamily="34" charset="0"/>
                    <a:cs typeface="Khmer UI" pitchFamily="34" charset="0"/>
                  </a:rPr>
                  <a:t>. </a:t>
                </a:r>
                <a:r>
                  <a:rPr lang="en-US" sz="2400" dirty="0">
                    <a:latin typeface="Khmer UI" pitchFamily="34" charset="0"/>
                    <a:cs typeface="Khmer UI" pitchFamily="34" charset="0"/>
                  </a:rPr>
                  <a:t>(x, p′) ← SM(</a:t>
                </a:r>
                <a14:m>
                  <m:oMath xmlns:m="http://schemas.openxmlformats.org/officeDocument/2006/math">
                    <m:r>
                      <a:rPr lang="en-US" sz="2400" i="1">
                        <a:latin typeface="Cambria Math"/>
                        <a:ea typeface="Cambria Math"/>
                      </a:rPr>
                      <m:t>∅</m:t>
                    </m:r>
                  </m:oMath>
                </a14:m>
                <a:r>
                  <a:rPr lang="en-US" sz="2400" dirty="0">
                    <a:latin typeface="Khmer UI" pitchFamily="34" charset="0"/>
                    <a:cs typeface="Khmer UI" pitchFamily="34" charset="0"/>
                  </a:rPr>
                  <a:t>(b)), and</a:t>
                </a:r>
                <a:endParaRPr lang="he-IL" sz="2400" dirty="0">
                  <a:latin typeface="Khmer UI"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331640" y="3573016"/>
                <a:ext cx="6120680" cy="461665"/>
              </a:xfrm>
              <a:prstGeom prst="rect">
                <a:avLst/>
              </a:prstGeom>
              <a:blipFill rotWithShape="1">
                <a:blip r:embed="rId4"/>
                <a:stretch>
                  <a:fillRect l="-1494" t="-10526" b="-30263"/>
                </a:stretch>
              </a:blipFill>
            </p:spPr>
            <p:txBody>
              <a:bodyPr/>
              <a:lstStyle/>
              <a:p>
                <a:r>
                  <a:rPr lang="he-IL">
                    <a:noFill/>
                  </a:rPr>
                  <a:t> </a:t>
                </a:r>
              </a:p>
            </p:txBody>
          </p:sp>
        </mc:Fallback>
      </mc:AlternateContent>
    </p:spTree>
    <p:extLst>
      <p:ext uri="{BB962C8B-B14F-4D97-AF65-F5344CB8AC3E}">
        <p14:creationId xmlns:p14="http://schemas.microsoft.com/office/powerpoint/2010/main" val="79882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כותרת 1"/>
          <p:cNvSpPr txBox="1">
            <a:spLocks/>
          </p:cNvSpPr>
          <p:nvPr/>
        </p:nvSpPr>
        <p:spPr>
          <a:xfrm>
            <a:off x="1043608" y="692696"/>
            <a:ext cx="6965245" cy="120248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rtl="1"/>
            <a:r>
              <a:rPr lang="en-US" sz="6000" b="1" dirty="0" smtClean="0">
                <a:solidFill>
                  <a:schemeClr val="tx2"/>
                </a:solidFill>
                <a:latin typeface="JasmineUPC" pitchFamily="18" charset="-34"/>
                <a:cs typeface="JasmineUPC" pitchFamily="18" charset="-34"/>
              </a:rPr>
              <a:t>Optimal Mechanism</a:t>
            </a:r>
            <a:endParaRPr lang="en-US" sz="6000" b="1" dirty="0">
              <a:solidFill>
                <a:srgbClr val="002060"/>
              </a:solidFill>
              <a:latin typeface="Guttman Yad-Brush" pitchFamily="2" charset="-79"/>
              <a:cs typeface="Guttman Yad-Brush" pitchFamily="2" charset="-79"/>
            </a:endParaRPr>
          </a:p>
        </p:txBody>
      </p:sp>
      <p:sp>
        <p:nvSpPr>
          <p:cNvPr id="2" name="מציין מיקום תוכן 1"/>
          <p:cNvSpPr>
            <a:spLocks noGrp="1"/>
          </p:cNvSpPr>
          <p:nvPr>
            <p:ph idx="1"/>
          </p:nvPr>
        </p:nvSpPr>
        <p:spPr>
          <a:xfrm>
            <a:off x="1259631" y="2119257"/>
            <a:ext cx="6533197" cy="1381751"/>
          </a:xfrm>
        </p:spPr>
        <p:txBody>
          <a:bodyPr>
            <a:normAutofit fontScale="92500"/>
          </a:bodyPr>
          <a:lstStyle/>
          <a:p>
            <a:pPr>
              <a:buClr>
                <a:srgbClr val="6600FF"/>
              </a:buClr>
              <a:buSzPct val="100000"/>
              <a:buFont typeface="Wingdings" pitchFamily="2" charset="2"/>
              <a:buChar char="v"/>
            </a:pPr>
            <a:r>
              <a:rPr lang="en-US" dirty="0" smtClean="0">
                <a:latin typeface="Khmer UI" pitchFamily="34" charset="0"/>
                <a:cs typeface="Khmer UI" pitchFamily="34" charset="0"/>
              </a:rPr>
              <a:t> For </a:t>
            </a:r>
            <a:r>
              <a:rPr lang="en-US" dirty="0">
                <a:latin typeface="Khmer UI" pitchFamily="34" charset="0"/>
                <a:cs typeface="Khmer UI" pitchFamily="34" charset="0"/>
              </a:rPr>
              <a:t>regular distributions, the virtual value  </a:t>
            </a:r>
            <a:r>
              <a:rPr lang="en-US" dirty="0" smtClean="0">
                <a:latin typeface="Khmer UI" pitchFamily="34" charset="0"/>
                <a:cs typeface="Khmer UI" pitchFamily="34" charset="0"/>
              </a:rPr>
              <a:t>         </a:t>
            </a:r>
          </a:p>
          <a:p>
            <a:pPr marL="365760" lvl="1" indent="0">
              <a:buClr>
                <a:srgbClr val="6600FF"/>
              </a:buClr>
              <a:buSzPct val="100000"/>
              <a:buNone/>
            </a:pPr>
            <a:r>
              <a:rPr lang="en-US" sz="2400" dirty="0" smtClean="0">
                <a:latin typeface="Khmer UI" pitchFamily="34" charset="0"/>
                <a:cs typeface="Khmer UI" pitchFamily="34" charset="0"/>
              </a:rPr>
              <a:t>maximization </a:t>
            </a:r>
            <a:r>
              <a:rPr lang="en-US" sz="2400" dirty="0">
                <a:latin typeface="Khmer UI" pitchFamily="34" charset="0"/>
                <a:cs typeface="Khmer UI" pitchFamily="34" charset="0"/>
              </a:rPr>
              <a:t>mechanism is </a:t>
            </a:r>
            <a:r>
              <a:rPr lang="en-US" sz="2400" dirty="0" smtClean="0">
                <a:latin typeface="Khmer UI" pitchFamily="34" charset="0"/>
                <a:cs typeface="Khmer UI" pitchFamily="34" charset="0"/>
              </a:rPr>
              <a:t>dominant strategy </a:t>
            </a:r>
            <a:r>
              <a:rPr lang="en-US" sz="2400" dirty="0">
                <a:latin typeface="Khmer UI" pitchFamily="34" charset="0"/>
                <a:cs typeface="Khmer UI" pitchFamily="34" charset="0"/>
              </a:rPr>
              <a:t>incentive </a:t>
            </a:r>
            <a:r>
              <a:rPr lang="en-US" sz="2400" dirty="0" smtClean="0">
                <a:latin typeface="Khmer UI" pitchFamily="34" charset="0"/>
                <a:cs typeface="Khmer UI" pitchFamily="34" charset="0"/>
              </a:rPr>
              <a:t>compatible (DSIC).</a:t>
            </a:r>
          </a:p>
        </p:txBody>
      </p:sp>
      <p:sp>
        <p:nvSpPr>
          <p:cNvPr id="4" name="TextBox 3"/>
          <p:cNvSpPr txBox="1"/>
          <p:nvPr/>
        </p:nvSpPr>
        <p:spPr>
          <a:xfrm>
            <a:off x="1259631" y="3789040"/>
            <a:ext cx="6533197" cy="1569660"/>
          </a:xfrm>
          <a:prstGeom prst="rect">
            <a:avLst/>
          </a:prstGeom>
          <a:noFill/>
        </p:spPr>
        <p:txBody>
          <a:bodyPr wrap="square" rtlCol="1">
            <a:spAutoFit/>
          </a:bodyPr>
          <a:lstStyle/>
          <a:p>
            <a:pPr marL="342900" indent="-342900">
              <a:buClr>
                <a:srgbClr val="6600FF"/>
              </a:buClr>
              <a:buFont typeface="Wingdings" pitchFamily="2" charset="2"/>
              <a:buChar char="v"/>
            </a:pPr>
            <a:r>
              <a:rPr lang="en-US" sz="2400" dirty="0">
                <a:latin typeface="Khmer UI" pitchFamily="34" charset="0"/>
                <a:cs typeface="Khmer UI" pitchFamily="34" charset="0"/>
              </a:rPr>
              <a:t>For regular distributions, the virtual </a:t>
            </a:r>
            <a:r>
              <a:rPr lang="en-US" sz="2400" dirty="0" smtClean="0">
                <a:latin typeface="Khmer UI" pitchFamily="34" charset="0"/>
                <a:cs typeface="Khmer UI" pitchFamily="34" charset="0"/>
              </a:rPr>
              <a:t>surplus   maximization </a:t>
            </a:r>
            <a:r>
              <a:rPr lang="en-US" sz="2400" dirty="0">
                <a:latin typeface="Khmer UI" pitchFamily="34" charset="0"/>
                <a:cs typeface="Khmer UI" pitchFamily="34" charset="0"/>
              </a:rPr>
              <a:t>mechanism </a:t>
            </a:r>
            <a:r>
              <a:rPr lang="en-US" sz="2400" dirty="0" smtClean="0">
                <a:latin typeface="Khmer UI" pitchFamily="34" charset="0"/>
                <a:cs typeface="Khmer UI" pitchFamily="34" charset="0"/>
              </a:rPr>
              <a:t>optimizes expected profit </a:t>
            </a:r>
            <a:r>
              <a:rPr lang="en-US" sz="2400" dirty="0">
                <a:latin typeface="Khmer UI" pitchFamily="34" charset="0"/>
                <a:cs typeface="Khmer UI" pitchFamily="34" charset="0"/>
              </a:rPr>
              <a:t>in dominant strategy </a:t>
            </a:r>
            <a:r>
              <a:rPr lang="en-US" sz="2400" dirty="0" smtClean="0">
                <a:latin typeface="Khmer UI" pitchFamily="34" charset="0"/>
                <a:cs typeface="Khmer UI" pitchFamily="34" charset="0"/>
              </a:rPr>
              <a:t>  equilibrium (DSE).</a:t>
            </a:r>
            <a:endParaRPr lang="he-IL" sz="2400" dirty="0">
              <a:latin typeface="Khmer UI" pitchFamily="34" charset="0"/>
            </a:endParaRPr>
          </a:p>
        </p:txBody>
      </p:sp>
    </p:spTree>
    <p:extLst>
      <p:ext uri="{BB962C8B-B14F-4D97-AF65-F5344CB8AC3E}">
        <p14:creationId xmlns:p14="http://schemas.microsoft.com/office/powerpoint/2010/main" val="16645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l"/>
            <a:r>
              <a:rPr lang="en-US" dirty="0" smtClean="0">
                <a:solidFill>
                  <a:schemeClr val="tx2"/>
                </a:solidFill>
                <a:latin typeface="Aharoni" pitchFamily="2" charset="-79"/>
                <a:cs typeface="Aharoni" pitchFamily="2" charset="-79"/>
              </a:rPr>
              <a:t>      Irregular distributions</a:t>
            </a:r>
            <a:endParaRPr lang="he-IL" dirty="0">
              <a:solidFill>
                <a:schemeClr val="tx2"/>
              </a:solidFill>
              <a:latin typeface="Aharoni" pitchFamily="2" charset="-79"/>
              <a:cs typeface="Aharoni" pitchFamily="2" charset="-79"/>
            </a:endParaRPr>
          </a:p>
        </p:txBody>
      </p:sp>
      <p:sp>
        <p:nvSpPr>
          <p:cNvPr id="3" name="מציין מיקום תוכן 2"/>
          <p:cNvSpPr>
            <a:spLocks noGrp="1"/>
          </p:cNvSpPr>
          <p:nvPr>
            <p:ph idx="1"/>
          </p:nvPr>
        </p:nvSpPr>
        <p:spPr/>
        <p:txBody>
          <a:bodyPr>
            <a:normAutofit/>
          </a:bodyPr>
          <a:lstStyle/>
          <a:p>
            <a:pPr algn="l">
              <a:buNone/>
            </a:pPr>
            <a:r>
              <a:rPr lang="en-US" sz="2400" dirty="0" smtClean="0"/>
              <a:t>Definition: an irregular distribution is on for which the revenue curve is non concave.</a:t>
            </a:r>
          </a:p>
          <a:p>
            <a:pPr algn="l">
              <a:buNone/>
            </a:pPr>
            <a:endParaRPr lang="en-US" sz="2400" dirty="0" smtClean="0"/>
          </a:p>
          <a:p>
            <a:pPr algn="l">
              <a:buNone/>
            </a:pPr>
            <a:endParaRPr lang="en-US" sz="2400" dirty="0" smtClean="0"/>
          </a:p>
          <a:p>
            <a:pPr algn="l">
              <a:buNone/>
            </a:pPr>
            <a:endParaRPr lang="en-US" sz="2400" dirty="0" smtClean="0"/>
          </a:p>
          <a:p>
            <a:pPr algn="l">
              <a:buNone/>
            </a:pPr>
            <a:endParaRPr lang="en-US" sz="2400" dirty="0" smtClean="0"/>
          </a:p>
          <a:p>
            <a:pPr algn="l">
              <a:buNone/>
            </a:pPr>
            <a:endParaRPr lang="en-US" sz="2400" dirty="0" smtClean="0"/>
          </a:p>
          <a:p>
            <a:pPr algn="l">
              <a:buNone/>
            </a:pPr>
            <a:r>
              <a:rPr lang="en-US" sz="2400" dirty="0" smtClean="0"/>
              <a:t>In the case of irregular distribution the virtual valuation function is non monotone, therefore a higher value might result in a lower virtual value. </a:t>
            </a:r>
            <a:endParaRPr lang="he-IL" sz="2400" dirty="0"/>
          </a:p>
        </p:txBody>
      </p:sp>
      <p:pic>
        <p:nvPicPr>
          <p:cNvPr id="4" name="Picture 2"/>
          <p:cNvPicPr>
            <a:picLocks noChangeAspect="1" noChangeArrowheads="1"/>
          </p:cNvPicPr>
          <p:nvPr/>
        </p:nvPicPr>
        <p:blipFill>
          <a:blip r:embed="rId2"/>
          <a:srcRect/>
          <a:stretch>
            <a:fillRect/>
          </a:stretch>
        </p:blipFill>
        <p:spPr bwMode="auto">
          <a:xfrm>
            <a:off x="5292080" y="1988840"/>
            <a:ext cx="3295650" cy="2257425"/>
          </a:xfrm>
          <a:prstGeom prst="rect">
            <a:avLst/>
          </a:prstGeom>
          <a:noFill/>
          <a:ln w="9525">
            <a:noFill/>
            <a:miter lim="800000"/>
            <a:headEnd/>
            <a:tailEnd/>
          </a:ln>
          <a:effectLst/>
        </p:spPr>
      </p:pic>
    </p:spTree>
    <p:extLst>
      <p:ext uri="{BB962C8B-B14F-4D97-AF65-F5344CB8AC3E}">
        <p14:creationId xmlns:p14="http://schemas.microsoft.com/office/powerpoint/2010/main" val="8792943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l"/>
            <a:r>
              <a:rPr lang="en-US" dirty="0" smtClean="0">
                <a:solidFill>
                  <a:schemeClr val="tx2"/>
                </a:solidFill>
                <a:latin typeface="Aharoni" pitchFamily="2" charset="-79"/>
                <a:cs typeface="Aharoni" pitchFamily="2" charset="-79"/>
              </a:rPr>
              <a:t>       ironed revenue curves</a:t>
            </a:r>
            <a:endParaRPr lang="he-IL" dirty="0">
              <a:solidFill>
                <a:schemeClr val="tx2"/>
              </a:solidFill>
              <a:latin typeface="Aharoni" pitchFamily="2" charset="-79"/>
              <a:cs typeface="Aharoni" pitchFamily="2" charset="-79"/>
            </a:endParaRPr>
          </a:p>
        </p:txBody>
      </p:sp>
      <p:sp>
        <p:nvSpPr>
          <p:cNvPr id="5" name="מציין מיקום תוכן 4"/>
          <p:cNvSpPr>
            <a:spLocks noGrp="1"/>
          </p:cNvSpPr>
          <p:nvPr>
            <p:ph idx="1"/>
          </p:nvPr>
        </p:nvSpPr>
        <p:spPr/>
        <p:txBody>
          <a:bodyPr>
            <a:normAutofit/>
          </a:bodyPr>
          <a:lstStyle/>
          <a:p>
            <a:pPr algn="l">
              <a:buNone/>
            </a:pPr>
            <a:r>
              <a:rPr lang="en-US" sz="2400" dirty="0" smtClean="0"/>
              <a:t>Example : we want to sell an item to </a:t>
            </a:r>
            <a:r>
              <a:rPr lang="en-US" sz="2400" dirty="0" err="1" smtClean="0"/>
              <a:t>alice</a:t>
            </a:r>
            <a:r>
              <a:rPr lang="en-US" sz="2400" dirty="0" smtClean="0"/>
              <a:t> with ex ante probability q,  we will offer the price v(q) to get revenue R(q)=v(q)q</a:t>
            </a:r>
          </a:p>
          <a:p>
            <a:pPr algn="l">
              <a:buNone/>
            </a:pPr>
            <a:endParaRPr lang="en-US" sz="2400" dirty="0" smtClean="0"/>
          </a:p>
          <a:p>
            <a:pPr algn="l">
              <a:buNone/>
            </a:pPr>
            <a:r>
              <a:rPr lang="en-US" sz="2400" dirty="0" smtClean="0"/>
              <a:t>Problem: R() is not </a:t>
            </a:r>
            <a:r>
              <a:rPr lang="en-US" sz="2400" dirty="0" err="1" smtClean="0"/>
              <a:t>concave,so</a:t>
            </a:r>
            <a:r>
              <a:rPr lang="en-US" sz="2400" dirty="0" smtClean="0"/>
              <a:t> this approach may not optimize expected revenue.</a:t>
            </a:r>
          </a:p>
          <a:p>
            <a:pPr algn="l">
              <a:buNone/>
            </a:pPr>
            <a:endParaRPr lang="en-US" sz="2400" dirty="0" smtClean="0"/>
          </a:p>
          <a:p>
            <a:pPr algn="l">
              <a:buNone/>
            </a:pPr>
            <a:r>
              <a:rPr lang="en-US" sz="2400" dirty="0" smtClean="0"/>
              <a:t>Solution : we will treat </a:t>
            </a:r>
            <a:r>
              <a:rPr lang="en-US" sz="2400" dirty="0" err="1" smtClean="0"/>
              <a:t>alice</a:t>
            </a:r>
            <a:r>
              <a:rPr lang="en-US" sz="2400" dirty="0" smtClean="0"/>
              <a:t> the same when her </a:t>
            </a:r>
            <a:r>
              <a:rPr lang="en-US" sz="2400" dirty="0" err="1" smtClean="0"/>
              <a:t>quantile</a:t>
            </a:r>
            <a:r>
              <a:rPr lang="en-US" sz="2400" dirty="0" smtClean="0"/>
              <a:t> is on some interval [</a:t>
            </a:r>
            <a:r>
              <a:rPr lang="en-US" sz="2400" dirty="0" err="1" smtClean="0"/>
              <a:t>a,b</a:t>
            </a:r>
            <a:r>
              <a:rPr lang="en-US" sz="2400" dirty="0" smtClean="0"/>
              <a:t>], regardless of her value. </a:t>
            </a:r>
          </a:p>
          <a:p>
            <a:pPr algn="l">
              <a:buNone/>
            </a:pPr>
            <a:endParaRPr lang="en-US" dirty="0" smtClean="0"/>
          </a:p>
          <a:p>
            <a:pPr algn="l">
              <a:buNone/>
            </a:pPr>
            <a:r>
              <a:rPr lang="en-US" dirty="0" smtClean="0"/>
              <a:t>  </a:t>
            </a:r>
            <a:endParaRPr lang="he-IL" dirty="0"/>
          </a:p>
        </p:txBody>
      </p:sp>
    </p:spTree>
    <p:extLst>
      <p:ext uri="{BB962C8B-B14F-4D97-AF65-F5344CB8AC3E}">
        <p14:creationId xmlns:p14="http://schemas.microsoft.com/office/powerpoint/2010/main" val="3756975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solidFill>
                  <a:schemeClr val="tx2"/>
                </a:solidFill>
                <a:latin typeface="Aharoni" pitchFamily="2" charset="-79"/>
                <a:cs typeface="Aharoni" pitchFamily="2" charset="-79"/>
              </a:rPr>
              <a:t>ironed revenue curves</a:t>
            </a:r>
            <a:endParaRPr lang="he-IL" dirty="0"/>
          </a:p>
        </p:txBody>
      </p:sp>
      <p:pic>
        <p:nvPicPr>
          <p:cNvPr id="6" name="Picture 2"/>
          <p:cNvPicPr>
            <a:picLocks noGrp="1" noChangeAspect="1" noChangeArrowheads="1"/>
          </p:cNvPicPr>
          <p:nvPr>
            <p:ph idx="1"/>
          </p:nvPr>
        </p:nvPicPr>
        <p:blipFill>
          <a:blip r:embed="rId2"/>
          <a:srcRect/>
          <a:stretch>
            <a:fillRect/>
          </a:stretch>
        </p:blipFill>
        <p:spPr bwMode="auto">
          <a:xfrm>
            <a:off x="2928926" y="1500174"/>
            <a:ext cx="3295650" cy="2257425"/>
          </a:xfrm>
          <a:prstGeom prst="rect">
            <a:avLst/>
          </a:prstGeom>
          <a:noFill/>
          <a:ln w="9525">
            <a:noFill/>
            <a:miter lim="800000"/>
            <a:headEnd/>
            <a:tailEnd/>
          </a:ln>
          <a:effectLst/>
        </p:spPr>
      </p:pic>
      <p:pic>
        <p:nvPicPr>
          <p:cNvPr id="7" name="Picture 2"/>
          <p:cNvPicPr>
            <a:picLocks noChangeAspect="1" noChangeArrowheads="1"/>
          </p:cNvPicPr>
          <p:nvPr/>
        </p:nvPicPr>
        <p:blipFill>
          <a:blip r:embed="rId3"/>
          <a:srcRect/>
          <a:stretch>
            <a:fillRect/>
          </a:stretch>
        </p:blipFill>
        <p:spPr bwMode="auto">
          <a:xfrm>
            <a:off x="2928926" y="4071942"/>
            <a:ext cx="3390900" cy="2247900"/>
          </a:xfrm>
          <a:prstGeom prst="rect">
            <a:avLst/>
          </a:prstGeom>
          <a:noFill/>
          <a:ln w="9525">
            <a:noFill/>
            <a:miter lim="800000"/>
            <a:headEnd/>
            <a:tailEnd/>
          </a:ln>
          <a:effectLst/>
        </p:spPr>
      </p:pic>
      <p:sp>
        <p:nvSpPr>
          <p:cNvPr id="8" name="TextBox 7"/>
          <p:cNvSpPr txBox="1"/>
          <p:nvPr/>
        </p:nvSpPr>
        <p:spPr>
          <a:xfrm>
            <a:off x="2357422" y="1643050"/>
            <a:ext cx="642942" cy="369332"/>
          </a:xfrm>
          <a:prstGeom prst="rect">
            <a:avLst/>
          </a:prstGeom>
          <a:noFill/>
        </p:spPr>
        <p:txBody>
          <a:bodyPr wrap="square" rtlCol="1">
            <a:spAutoFit/>
          </a:bodyPr>
          <a:lstStyle/>
          <a:p>
            <a:r>
              <a:rPr lang="en-US" b="1" dirty="0" smtClean="0">
                <a:latin typeface="Aharoni" pitchFamily="2" charset="-79"/>
                <a:cs typeface="Aharoni" pitchFamily="2" charset="-79"/>
              </a:rPr>
              <a:t>R(q)</a:t>
            </a:r>
            <a:endParaRPr lang="he-IL" b="1" dirty="0">
              <a:latin typeface="Aharoni" pitchFamily="2" charset="-79"/>
              <a:cs typeface="Aharoni" pitchFamily="2" charset="-79"/>
            </a:endParaRPr>
          </a:p>
        </p:txBody>
      </p:sp>
      <p:sp>
        <p:nvSpPr>
          <p:cNvPr id="9" name="TextBox 8"/>
          <p:cNvSpPr txBox="1"/>
          <p:nvPr/>
        </p:nvSpPr>
        <p:spPr>
          <a:xfrm>
            <a:off x="2214546" y="4214818"/>
            <a:ext cx="785818" cy="369332"/>
          </a:xfrm>
          <a:prstGeom prst="rect">
            <a:avLst/>
          </a:prstGeom>
          <a:noFill/>
        </p:spPr>
        <p:txBody>
          <a:bodyPr wrap="square" rtlCol="1">
            <a:spAutoFit/>
          </a:bodyPr>
          <a:lstStyle/>
          <a:p>
            <a:r>
              <a:rPr lang="el-GR" b="1" dirty="0" smtClean="0"/>
              <a:t>Φ</a:t>
            </a:r>
            <a:r>
              <a:rPr lang="en-US" b="1" dirty="0" smtClean="0"/>
              <a:t>(q)</a:t>
            </a:r>
            <a:endParaRPr lang="he-IL" b="1" dirty="0"/>
          </a:p>
        </p:txBody>
      </p:sp>
    </p:spTree>
    <p:extLst>
      <p:ext uri="{BB962C8B-B14F-4D97-AF65-F5344CB8AC3E}">
        <p14:creationId xmlns:p14="http://schemas.microsoft.com/office/powerpoint/2010/main" val="25027271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solidFill>
                  <a:schemeClr val="tx2"/>
                </a:solidFill>
                <a:latin typeface="Aharoni" pitchFamily="2" charset="-79"/>
                <a:cs typeface="Aharoni" pitchFamily="2" charset="-79"/>
              </a:rPr>
              <a:t>ironed revenue curves</a:t>
            </a:r>
            <a:endParaRPr lang="he-IL" dirty="0"/>
          </a:p>
        </p:txBody>
      </p:sp>
      <p:sp>
        <p:nvSpPr>
          <p:cNvPr id="3" name="מציין מיקום תוכן 2"/>
          <p:cNvSpPr>
            <a:spLocks noGrp="1"/>
          </p:cNvSpPr>
          <p:nvPr>
            <p:ph idx="1"/>
          </p:nvPr>
        </p:nvSpPr>
        <p:spPr/>
        <p:txBody>
          <a:bodyPr>
            <a:normAutofit/>
          </a:bodyPr>
          <a:lstStyle/>
          <a:p>
            <a:pPr algn="l">
              <a:buNone/>
            </a:pPr>
            <a:r>
              <a:rPr lang="en-US" sz="2400" dirty="0" smtClean="0"/>
              <a:t>We will replace her exact virtual value with  her average virtual value on [</a:t>
            </a:r>
            <a:r>
              <a:rPr lang="en-US" sz="2400" dirty="0" err="1" smtClean="0"/>
              <a:t>a,b</a:t>
            </a:r>
            <a:r>
              <a:rPr lang="en-US" sz="2400" dirty="0" smtClean="0"/>
              <a:t>].that will flatten the virtual valuation function (ironing).</a:t>
            </a:r>
          </a:p>
          <a:p>
            <a:pPr algn="l">
              <a:buNone/>
            </a:pPr>
            <a:r>
              <a:rPr lang="en-US" sz="2400" dirty="0" smtClean="0"/>
              <a:t>                                                               For q </a:t>
            </a:r>
            <a:r>
              <a:rPr lang="el-GR" sz="2400" dirty="0" smtClean="0">
                <a:latin typeface="Arial"/>
                <a:cs typeface="Arial"/>
              </a:rPr>
              <a:t>ϵ</a:t>
            </a:r>
            <a:r>
              <a:rPr lang="en-US" sz="2400" dirty="0" smtClean="0">
                <a:latin typeface="Arial"/>
                <a:cs typeface="Arial"/>
              </a:rPr>
              <a:t> [</a:t>
            </a:r>
            <a:r>
              <a:rPr lang="en-US" sz="2400" dirty="0" err="1" smtClean="0">
                <a:latin typeface="Arial"/>
                <a:cs typeface="Arial"/>
              </a:rPr>
              <a:t>a,b</a:t>
            </a:r>
            <a:r>
              <a:rPr lang="en-US" sz="2400" dirty="0" smtClean="0">
                <a:latin typeface="Arial"/>
                <a:cs typeface="Arial"/>
              </a:rPr>
              <a:t>]      </a:t>
            </a:r>
            <a:r>
              <a:rPr lang="az-Cyrl-AZ" sz="2400" dirty="0" smtClean="0">
                <a:latin typeface="Arial"/>
                <a:cs typeface="Arial"/>
              </a:rPr>
              <a:t>Ф</a:t>
            </a:r>
            <a:r>
              <a:rPr lang="en-US" sz="2400" dirty="0" smtClean="0">
                <a:latin typeface="Arial"/>
                <a:cs typeface="Arial"/>
              </a:rPr>
              <a:t>(q) = const</a:t>
            </a:r>
            <a:endParaRPr lang="he-IL" sz="2400" dirty="0"/>
          </a:p>
        </p:txBody>
      </p:sp>
      <p:pic>
        <p:nvPicPr>
          <p:cNvPr id="4" name="Picture 3"/>
          <p:cNvPicPr>
            <a:picLocks noChangeAspect="1" noChangeArrowheads="1"/>
          </p:cNvPicPr>
          <p:nvPr/>
        </p:nvPicPr>
        <p:blipFill>
          <a:blip r:embed="rId2"/>
          <a:srcRect/>
          <a:stretch>
            <a:fillRect/>
          </a:stretch>
        </p:blipFill>
        <p:spPr bwMode="auto">
          <a:xfrm>
            <a:off x="5286380" y="4000504"/>
            <a:ext cx="3352800" cy="2181225"/>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428596" y="4000504"/>
            <a:ext cx="3390900" cy="2247900"/>
          </a:xfrm>
          <a:prstGeom prst="rect">
            <a:avLst/>
          </a:prstGeom>
          <a:noFill/>
          <a:ln w="9525">
            <a:noFill/>
            <a:miter lim="800000"/>
            <a:headEnd/>
            <a:tailEnd/>
          </a:ln>
          <a:effectLst/>
        </p:spPr>
      </p:pic>
      <p:sp>
        <p:nvSpPr>
          <p:cNvPr id="6" name="חץ ימינה 5"/>
          <p:cNvSpPr/>
          <p:nvPr/>
        </p:nvSpPr>
        <p:spPr>
          <a:xfrm>
            <a:off x="4000496" y="4500570"/>
            <a:ext cx="857256"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TextBox 6"/>
          <p:cNvSpPr txBox="1"/>
          <p:nvPr/>
        </p:nvSpPr>
        <p:spPr>
          <a:xfrm>
            <a:off x="0" y="4214818"/>
            <a:ext cx="785818" cy="369332"/>
          </a:xfrm>
          <a:prstGeom prst="rect">
            <a:avLst/>
          </a:prstGeom>
          <a:noFill/>
        </p:spPr>
        <p:txBody>
          <a:bodyPr wrap="square" rtlCol="1">
            <a:spAutoFit/>
          </a:bodyPr>
          <a:lstStyle/>
          <a:p>
            <a:r>
              <a:rPr lang="el-GR" b="1" dirty="0" smtClean="0"/>
              <a:t>Φ</a:t>
            </a:r>
            <a:r>
              <a:rPr lang="en-US" b="1" dirty="0" smtClean="0"/>
              <a:t>(q)</a:t>
            </a:r>
            <a:endParaRPr lang="he-IL" b="1" dirty="0"/>
          </a:p>
        </p:txBody>
      </p:sp>
      <p:sp>
        <p:nvSpPr>
          <p:cNvPr id="8" name="TextBox 7"/>
          <p:cNvSpPr txBox="1"/>
          <p:nvPr/>
        </p:nvSpPr>
        <p:spPr>
          <a:xfrm>
            <a:off x="4786314" y="4214818"/>
            <a:ext cx="785818" cy="369332"/>
          </a:xfrm>
          <a:prstGeom prst="rect">
            <a:avLst/>
          </a:prstGeom>
          <a:noFill/>
        </p:spPr>
        <p:txBody>
          <a:bodyPr wrap="square" rtlCol="1">
            <a:spAutoFit/>
          </a:bodyPr>
          <a:lstStyle/>
          <a:p>
            <a:r>
              <a:rPr lang="el-GR" b="1" dirty="0" smtClean="0"/>
              <a:t>Φ</a:t>
            </a:r>
            <a:r>
              <a:rPr lang="en-US" b="1" dirty="0" smtClean="0"/>
              <a:t>(q)</a:t>
            </a:r>
            <a:endParaRPr lang="he-IL" b="1" dirty="0"/>
          </a:p>
        </p:txBody>
      </p:sp>
    </p:spTree>
    <p:extLst>
      <p:ext uri="{BB962C8B-B14F-4D97-AF65-F5344CB8AC3E}">
        <p14:creationId xmlns:p14="http://schemas.microsoft.com/office/powerpoint/2010/main" val="320345036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solidFill>
                  <a:schemeClr val="tx2"/>
                </a:solidFill>
                <a:latin typeface="Aharoni" pitchFamily="2" charset="-79"/>
                <a:cs typeface="Aharoni" pitchFamily="2" charset="-79"/>
              </a:rPr>
              <a:t>ironed revenue curves</a:t>
            </a:r>
            <a:endParaRPr lang="he-IL" dirty="0"/>
          </a:p>
        </p:txBody>
      </p:sp>
      <p:sp>
        <p:nvSpPr>
          <p:cNvPr id="7" name="מציין מיקום תוכן 6"/>
          <p:cNvSpPr>
            <a:spLocks noGrp="1"/>
          </p:cNvSpPr>
          <p:nvPr>
            <p:ph idx="1"/>
          </p:nvPr>
        </p:nvSpPr>
        <p:spPr/>
        <p:txBody>
          <a:bodyPr>
            <a:normAutofit/>
          </a:bodyPr>
          <a:lstStyle/>
          <a:p>
            <a:pPr algn="l">
              <a:buNone/>
            </a:pPr>
            <a:r>
              <a:rPr lang="en-US" sz="2400" dirty="0" smtClean="0"/>
              <a:t>The constant virtual value over [</a:t>
            </a:r>
            <a:r>
              <a:rPr lang="en-US" sz="2400" dirty="0" err="1" smtClean="0"/>
              <a:t>a,b</a:t>
            </a:r>
            <a:r>
              <a:rPr lang="en-US" sz="2400" dirty="0" smtClean="0"/>
              <a:t>] </a:t>
            </a:r>
            <a:r>
              <a:rPr lang="en-US" sz="2400" dirty="0" err="1" smtClean="0"/>
              <a:t>resolts</a:t>
            </a:r>
            <a:r>
              <a:rPr lang="en-US" sz="2400" dirty="0" smtClean="0"/>
              <a:t> in a linear revenue curve over [</a:t>
            </a:r>
            <a:r>
              <a:rPr lang="en-US" sz="2400" dirty="0" err="1" smtClean="0"/>
              <a:t>a,b</a:t>
            </a:r>
            <a:r>
              <a:rPr lang="en-US" sz="2400" dirty="0" smtClean="0"/>
              <a:t>].</a:t>
            </a:r>
            <a:endParaRPr lang="he-IL" sz="2400" dirty="0"/>
          </a:p>
        </p:txBody>
      </p:sp>
      <p:pic>
        <p:nvPicPr>
          <p:cNvPr id="8" name="Picture 3"/>
          <p:cNvPicPr>
            <a:picLocks noChangeAspect="1" noChangeArrowheads="1"/>
          </p:cNvPicPr>
          <p:nvPr/>
        </p:nvPicPr>
        <p:blipFill>
          <a:blip r:embed="rId2"/>
          <a:srcRect/>
          <a:stretch>
            <a:fillRect/>
          </a:stretch>
        </p:blipFill>
        <p:spPr bwMode="auto">
          <a:xfrm>
            <a:off x="928662" y="3929066"/>
            <a:ext cx="3352800" cy="2181225"/>
          </a:xfrm>
          <a:prstGeom prst="rect">
            <a:avLst/>
          </a:prstGeom>
          <a:noFill/>
          <a:ln w="9525">
            <a:noFill/>
            <a:miter lim="800000"/>
            <a:headEnd/>
            <a:tailEnd/>
          </a:ln>
          <a:effectLst/>
        </p:spPr>
      </p:pic>
      <p:sp>
        <p:nvSpPr>
          <p:cNvPr id="9" name="TextBox 8"/>
          <p:cNvSpPr txBox="1"/>
          <p:nvPr/>
        </p:nvSpPr>
        <p:spPr>
          <a:xfrm>
            <a:off x="500034" y="4143380"/>
            <a:ext cx="785818" cy="369332"/>
          </a:xfrm>
          <a:prstGeom prst="rect">
            <a:avLst/>
          </a:prstGeom>
          <a:noFill/>
        </p:spPr>
        <p:txBody>
          <a:bodyPr wrap="square" rtlCol="1">
            <a:spAutoFit/>
          </a:bodyPr>
          <a:lstStyle/>
          <a:p>
            <a:r>
              <a:rPr lang="el-GR" b="1" dirty="0" smtClean="0"/>
              <a:t>Φ</a:t>
            </a:r>
            <a:r>
              <a:rPr lang="en-US" b="1" dirty="0" smtClean="0"/>
              <a:t>(q)</a:t>
            </a:r>
            <a:endParaRPr lang="he-IL" b="1" dirty="0"/>
          </a:p>
        </p:txBody>
      </p:sp>
      <p:sp>
        <p:nvSpPr>
          <p:cNvPr id="10" name="חץ ימינה 9"/>
          <p:cNvSpPr/>
          <p:nvPr/>
        </p:nvSpPr>
        <p:spPr>
          <a:xfrm>
            <a:off x="4429124" y="4500570"/>
            <a:ext cx="857256" cy="5000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Picture 2"/>
          <p:cNvPicPr>
            <a:picLocks noChangeAspect="1" noChangeArrowheads="1"/>
          </p:cNvPicPr>
          <p:nvPr/>
        </p:nvPicPr>
        <p:blipFill>
          <a:blip r:embed="rId3"/>
          <a:srcRect/>
          <a:stretch>
            <a:fillRect/>
          </a:stretch>
        </p:blipFill>
        <p:spPr bwMode="auto">
          <a:xfrm>
            <a:off x="5429256" y="3429000"/>
            <a:ext cx="3390900" cy="2333625"/>
          </a:xfrm>
          <a:prstGeom prst="rect">
            <a:avLst/>
          </a:prstGeom>
          <a:noFill/>
          <a:ln w="9525">
            <a:noFill/>
            <a:miter lim="800000"/>
            <a:headEnd/>
            <a:tailEnd/>
          </a:ln>
          <a:effectLst/>
        </p:spPr>
      </p:pic>
      <p:sp>
        <p:nvSpPr>
          <p:cNvPr id="12" name="TextBox 11"/>
          <p:cNvSpPr txBox="1"/>
          <p:nvPr/>
        </p:nvSpPr>
        <p:spPr>
          <a:xfrm>
            <a:off x="5286380" y="3786190"/>
            <a:ext cx="642942" cy="369332"/>
          </a:xfrm>
          <a:prstGeom prst="rect">
            <a:avLst/>
          </a:prstGeom>
          <a:noFill/>
        </p:spPr>
        <p:txBody>
          <a:bodyPr wrap="square" rtlCol="1">
            <a:spAutoFit/>
          </a:bodyPr>
          <a:lstStyle/>
          <a:p>
            <a:r>
              <a:rPr lang="en-US" b="1" dirty="0" smtClean="0">
                <a:latin typeface="Aharoni" pitchFamily="2" charset="-79"/>
                <a:cs typeface="Aharoni" pitchFamily="2" charset="-79"/>
              </a:rPr>
              <a:t>R(q)</a:t>
            </a:r>
            <a:endParaRPr lang="he-IL" b="1" dirty="0">
              <a:latin typeface="Aharoni" pitchFamily="2" charset="-79"/>
              <a:cs typeface="Aharoni" pitchFamily="2" charset="-79"/>
            </a:endParaRPr>
          </a:p>
        </p:txBody>
      </p:sp>
    </p:spTree>
    <p:extLst>
      <p:ext uri="{BB962C8B-B14F-4D97-AF65-F5344CB8AC3E}">
        <p14:creationId xmlns:p14="http://schemas.microsoft.com/office/powerpoint/2010/main" val="41664023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solidFill>
                  <a:schemeClr val="tx2"/>
                </a:solidFill>
                <a:latin typeface="Aharoni" pitchFamily="2" charset="-79"/>
                <a:cs typeface="Aharoni" pitchFamily="2" charset="-79"/>
              </a:rPr>
              <a:t>ironed revenue curves</a:t>
            </a:r>
            <a:endParaRPr lang="he-IL" dirty="0"/>
          </a:p>
        </p:txBody>
      </p:sp>
      <p:sp>
        <p:nvSpPr>
          <p:cNvPr id="5" name="מציין מיקום תוכן 4"/>
          <p:cNvSpPr>
            <a:spLocks noGrp="1"/>
          </p:cNvSpPr>
          <p:nvPr>
            <p:ph idx="1"/>
          </p:nvPr>
        </p:nvSpPr>
        <p:spPr/>
        <p:txBody>
          <a:bodyPr>
            <a:normAutofit lnSpcReduction="10000"/>
          </a:bodyPr>
          <a:lstStyle/>
          <a:p>
            <a:pPr algn="l">
              <a:buNone/>
            </a:pPr>
            <a:r>
              <a:rPr lang="en-US" sz="2400" dirty="0" smtClean="0"/>
              <a:t>if we treat </a:t>
            </a:r>
            <a:r>
              <a:rPr lang="en-US" sz="2400" dirty="0" smtClean="0"/>
              <a:t>Alice </a:t>
            </a:r>
            <a:r>
              <a:rPr lang="en-US" sz="2400" dirty="0" smtClean="0"/>
              <a:t>the same on appropriate intervals of quantile space we can construct effective revenue curve</a:t>
            </a:r>
          </a:p>
          <a:p>
            <a:pPr algn="l">
              <a:buNone/>
            </a:pPr>
            <a:endParaRPr lang="en-US" sz="2400" dirty="0" smtClean="0"/>
          </a:p>
          <a:p>
            <a:pPr algn="l">
              <a:buNone/>
            </a:pPr>
            <a:r>
              <a:rPr lang="en-US" sz="2400" dirty="0" smtClean="0"/>
              <a:t>Definition : the ironed revenue curve           is the smallest concave function that upper-bounds R().and the ironed virtual value function is</a:t>
            </a:r>
          </a:p>
          <a:p>
            <a:pPr algn="l">
              <a:buNone/>
            </a:pPr>
            <a:r>
              <a:rPr lang="en-US" sz="2400" dirty="0" smtClean="0"/>
              <a:t>Ironed intervals are those with</a:t>
            </a:r>
          </a:p>
          <a:p>
            <a:pPr algn="l">
              <a:buNone/>
            </a:pPr>
            <a:endParaRPr lang="en-US" sz="2400" dirty="0" smtClean="0"/>
          </a:p>
          <a:p>
            <a:pPr algn="l">
              <a:buNone/>
            </a:pPr>
            <a:r>
              <a:rPr lang="en-US" sz="2400" dirty="0" smtClean="0"/>
              <a:t>I.e., Alice </a:t>
            </a:r>
            <a:r>
              <a:rPr lang="en-US" sz="2400" dirty="0" smtClean="0"/>
              <a:t>with q</a:t>
            </a:r>
            <a:r>
              <a:rPr lang="el-GR" sz="2400" dirty="0" smtClean="0">
                <a:cs typeface="Arial"/>
              </a:rPr>
              <a:t> ϵ</a:t>
            </a:r>
            <a:r>
              <a:rPr lang="en-US" sz="2400" dirty="0" smtClean="0">
                <a:cs typeface="Arial"/>
              </a:rPr>
              <a:t> [</a:t>
            </a:r>
            <a:r>
              <a:rPr lang="en-US" sz="2400" dirty="0" err="1" smtClean="0">
                <a:cs typeface="Arial"/>
              </a:rPr>
              <a:t>a,b</a:t>
            </a:r>
            <a:r>
              <a:rPr lang="en-US" sz="2400" dirty="0" smtClean="0">
                <a:cs typeface="Arial"/>
              </a:rPr>
              <a:t>] that is ironed will be served with the same probability as she would have been with any other    q’</a:t>
            </a:r>
            <a:r>
              <a:rPr lang="el-GR" sz="2400" dirty="0" smtClean="0">
                <a:cs typeface="Arial"/>
              </a:rPr>
              <a:t> ϵ</a:t>
            </a:r>
            <a:r>
              <a:rPr lang="en-US" sz="2400" dirty="0" smtClean="0">
                <a:cs typeface="Arial"/>
              </a:rPr>
              <a:t> [</a:t>
            </a:r>
            <a:r>
              <a:rPr lang="en-US" sz="2400" dirty="0" err="1" smtClean="0">
                <a:cs typeface="Arial"/>
              </a:rPr>
              <a:t>a,b</a:t>
            </a:r>
            <a:r>
              <a:rPr lang="en-US" sz="2400" dirty="0" smtClean="0">
                <a:cs typeface="Arial"/>
              </a:rPr>
              <a:t>].</a:t>
            </a:r>
            <a:r>
              <a:rPr lang="en-US" sz="2400" dirty="0" smtClean="0"/>
              <a:t>   </a:t>
            </a:r>
            <a:endParaRPr lang="he-IL" sz="2400" dirty="0"/>
          </a:p>
        </p:txBody>
      </p:sp>
      <p:pic>
        <p:nvPicPr>
          <p:cNvPr id="6" name="Picture 2"/>
          <p:cNvPicPr>
            <a:picLocks noChangeAspect="1" noChangeArrowheads="1"/>
          </p:cNvPicPr>
          <p:nvPr/>
        </p:nvPicPr>
        <p:blipFill>
          <a:blip r:embed="rId2">
            <a:lum bright="-32000" contrast="51000"/>
          </a:blip>
          <a:srcRect/>
          <a:stretch>
            <a:fillRect/>
          </a:stretch>
        </p:blipFill>
        <p:spPr bwMode="auto">
          <a:xfrm>
            <a:off x="1835696" y="2234240"/>
            <a:ext cx="561600" cy="468000"/>
          </a:xfrm>
          <a:prstGeom prst="rect">
            <a:avLst/>
          </a:prstGeom>
          <a:noFill/>
          <a:ln w="9525">
            <a:noFill/>
            <a:miter lim="800000"/>
            <a:headEnd/>
            <a:tailEnd/>
          </a:ln>
          <a:effectLst/>
        </p:spPr>
      </p:pic>
      <p:pic>
        <p:nvPicPr>
          <p:cNvPr id="7" name="Picture 2"/>
          <p:cNvPicPr>
            <a:picLocks noChangeAspect="1" noChangeArrowheads="1"/>
          </p:cNvPicPr>
          <p:nvPr/>
        </p:nvPicPr>
        <p:blipFill>
          <a:blip r:embed="rId2">
            <a:lum bright="-32000" contrast="51000"/>
          </a:blip>
          <a:srcRect/>
          <a:stretch>
            <a:fillRect/>
          </a:stretch>
        </p:blipFill>
        <p:spPr bwMode="auto">
          <a:xfrm>
            <a:off x="6168407" y="2824792"/>
            <a:ext cx="561600" cy="468000"/>
          </a:xfrm>
          <a:prstGeom prst="rect">
            <a:avLst/>
          </a:prstGeom>
          <a:noFill/>
          <a:ln w="9525">
            <a:noFill/>
            <a:miter lim="800000"/>
            <a:headEnd/>
            <a:tailEnd/>
          </a:ln>
          <a:effectLst/>
        </p:spPr>
      </p:pic>
      <p:pic>
        <p:nvPicPr>
          <p:cNvPr id="8" name="Picture 3"/>
          <p:cNvPicPr>
            <a:picLocks noChangeAspect="1" noChangeArrowheads="1"/>
          </p:cNvPicPr>
          <p:nvPr/>
        </p:nvPicPr>
        <p:blipFill>
          <a:blip r:embed="rId3">
            <a:lum bright="-23000" contrast="41000"/>
          </a:blip>
          <a:srcRect/>
          <a:stretch>
            <a:fillRect/>
          </a:stretch>
        </p:blipFill>
        <p:spPr bwMode="auto">
          <a:xfrm>
            <a:off x="5940152" y="3569114"/>
            <a:ext cx="1588364" cy="468000"/>
          </a:xfrm>
          <a:prstGeom prst="rect">
            <a:avLst/>
          </a:prstGeom>
          <a:noFill/>
          <a:ln w="9525">
            <a:noFill/>
            <a:miter lim="800000"/>
            <a:headEnd/>
            <a:tailEnd/>
          </a:ln>
          <a:effectLst/>
        </p:spPr>
      </p:pic>
      <p:pic>
        <p:nvPicPr>
          <p:cNvPr id="9" name="Picture 4"/>
          <p:cNvPicPr>
            <a:picLocks noChangeAspect="1" noChangeArrowheads="1"/>
          </p:cNvPicPr>
          <p:nvPr/>
        </p:nvPicPr>
        <p:blipFill>
          <a:blip r:embed="rId4">
            <a:lum bright="-7000" contrast="19000"/>
          </a:blip>
          <a:srcRect/>
          <a:stretch>
            <a:fillRect/>
          </a:stretch>
        </p:blipFill>
        <p:spPr bwMode="auto">
          <a:xfrm>
            <a:off x="5358168" y="4118227"/>
            <a:ext cx="1452000" cy="396000"/>
          </a:xfrm>
          <a:prstGeom prst="rect">
            <a:avLst/>
          </a:prstGeom>
          <a:noFill/>
          <a:ln w="9525">
            <a:noFill/>
            <a:miter lim="800000"/>
            <a:headEnd/>
            <a:tailEnd/>
          </a:ln>
          <a:effectLst/>
        </p:spPr>
      </p:pic>
    </p:spTree>
    <p:extLst>
      <p:ext uri="{BB962C8B-B14F-4D97-AF65-F5344CB8AC3E}">
        <p14:creationId xmlns:p14="http://schemas.microsoft.com/office/powerpoint/2010/main" val="27440076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solidFill>
                  <a:schemeClr val="tx2"/>
                </a:solidFill>
                <a:latin typeface="Aharoni" pitchFamily="2" charset="-79"/>
                <a:cs typeface="Aharoni" pitchFamily="2" charset="-79"/>
              </a:rPr>
              <a:t>ironed revenue curves</a:t>
            </a:r>
            <a:endParaRPr lang="he-IL" dirty="0"/>
          </a:p>
        </p:txBody>
      </p:sp>
      <p:sp>
        <p:nvSpPr>
          <p:cNvPr id="3" name="מציין מיקום תוכן 2"/>
          <p:cNvSpPr>
            <a:spLocks noGrp="1"/>
          </p:cNvSpPr>
          <p:nvPr>
            <p:ph idx="1"/>
          </p:nvPr>
        </p:nvSpPr>
        <p:spPr/>
        <p:txBody>
          <a:bodyPr/>
          <a:lstStyle/>
          <a:p>
            <a:pPr algn="l">
              <a:buNone/>
            </a:pPr>
            <a:r>
              <a:rPr lang="en-US" dirty="0" smtClean="0"/>
              <a:t>The allocation rule is monotone non increasing in </a:t>
            </a:r>
            <a:r>
              <a:rPr lang="en-US" dirty="0" err="1" smtClean="0"/>
              <a:t>quantiles</a:t>
            </a:r>
            <a:r>
              <a:rPr lang="en-US" dirty="0" smtClean="0"/>
              <a:t>. </a:t>
            </a:r>
            <a:endParaRPr lang="he-IL" dirty="0"/>
          </a:p>
        </p:txBody>
      </p:sp>
      <p:pic>
        <p:nvPicPr>
          <p:cNvPr id="4" name="Picture 5"/>
          <p:cNvPicPr>
            <a:picLocks noChangeAspect="1" noChangeArrowheads="1"/>
          </p:cNvPicPr>
          <p:nvPr/>
        </p:nvPicPr>
        <p:blipFill>
          <a:blip r:embed="rId2"/>
          <a:srcRect/>
          <a:stretch>
            <a:fillRect/>
          </a:stretch>
        </p:blipFill>
        <p:spPr bwMode="auto">
          <a:xfrm>
            <a:off x="2500298" y="3000372"/>
            <a:ext cx="4610100" cy="3076575"/>
          </a:xfrm>
          <a:prstGeom prst="rect">
            <a:avLst/>
          </a:prstGeom>
          <a:noFill/>
          <a:ln w="9525">
            <a:noFill/>
            <a:miter lim="800000"/>
            <a:headEnd/>
            <a:tailEnd/>
          </a:ln>
          <a:effectLst/>
        </p:spPr>
      </p:pic>
    </p:spTree>
    <p:extLst>
      <p:ext uri="{BB962C8B-B14F-4D97-AF65-F5344CB8AC3E}">
        <p14:creationId xmlns:p14="http://schemas.microsoft.com/office/powerpoint/2010/main" val="1692713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p:cNvSpPr>
            <a:spLocks noGrp="1"/>
          </p:cNvSpPr>
          <p:nvPr>
            <p:ph type="title"/>
          </p:nvPr>
        </p:nvSpPr>
        <p:spPr>
          <a:xfrm>
            <a:off x="1095023" y="858363"/>
            <a:ext cx="6965245" cy="1202485"/>
          </a:xfrm>
        </p:spPr>
        <p:txBody>
          <a:bodyPr vert="horz" lIns="91440" tIns="45720" rIns="91440" bIns="45720" rtlCol="0" anchor="ctr">
            <a:normAutofit/>
          </a:bodyPr>
          <a:lstStyle/>
          <a:p>
            <a:pPr rtl="1"/>
            <a:r>
              <a:rPr lang="en-US" sz="6000" b="1" dirty="0" smtClean="0">
                <a:solidFill>
                  <a:schemeClr val="tx2"/>
                </a:solidFill>
                <a:latin typeface="JasmineUPC" pitchFamily="18" charset="-34"/>
                <a:cs typeface="JasmineUPC" pitchFamily="18" charset="-34"/>
              </a:rPr>
              <a:t>Example</a:t>
            </a:r>
            <a:endParaRPr lang="en-US" sz="6000" b="1" dirty="0">
              <a:solidFill>
                <a:schemeClr val="tx2"/>
              </a:solidFill>
              <a:latin typeface="JasmineUPC" pitchFamily="18" charset="-34"/>
              <a:cs typeface="JasmineUPC" pitchFamily="18" charset="-34"/>
            </a:endParaRPr>
          </a:p>
        </p:txBody>
      </p:sp>
      <mc:AlternateContent xmlns:mc="http://schemas.openxmlformats.org/markup-compatibility/2006" xmlns:a14="http://schemas.microsoft.com/office/drawing/2010/main">
        <mc:Choice Requires="a14">
          <p:sp>
            <p:nvSpPr>
              <p:cNvPr id="2" name="TextBox 1"/>
              <p:cNvSpPr txBox="1"/>
              <p:nvPr/>
            </p:nvSpPr>
            <p:spPr>
              <a:xfrm>
                <a:off x="1403648" y="2204864"/>
                <a:ext cx="6552728" cy="1633781"/>
              </a:xfrm>
              <a:prstGeom prst="rect">
                <a:avLst/>
              </a:prstGeom>
              <a:noFill/>
            </p:spPr>
            <p:txBody>
              <a:bodyPr wrap="square" rtlCol="1">
                <a:spAutoFit/>
              </a:bodyPr>
              <a:lstStyle/>
              <a:p>
                <a:r>
                  <a:rPr lang="en-US" sz="2400" dirty="0" smtClean="0">
                    <a:latin typeface="Khmer UI" pitchFamily="34" charset="0"/>
                    <a:cs typeface="Khmer UI" pitchFamily="34" charset="0"/>
                  </a:rPr>
                  <a:t>Second-price auction without reserve:</a:t>
                </a:r>
              </a:p>
              <a:p>
                <a:endParaRPr lang="en-US" sz="2400" dirty="0">
                  <a:latin typeface="Khmer UI" pitchFamily="34" charset="0"/>
                  <a:cs typeface="Khmer UI" pitchFamily="34" charset="0"/>
                </a:endParaRPr>
              </a:p>
              <a:p>
                <a14:m>
                  <m:oMath xmlns:m="http://schemas.openxmlformats.org/officeDocument/2006/math">
                    <m:r>
                      <a:rPr lang="en-US" sz="2400" b="0" i="1" smtClean="0">
                        <a:latin typeface="Cambria Math"/>
                      </a:rPr>
                      <m:t>               </m:t>
                    </m:r>
                    <m:r>
                      <a:rPr lang="en-US" sz="2400" b="0" i="1" smtClean="0">
                        <a:latin typeface="Cambria Math"/>
                      </a:rPr>
                      <m:t>𝐸</m:t>
                    </m:r>
                    <m:d>
                      <m:dPr>
                        <m:begChr m:val="["/>
                        <m:endChr m:val="]"/>
                        <m:ctrlPr>
                          <a:rPr lang="en-US" sz="2400" i="1" smtClean="0">
                            <a:latin typeface="Cambria Math"/>
                          </a:rPr>
                        </m:ctrlPr>
                      </m:dPr>
                      <m:e>
                        <m:sSub>
                          <m:sSubPr>
                            <m:ctrlPr>
                              <a:rPr lang="en-US" sz="2400" i="1" smtClean="0">
                                <a:latin typeface="Cambria Math"/>
                              </a:rPr>
                            </m:ctrlPr>
                          </m:sSubPr>
                          <m:e>
                            <m:r>
                              <a:rPr lang="en-US" sz="2400" b="0" i="1" smtClean="0">
                                <a:latin typeface="Cambria Math"/>
                              </a:rPr>
                              <m:t>𝑣</m:t>
                            </m:r>
                          </m:e>
                          <m:sub>
                            <m:d>
                              <m:dPr>
                                <m:ctrlPr>
                                  <a:rPr lang="en-US" sz="2400" i="1" smtClean="0">
                                    <a:latin typeface="Cambria Math"/>
                                  </a:rPr>
                                </m:ctrlPr>
                              </m:dPr>
                              <m:e>
                                <m:r>
                                  <a:rPr lang="en-US" sz="2400" b="0" i="1" smtClean="0">
                                    <a:latin typeface="Cambria Math"/>
                                  </a:rPr>
                                  <m:t>1</m:t>
                                </m:r>
                              </m:e>
                            </m:d>
                          </m:sub>
                        </m:sSub>
                      </m:e>
                    </m:d>
                    <m:r>
                      <a:rPr lang="en-US" sz="2400" b="0" i="1" smtClean="0">
                        <a:latin typeface="Cambria Math"/>
                      </a:rPr>
                      <m:t>= </m:t>
                    </m:r>
                    <m:box>
                      <m:boxPr>
                        <m:ctrlPr>
                          <a:rPr lang="en-US" sz="2400" i="1" smtClean="0">
                            <a:latin typeface="Cambria Math"/>
                          </a:rPr>
                        </m:ctrlPr>
                      </m:boxPr>
                      <m:e>
                        <m:argPr>
                          <m:argSz m:val="-1"/>
                        </m:argPr>
                        <m:f>
                          <m:fPr>
                            <m:ctrlPr>
                              <a:rPr lang="en-US" sz="2400" i="1" smtClean="0">
                                <a:latin typeface="Cambria Math"/>
                              </a:rPr>
                            </m:ctrlPr>
                          </m:fPr>
                          <m:num>
                            <m:r>
                              <a:rPr lang="en-US" sz="2400" b="0" i="1" smtClean="0">
                                <a:latin typeface="Cambria Math"/>
                              </a:rPr>
                              <m:t>2</m:t>
                            </m:r>
                          </m:num>
                          <m:den>
                            <m:r>
                              <a:rPr lang="en-US" sz="2400" b="0" i="1" smtClean="0">
                                <a:latin typeface="Cambria Math"/>
                              </a:rPr>
                              <m:t>3</m:t>
                            </m:r>
                          </m:den>
                        </m:f>
                      </m:e>
                    </m:box>
                  </m:oMath>
                </a14:m>
                <a:r>
                  <a:rPr lang="en-US" sz="2400" dirty="0" smtClean="0">
                    <a:latin typeface="Khmer UI" pitchFamily="34" charset="0"/>
                    <a:cs typeface="Khmer UI" pitchFamily="34" charset="0"/>
                  </a:rPr>
                  <a:t>               </a:t>
                </a:r>
                <a14:m>
                  <m:oMath xmlns:m="http://schemas.openxmlformats.org/officeDocument/2006/math">
                    <m:r>
                      <a:rPr lang="en-US" sz="2400" b="0" i="1">
                        <a:latin typeface="Cambria Math"/>
                      </a:rPr>
                      <m:t>𝐸</m:t>
                    </m:r>
                    <m:d>
                      <m:dPr>
                        <m:begChr m:val="["/>
                        <m:endChr m:val="]"/>
                        <m:ctrlPr>
                          <a:rPr lang="en-US" sz="2400" i="1">
                            <a:latin typeface="Cambria Math"/>
                          </a:rPr>
                        </m:ctrlPr>
                      </m:dPr>
                      <m:e>
                        <m:sSub>
                          <m:sSubPr>
                            <m:ctrlPr>
                              <a:rPr lang="en-US" sz="2400" i="1">
                                <a:latin typeface="Cambria Math"/>
                              </a:rPr>
                            </m:ctrlPr>
                          </m:sSubPr>
                          <m:e>
                            <m:r>
                              <a:rPr lang="en-US" sz="2400" b="0" i="1">
                                <a:latin typeface="Cambria Math"/>
                              </a:rPr>
                              <m:t>𝑣</m:t>
                            </m:r>
                          </m:e>
                          <m:sub>
                            <m:d>
                              <m:dPr>
                                <m:ctrlPr>
                                  <a:rPr lang="en-US" sz="2400" i="1">
                                    <a:latin typeface="Cambria Math"/>
                                  </a:rPr>
                                </m:ctrlPr>
                              </m:dPr>
                              <m:e>
                                <m:r>
                                  <a:rPr lang="en-US" sz="2400" b="0" i="1" smtClean="0">
                                    <a:latin typeface="Cambria Math"/>
                                  </a:rPr>
                                  <m:t>2</m:t>
                                </m:r>
                              </m:e>
                            </m:d>
                          </m:sub>
                        </m:sSub>
                      </m:e>
                    </m:d>
                    <m:r>
                      <a:rPr lang="en-US" sz="2400" b="0" i="1">
                        <a:latin typeface="Cambria Math"/>
                      </a:rPr>
                      <m:t>= </m:t>
                    </m:r>
                    <m:box>
                      <m:boxPr>
                        <m:ctrlPr>
                          <a:rPr lang="en-US" sz="2400" i="1">
                            <a:latin typeface="Cambria Math"/>
                          </a:rPr>
                        </m:ctrlPr>
                      </m:boxPr>
                      <m:e>
                        <m:argPr>
                          <m:argSz m:val="-1"/>
                        </m:argPr>
                        <m:f>
                          <m:fPr>
                            <m:ctrlPr>
                              <a:rPr lang="en-US" sz="2400" i="1">
                                <a:latin typeface="Cambria Math"/>
                              </a:rPr>
                            </m:ctrlPr>
                          </m:fPr>
                          <m:num>
                            <m:r>
                              <a:rPr lang="en-US" sz="2400" b="0" i="1" smtClean="0">
                                <a:latin typeface="Cambria Math"/>
                              </a:rPr>
                              <m:t>1</m:t>
                            </m:r>
                          </m:num>
                          <m:den>
                            <m:r>
                              <a:rPr lang="en-US" sz="2400" b="0" i="1">
                                <a:latin typeface="Cambria Math"/>
                              </a:rPr>
                              <m:t>3</m:t>
                            </m:r>
                          </m:den>
                        </m:f>
                      </m:e>
                    </m:box>
                  </m:oMath>
                </a14:m>
                <a:endParaRPr lang="en-US" sz="2400" dirty="0" smtClean="0">
                  <a:latin typeface="Khmer UI" pitchFamily="34" charset="0"/>
                  <a:cs typeface="Khmer UI" pitchFamily="34" charset="0"/>
                </a:endParaRPr>
              </a:p>
              <a:p>
                <a:endParaRPr lang="en-US" sz="2400" dirty="0" smtClean="0">
                  <a:latin typeface="Khmer UI" pitchFamily="34" charset="0"/>
                  <a:cs typeface="Khmer UI"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403648" y="2204864"/>
                <a:ext cx="6552728" cy="1633781"/>
              </a:xfrm>
              <a:prstGeom prst="rect">
                <a:avLst/>
              </a:prstGeom>
              <a:blipFill rotWithShape="1">
                <a:blip r:embed="rId3"/>
                <a:stretch>
                  <a:fillRect l="-1395" t="-2985"/>
                </a:stretch>
              </a:blipFill>
            </p:spPr>
            <p:txBody>
              <a:bodyPr/>
              <a:lstStyle/>
              <a:p>
                <a:r>
                  <a:rPr lang="he-IL">
                    <a:noFill/>
                  </a:rPr>
                  <a:t> </a:t>
                </a:r>
              </a:p>
            </p:txBody>
          </p:sp>
        </mc:Fallback>
      </mc:AlternateContent>
      <p:sp>
        <p:nvSpPr>
          <p:cNvPr id="3" name="TextBox 2"/>
          <p:cNvSpPr txBox="1"/>
          <p:nvPr/>
        </p:nvSpPr>
        <p:spPr>
          <a:xfrm>
            <a:off x="1403648" y="4005064"/>
            <a:ext cx="5904656" cy="830997"/>
          </a:xfrm>
          <a:prstGeom prst="rect">
            <a:avLst/>
          </a:prstGeom>
          <a:noFill/>
        </p:spPr>
        <p:txBody>
          <a:bodyPr wrap="square" rtlCol="1">
            <a:spAutoFit/>
          </a:bodyPr>
          <a:lstStyle/>
          <a:p>
            <a:r>
              <a:rPr lang="en-US" sz="2400" dirty="0" smtClean="0">
                <a:latin typeface="Khmer UI" pitchFamily="34" charset="0"/>
                <a:cs typeface="Khmer UI" pitchFamily="34" charset="0"/>
              </a:rPr>
              <a:t>In second-price auction, revenue equals to the expected second-highest value</a:t>
            </a:r>
            <a:endParaRPr lang="he-IL" dirty="0">
              <a:latin typeface="Khmer UI" pitchFamily="34" charset="0"/>
            </a:endParaRPr>
          </a:p>
        </p:txBody>
      </p:sp>
      <p:sp>
        <p:nvSpPr>
          <p:cNvPr id="5" name="אליפסה 4"/>
          <p:cNvSpPr/>
          <p:nvPr/>
        </p:nvSpPr>
        <p:spPr>
          <a:xfrm>
            <a:off x="5004048" y="2780928"/>
            <a:ext cx="1872208" cy="93610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33220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solidFill>
                  <a:schemeClr val="tx2"/>
                </a:solidFill>
                <a:latin typeface="Aharoni" pitchFamily="2" charset="-79"/>
                <a:cs typeface="Aharoni" pitchFamily="2" charset="-79"/>
              </a:rPr>
              <a:t>ironed revenue curves</a:t>
            </a:r>
            <a:endParaRPr lang="he-IL" dirty="0"/>
          </a:p>
        </p:txBody>
      </p:sp>
      <p:sp>
        <p:nvSpPr>
          <p:cNvPr id="13" name="מציין מיקום תוכן 12"/>
          <p:cNvSpPr>
            <a:spLocks noGrp="1"/>
          </p:cNvSpPr>
          <p:nvPr>
            <p:ph idx="1"/>
          </p:nvPr>
        </p:nvSpPr>
        <p:spPr/>
        <p:txBody>
          <a:bodyPr/>
          <a:lstStyle/>
          <a:p>
            <a:pPr algn="l">
              <a:buNone/>
            </a:pPr>
            <a:r>
              <a:rPr lang="en-US" dirty="0" smtClean="0"/>
              <a:t>Lemma </a:t>
            </a:r>
            <a:r>
              <a:rPr lang="en-US" dirty="0" smtClean="0"/>
              <a:t>:An </a:t>
            </a:r>
            <a:r>
              <a:rPr lang="en-US" dirty="0" smtClean="0"/>
              <a:t>agent’s expected payment is upper-bounded by the expected ironed virtual surplus.</a:t>
            </a:r>
          </a:p>
          <a:p>
            <a:pPr algn="l">
              <a:buNone/>
            </a:pPr>
            <a:endParaRPr lang="en-US" dirty="0" smtClean="0"/>
          </a:p>
          <a:p>
            <a:pPr algn="l">
              <a:buNone/>
            </a:pPr>
            <a:r>
              <a:rPr lang="en-US" dirty="0" smtClean="0"/>
              <a:t>Proof:</a:t>
            </a:r>
          </a:p>
          <a:p>
            <a:pPr algn="l">
              <a:buNone/>
            </a:pPr>
            <a:endParaRPr lang="he-IL" dirty="0"/>
          </a:p>
        </p:txBody>
      </p:sp>
      <p:pic>
        <p:nvPicPr>
          <p:cNvPr id="14" name="Picture 2"/>
          <p:cNvPicPr>
            <a:picLocks noChangeAspect="1" noChangeArrowheads="1"/>
          </p:cNvPicPr>
          <p:nvPr/>
        </p:nvPicPr>
        <p:blipFill>
          <a:blip r:embed="rId2">
            <a:lum bright="-13000" contrast="24000"/>
          </a:blip>
          <a:srcRect/>
          <a:stretch>
            <a:fillRect/>
          </a:stretch>
        </p:blipFill>
        <p:spPr bwMode="auto">
          <a:xfrm>
            <a:off x="2357422" y="2643182"/>
            <a:ext cx="3312000" cy="599316"/>
          </a:xfrm>
          <a:prstGeom prst="rect">
            <a:avLst/>
          </a:prstGeom>
          <a:noFill/>
          <a:ln w="9525">
            <a:noFill/>
            <a:miter lim="800000"/>
            <a:headEnd/>
            <a:tailEnd/>
          </a:ln>
          <a:effectLst/>
        </p:spPr>
      </p:pic>
      <p:pic>
        <p:nvPicPr>
          <p:cNvPr id="15" name="Picture 3"/>
          <p:cNvPicPr>
            <a:picLocks noChangeAspect="1" noChangeArrowheads="1"/>
          </p:cNvPicPr>
          <p:nvPr/>
        </p:nvPicPr>
        <p:blipFill>
          <a:blip r:embed="rId3"/>
          <a:srcRect/>
          <a:stretch>
            <a:fillRect/>
          </a:stretch>
        </p:blipFill>
        <p:spPr bwMode="auto">
          <a:xfrm>
            <a:off x="6357950" y="3929066"/>
            <a:ext cx="361950" cy="514350"/>
          </a:xfrm>
          <a:prstGeom prst="rect">
            <a:avLst/>
          </a:prstGeom>
          <a:noFill/>
          <a:ln w="9525">
            <a:noFill/>
            <a:miter lim="800000"/>
            <a:headEnd/>
            <a:tailEnd/>
          </a:ln>
          <a:effectLst/>
        </p:spPr>
      </p:pic>
      <p:pic>
        <p:nvPicPr>
          <p:cNvPr id="6" name="Picture 2"/>
          <p:cNvPicPr>
            <a:picLocks noChangeAspect="1" noChangeArrowheads="1"/>
          </p:cNvPicPr>
          <p:nvPr/>
        </p:nvPicPr>
        <p:blipFill>
          <a:blip r:embed="rId4">
            <a:lum bright="-2000" contrast="5000"/>
          </a:blip>
          <a:srcRect/>
          <a:stretch>
            <a:fillRect/>
          </a:stretch>
        </p:blipFill>
        <p:spPr bwMode="auto">
          <a:xfrm>
            <a:off x="1500166" y="4357694"/>
            <a:ext cx="7308000" cy="1350831"/>
          </a:xfrm>
          <a:prstGeom prst="rect">
            <a:avLst/>
          </a:prstGeom>
          <a:noFill/>
          <a:ln w="9525">
            <a:noFill/>
            <a:miter lim="800000"/>
            <a:headEnd/>
            <a:tailEnd/>
          </a:ln>
          <a:effectLst/>
        </p:spPr>
      </p:pic>
    </p:spTree>
    <p:extLst>
      <p:ext uri="{BB962C8B-B14F-4D97-AF65-F5344CB8AC3E}">
        <p14:creationId xmlns:p14="http://schemas.microsoft.com/office/powerpoint/2010/main" val="30210251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solidFill>
                  <a:schemeClr val="tx2"/>
                </a:solidFill>
                <a:latin typeface="Aharoni" pitchFamily="2" charset="-79"/>
                <a:cs typeface="Aharoni" pitchFamily="2" charset="-79"/>
              </a:rPr>
              <a:t>ironed revenue curves</a:t>
            </a:r>
            <a:endParaRPr lang="he-IL" dirty="0"/>
          </a:p>
        </p:txBody>
      </p:sp>
      <p:sp>
        <p:nvSpPr>
          <p:cNvPr id="7" name="מציין מיקום תוכן 6"/>
          <p:cNvSpPr>
            <a:spLocks noGrp="1"/>
          </p:cNvSpPr>
          <p:nvPr>
            <p:ph idx="1"/>
          </p:nvPr>
        </p:nvSpPr>
        <p:spPr/>
        <p:txBody>
          <a:bodyPr>
            <a:normAutofit/>
          </a:bodyPr>
          <a:lstStyle/>
          <a:p>
            <a:pPr algn="l">
              <a:buNone/>
            </a:pPr>
            <a:r>
              <a:rPr lang="en-US" sz="2400" dirty="0" smtClean="0"/>
              <a:t>Two </a:t>
            </a:r>
            <a:r>
              <a:rPr lang="en-US" sz="2400" dirty="0" smtClean="0"/>
              <a:t>advantages of          over</a:t>
            </a:r>
          </a:p>
          <a:p>
            <a:pPr algn="l">
              <a:buNone/>
            </a:pPr>
            <a:endParaRPr lang="en-US" sz="2400" dirty="0" smtClean="0"/>
          </a:p>
          <a:p>
            <a:pPr algn="l">
              <a:buNone/>
            </a:pPr>
            <a:r>
              <a:rPr lang="en-US" sz="2400" dirty="0" smtClean="0"/>
              <a:t>1.  We can get more revenue from the ironed revenue curve</a:t>
            </a:r>
          </a:p>
          <a:p>
            <a:pPr algn="l">
              <a:buNone/>
            </a:pPr>
            <a:r>
              <a:rPr lang="en-US" sz="2400" dirty="0" smtClean="0"/>
              <a:t>      (  R1(q) &gt; R2(q)               E[p1(q)] &gt; E[p2(q)]  ) </a:t>
            </a:r>
          </a:p>
          <a:p>
            <a:pPr algn="l">
              <a:buNone/>
            </a:pPr>
            <a:endParaRPr lang="en-US" sz="2400" dirty="0" smtClean="0"/>
          </a:p>
          <a:p>
            <a:pPr algn="l">
              <a:buNone/>
            </a:pPr>
            <a:r>
              <a:rPr lang="en-US" sz="2400" dirty="0" smtClean="0"/>
              <a:t>2. Ironed revenue curve is concave                ironed virtual value is     monotone                ironed virtual surplus maximization              results in a monotone allocation rule ,  so with the                      appropriate payment rule it is incentive compatible </a:t>
            </a:r>
            <a:endParaRPr lang="he-IL" sz="2400" dirty="0"/>
          </a:p>
        </p:txBody>
      </p:sp>
      <p:pic>
        <p:nvPicPr>
          <p:cNvPr id="10" name="Picture 2"/>
          <p:cNvPicPr>
            <a:picLocks noChangeAspect="1" noChangeArrowheads="1"/>
          </p:cNvPicPr>
          <p:nvPr/>
        </p:nvPicPr>
        <p:blipFill>
          <a:blip r:embed="rId2">
            <a:lum bright="-13000" contrast="26000"/>
          </a:blip>
          <a:srcRect/>
          <a:stretch>
            <a:fillRect/>
          </a:stretch>
        </p:blipFill>
        <p:spPr bwMode="auto">
          <a:xfrm>
            <a:off x="3491880" y="1556792"/>
            <a:ext cx="573517" cy="396000"/>
          </a:xfrm>
          <a:prstGeom prst="rect">
            <a:avLst/>
          </a:prstGeom>
          <a:noFill/>
          <a:ln w="9525">
            <a:noFill/>
            <a:miter lim="800000"/>
            <a:headEnd/>
            <a:tailEnd/>
          </a:ln>
          <a:effectLst/>
        </p:spPr>
      </p:pic>
      <p:pic>
        <p:nvPicPr>
          <p:cNvPr id="11" name="Picture 3"/>
          <p:cNvPicPr>
            <a:picLocks noChangeAspect="1" noChangeArrowheads="1"/>
          </p:cNvPicPr>
          <p:nvPr/>
        </p:nvPicPr>
        <p:blipFill>
          <a:blip r:embed="rId3">
            <a:lum bright="-13000" contrast="33000"/>
          </a:blip>
          <a:srcRect/>
          <a:stretch>
            <a:fillRect/>
          </a:stretch>
        </p:blipFill>
        <p:spPr bwMode="auto">
          <a:xfrm>
            <a:off x="5033314" y="1558693"/>
            <a:ext cx="537428" cy="396000"/>
          </a:xfrm>
          <a:prstGeom prst="rect">
            <a:avLst/>
          </a:prstGeom>
          <a:noFill/>
          <a:ln w="9525">
            <a:noFill/>
            <a:miter lim="800000"/>
            <a:headEnd/>
            <a:tailEnd/>
          </a:ln>
          <a:effectLst/>
        </p:spPr>
      </p:pic>
      <p:sp>
        <p:nvSpPr>
          <p:cNvPr id="12" name="חץ ימינה 11"/>
          <p:cNvSpPr/>
          <p:nvPr/>
        </p:nvSpPr>
        <p:spPr>
          <a:xfrm>
            <a:off x="3568448" y="3143818"/>
            <a:ext cx="571504"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חץ ימינה 12"/>
          <p:cNvSpPr/>
          <p:nvPr/>
        </p:nvSpPr>
        <p:spPr>
          <a:xfrm>
            <a:off x="5872704" y="4007914"/>
            <a:ext cx="571504"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חץ ימינה 13"/>
          <p:cNvSpPr/>
          <p:nvPr/>
        </p:nvSpPr>
        <p:spPr>
          <a:xfrm>
            <a:off x="5239955" y="4356340"/>
            <a:ext cx="571504"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42730151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l"/>
            <a:r>
              <a:rPr lang="en-US" dirty="0" smtClean="0">
                <a:solidFill>
                  <a:schemeClr val="tx2"/>
                </a:solidFill>
                <a:latin typeface="Aharoni" pitchFamily="2" charset="-79"/>
                <a:cs typeface="Aharoni" pitchFamily="2" charset="-79"/>
              </a:rPr>
              <a:t>        Optimal mechanisms</a:t>
            </a:r>
            <a:r>
              <a:rPr lang="he-IL" dirty="0" smtClean="0">
                <a:solidFill>
                  <a:schemeClr val="tx2"/>
                </a:solidFill>
                <a:latin typeface="Aharoni" pitchFamily="2" charset="-79"/>
                <a:cs typeface="Aharoni" pitchFamily="2" charset="-79"/>
              </a:rPr>
              <a:t> </a:t>
            </a:r>
            <a:endParaRPr lang="he-IL" dirty="0">
              <a:solidFill>
                <a:schemeClr val="tx2"/>
              </a:solidFill>
              <a:latin typeface="Aharoni" pitchFamily="2" charset="-79"/>
              <a:cs typeface="Aharoni" pitchFamily="2" charset="-79"/>
            </a:endParaRPr>
          </a:p>
        </p:txBody>
      </p:sp>
      <p:sp>
        <p:nvSpPr>
          <p:cNvPr id="7" name="מציין מיקום תוכן 6"/>
          <p:cNvSpPr>
            <a:spLocks noGrp="1"/>
          </p:cNvSpPr>
          <p:nvPr>
            <p:ph idx="1"/>
          </p:nvPr>
        </p:nvSpPr>
        <p:spPr/>
        <p:txBody>
          <a:bodyPr/>
          <a:lstStyle/>
          <a:p>
            <a:pPr algn="l">
              <a:buNone/>
            </a:pPr>
            <a:r>
              <a:rPr lang="en-US" dirty="0" smtClean="0"/>
              <a:t>The ironed virtual surplus maximization mechanism (IVSM):</a:t>
            </a:r>
          </a:p>
          <a:p>
            <a:pPr algn="l">
              <a:buNone/>
            </a:pPr>
            <a:endParaRPr lang="en-US" dirty="0" smtClean="0"/>
          </a:p>
          <a:p>
            <a:pPr algn="l">
              <a:buNone/>
            </a:pPr>
            <a:r>
              <a:rPr lang="en-US" sz="2400" dirty="0" smtClean="0"/>
              <a:t>1. Solicit and accept sealed bids b </a:t>
            </a:r>
          </a:p>
          <a:p>
            <a:pPr algn="l">
              <a:buNone/>
            </a:pPr>
            <a:r>
              <a:rPr lang="en-US" sz="2400" dirty="0" smtClean="0"/>
              <a:t> </a:t>
            </a:r>
          </a:p>
          <a:p>
            <a:pPr algn="l">
              <a:buNone/>
            </a:pPr>
            <a:r>
              <a:rPr lang="en-US" sz="2400" dirty="0" smtClean="0"/>
              <a:t>2.</a:t>
            </a:r>
          </a:p>
          <a:p>
            <a:pPr algn="l">
              <a:buNone/>
            </a:pPr>
            <a:endParaRPr lang="en-US" sz="2400" dirty="0" smtClean="0"/>
          </a:p>
          <a:p>
            <a:pPr algn="l">
              <a:buNone/>
            </a:pPr>
            <a:r>
              <a:rPr lang="en-US" sz="2400" dirty="0" smtClean="0"/>
              <a:t>3.Calculate payments for each agent from the payment identity</a:t>
            </a:r>
          </a:p>
          <a:p>
            <a:pPr algn="l">
              <a:buNone/>
            </a:pPr>
            <a:endParaRPr lang="en-US" dirty="0" smtClean="0"/>
          </a:p>
          <a:p>
            <a:pPr algn="l">
              <a:buNone/>
            </a:pPr>
            <a:endParaRPr lang="he-IL" dirty="0"/>
          </a:p>
        </p:txBody>
      </p:sp>
      <p:pic>
        <p:nvPicPr>
          <p:cNvPr id="4" name="Picture 2"/>
          <p:cNvPicPr>
            <a:picLocks noChangeAspect="1" noChangeArrowheads="1"/>
          </p:cNvPicPr>
          <p:nvPr/>
        </p:nvPicPr>
        <p:blipFill>
          <a:blip r:embed="rId2"/>
          <a:srcRect/>
          <a:stretch>
            <a:fillRect/>
          </a:stretch>
        </p:blipFill>
        <p:spPr bwMode="auto">
          <a:xfrm>
            <a:off x="1187624" y="3645024"/>
            <a:ext cx="2241473" cy="504000"/>
          </a:xfrm>
          <a:prstGeom prst="rect">
            <a:avLst/>
          </a:prstGeom>
          <a:noFill/>
          <a:ln w="9525">
            <a:noFill/>
            <a:miter lim="800000"/>
            <a:headEnd/>
            <a:tailEnd/>
          </a:ln>
          <a:effectLst/>
        </p:spPr>
      </p:pic>
    </p:spTree>
    <p:extLst>
      <p:ext uri="{BB962C8B-B14F-4D97-AF65-F5344CB8AC3E}">
        <p14:creationId xmlns:p14="http://schemas.microsoft.com/office/powerpoint/2010/main" val="33187755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smtClean="0">
                <a:solidFill>
                  <a:schemeClr val="tx2"/>
                </a:solidFill>
                <a:latin typeface="Aharoni" pitchFamily="2" charset="-79"/>
                <a:cs typeface="Aharoni" pitchFamily="2" charset="-79"/>
              </a:rPr>
              <a:t> Optimal mechanisms</a:t>
            </a:r>
            <a:endParaRPr lang="he-IL" dirty="0"/>
          </a:p>
        </p:txBody>
      </p:sp>
      <p:sp>
        <p:nvSpPr>
          <p:cNvPr id="5" name="מציין מיקום תוכן 4"/>
          <p:cNvSpPr>
            <a:spLocks noGrp="1"/>
          </p:cNvSpPr>
          <p:nvPr>
            <p:ph idx="1"/>
          </p:nvPr>
        </p:nvSpPr>
        <p:spPr/>
        <p:txBody>
          <a:bodyPr>
            <a:normAutofit fontScale="92500" lnSpcReduction="10000"/>
          </a:bodyPr>
          <a:lstStyle/>
          <a:p>
            <a:pPr algn="l">
              <a:buNone/>
            </a:pPr>
            <a:r>
              <a:rPr lang="en-US" sz="2400" dirty="0" smtClean="0"/>
              <a:t>We saw that           and                     are monotone , therefore with</a:t>
            </a:r>
          </a:p>
          <a:p>
            <a:pPr algn="l">
              <a:buNone/>
            </a:pPr>
            <a:r>
              <a:rPr lang="en-US" sz="2400" dirty="0" smtClean="0"/>
              <a:t>The appropriate payments (critical values) </a:t>
            </a:r>
            <a:r>
              <a:rPr lang="en-US" sz="2400" dirty="0" err="1" smtClean="0"/>
              <a:t>truthtelling</a:t>
            </a:r>
            <a:r>
              <a:rPr lang="en-US" sz="2400" dirty="0" smtClean="0"/>
              <a:t> is a dominant strategy equilibrium.  </a:t>
            </a:r>
          </a:p>
          <a:p>
            <a:pPr algn="l">
              <a:buNone/>
            </a:pPr>
            <a:endParaRPr lang="en-US" sz="2400" dirty="0" smtClean="0"/>
          </a:p>
          <a:p>
            <a:pPr algn="l">
              <a:buNone/>
            </a:pPr>
            <a:r>
              <a:rPr lang="en-US" sz="2400" dirty="0" smtClean="0"/>
              <a:t>Theorem :  the ironed virtual surplus maximization mechanism is dominant strategy incentive compatible.</a:t>
            </a:r>
          </a:p>
          <a:p>
            <a:pPr algn="l">
              <a:buNone/>
            </a:pPr>
            <a:endParaRPr lang="en-US" sz="2400" dirty="0" smtClean="0"/>
          </a:p>
          <a:p>
            <a:pPr algn="l">
              <a:buNone/>
            </a:pPr>
            <a:endParaRPr lang="en-US" sz="2400" dirty="0" smtClean="0"/>
          </a:p>
          <a:p>
            <a:pPr algn="l">
              <a:buNone/>
            </a:pPr>
            <a:r>
              <a:rPr lang="en-US" sz="2400" dirty="0" smtClean="0"/>
              <a:t> to show that the ironed virtual surplus mechanism is optimal we need to argue that any agent with value within the ironed interval receives the same outcome regardless of where in the interval his value lies.                        </a:t>
            </a:r>
            <a:endParaRPr lang="he-IL" sz="2400" dirty="0"/>
          </a:p>
        </p:txBody>
      </p:sp>
      <p:pic>
        <p:nvPicPr>
          <p:cNvPr id="6" name="Picture 2"/>
          <p:cNvPicPr>
            <a:picLocks noChangeAspect="1" noChangeArrowheads="1"/>
          </p:cNvPicPr>
          <p:nvPr/>
        </p:nvPicPr>
        <p:blipFill>
          <a:blip r:embed="rId2">
            <a:lum bright="-13000" contrast="35000"/>
          </a:blip>
          <a:srcRect/>
          <a:stretch>
            <a:fillRect/>
          </a:stretch>
        </p:blipFill>
        <p:spPr bwMode="auto">
          <a:xfrm>
            <a:off x="2555776" y="1409050"/>
            <a:ext cx="543483" cy="468000"/>
          </a:xfrm>
          <a:prstGeom prst="rect">
            <a:avLst/>
          </a:prstGeom>
          <a:noFill/>
          <a:ln w="9525">
            <a:noFill/>
            <a:miter lim="800000"/>
            <a:headEnd/>
            <a:tailEnd/>
          </a:ln>
          <a:effectLst/>
        </p:spPr>
      </p:pic>
      <p:pic>
        <p:nvPicPr>
          <p:cNvPr id="7" name="Picture 3"/>
          <p:cNvPicPr>
            <a:picLocks noChangeAspect="1" noChangeArrowheads="1"/>
          </p:cNvPicPr>
          <p:nvPr/>
        </p:nvPicPr>
        <p:blipFill>
          <a:blip r:embed="rId3"/>
          <a:srcRect/>
          <a:stretch>
            <a:fillRect/>
          </a:stretch>
        </p:blipFill>
        <p:spPr bwMode="auto">
          <a:xfrm>
            <a:off x="3995936" y="1445050"/>
            <a:ext cx="1293600" cy="396000"/>
          </a:xfrm>
          <a:prstGeom prst="rect">
            <a:avLst/>
          </a:prstGeom>
          <a:noFill/>
          <a:ln w="9525">
            <a:noFill/>
            <a:miter lim="800000"/>
            <a:headEnd/>
            <a:tailEnd/>
          </a:ln>
          <a:effectLst/>
        </p:spPr>
      </p:pic>
    </p:spTree>
    <p:extLst>
      <p:ext uri="{BB962C8B-B14F-4D97-AF65-F5344CB8AC3E}">
        <p14:creationId xmlns:p14="http://schemas.microsoft.com/office/powerpoint/2010/main" val="20686964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p:cNvSpPr>
            <a:spLocks noGrp="1"/>
          </p:cNvSpPr>
          <p:nvPr>
            <p:ph type="title"/>
          </p:nvPr>
        </p:nvSpPr>
        <p:spPr>
          <a:xfrm>
            <a:off x="1095023" y="858363"/>
            <a:ext cx="6965245" cy="1202485"/>
          </a:xfrm>
        </p:spPr>
        <p:txBody>
          <a:bodyPr vert="horz" lIns="91440" tIns="45720" rIns="91440" bIns="45720" rtlCol="0" anchor="ctr">
            <a:normAutofit/>
          </a:bodyPr>
          <a:lstStyle/>
          <a:p>
            <a:pPr rtl="1"/>
            <a:r>
              <a:rPr lang="en-US" sz="6000" b="1" dirty="0" smtClean="0">
                <a:solidFill>
                  <a:schemeClr val="tx2"/>
                </a:solidFill>
                <a:latin typeface="JasmineUPC" pitchFamily="18" charset="-34"/>
                <a:cs typeface="JasmineUPC" pitchFamily="18" charset="-34"/>
              </a:rPr>
              <a:t>Example</a:t>
            </a:r>
            <a:endParaRPr lang="en-US" sz="6000" b="1" dirty="0">
              <a:solidFill>
                <a:schemeClr val="tx2"/>
              </a:solidFill>
              <a:latin typeface="JasmineUPC" pitchFamily="18" charset="-34"/>
              <a:cs typeface="JasmineUPC" pitchFamily="18" charset="-34"/>
            </a:endParaRPr>
          </a:p>
        </p:txBody>
      </p:sp>
      <mc:AlternateContent xmlns:mc="http://schemas.openxmlformats.org/markup-compatibility/2006" xmlns:a14="http://schemas.microsoft.com/office/drawing/2010/main">
        <mc:Choice Requires="a14">
          <p:sp>
            <p:nvSpPr>
              <p:cNvPr id="2" name="TextBox 1"/>
              <p:cNvSpPr txBox="1"/>
              <p:nvPr/>
            </p:nvSpPr>
            <p:spPr>
              <a:xfrm>
                <a:off x="1403648" y="2132857"/>
                <a:ext cx="5688632" cy="1352550"/>
              </a:xfrm>
              <a:prstGeom prst="rect">
                <a:avLst/>
              </a:prstGeom>
              <a:noFill/>
            </p:spPr>
            <p:txBody>
              <a:bodyPr wrap="square" rtlCol="1">
                <a:spAutoFit/>
              </a:bodyPr>
              <a:lstStyle/>
              <a:p>
                <a:r>
                  <a:rPr lang="en-US" sz="2400" dirty="0" smtClean="0">
                    <a:latin typeface="Khmer UI" pitchFamily="34" charset="0"/>
                    <a:cs typeface="Khmer UI" pitchFamily="34" charset="0"/>
                  </a:rPr>
                  <a:t>Second-price auction with  reserve  </a:t>
                </a:r>
                <a14:m>
                  <m:oMath xmlns:m="http://schemas.openxmlformats.org/officeDocument/2006/math">
                    <m:f>
                      <m:fPr>
                        <m:ctrlPr>
                          <a:rPr lang="en-US" sz="2400" i="1">
                            <a:latin typeface="Cambria Math"/>
                          </a:rPr>
                        </m:ctrlPr>
                      </m:fPr>
                      <m:num>
                        <m:r>
                          <a:rPr lang="en-US" sz="2400" b="0" i="1">
                            <a:latin typeface="Cambria Math"/>
                          </a:rPr>
                          <m:t>1</m:t>
                        </m:r>
                      </m:num>
                      <m:den>
                        <m:r>
                          <a:rPr lang="en-US" sz="2400" b="0" i="1">
                            <a:latin typeface="Cambria Math"/>
                          </a:rPr>
                          <m:t>2</m:t>
                        </m:r>
                      </m:den>
                    </m:f>
                    <m:r>
                      <a:rPr lang="en-US" sz="2400" b="0" i="1">
                        <a:latin typeface="Cambria Math"/>
                      </a:rPr>
                      <m:t> </m:t>
                    </m:r>
                  </m:oMath>
                </a14:m>
                <a:r>
                  <a:rPr lang="en-US" sz="2400" dirty="0" smtClean="0">
                    <a:latin typeface="Khmer UI" pitchFamily="34" charset="0"/>
                    <a:cs typeface="Khmer UI" pitchFamily="34" charset="0"/>
                  </a:rPr>
                  <a:t>:</a:t>
                </a:r>
              </a:p>
              <a:p>
                <a:endParaRPr lang="en-US" sz="2400" dirty="0">
                  <a:latin typeface="Khmer UI" pitchFamily="34" charset="0"/>
                  <a:cs typeface="Khmer UI" pitchFamily="34" charset="0"/>
                </a:endParaRPr>
              </a:p>
              <a:p>
                <a:endParaRPr lang="en-US" sz="2400" dirty="0" smtClean="0">
                  <a:latin typeface="Khmer UI" pitchFamily="34" charset="0"/>
                  <a:cs typeface="Khmer UI"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403648" y="2132857"/>
                <a:ext cx="5688632" cy="1352550"/>
              </a:xfrm>
              <a:prstGeom prst="rect">
                <a:avLst/>
              </a:prstGeom>
              <a:blipFill rotWithShape="1">
                <a:blip r:embed="rId3"/>
                <a:stretch>
                  <a:fillRect l="-1608"/>
                </a:stretch>
              </a:blipFill>
            </p:spPr>
            <p:txBody>
              <a:bodyPr/>
              <a:lstStyle/>
              <a:p>
                <a:r>
                  <a:rPr lang="he-IL">
                    <a:noFill/>
                  </a:rPr>
                  <a:t> </a:t>
                </a:r>
              </a:p>
            </p:txBody>
          </p:sp>
        </mc:Fallback>
      </mc:AlternateContent>
      <p:grpSp>
        <p:nvGrpSpPr>
          <p:cNvPr id="4" name="קבוצה 3"/>
          <p:cNvGrpSpPr/>
          <p:nvPr/>
        </p:nvGrpSpPr>
        <p:grpSpPr>
          <a:xfrm>
            <a:off x="1403648" y="3061361"/>
            <a:ext cx="1296144" cy="1714910"/>
            <a:chOff x="1403648" y="2924943"/>
            <a:chExt cx="1296144" cy="1714910"/>
          </a:xfrm>
        </p:grpSpPr>
        <mc:AlternateContent xmlns:mc="http://schemas.openxmlformats.org/markup-compatibility/2006" xmlns:a14="http://schemas.microsoft.com/office/drawing/2010/main">
          <mc:Choice Requires="a14">
            <p:sp>
              <p:nvSpPr>
                <p:cNvPr id="3" name="TextBox 2"/>
                <p:cNvSpPr txBox="1"/>
                <p:nvPr/>
              </p:nvSpPr>
              <p:spPr>
                <a:xfrm>
                  <a:off x="1403648" y="4005064"/>
                  <a:ext cx="1296144" cy="634789"/>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he-IL" i="1" smtClean="0">
                                <a:latin typeface="Cambria Math"/>
                              </a:rPr>
                            </m:ctrlPr>
                          </m:fPr>
                          <m:num>
                            <m:r>
                              <a:rPr lang="he-IL" b="0" i="1" smtClean="0">
                                <a:latin typeface="Cambria Math"/>
                              </a:rPr>
                              <m:t>1</m:t>
                            </m:r>
                          </m:num>
                          <m:den>
                            <m:r>
                              <a:rPr lang="he-IL" b="0" i="1" smtClean="0">
                                <a:latin typeface="Cambria Math"/>
                              </a:rPr>
                              <m:t>4</m:t>
                            </m:r>
                          </m:den>
                        </m:f>
                        <m:r>
                          <a:rPr lang="en-US" b="0" i="1" smtClean="0">
                            <a:latin typeface="Cambria Math"/>
                          </a:rPr>
                          <m:t>𝑥</m:t>
                        </m:r>
                        <m:f>
                          <m:fPr>
                            <m:ctrlPr>
                              <a:rPr lang="he-IL" i="1">
                                <a:latin typeface="Cambria Math"/>
                              </a:rPr>
                            </m:ctrlPr>
                          </m:fPr>
                          <m:num>
                            <m:r>
                              <a:rPr lang="he-IL" i="1">
                                <a:latin typeface="Cambria Math"/>
                              </a:rPr>
                              <m:t>1</m:t>
                            </m:r>
                          </m:num>
                          <m:den>
                            <m:r>
                              <a:rPr lang="he-IL" b="0" i="1" smtClean="0">
                                <a:latin typeface="Cambria Math"/>
                              </a:rPr>
                              <m:t>2</m:t>
                            </m:r>
                          </m:den>
                        </m:f>
                      </m:oMath>
                    </m:oMathPara>
                  </a14:m>
                  <a:endParaRPr lang="he-IL" dirty="0"/>
                </a:p>
              </p:txBody>
            </p:sp>
          </mc:Choice>
          <mc:Fallback xmlns="">
            <p:sp>
              <p:nvSpPr>
                <p:cNvPr id="3" name="TextBox 2"/>
                <p:cNvSpPr txBox="1">
                  <a:spLocks noRot="1" noChangeAspect="1" noMove="1" noResize="1" noEditPoints="1" noAdjustHandles="1" noChangeArrowheads="1" noChangeShapeType="1" noTextEdit="1"/>
                </p:cNvSpPr>
                <p:nvPr/>
              </p:nvSpPr>
              <p:spPr>
                <a:xfrm>
                  <a:off x="1403648" y="4005064"/>
                  <a:ext cx="1296144" cy="634789"/>
                </a:xfrm>
                <a:prstGeom prst="rect">
                  <a:avLst/>
                </a:prstGeom>
                <a:blipFill rotWithShape="1">
                  <a:blip r:embed="rId4"/>
                  <a:stretch>
                    <a:fillRect/>
                  </a:stretch>
                </a:blipFill>
              </p:spPr>
              <p:txBody>
                <a:bodyPr/>
                <a:lstStyle/>
                <a:p>
                  <a:r>
                    <a:rPr lang="he-IL">
                      <a:noFill/>
                    </a:rPr>
                    <a:t> </a:t>
                  </a:r>
                </a:p>
              </p:txBody>
            </p:sp>
          </mc:Fallback>
        </mc:AlternateContent>
        <p:sp>
          <p:nvSpPr>
            <p:cNvPr id="9" name="TextBox 8"/>
            <p:cNvSpPr txBox="1"/>
            <p:nvPr/>
          </p:nvSpPr>
          <p:spPr>
            <a:xfrm>
              <a:off x="1403648" y="2924943"/>
              <a:ext cx="1296144" cy="369332"/>
            </a:xfrm>
            <a:prstGeom prst="rect">
              <a:avLst/>
            </a:prstGeom>
            <a:solidFill>
              <a:srgbClr val="00B0F0"/>
            </a:solidFill>
            <a:ln>
              <a:solidFill>
                <a:schemeClr val="tx1"/>
              </a:solidFill>
            </a:ln>
          </p:spPr>
          <p:txBody>
            <a:bodyPr wrap="square" rtlCol="1">
              <a:spAutoFit/>
            </a:bodyPr>
            <a:lstStyle/>
            <a:p>
              <a:r>
                <a:rPr lang="en-US" dirty="0" smtClean="0"/>
                <a:t>   </a:t>
              </a:r>
              <a:r>
                <a:rPr lang="en-US" dirty="0" smtClean="0"/>
                <a:t>A     B </a:t>
              </a:r>
              <a:endParaRPr lang="he-IL" dirty="0"/>
            </a:p>
          </p:txBody>
        </p:sp>
        <p:cxnSp>
          <p:nvCxnSpPr>
            <p:cNvPr id="11" name="מחבר ישר 10"/>
            <p:cNvCxnSpPr/>
            <p:nvPr/>
          </p:nvCxnSpPr>
          <p:spPr>
            <a:xfrm>
              <a:off x="2051720" y="2924943"/>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מחבר חץ ישר 19"/>
            <p:cNvCxnSpPr/>
            <p:nvPr/>
          </p:nvCxnSpPr>
          <p:spPr>
            <a:xfrm>
              <a:off x="2051720" y="3382172"/>
              <a:ext cx="0" cy="4788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קבוצה 4"/>
          <p:cNvGrpSpPr/>
          <p:nvPr/>
        </p:nvGrpSpPr>
        <p:grpSpPr>
          <a:xfrm>
            <a:off x="2915816" y="3061362"/>
            <a:ext cx="1305704" cy="1735790"/>
            <a:chOff x="2915816" y="2924944"/>
            <a:chExt cx="1305704" cy="1735790"/>
          </a:xfrm>
        </p:grpSpPr>
        <p:sp>
          <p:nvSpPr>
            <p:cNvPr id="13" name="TextBox 12"/>
            <p:cNvSpPr txBox="1"/>
            <p:nvPr/>
          </p:nvSpPr>
          <p:spPr>
            <a:xfrm>
              <a:off x="2915816" y="2924944"/>
              <a:ext cx="1296144" cy="369332"/>
            </a:xfrm>
            <a:prstGeom prst="rect">
              <a:avLst/>
            </a:prstGeom>
            <a:solidFill>
              <a:srgbClr val="00B0F0"/>
            </a:solidFill>
            <a:ln>
              <a:solidFill>
                <a:schemeClr val="tx1"/>
              </a:solidFill>
            </a:ln>
          </p:spPr>
          <p:txBody>
            <a:bodyPr wrap="square" rtlCol="1">
              <a:spAutoFit/>
            </a:bodyPr>
            <a:lstStyle/>
            <a:p>
              <a:r>
                <a:rPr lang="en-US" dirty="0" smtClean="0"/>
                <a:t>  </a:t>
              </a:r>
              <a:r>
                <a:rPr lang="en-US" dirty="0" smtClean="0"/>
                <a:t>B      A</a:t>
              </a:r>
              <a:endParaRPr lang="he-IL" dirty="0"/>
            </a:p>
          </p:txBody>
        </p:sp>
        <p:cxnSp>
          <p:nvCxnSpPr>
            <p:cNvPr id="14" name="מחבר ישר 13"/>
            <p:cNvCxnSpPr/>
            <p:nvPr/>
          </p:nvCxnSpPr>
          <p:spPr>
            <a:xfrm>
              <a:off x="3563888" y="2940832"/>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p:cNvSpPr txBox="1"/>
                <p:nvPr/>
              </p:nvSpPr>
              <p:spPr>
                <a:xfrm>
                  <a:off x="2925376" y="4025945"/>
                  <a:ext cx="1296144" cy="634789"/>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he-IL" i="1" smtClean="0">
                                <a:latin typeface="Cambria Math"/>
                              </a:rPr>
                            </m:ctrlPr>
                          </m:fPr>
                          <m:num>
                            <m:r>
                              <a:rPr lang="he-IL" b="0" i="1" smtClean="0">
                                <a:latin typeface="Cambria Math"/>
                              </a:rPr>
                              <m:t>1</m:t>
                            </m:r>
                          </m:num>
                          <m:den>
                            <m:r>
                              <a:rPr lang="he-IL" b="0" i="1" smtClean="0">
                                <a:latin typeface="Cambria Math"/>
                              </a:rPr>
                              <m:t>4</m:t>
                            </m:r>
                          </m:den>
                        </m:f>
                        <m:r>
                          <a:rPr lang="en-US" b="0" i="1" smtClean="0">
                            <a:latin typeface="Cambria Math"/>
                          </a:rPr>
                          <m:t>𝑥</m:t>
                        </m:r>
                        <m:f>
                          <m:fPr>
                            <m:ctrlPr>
                              <a:rPr lang="he-IL" i="1">
                                <a:latin typeface="Cambria Math"/>
                              </a:rPr>
                            </m:ctrlPr>
                          </m:fPr>
                          <m:num>
                            <m:r>
                              <a:rPr lang="he-IL" i="1">
                                <a:latin typeface="Cambria Math"/>
                              </a:rPr>
                              <m:t>1</m:t>
                            </m:r>
                          </m:num>
                          <m:den>
                            <m:r>
                              <a:rPr lang="he-IL" b="0" i="1" smtClean="0">
                                <a:latin typeface="Cambria Math"/>
                              </a:rPr>
                              <m:t>2</m:t>
                            </m:r>
                          </m:den>
                        </m:f>
                      </m:oMath>
                    </m:oMathPara>
                  </a14:m>
                  <a:endParaRPr lang="he-IL" dirty="0"/>
                </a:p>
              </p:txBody>
            </p:sp>
          </mc:Choice>
          <mc:Fallback xmlns="">
            <p:sp>
              <p:nvSpPr>
                <p:cNvPr id="22" name="TextBox 21"/>
                <p:cNvSpPr txBox="1">
                  <a:spLocks noRot="1" noChangeAspect="1" noMove="1" noResize="1" noEditPoints="1" noAdjustHandles="1" noChangeArrowheads="1" noChangeShapeType="1" noTextEdit="1"/>
                </p:cNvSpPr>
                <p:nvPr/>
              </p:nvSpPr>
              <p:spPr>
                <a:xfrm>
                  <a:off x="2925376" y="4025945"/>
                  <a:ext cx="1296144" cy="634789"/>
                </a:xfrm>
                <a:prstGeom prst="rect">
                  <a:avLst/>
                </a:prstGeom>
                <a:blipFill rotWithShape="1">
                  <a:blip r:embed="rId5"/>
                  <a:stretch>
                    <a:fillRect/>
                  </a:stretch>
                </a:blipFill>
              </p:spPr>
              <p:txBody>
                <a:bodyPr/>
                <a:lstStyle/>
                <a:p>
                  <a:r>
                    <a:rPr lang="he-IL">
                      <a:noFill/>
                    </a:rPr>
                    <a:t> </a:t>
                  </a:r>
                </a:p>
              </p:txBody>
            </p:sp>
          </mc:Fallback>
        </mc:AlternateContent>
        <p:cxnSp>
          <p:nvCxnSpPr>
            <p:cNvPr id="23" name="מחבר חץ ישר 22"/>
            <p:cNvCxnSpPr/>
            <p:nvPr/>
          </p:nvCxnSpPr>
          <p:spPr>
            <a:xfrm>
              <a:off x="3573448" y="3403053"/>
              <a:ext cx="0" cy="4788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קבוצה 6"/>
          <p:cNvGrpSpPr/>
          <p:nvPr/>
        </p:nvGrpSpPr>
        <p:grpSpPr>
          <a:xfrm>
            <a:off x="4323224" y="3061361"/>
            <a:ext cx="1296144" cy="1714910"/>
            <a:chOff x="4323224" y="2924943"/>
            <a:chExt cx="1296144" cy="1714910"/>
          </a:xfrm>
        </p:grpSpPr>
        <p:sp>
          <p:nvSpPr>
            <p:cNvPr id="15" name="TextBox 14"/>
            <p:cNvSpPr txBox="1"/>
            <p:nvPr/>
          </p:nvSpPr>
          <p:spPr>
            <a:xfrm>
              <a:off x="4323224" y="2924943"/>
              <a:ext cx="1296144" cy="369332"/>
            </a:xfrm>
            <a:prstGeom prst="rect">
              <a:avLst/>
            </a:prstGeom>
            <a:solidFill>
              <a:srgbClr val="00B0F0"/>
            </a:solidFill>
            <a:ln>
              <a:solidFill>
                <a:schemeClr val="tx1"/>
              </a:solidFill>
            </a:ln>
          </p:spPr>
          <p:txBody>
            <a:bodyPr wrap="square" rtlCol="1">
              <a:spAutoFit/>
            </a:bodyPr>
            <a:lstStyle/>
            <a:p>
              <a:r>
                <a:rPr lang="en-US" dirty="0" smtClean="0"/>
                <a:t>{B,A}</a:t>
              </a:r>
              <a:r>
                <a:rPr lang="en-US" dirty="0" smtClean="0"/>
                <a:t>       </a:t>
              </a:r>
              <a:endParaRPr lang="he-IL" dirty="0"/>
            </a:p>
          </p:txBody>
        </p:sp>
        <p:cxnSp>
          <p:nvCxnSpPr>
            <p:cNvPr id="16" name="מחבר ישר 15"/>
            <p:cNvCxnSpPr/>
            <p:nvPr/>
          </p:nvCxnSpPr>
          <p:spPr>
            <a:xfrm>
              <a:off x="4971296" y="2924943"/>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p:cNvSpPr txBox="1"/>
                <p:nvPr/>
              </p:nvSpPr>
              <p:spPr>
                <a:xfrm>
                  <a:off x="4323224" y="4005064"/>
                  <a:ext cx="1296144" cy="634789"/>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he-IL" i="1" smtClean="0">
                                <a:latin typeface="Cambria Math"/>
                              </a:rPr>
                            </m:ctrlPr>
                          </m:fPr>
                          <m:num>
                            <m:r>
                              <a:rPr lang="he-IL" b="0" i="1" smtClean="0">
                                <a:latin typeface="Cambria Math"/>
                              </a:rPr>
                              <m:t>1</m:t>
                            </m:r>
                          </m:num>
                          <m:den>
                            <m:r>
                              <a:rPr lang="he-IL" b="0" i="1" smtClean="0">
                                <a:latin typeface="Cambria Math"/>
                              </a:rPr>
                              <m:t>4</m:t>
                            </m:r>
                          </m:den>
                        </m:f>
                        <m:r>
                          <a:rPr lang="en-US" b="0" i="1" smtClean="0">
                            <a:latin typeface="Cambria Math"/>
                          </a:rPr>
                          <m:t>𝑥</m:t>
                        </m:r>
                        <m:r>
                          <a:rPr lang="he-IL" b="0" i="1" smtClean="0">
                            <a:latin typeface="Cambria Math"/>
                          </a:rPr>
                          <m:t> </m:t>
                        </m:r>
                        <m:r>
                          <a:rPr lang="he-IL" i="1" smtClean="0">
                            <a:latin typeface="Cambria Math"/>
                          </a:rPr>
                          <m:t>0</m:t>
                        </m:r>
                      </m:oMath>
                    </m:oMathPara>
                  </a14:m>
                  <a:endParaRPr lang="he-IL" dirty="0"/>
                </a:p>
              </p:txBody>
            </p:sp>
          </mc:Choice>
          <mc:Fallback xmlns="">
            <p:sp>
              <p:nvSpPr>
                <p:cNvPr id="24" name="TextBox 23"/>
                <p:cNvSpPr txBox="1">
                  <a:spLocks noRot="1" noChangeAspect="1" noMove="1" noResize="1" noEditPoints="1" noAdjustHandles="1" noChangeArrowheads="1" noChangeShapeType="1" noTextEdit="1"/>
                </p:cNvSpPr>
                <p:nvPr/>
              </p:nvSpPr>
              <p:spPr>
                <a:xfrm>
                  <a:off x="4323224" y="4005064"/>
                  <a:ext cx="1296144" cy="634789"/>
                </a:xfrm>
                <a:prstGeom prst="rect">
                  <a:avLst/>
                </a:prstGeom>
                <a:blipFill rotWithShape="1">
                  <a:blip r:embed="rId6"/>
                  <a:stretch>
                    <a:fillRect/>
                  </a:stretch>
                </a:blipFill>
              </p:spPr>
              <p:txBody>
                <a:bodyPr/>
                <a:lstStyle/>
                <a:p>
                  <a:r>
                    <a:rPr lang="he-IL">
                      <a:noFill/>
                    </a:rPr>
                    <a:t> </a:t>
                  </a:r>
                </a:p>
              </p:txBody>
            </p:sp>
          </mc:Fallback>
        </mc:AlternateContent>
        <p:cxnSp>
          <p:nvCxnSpPr>
            <p:cNvPr id="25" name="מחבר חץ ישר 24"/>
            <p:cNvCxnSpPr/>
            <p:nvPr/>
          </p:nvCxnSpPr>
          <p:spPr>
            <a:xfrm>
              <a:off x="4971296" y="3382172"/>
              <a:ext cx="0" cy="4788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קבוצה 7"/>
          <p:cNvGrpSpPr/>
          <p:nvPr/>
        </p:nvGrpSpPr>
        <p:grpSpPr>
          <a:xfrm>
            <a:off x="5724128" y="3061361"/>
            <a:ext cx="1616928" cy="1692853"/>
            <a:chOff x="5724128" y="2924943"/>
            <a:chExt cx="1616928" cy="1692853"/>
          </a:xfrm>
        </p:grpSpPr>
        <p:sp>
          <p:nvSpPr>
            <p:cNvPr id="17" name="TextBox 16"/>
            <p:cNvSpPr txBox="1"/>
            <p:nvPr/>
          </p:nvSpPr>
          <p:spPr>
            <a:xfrm>
              <a:off x="5828888" y="2924943"/>
              <a:ext cx="1296144" cy="369332"/>
            </a:xfrm>
            <a:prstGeom prst="rect">
              <a:avLst/>
            </a:prstGeom>
            <a:solidFill>
              <a:srgbClr val="00B0F0"/>
            </a:solidFill>
            <a:ln>
              <a:solidFill>
                <a:schemeClr val="tx1"/>
              </a:solidFill>
            </a:ln>
          </p:spPr>
          <p:txBody>
            <a:bodyPr wrap="square" rtlCol="1">
              <a:spAutoFit/>
            </a:bodyPr>
            <a:lstStyle/>
            <a:p>
              <a:r>
                <a:rPr lang="en-US" dirty="0"/>
                <a:t> </a:t>
              </a:r>
              <a:r>
                <a:rPr lang="en-US" dirty="0" smtClean="0"/>
                <a:t>       {</a:t>
              </a:r>
              <a:r>
                <a:rPr lang="en-US" dirty="0"/>
                <a:t>B,A}       </a:t>
              </a:r>
              <a:endParaRPr lang="he-IL" dirty="0"/>
            </a:p>
          </p:txBody>
        </p:sp>
        <p:cxnSp>
          <p:nvCxnSpPr>
            <p:cNvPr id="18" name="מחבר ישר 17"/>
            <p:cNvCxnSpPr/>
            <p:nvPr/>
          </p:nvCxnSpPr>
          <p:spPr>
            <a:xfrm>
              <a:off x="6476960" y="2924943"/>
              <a:ext cx="0" cy="3693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TextBox 25"/>
                <p:cNvSpPr txBox="1"/>
                <p:nvPr/>
              </p:nvSpPr>
              <p:spPr>
                <a:xfrm>
                  <a:off x="5724128" y="4005064"/>
                  <a:ext cx="1616928" cy="612732"/>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he-IL" i="1" smtClean="0">
                                <a:latin typeface="Cambria Math"/>
                              </a:rPr>
                            </m:ctrlPr>
                          </m:fPr>
                          <m:num>
                            <m:r>
                              <a:rPr lang="he-IL" b="0" i="1" smtClean="0">
                                <a:latin typeface="Cambria Math"/>
                              </a:rPr>
                              <m:t>1</m:t>
                            </m:r>
                          </m:num>
                          <m:den>
                            <m:r>
                              <a:rPr lang="he-IL" b="0" i="1" smtClean="0">
                                <a:latin typeface="Cambria Math"/>
                              </a:rPr>
                              <m:t>4</m:t>
                            </m:r>
                          </m:den>
                        </m:f>
                        <m:r>
                          <a:rPr lang="en-US" b="0" i="1" smtClean="0">
                            <a:latin typeface="Cambria Math"/>
                          </a:rPr>
                          <m:t>𝑥</m:t>
                        </m:r>
                        <m:r>
                          <a:rPr lang="en-US" b="0" i="1" smtClean="0">
                            <a:latin typeface="Cambria Math"/>
                          </a:rPr>
                          <m:t>(</m:t>
                        </m:r>
                        <m:f>
                          <m:fPr>
                            <m:ctrlPr>
                              <a:rPr lang="he-IL" i="1">
                                <a:latin typeface="Cambria Math"/>
                              </a:rPr>
                            </m:ctrlPr>
                          </m:fPr>
                          <m:num>
                            <m:r>
                              <a:rPr lang="he-IL" i="1">
                                <a:latin typeface="Cambria Math"/>
                              </a:rPr>
                              <m:t>1</m:t>
                            </m:r>
                          </m:num>
                          <m:den>
                            <m:r>
                              <a:rPr lang="he-IL" b="0" i="1" smtClean="0">
                                <a:latin typeface="Cambria Math"/>
                              </a:rPr>
                              <m:t>2</m:t>
                            </m:r>
                          </m:den>
                        </m:f>
                        <m:r>
                          <a:rPr lang="en-US" b="0" i="1" smtClean="0">
                            <a:latin typeface="Cambria Math"/>
                          </a:rPr>
                          <m:t>𝑥</m:t>
                        </m:r>
                        <m:f>
                          <m:fPr>
                            <m:ctrlPr>
                              <a:rPr lang="he-IL" i="1">
                                <a:latin typeface="Cambria Math"/>
                              </a:rPr>
                            </m:ctrlPr>
                          </m:fPr>
                          <m:num>
                            <m:r>
                              <a:rPr lang="he-IL" i="1">
                                <a:latin typeface="Cambria Math"/>
                              </a:rPr>
                              <m:t>1</m:t>
                            </m:r>
                          </m:num>
                          <m:den>
                            <m:r>
                              <a:rPr lang="he-IL" b="0" i="1" smtClean="0">
                                <a:latin typeface="Cambria Math"/>
                              </a:rPr>
                              <m:t>3</m:t>
                            </m:r>
                          </m:den>
                        </m:f>
                        <m:r>
                          <a:rPr lang="en-US" b="0" i="1" smtClean="0">
                            <a:latin typeface="Cambria Math"/>
                          </a:rPr>
                          <m:t>+</m:t>
                        </m:r>
                        <m:f>
                          <m:fPr>
                            <m:ctrlPr>
                              <a:rPr lang="he-IL" i="1">
                                <a:latin typeface="Cambria Math"/>
                              </a:rPr>
                            </m:ctrlPr>
                          </m:fPr>
                          <m:num>
                            <m:r>
                              <a:rPr lang="he-IL" i="1">
                                <a:latin typeface="Cambria Math"/>
                              </a:rPr>
                              <m:t>1</m:t>
                            </m:r>
                          </m:num>
                          <m:den>
                            <m:r>
                              <a:rPr lang="he-IL" b="0" i="1" smtClean="0">
                                <a:latin typeface="Cambria Math"/>
                              </a:rPr>
                              <m:t>2</m:t>
                            </m:r>
                          </m:den>
                        </m:f>
                        <m:r>
                          <a:rPr lang="en-US" b="0" i="1" smtClean="0">
                            <a:latin typeface="Cambria Math"/>
                          </a:rPr>
                          <m:t>)</m:t>
                        </m:r>
                      </m:oMath>
                    </m:oMathPara>
                  </a14:m>
                  <a:endParaRPr lang="he-IL" dirty="0"/>
                </a:p>
              </p:txBody>
            </p:sp>
          </mc:Choice>
          <mc:Fallback xmlns="">
            <p:sp>
              <p:nvSpPr>
                <p:cNvPr id="26" name="TextBox 25"/>
                <p:cNvSpPr txBox="1">
                  <a:spLocks noRot="1" noChangeAspect="1" noMove="1" noResize="1" noEditPoints="1" noAdjustHandles="1" noChangeArrowheads="1" noChangeShapeType="1" noTextEdit="1"/>
                </p:cNvSpPr>
                <p:nvPr/>
              </p:nvSpPr>
              <p:spPr>
                <a:xfrm>
                  <a:off x="5724128" y="4005064"/>
                  <a:ext cx="1616928" cy="612732"/>
                </a:xfrm>
                <a:prstGeom prst="rect">
                  <a:avLst/>
                </a:prstGeom>
                <a:blipFill rotWithShape="1">
                  <a:blip r:embed="rId7"/>
                  <a:stretch>
                    <a:fillRect/>
                  </a:stretch>
                </a:blipFill>
              </p:spPr>
              <p:txBody>
                <a:bodyPr/>
                <a:lstStyle/>
                <a:p>
                  <a:r>
                    <a:rPr lang="he-IL">
                      <a:noFill/>
                    </a:rPr>
                    <a:t> </a:t>
                  </a:r>
                </a:p>
              </p:txBody>
            </p:sp>
          </mc:Fallback>
        </mc:AlternateContent>
        <p:cxnSp>
          <p:nvCxnSpPr>
            <p:cNvPr id="27" name="מחבר חץ ישר 26"/>
            <p:cNvCxnSpPr/>
            <p:nvPr/>
          </p:nvCxnSpPr>
          <p:spPr>
            <a:xfrm>
              <a:off x="6476960" y="3382172"/>
              <a:ext cx="0" cy="47887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8" name="TextBox 27"/>
              <p:cNvSpPr txBox="1"/>
              <p:nvPr/>
            </p:nvSpPr>
            <p:spPr>
              <a:xfrm>
                <a:off x="2051720" y="5157192"/>
                <a:ext cx="4608512" cy="619913"/>
              </a:xfrm>
              <a:prstGeom prst="rect">
                <a:avLst/>
              </a:prstGeom>
              <a:noFill/>
            </p:spPr>
            <p:txBody>
              <a:bodyPr wrap="square" rtlCol="1">
                <a:spAutoFit/>
              </a:bodyPr>
              <a:lstStyle/>
              <a:p>
                <a:pPr algn="ctr"/>
                <a:r>
                  <a:rPr lang="en-US" sz="2400" b="1" dirty="0" smtClean="0">
                    <a:latin typeface="Khmer UI" pitchFamily="34" charset="0"/>
                    <a:cs typeface="Khmer UI" pitchFamily="34" charset="0"/>
                  </a:rPr>
                  <a:t>Expected</a:t>
                </a:r>
                <a:r>
                  <a:rPr lang="en-US" sz="2400" dirty="0" smtClean="0">
                    <a:latin typeface="Khmer UI" pitchFamily="34" charset="0"/>
                    <a:cs typeface="Khmer UI" pitchFamily="34" charset="0"/>
                  </a:rPr>
                  <a:t> </a:t>
                </a:r>
                <a:r>
                  <a:rPr lang="en-US" sz="2400" b="1" dirty="0" smtClean="0">
                    <a:latin typeface="Khmer UI" pitchFamily="34" charset="0"/>
                    <a:cs typeface="Khmer UI" pitchFamily="34" charset="0"/>
                  </a:rPr>
                  <a:t>Revenue:</a:t>
                </a:r>
                <a:r>
                  <a:rPr lang="en-US" sz="2400" dirty="0" smtClean="0">
                    <a:latin typeface="Khmer UI" pitchFamily="34" charset="0"/>
                    <a:cs typeface="Khmer UI" pitchFamily="34" charset="0"/>
                  </a:rPr>
                  <a:t> </a:t>
                </a:r>
                <a14:m>
                  <m:oMath xmlns:m="http://schemas.openxmlformats.org/officeDocument/2006/math">
                    <m:f>
                      <m:fPr>
                        <m:ctrlPr>
                          <a:rPr lang="he-IL" sz="2400" i="1">
                            <a:latin typeface="Cambria Math"/>
                          </a:rPr>
                        </m:ctrlPr>
                      </m:fPr>
                      <m:num>
                        <m:r>
                          <a:rPr lang="he-IL" sz="2400" b="0" i="1" smtClean="0">
                            <a:latin typeface="Cambria Math"/>
                          </a:rPr>
                          <m:t>5</m:t>
                        </m:r>
                      </m:num>
                      <m:den>
                        <m:r>
                          <a:rPr lang="he-IL" sz="2400" b="0" i="1" smtClean="0">
                            <a:latin typeface="Cambria Math"/>
                          </a:rPr>
                          <m:t>12</m:t>
                        </m:r>
                      </m:den>
                    </m:f>
                  </m:oMath>
                </a14:m>
                <a:endParaRPr lang="he-IL" sz="2400" dirty="0">
                  <a:latin typeface="Khmer UI"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2051720" y="5157192"/>
                <a:ext cx="4608512" cy="619913"/>
              </a:xfrm>
              <a:prstGeom prst="rect">
                <a:avLst/>
              </a:prstGeom>
              <a:blipFill rotWithShape="1">
                <a:blip r:embed="rId8"/>
                <a:stretch>
                  <a:fillRect b="-7843"/>
                </a:stretch>
              </a:blipFill>
            </p:spPr>
            <p:txBody>
              <a:bodyPr/>
              <a:lstStyle/>
              <a:p>
                <a:r>
                  <a:rPr lang="he-IL">
                    <a:noFill/>
                  </a:rPr>
                  <a:t> </a:t>
                </a:r>
              </a:p>
            </p:txBody>
          </p:sp>
        </mc:Fallback>
      </mc:AlternateContent>
      <p:sp>
        <p:nvSpPr>
          <p:cNvPr id="10" name="TextBox 9"/>
          <p:cNvSpPr txBox="1"/>
          <p:nvPr/>
        </p:nvSpPr>
        <p:spPr>
          <a:xfrm>
            <a:off x="1187624" y="2809132"/>
            <a:ext cx="360040" cy="307777"/>
          </a:xfrm>
          <a:prstGeom prst="rect">
            <a:avLst/>
          </a:prstGeom>
          <a:noFill/>
        </p:spPr>
        <p:txBody>
          <a:bodyPr wrap="square" rtlCol="1">
            <a:spAutoFit/>
          </a:bodyPr>
          <a:lstStyle/>
          <a:p>
            <a:r>
              <a:rPr lang="en-US" sz="1400" dirty="0" smtClean="0"/>
              <a:t>0</a:t>
            </a:r>
            <a:endParaRPr lang="he-IL" sz="1400" dirty="0"/>
          </a:p>
        </p:txBody>
      </p:sp>
      <mc:AlternateContent xmlns:mc="http://schemas.openxmlformats.org/markup-compatibility/2006" xmlns:a14="http://schemas.microsoft.com/office/drawing/2010/main">
        <mc:Choice Requires="a14">
          <p:sp>
            <p:nvSpPr>
              <p:cNvPr id="29" name="TextBox 28"/>
              <p:cNvSpPr txBox="1"/>
              <p:nvPr/>
            </p:nvSpPr>
            <p:spPr>
              <a:xfrm>
                <a:off x="1871700" y="2688471"/>
                <a:ext cx="360040" cy="380489"/>
              </a:xfrm>
              <a:prstGeom prst="rect">
                <a:avLst/>
              </a:prstGeom>
              <a:noFill/>
            </p:spPr>
            <p:txBody>
              <a:bodyPr wrap="square" rtlCol="1">
                <a:spAutoFit/>
              </a:bodyPr>
              <a:lstStyle/>
              <a:p>
                <a:pPr/>
                <a14:m>
                  <m:oMathPara xmlns:m="http://schemas.openxmlformats.org/officeDocument/2006/math">
                    <m:oMathParaPr>
                      <m:jc m:val="centerGroup"/>
                    </m:oMathParaPr>
                    <m:oMath xmlns:m="http://schemas.openxmlformats.org/officeDocument/2006/math">
                      <m:f>
                        <m:fPr>
                          <m:ctrlPr>
                            <a:rPr lang="he-IL" sz="1000" i="1">
                              <a:latin typeface="Cambria Math"/>
                            </a:rPr>
                          </m:ctrlPr>
                        </m:fPr>
                        <m:num>
                          <m:r>
                            <a:rPr lang="he-IL" sz="1000" i="1">
                              <a:latin typeface="Cambria Math"/>
                            </a:rPr>
                            <m:t>1</m:t>
                          </m:r>
                        </m:num>
                        <m:den>
                          <m:r>
                            <a:rPr lang="he-IL" sz="1000" i="1">
                              <a:latin typeface="Cambria Math"/>
                            </a:rPr>
                            <m:t>2</m:t>
                          </m:r>
                        </m:den>
                      </m:f>
                    </m:oMath>
                  </m:oMathPara>
                </a14:m>
                <a:endParaRPr lang="he-IL" sz="1000" dirty="0"/>
              </a:p>
            </p:txBody>
          </p:sp>
        </mc:Choice>
        <mc:Fallback xmlns="">
          <p:sp>
            <p:nvSpPr>
              <p:cNvPr id="29" name="TextBox 28"/>
              <p:cNvSpPr txBox="1">
                <a:spLocks noRot="1" noChangeAspect="1" noMove="1" noResize="1" noEditPoints="1" noAdjustHandles="1" noChangeArrowheads="1" noChangeShapeType="1" noTextEdit="1"/>
              </p:cNvSpPr>
              <p:nvPr/>
            </p:nvSpPr>
            <p:spPr>
              <a:xfrm>
                <a:off x="1871700" y="2688471"/>
                <a:ext cx="360040" cy="380489"/>
              </a:xfrm>
              <a:prstGeom prst="rect">
                <a:avLst/>
              </a:prstGeom>
              <a:blipFill rotWithShape="1">
                <a:blip r:embed="rId9"/>
                <a:stretch>
                  <a:fillRect/>
                </a:stretch>
              </a:blipFill>
            </p:spPr>
            <p:txBody>
              <a:bodyPr/>
              <a:lstStyle/>
              <a:p>
                <a:r>
                  <a:rPr lang="he-IL">
                    <a:noFill/>
                  </a:rPr>
                  <a:t> </a:t>
                </a:r>
              </a:p>
            </p:txBody>
          </p:sp>
        </mc:Fallback>
      </mc:AlternateContent>
      <p:sp>
        <p:nvSpPr>
          <p:cNvPr id="30" name="TextBox 29"/>
          <p:cNvSpPr txBox="1"/>
          <p:nvPr/>
        </p:nvSpPr>
        <p:spPr>
          <a:xfrm>
            <a:off x="2492093" y="2809132"/>
            <a:ext cx="360040" cy="307777"/>
          </a:xfrm>
          <a:prstGeom prst="rect">
            <a:avLst/>
          </a:prstGeom>
          <a:noFill/>
        </p:spPr>
        <p:txBody>
          <a:bodyPr wrap="square" rtlCol="1">
            <a:spAutoFit/>
          </a:bodyPr>
          <a:lstStyle/>
          <a:p>
            <a:r>
              <a:rPr lang="en-US" sz="1400" dirty="0" smtClean="0"/>
              <a:t>1</a:t>
            </a:r>
            <a:endParaRPr lang="he-IL" sz="1400" dirty="0"/>
          </a:p>
        </p:txBody>
      </p:sp>
    </p:spTree>
    <p:extLst>
      <p:ext uri="{BB962C8B-B14F-4D97-AF65-F5344CB8AC3E}">
        <p14:creationId xmlns:p14="http://schemas.microsoft.com/office/powerpoint/2010/main" val="295070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P spid="10" grpId="0"/>
      <p:bldP spid="29" grpId="0"/>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403648" y="2115278"/>
                <a:ext cx="5472608" cy="461665"/>
              </a:xfrm>
              <a:prstGeom prst="rect">
                <a:avLst/>
              </a:prstGeom>
              <a:noFill/>
            </p:spPr>
            <p:txBody>
              <a:bodyPr wrap="square" rtlCol="1">
                <a:spAutoFit/>
              </a:bodyPr>
              <a:lstStyle/>
              <a:p>
                <a:pPr marL="342900" indent="-342900">
                  <a:buClr>
                    <a:srgbClr val="6600FF"/>
                  </a:buClr>
                  <a:buFont typeface="Wingdings" pitchFamily="2" charset="2"/>
                  <a:buChar char="v"/>
                </a:pPr>
                <a:r>
                  <a:rPr lang="en-US" sz="2400" b="1" dirty="0" smtClean="0">
                    <a:latin typeface="Khmer UI" pitchFamily="34" charset="0"/>
                    <a:cs typeface="Khmer UI" pitchFamily="34" charset="0"/>
                  </a:rPr>
                  <a:t>Agent’s value:</a:t>
                </a:r>
                <a14:m>
                  <m:oMath xmlns:m="http://schemas.openxmlformats.org/officeDocument/2006/math">
                    <m:r>
                      <a:rPr lang="en-US" sz="2400" b="1" i="0" smtClean="0">
                        <a:latin typeface="Cambria Math"/>
                        <a:ea typeface="Times New Roman"/>
                        <a:cs typeface="Arial"/>
                      </a:rPr>
                      <m:t> </m:t>
                    </m:r>
                    <m:r>
                      <a:rPr lang="en-US" sz="2400" i="1">
                        <a:latin typeface="Cambria Math"/>
                        <a:ea typeface="Times New Roman"/>
                        <a:cs typeface="Arial"/>
                      </a:rPr>
                      <m:t>𝑣</m:t>
                    </m:r>
                    <m:r>
                      <a:rPr lang="en-US" sz="2400" i="1">
                        <a:latin typeface="Cambria Math"/>
                        <a:ea typeface="Times New Roman"/>
                        <a:cs typeface="Arial"/>
                      </a:rPr>
                      <m:t>=</m:t>
                    </m:r>
                    <m:d>
                      <m:dPr>
                        <m:ctrlPr>
                          <a:rPr lang="en-US" sz="2400" i="1">
                            <a:latin typeface="Cambria Math"/>
                            <a:ea typeface="Times New Roman"/>
                            <a:cs typeface="Arial"/>
                          </a:rPr>
                        </m:ctrlPr>
                      </m:dPr>
                      <m:e>
                        <m:sSub>
                          <m:sSubPr>
                            <m:ctrlPr>
                              <a:rPr lang="en-US" sz="2400" i="1">
                                <a:latin typeface="Cambria Math"/>
                                <a:ea typeface="Times New Roman"/>
                                <a:cs typeface="Arial"/>
                              </a:rPr>
                            </m:ctrlPr>
                          </m:sSubPr>
                          <m:e>
                            <m:r>
                              <a:rPr lang="en-US" sz="2400" i="1">
                                <a:latin typeface="Cambria Math"/>
                                <a:ea typeface="Times New Roman"/>
                                <a:cs typeface="Arial"/>
                              </a:rPr>
                              <m:t>𝑣</m:t>
                            </m:r>
                          </m:e>
                          <m:sub>
                            <m:r>
                              <a:rPr lang="en-US" sz="2400" i="1">
                                <a:latin typeface="Cambria Math"/>
                                <a:ea typeface="Times New Roman"/>
                                <a:cs typeface="Arial"/>
                              </a:rPr>
                              <m:t>1</m:t>
                            </m:r>
                          </m:sub>
                        </m:sSub>
                        <m:r>
                          <a:rPr lang="en-US" sz="2400" i="1">
                            <a:latin typeface="Cambria Math"/>
                            <a:ea typeface="Times New Roman"/>
                            <a:cs typeface="Arial"/>
                          </a:rPr>
                          <m:t>,…,</m:t>
                        </m:r>
                        <m:sSub>
                          <m:sSubPr>
                            <m:ctrlPr>
                              <a:rPr lang="en-US" sz="2400" i="1">
                                <a:latin typeface="Cambria Math"/>
                                <a:ea typeface="Times New Roman"/>
                                <a:cs typeface="Arial"/>
                              </a:rPr>
                            </m:ctrlPr>
                          </m:sSubPr>
                          <m:e>
                            <m:r>
                              <a:rPr lang="en-US" sz="2400" i="1">
                                <a:latin typeface="Cambria Math"/>
                                <a:ea typeface="Times New Roman"/>
                                <a:cs typeface="Arial"/>
                              </a:rPr>
                              <m:t>𝑣</m:t>
                            </m:r>
                          </m:e>
                          <m:sub>
                            <m:r>
                              <a:rPr lang="en-US" sz="2400" i="1">
                                <a:latin typeface="Cambria Math"/>
                                <a:ea typeface="Times New Roman"/>
                                <a:cs typeface="Arial"/>
                              </a:rPr>
                              <m:t>𝑛</m:t>
                            </m:r>
                          </m:sub>
                        </m:sSub>
                      </m:e>
                    </m:d>
                  </m:oMath>
                </a14:m>
                <a:endParaRPr lang="en-US" sz="2400" b="0" dirty="0" smtClean="0">
                  <a:latin typeface="Khmer UI" pitchFamily="34" charset="0"/>
                  <a:ea typeface="Times New Roman"/>
                  <a:cs typeface="Khmer UI" pitchFamily="34"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403648" y="2115278"/>
                <a:ext cx="5472608" cy="461665"/>
              </a:xfrm>
              <a:prstGeom prst="rect">
                <a:avLst/>
              </a:prstGeom>
              <a:blipFill rotWithShape="1">
                <a:blip r:embed="rId3"/>
                <a:stretch>
                  <a:fillRect l="-1448" t="-10526" b="-28947"/>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1403648" y="5013176"/>
                <a:ext cx="5472608" cy="461665"/>
              </a:xfrm>
              <a:prstGeom prst="rect">
                <a:avLst/>
              </a:prstGeom>
              <a:noFill/>
            </p:spPr>
            <p:txBody>
              <a:bodyPr wrap="square" rtlCol="1">
                <a:spAutoFit/>
              </a:bodyPr>
              <a:lstStyle/>
              <a:p>
                <a:pPr marL="342900" indent="-342900">
                  <a:buClr>
                    <a:srgbClr val="6600FF"/>
                  </a:buClr>
                  <a:buFont typeface="Wingdings" pitchFamily="2" charset="2"/>
                  <a:buChar char="v"/>
                </a:pPr>
                <a:r>
                  <a:rPr lang="en-US" sz="2400" b="1" dirty="0">
                    <a:latin typeface="Khmer UI" pitchFamily="34" charset="0"/>
                    <a:cs typeface="Khmer UI" pitchFamily="34" charset="0"/>
                  </a:rPr>
                  <a:t>Agent’s utility:</a:t>
                </a:r>
                <a:r>
                  <a:rPr lang="en-US" sz="2400" dirty="0">
                    <a:latin typeface="Khmer UI" pitchFamily="34" charset="0"/>
                    <a:cs typeface="Khmer UI" pitchFamily="34" charset="0"/>
                  </a:rPr>
                  <a:t> </a:t>
                </a:r>
                <a14:m>
                  <m:oMath xmlns:m="http://schemas.openxmlformats.org/officeDocument/2006/math">
                    <m:sSub>
                      <m:sSubPr>
                        <m:ctrlPr>
                          <a:rPr lang="en-US" sz="2400" i="1">
                            <a:latin typeface="Cambria Math"/>
                            <a:ea typeface="Times New Roman"/>
                            <a:cs typeface="Arial"/>
                          </a:rPr>
                        </m:ctrlPr>
                      </m:sSubPr>
                      <m:e>
                        <m:r>
                          <a:rPr lang="en-US" sz="2400" i="1">
                            <a:latin typeface="Cambria Math"/>
                            <a:ea typeface="Times New Roman"/>
                            <a:cs typeface="Arial"/>
                          </a:rPr>
                          <m:t>𝑢</m:t>
                        </m:r>
                      </m:e>
                      <m:sub>
                        <m:r>
                          <a:rPr lang="en-US" sz="2400" i="1">
                            <a:latin typeface="Cambria Math"/>
                            <a:ea typeface="Times New Roman"/>
                            <a:cs typeface="Arial"/>
                          </a:rPr>
                          <m:t>𝑖</m:t>
                        </m:r>
                      </m:sub>
                    </m:sSub>
                    <m:r>
                      <a:rPr lang="en-US" sz="2400" i="1">
                        <a:latin typeface="Cambria Math"/>
                        <a:ea typeface="Times New Roman"/>
                        <a:cs typeface="Arial"/>
                      </a:rPr>
                      <m:t>=</m:t>
                    </m:r>
                    <m:sSub>
                      <m:sSubPr>
                        <m:ctrlPr>
                          <a:rPr lang="en-US" sz="2400" i="1">
                            <a:latin typeface="Cambria Math"/>
                            <a:ea typeface="Times New Roman"/>
                            <a:cs typeface="Arial"/>
                          </a:rPr>
                        </m:ctrlPr>
                      </m:sSubPr>
                      <m:e>
                        <m:r>
                          <a:rPr lang="en-US" sz="2400" i="1">
                            <a:latin typeface="Cambria Math"/>
                            <a:ea typeface="Times New Roman"/>
                            <a:cs typeface="Arial"/>
                          </a:rPr>
                          <m:t>𝑣</m:t>
                        </m:r>
                      </m:e>
                      <m:sub>
                        <m:r>
                          <a:rPr lang="en-US" sz="2400" i="1">
                            <a:latin typeface="Cambria Math"/>
                            <a:ea typeface="Times New Roman"/>
                            <a:cs typeface="Arial"/>
                          </a:rPr>
                          <m:t>𝑖</m:t>
                        </m:r>
                      </m:sub>
                    </m:sSub>
                    <m:sSub>
                      <m:sSubPr>
                        <m:ctrlPr>
                          <a:rPr lang="en-US" sz="2400" i="1">
                            <a:latin typeface="Cambria Math"/>
                            <a:ea typeface="Times New Roman"/>
                            <a:cs typeface="Arial"/>
                          </a:rPr>
                        </m:ctrlPr>
                      </m:sSubPr>
                      <m:e>
                        <m:r>
                          <a:rPr lang="en-US" sz="2400" i="1">
                            <a:latin typeface="Cambria Math"/>
                            <a:ea typeface="Times New Roman"/>
                            <a:cs typeface="Arial"/>
                          </a:rPr>
                          <m:t>𝑥</m:t>
                        </m:r>
                      </m:e>
                      <m:sub>
                        <m:r>
                          <a:rPr lang="en-US" sz="2400" i="1">
                            <a:latin typeface="Cambria Math"/>
                            <a:ea typeface="Times New Roman"/>
                            <a:cs typeface="Arial"/>
                          </a:rPr>
                          <m:t>𝑖</m:t>
                        </m:r>
                      </m:sub>
                    </m:sSub>
                    <m:r>
                      <a:rPr lang="en-US" sz="2400" i="1">
                        <a:latin typeface="Cambria Math"/>
                        <a:ea typeface="Times New Roman"/>
                        <a:cs typeface="Arial"/>
                      </a:rPr>
                      <m:t>−</m:t>
                    </m:r>
                    <m:sSub>
                      <m:sSubPr>
                        <m:ctrlPr>
                          <a:rPr lang="en-US" sz="2400" i="1">
                            <a:latin typeface="Cambria Math"/>
                            <a:ea typeface="Times New Roman"/>
                            <a:cs typeface="Arial"/>
                          </a:rPr>
                        </m:ctrlPr>
                      </m:sSubPr>
                      <m:e>
                        <m:r>
                          <a:rPr lang="en-US" sz="2400" i="1">
                            <a:latin typeface="Cambria Math"/>
                            <a:ea typeface="Times New Roman"/>
                            <a:cs typeface="Arial"/>
                          </a:rPr>
                          <m:t>𝑝</m:t>
                        </m:r>
                      </m:e>
                      <m:sub>
                        <m:r>
                          <a:rPr lang="en-US" sz="2400" i="1">
                            <a:latin typeface="Cambria Math"/>
                            <a:ea typeface="Times New Roman"/>
                            <a:cs typeface="Arial"/>
                          </a:rPr>
                          <m:t>𝑖</m:t>
                        </m:r>
                      </m:sub>
                    </m:sSub>
                  </m:oMath>
                </a14:m>
                <a:r>
                  <a:rPr lang="en-US" sz="2400" dirty="0">
                    <a:latin typeface="Khmer UI" pitchFamily="34" charset="0"/>
                    <a:cs typeface="Khmer UI" pitchFamily="34" charset="0"/>
                  </a:rPr>
                  <a:t> </a:t>
                </a:r>
                <a:endParaRPr lang="he-IL" sz="2400" dirty="0">
                  <a:latin typeface="Khmer UI"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403648" y="5013176"/>
                <a:ext cx="5472608" cy="461665"/>
              </a:xfrm>
              <a:prstGeom prst="rect">
                <a:avLst/>
              </a:prstGeom>
              <a:blipFill rotWithShape="1">
                <a:blip r:embed="rId4"/>
                <a:stretch>
                  <a:fillRect l="-1448" t="-10526" b="-28947"/>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1403648" y="4077072"/>
                <a:ext cx="5472608" cy="830997"/>
              </a:xfrm>
              <a:prstGeom prst="rect">
                <a:avLst/>
              </a:prstGeom>
              <a:noFill/>
            </p:spPr>
            <p:txBody>
              <a:bodyPr wrap="square" rtlCol="1">
                <a:spAutoFit/>
              </a:bodyPr>
              <a:lstStyle/>
              <a:p>
                <a:pPr marL="285750" indent="-285750">
                  <a:buClr>
                    <a:srgbClr val="6600FF"/>
                  </a:buClr>
                  <a:buFont typeface="Wingdings" pitchFamily="2" charset="2"/>
                  <a:buChar char="v"/>
                </a:pPr>
                <a:r>
                  <a:rPr lang="en-US" sz="2400" b="1" dirty="0" smtClean="0">
                    <a:latin typeface="Khmer UI" pitchFamily="34" charset="0"/>
                    <a:cs typeface="Khmer UI" pitchFamily="34" charset="0"/>
                  </a:rPr>
                  <a:t> Payments:</a:t>
                </a:r>
                <a:r>
                  <a:rPr lang="en-US" sz="2400" dirty="0" smtClean="0">
                    <a:latin typeface="Khmer UI" pitchFamily="34" charset="0"/>
                    <a:cs typeface="Khmer UI" pitchFamily="34" charset="0"/>
                  </a:rPr>
                  <a:t> </a:t>
                </a:r>
                <a14:m>
                  <m:oMath xmlns:m="http://schemas.openxmlformats.org/officeDocument/2006/math">
                    <m:r>
                      <a:rPr lang="en-US" sz="2400" i="1">
                        <a:latin typeface="Cambria Math"/>
                        <a:ea typeface="Times New Roman"/>
                        <a:cs typeface="Arial"/>
                      </a:rPr>
                      <m:t>𝑝</m:t>
                    </m:r>
                    <m:r>
                      <a:rPr lang="en-US" sz="2400" i="1">
                        <a:latin typeface="Cambria Math"/>
                        <a:ea typeface="Times New Roman"/>
                        <a:cs typeface="Arial"/>
                      </a:rPr>
                      <m:t>=</m:t>
                    </m:r>
                    <m:d>
                      <m:dPr>
                        <m:ctrlPr>
                          <a:rPr lang="en-US" sz="2400" i="1">
                            <a:latin typeface="Cambria Math"/>
                            <a:ea typeface="Times New Roman"/>
                            <a:cs typeface="Arial"/>
                          </a:rPr>
                        </m:ctrlPr>
                      </m:dPr>
                      <m:e>
                        <m:sSub>
                          <m:sSubPr>
                            <m:ctrlPr>
                              <a:rPr lang="en-US" sz="2400" i="1">
                                <a:latin typeface="Cambria Math"/>
                                <a:ea typeface="Times New Roman"/>
                                <a:cs typeface="Arial"/>
                              </a:rPr>
                            </m:ctrlPr>
                          </m:sSubPr>
                          <m:e>
                            <m:r>
                              <a:rPr lang="en-US" sz="2400" i="1">
                                <a:latin typeface="Cambria Math"/>
                                <a:ea typeface="Times New Roman"/>
                                <a:cs typeface="Arial"/>
                              </a:rPr>
                              <m:t>𝑝</m:t>
                            </m:r>
                          </m:e>
                          <m:sub>
                            <m:r>
                              <a:rPr lang="en-US" sz="2400" i="1">
                                <a:latin typeface="Cambria Math"/>
                                <a:ea typeface="Times New Roman"/>
                                <a:cs typeface="Arial"/>
                              </a:rPr>
                              <m:t>1</m:t>
                            </m:r>
                          </m:sub>
                        </m:sSub>
                        <m:r>
                          <a:rPr lang="en-US" sz="2400" i="1">
                            <a:latin typeface="Cambria Math"/>
                            <a:ea typeface="Times New Roman"/>
                            <a:cs typeface="Arial"/>
                          </a:rPr>
                          <m:t>,…,</m:t>
                        </m:r>
                        <m:sSub>
                          <m:sSubPr>
                            <m:ctrlPr>
                              <a:rPr lang="en-US" sz="2400" i="1">
                                <a:latin typeface="Cambria Math"/>
                                <a:ea typeface="Times New Roman"/>
                                <a:cs typeface="Arial"/>
                              </a:rPr>
                            </m:ctrlPr>
                          </m:sSubPr>
                          <m:e>
                            <m:r>
                              <a:rPr lang="en-US" sz="2400" i="1">
                                <a:latin typeface="Cambria Math"/>
                                <a:ea typeface="Times New Roman"/>
                                <a:cs typeface="Arial"/>
                              </a:rPr>
                              <m:t>𝑝</m:t>
                            </m:r>
                          </m:e>
                          <m:sub>
                            <m:r>
                              <a:rPr lang="en-US" sz="2400" i="1">
                                <a:latin typeface="Cambria Math"/>
                                <a:ea typeface="Times New Roman"/>
                                <a:cs typeface="Arial"/>
                              </a:rPr>
                              <m:t>𝑛</m:t>
                            </m:r>
                          </m:sub>
                        </m:sSub>
                      </m:e>
                    </m:d>
                    <m:r>
                      <a:rPr lang="en-US" sz="2400">
                        <a:latin typeface="Cambria Math"/>
                        <a:ea typeface="Times New Roman"/>
                        <a:cs typeface="Arial"/>
                      </a:rPr>
                      <m:t>, </m:t>
                    </m:r>
                  </m:oMath>
                </a14:m>
                <a:r>
                  <a:rPr lang="en-US" sz="2400" dirty="0">
                    <a:latin typeface="Khmer UI" pitchFamily="34" charset="0"/>
                    <a:cs typeface="Khmer UI" pitchFamily="34" charset="0"/>
                  </a:rPr>
                  <a:t>where </a:t>
                </a:r>
                <a14:m>
                  <m:oMath xmlns:m="http://schemas.openxmlformats.org/officeDocument/2006/math">
                    <m:sSub>
                      <m:sSubPr>
                        <m:ctrlPr>
                          <a:rPr lang="en-US" sz="2400" i="1">
                            <a:latin typeface="Cambria Math"/>
                            <a:ea typeface="Times New Roman"/>
                            <a:cs typeface="Arial"/>
                          </a:rPr>
                        </m:ctrlPr>
                      </m:sSubPr>
                      <m:e>
                        <m:r>
                          <a:rPr lang="en-US" sz="2400" i="1">
                            <a:latin typeface="Cambria Math"/>
                            <a:ea typeface="Times New Roman"/>
                            <a:cs typeface="Arial"/>
                          </a:rPr>
                          <m:t>𝑝</m:t>
                        </m:r>
                      </m:e>
                      <m:sub>
                        <m:r>
                          <a:rPr lang="en-US" sz="2400" i="1">
                            <a:latin typeface="Cambria Math"/>
                            <a:ea typeface="Times New Roman"/>
                            <a:cs typeface="Arial"/>
                          </a:rPr>
                          <m:t>𝑖</m:t>
                        </m:r>
                      </m:sub>
                    </m:sSub>
                    <m:r>
                      <a:rPr lang="en-US" sz="2400" i="1">
                        <a:latin typeface="Cambria Math"/>
                        <a:ea typeface="Times New Roman"/>
                        <a:cs typeface="Arial"/>
                      </a:rPr>
                      <m:t> </m:t>
                    </m:r>
                  </m:oMath>
                </a14:m>
                <a:r>
                  <a:rPr lang="en-US" sz="2400" dirty="0">
                    <a:latin typeface="Khmer UI" pitchFamily="34" charset="0"/>
                    <a:cs typeface="Khmer UI" pitchFamily="34" charset="0"/>
                  </a:rPr>
                  <a:t>is the payment made by agent </a:t>
                </a:r>
                <a:r>
                  <a:rPr lang="en-US" sz="2400" dirty="0" err="1" smtClean="0">
                    <a:latin typeface="Khmer UI" pitchFamily="34" charset="0"/>
                    <a:cs typeface="Khmer UI" pitchFamily="34" charset="0"/>
                  </a:rPr>
                  <a:t>i</a:t>
                </a:r>
                <a:endParaRPr lang="he-IL" sz="2400" dirty="0">
                  <a:latin typeface="Khmer UI"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1403648" y="4077072"/>
                <a:ext cx="5472608" cy="830997"/>
              </a:xfrm>
              <a:prstGeom prst="rect">
                <a:avLst/>
              </a:prstGeom>
              <a:blipFill rotWithShape="1">
                <a:blip r:embed="rId5"/>
                <a:stretch>
                  <a:fillRect l="-1448" t="-5882" b="-16176"/>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403648" y="2780928"/>
                <a:ext cx="5472608" cy="1200329"/>
              </a:xfrm>
              <a:prstGeom prst="rect">
                <a:avLst/>
              </a:prstGeom>
              <a:noFill/>
            </p:spPr>
            <p:txBody>
              <a:bodyPr wrap="square" rtlCol="1">
                <a:spAutoFit/>
              </a:bodyPr>
              <a:lstStyle/>
              <a:p>
                <a:pPr marL="342900" indent="-342900">
                  <a:buClr>
                    <a:srgbClr val="6600FF"/>
                  </a:buClr>
                  <a:buFont typeface="Wingdings" pitchFamily="2" charset="2"/>
                  <a:buChar char="v"/>
                </a:pPr>
                <a:r>
                  <a:rPr lang="en-US" sz="2400" b="1" dirty="0" smtClean="0">
                    <a:latin typeface="Khmer UI" pitchFamily="34" charset="0"/>
                    <a:cs typeface="Khmer UI" pitchFamily="34" charset="0"/>
                  </a:rPr>
                  <a:t>Allocation:</a:t>
                </a:r>
                <a:r>
                  <a:rPr lang="en-US" sz="2400" dirty="0" smtClean="0">
                    <a:latin typeface="Khmer UI" pitchFamily="34" charset="0"/>
                    <a:cs typeface="Khmer UI" pitchFamily="34" charset="0"/>
                  </a:rPr>
                  <a:t> </a:t>
                </a:r>
                <a14:m>
                  <m:oMath xmlns:m="http://schemas.openxmlformats.org/officeDocument/2006/math">
                    <m:r>
                      <a:rPr lang="en-US" sz="2400" i="1">
                        <a:latin typeface="Cambria Math"/>
                        <a:ea typeface="Times New Roman"/>
                        <a:cs typeface="Arial"/>
                      </a:rPr>
                      <m:t>𝑥</m:t>
                    </m:r>
                    <m:r>
                      <a:rPr lang="en-US" sz="2400" i="1">
                        <a:latin typeface="Cambria Math"/>
                        <a:ea typeface="Times New Roman"/>
                        <a:cs typeface="Arial"/>
                      </a:rPr>
                      <m:t>=</m:t>
                    </m:r>
                    <m:d>
                      <m:dPr>
                        <m:ctrlPr>
                          <a:rPr lang="en-US" sz="2400" i="1">
                            <a:latin typeface="Cambria Math"/>
                            <a:ea typeface="Times New Roman"/>
                            <a:cs typeface="Arial"/>
                          </a:rPr>
                        </m:ctrlPr>
                      </m:dPr>
                      <m:e>
                        <m:sSub>
                          <m:sSubPr>
                            <m:ctrlPr>
                              <a:rPr lang="en-US" sz="2400" i="1">
                                <a:latin typeface="Cambria Math"/>
                                <a:ea typeface="Times New Roman"/>
                                <a:cs typeface="Arial"/>
                              </a:rPr>
                            </m:ctrlPr>
                          </m:sSubPr>
                          <m:e>
                            <m:r>
                              <a:rPr lang="en-US" sz="2400" i="1">
                                <a:latin typeface="Cambria Math"/>
                                <a:ea typeface="Times New Roman"/>
                                <a:cs typeface="Arial"/>
                              </a:rPr>
                              <m:t>𝑥</m:t>
                            </m:r>
                          </m:e>
                          <m:sub>
                            <m:r>
                              <a:rPr lang="en-US" sz="2400" i="1">
                                <a:latin typeface="Cambria Math"/>
                                <a:ea typeface="Times New Roman"/>
                                <a:cs typeface="Arial"/>
                              </a:rPr>
                              <m:t>1</m:t>
                            </m:r>
                          </m:sub>
                        </m:sSub>
                        <m:r>
                          <a:rPr lang="en-US" sz="2400" i="1">
                            <a:latin typeface="Cambria Math"/>
                            <a:ea typeface="Times New Roman"/>
                            <a:cs typeface="Arial"/>
                          </a:rPr>
                          <m:t>,…,</m:t>
                        </m:r>
                        <m:sSub>
                          <m:sSubPr>
                            <m:ctrlPr>
                              <a:rPr lang="en-US" sz="2400" i="1">
                                <a:latin typeface="Cambria Math"/>
                                <a:ea typeface="Times New Roman"/>
                                <a:cs typeface="Arial"/>
                              </a:rPr>
                            </m:ctrlPr>
                          </m:sSubPr>
                          <m:e>
                            <m:r>
                              <a:rPr lang="en-US" sz="2400" i="1">
                                <a:latin typeface="Cambria Math"/>
                                <a:ea typeface="Times New Roman"/>
                                <a:cs typeface="Arial"/>
                              </a:rPr>
                              <m:t>𝑥</m:t>
                            </m:r>
                          </m:e>
                          <m:sub>
                            <m:r>
                              <a:rPr lang="en-US" sz="2400" i="1">
                                <a:latin typeface="Cambria Math"/>
                                <a:ea typeface="Times New Roman"/>
                                <a:cs typeface="Arial"/>
                              </a:rPr>
                              <m:t>𝑛</m:t>
                            </m:r>
                          </m:sub>
                        </m:sSub>
                      </m:e>
                    </m:d>
                    <m:r>
                      <a:rPr lang="en-US" sz="2400">
                        <a:latin typeface="Cambria Math"/>
                        <a:ea typeface="Times New Roman"/>
                        <a:cs typeface="Arial"/>
                      </a:rPr>
                      <m:t>, </m:t>
                    </m:r>
                  </m:oMath>
                </a14:m>
                <a:r>
                  <a:rPr lang="en-US" sz="2400" dirty="0">
                    <a:latin typeface="Khmer UI" pitchFamily="34" charset="0"/>
                    <a:cs typeface="Khmer UI" pitchFamily="34" charset="0"/>
                  </a:rPr>
                  <a:t>where </a:t>
                </a:r>
                <a14:m>
                  <m:oMath xmlns:m="http://schemas.openxmlformats.org/officeDocument/2006/math">
                    <m:sSub>
                      <m:sSubPr>
                        <m:ctrlPr>
                          <a:rPr lang="en-US" sz="2400" i="1">
                            <a:latin typeface="Cambria Math"/>
                            <a:ea typeface="Times New Roman"/>
                            <a:cs typeface="Arial"/>
                          </a:rPr>
                        </m:ctrlPr>
                      </m:sSubPr>
                      <m:e>
                        <m:r>
                          <a:rPr lang="en-US" sz="2400" i="1">
                            <a:latin typeface="Cambria Math"/>
                            <a:ea typeface="Times New Roman"/>
                            <a:cs typeface="Arial"/>
                          </a:rPr>
                          <m:t>𝑥</m:t>
                        </m:r>
                      </m:e>
                      <m:sub>
                        <m:r>
                          <a:rPr lang="en-US" sz="2400" i="1">
                            <a:latin typeface="Cambria Math"/>
                            <a:ea typeface="Times New Roman"/>
                            <a:cs typeface="Arial"/>
                          </a:rPr>
                          <m:t>𝑖</m:t>
                        </m:r>
                      </m:sub>
                    </m:sSub>
                    <m:r>
                      <a:rPr lang="en-US" sz="2400" i="1">
                        <a:latin typeface="Cambria Math"/>
                        <a:ea typeface="Times New Roman"/>
                        <a:cs typeface="Arial"/>
                      </a:rPr>
                      <m:t> </m:t>
                    </m:r>
                  </m:oMath>
                </a14:m>
                <a:r>
                  <a:rPr lang="en-US" sz="2400" dirty="0">
                    <a:latin typeface="Khmer UI" pitchFamily="34" charset="0"/>
                    <a:cs typeface="Khmer UI" pitchFamily="34" charset="0"/>
                  </a:rPr>
                  <a:t>is an indicator for whether agent </a:t>
                </a:r>
                <a:r>
                  <a:rPr lang="en-US" sz="2400" dirty="0" err="1">
                    <a:latin typeface="Khmer UI" pitchFamily="34" charset="0"/>
                    <a:cs typeface="Khmer UI" pitchFamily="34" charset="0"/>
                  </a:rPr>
                  <a:t>i</a:t>
                </a:r>
                <a:r>
                  <a:rPr lang="en-US" sz="2400" dirty="0">
                    <a:latin typeface="Khmer UI" pitchFamily="34" charset="0"/>
                    <a:cs typeface="Khmer UI" pitchFamily="34" charset="0"/>
                  </a:rPr>
                  <a:t> is served</a:t>
                </a:r>
              </a:p>
            </p:txBody>
          </p:sp>
        </mc:Choice>
        <mc:Fallback xmlns="">
          <p:sp>
            <p:nvSpPr>
              <p:cNvPr id="15" name="TextBox 14"/>
              <p:cNvSpPr txBox="1">
                <a:spLocks noRot="1" noChangeAspect="1" noMove="1" noResize="1" noEditPoints="1" noAdjustHandles="1" noChangeArrowheads="1" noChangeShapeType="1" noTextEdit="1"/>
              </p:cNvSpPr>
              <p:nvPr/>
            </p:nvSpPr>
            <p:spPr>
              <a:xfrm>
                <a:off x="1403648" y="2780928"/>
                <a:ext cx="5472608" cy="1200329"/>
              </a:xfrm>
              <a:prstGeom prst="rect">
                <a:avLst/>
              </a:prstGeom>
              <a:blipFill rotWithShape="1">
                <a:blip r:embed="rId6"/>
                <a:stretch>
                  <a:fillRect l="-1448" t="-4061" r="-223" b="-10660"/>
                </a:stretch>
              </a:blipFill>
            </p:spPr>
            <p:txBody>
              <a:bodyPr/>
              <a:lstStyle/>
              <a:p>
                <a:r>
                  <a:rPr lang="he-IL">
                    <a:noFill/>
                  </a:rPr>
                  <a:t> </a:t>
                </a:r>
              </a:p>
            </p:txBody>
          </p:sp>
        </mc:Fallback>
      </mc:AlternateContent>
    </p:spTree>
    <p:extLst>
      <p:ext uri="{BB962C8B-B14F-4D97-AF65-F5344CB8AC3E}">
        <p14:creationId xmlns:p14="http://schemas.microsoft.com/office/powerpoint/2010/main" val="363531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ציין מיקום תוכן 2"/>
          <p:cNvSpPr>
            <a:spLocks noGrp="1"/>
          </p:cNvSpPr>
          <p:nvPr/>
        </p:nvSpPr>
        <p:spPr>
          <a:xfrm>
            <a:off x="1763688" y="2060848"/>
            <a:ext cx="6196405" cy="721786"/>
          </a:xfrm>
          <a:prstGeom prst="rect">
            <a:avLst/>
          </a:prstGeom>
        </p:spPr>
        <p:txBody>
          <a:bodyPr vert="horz" lIns="91440" tIns="45720" rIns="91440" bIns="45720" rtlCol="0" anchor="t">
            <a:normAutofit/>
          </a:bodyPr>
          <a:lst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a:lstStyle>
          <a:p>
            <a:pPr marL="0" lvl="0" indent="0" algn="r" rtl="1">
              <a:buNone/>
            </a:pPr>
            <a:r>
              <a:rPr lang="he-IL" sz="2000" dirty="0" smtClean="0">
                <a:ea typeface="Calibri"/>
              </a:rPr>
              <a:t>   </a:t>
            </a:r>
            <a:endParaRPr lang="en-US" sz="2000" dirty="0"/>
          </a:p>
        </p:txBody>
      </p:sp>
      <p:sp>
        <p:nvSpPr>
          <p:cNvPr id="24" name="כותרת 1"/>
          <p:cNvSpPr>
            <a:spLocks noGrp="1"/>
          </p:cNvSpPr>
          <p:nvPr>
            <p:ph type="title"/>
          </p:nvPr>
        </p:nvSpPr>
        <p:spPr>
          <a:xfrm>
            <a:off x="1095023" y="930371"/>
            <a:ext cx="6965245" cy="1202485"/>
          </a:xfrm>
        </p:spPr>
        <p:txBody>
          <a:bodyPr vert="horz" lIns="91440" tIns="45720" rIns="91440" bIns="45720" rtlCol="0" anchor="ctr">
            <a:noAutofit/>
          </a:bodyPr>
          <a:lstStyle/>
          <a:p>
            <a:pPr rtl="1"/>
            <a:r>
              <a:rPr lang="en-US" sz="6000" b="1" dirty="0">
                <a:solidFill>
                  <a:schemeClr val="tx2"/>
                </a:solidFill>
                <a:latin typeface="JasmineUPC" pitchFamily="18" charset="-34"/>
                <a:cs typeface="JasmineUPC" pitchFamily="18" charset="-34"/>
              </a:rPr>
              <a:t>Single-Dimensional</a:t>
            </a:r>
            <a:r>
              <a:rPr lang="en-US" sz="6000" b="1" dirty="0" smtClean="0">
                <a:solidFill>
                  <a:srgbClr val="0070C0"/>
                </a:solidFill>
                <a:latin typeface="JasmineUPC" pitchFamily="18" charset="-34"/>
                <a:cs typeface="JasmineUPC" pitchFamily="18" charset="-34"/>
              </a:rPr>
              <a:t/>
            </a:r>
            <a:br>
              <a:rPr lang="en-US" sz="6000" b="1" dirty="0" smtClean="0">
                <a:solidFill>
                  <a:srgbClr val="0070C0"/>
                </a:solidFill>
                <a:latin typeface="JasmineUPC" pitchFamily="18" charset="-34"/>
                <a:cs typeface="JasmineUPC" pitchFamily="18" charset="-34"/>
              </a:rPr>
            </a:br>
            <a:r>
              <a:rPr lang="en-US" sz="6000" b="1" dirty="0">
                <a:solidFill>
                  <a:schemeClr val="tx2"/>
                </a:solidFill>
                <a:latin typeface="JasmineUPC" pitchFamily="18" charset="-34"/>
                <a:cs typeface="JasmineUPC" pitchFamily="18" charset="-34"/>
              </a:rPr>
              <a:t>Environments</a:t>
            </a:r>
          </a:p>
        </p:txBody>
      </p:sp>
      <p:sp>
        <p:nvSpPr>
          <p:cNvPr id="3" name="TextBox 2"/>
          <p:cNvSpPr txBox="1"/>
          <p:nvPr/>
        </p:nvSpPr>
        <p:spPr>
          <a:xfrm>
            <a:off x="1403647" y="2629361"/>
            <a:ext cx="6556445" cy="1015663"/>
          </a:xfrm>
          <a:prstGeom prst="rect">
            <a:avLst/>
          </a:prstGeom>
          <a:noFill/>
        </p:spPr>
        <p:txBody>
          <a:bodyPr wrap="square" rtlCol="1">
            <a:spAutoFit/>
          </a:bodyPr>
          <a:lstStyle/>
          <a:p>
            <a:pPr marL="342900" indent="-342900">
              <a:buClr>
                <a:srgbClr val="6600FF"/>
              </a:buClr>
              <a:buFont typeface="Wingdings" pitchFamily="2" charset="2"/>
              <a:buChar char="v"/>
            </a:pPr>
            <a:r>
              <a:rPr lang="en-US" sz="2000" b="1" dirty="0" smtClean="0">
                <a:latin typeface="Khmer UI" pitchFamily="34" charset="0"/>
                <a:cs typeface="Khmer UI" pitchFamily="34" charset="0"/>
              </a:rPr>
              <a:t>A General </a:t>
            </a:r>
            <a:r>
              <a:rPr lang="en-US" sz="2000" b="1" dirty="0">
                <a:latin typeface="Khmer UI" pitchFamily="34" charset="0"/>
                <a:cs typeface="Khmer UI" pitchFamily="34" charset="0"/>
              </a:rPr>
              <a:t>cost environment</a:t>
            </a:r>
            <a:r>
              <a:rPr lang="en-US" sz="2000" dirty="0">
                <a:latin typeface="Khmer UI" pitchFamily="34" charset="0"/>
                <a:cs typeface="Khmer UI" pitchFamily="34" charset="0"/>
              </a:rPr>
              <a:t> is one where the designer must pay a </a:t>
            </a:r>
            <a:r>
              <a:rPr lang="en-US" sz="2000" dirty="0" smtClean="0">
                <a:latin typeface="Khmer UI" pitchFamily="34" charset="0"/>
                <a:cs typeface="Khmer UI" pitchFamily="34" charset="0"/>
              </a:rPr>
              <a:t>service cost </a:t>
            </a:r>
            <a:r>
              <a:rPr lang="en-US" sz="2000" dirty="0">
                <a:latin typeface="Khmer UI" pitchFamily="34" charset="0"/>
                <a:cs typeface="Khmer UI" pitchFamily="34" charset="0"/>
              </a:rPr>
              <a:t>c(x) for the allocation x produced</a:t>
            </a:r>
            <a:r>
              <a:rPr lang="en-US" sz="2000" dirty="0" smtClean="0">
                <a:latin typeface="Khmer UI" pitchFamily="34" charset="0"/>
                <a:cs typeface="Khmer UI" pitchFamily="34" charset="0"/>
              </a:rPr>
              <a:t>.</a:t>
            </a:r>
            <a:endParaRPr lang="en-US" sz="2000" dirty="0">
              <a:latin typeface="Khmer UI" pitchFamily="34" charset="0"/>
              <a:cs typeface="Khmer UI" pitchFamily="34" charset="0"/>
            </a:endParaRPr>
          </a:p>
        </p:txBody>
      </p:sp>
      <p:sp>
        <p:nvSpPr>
          <p:cNvPr id="2" name="TextBox 1"/>
          <p:cNvSpPr txBox="1"/>
          <p:nvPr/>
        </p:nvSpPr>
        <p:spPr>
          <a:xfrm>
            <a:off x="1403648" y="5077633"/>
            <a:ext cx="6408712" cy="1015663"/>
          </a:xfrm>
          <a:prstGeom prst="rect">
            <a:avLst/>
          </a:prstGeom>
          <a:noFill/>
        </p:spPr>
        <p:txBody>
          <a:bodyPr wrap="square" rtlCol="1">
            <a:spAutoFit/>
          </a:bodyPr>
          <a:lstStyle/>
          <a:p>
            <a:pPr marL="342900" indent="-342900">
              <a:buClr>
                <a:srgbClr val="6600FF"/>
              </a:buClr>
              <a:buFont typeface="Wingdings" pitchFamily="2" charset="2"/>
              <a:buChar char="v"/>
            </a:pPr>
            <a:r>
              <a:rPr lang="en-US" sz="2000" b="1" dirty="0" smtClean="0">
                <a:latin typeface="Khmer UI" pitchFamily="34" charset="0"/>
                <a:cs typeface="Khmer UI" pitchFamily="34" charset="0"/>
              </a:rPr>
              <a:t>A Downward-closed </a:t>
            </a:r>
            <a:r>
              <a:rPr lang="en-US" sz="2000" b="1" dirty="0">
                <a:latin typeface="Khmer UI" pitchFamily="34" charset="0"/>
                <a:cs typeface="Khmer UI" pitchFamily="34" charset="0"/>
              </a:rPr>
              <a:t>feasibility </a:t>
            </a:r>
            <a:r>
              <a:rPr lang="en-US" sz="2000" dirty="0">
                <a:latin typeface="Khmer UI" pitchFamily="34" charset="0"/>
                <a:cs typeface="Khmer UI" pitchFamily="34" charset="0"/>
              </a:rPr>
              <a:t>constraint is one where subsets of </a:t>
            </a:r>
            <a:r>
              <a:rPr lang="en-US" sz="2000" dirty="0" smtClean="0">
                <a:latin typeface="Khmer UI" pitchFamily="34" charset="0"/>
                <a:cs typeface="Khmer UI" pitchFamily="34" charset="0"/>
              </a:rPr>
              <a:t>feasible sets </a:t>
            </a:r>
            <a:r>
              <a:rPr lang="en-US" sz="2000" dirty="0">
                <a:latin typeface="Khmer UI" pitchFamily="34" charset="0"/>
                <a:cs typeface="Khmer UI" pitchFamily="34" charset="0"/>
              </a:rPr>
              <a:t>are feasible.</a:t>
            </a:r>
            <a:endParaRPr lang="he-IL" sz="2000" dirty="0">
              <a:latin typeface="Khmer UI" pitchFamily="34" charset="0"/>
            </a:endParaRPr>
          </a:p>
          <a:p>
            <a:endParaRPr lang="he-IL" sz="2000" dirty="0">
              <a:latin typeface="Khmer UI" pitchFamily="34" charset="0"/>
            </a:endParaRPr>
          </a:p>
        </p:txBody>
      </p:sp>
      <p:sp>
        <p:nvSpPr>
          <p:cNvPr id="4" name="TextBox 3"/>
          <p:cNvSpPr txBox="1"/>
          <p:nvPr/>
        </p:nvSpPr>
        <p:spPr>
          <a:xfrm>
            <a:off x="1403648" y="3853497"/>
            <a:ext cx="6556444" cy="1015663"/>
          </a:xfrm>
          <a:prstGeom prst="rect">
            <a:avLst/>
          </a:prstGeom>
          <a:noFill/>
        </p:spPr>
        <p:txBody>
          <a:bodyPr wrap="square" rtlCol="1">
            <a:spAutoFit/>
          </a:bodyPr>
          <a:lstStyle/>
          <a:p>
            <a:pPr marL="342900" indent="-342900">
              <a:buClr>
                <a:srgbClr val="6600FF"/>
              </a:buClr>
              <a:buFont typeface="Wingdings" pitchFamily="2" charset="2"/>
              <a:buChar char="v"/>
            </a:pPr>
            <a:r>
              <a:rPr lang="en-US" sz="2000" b="1" dirty="0" smtClean="0">
                <a:latin typeface="Khmer UI" pitchFamily="34" charset="0"/>
                <a:cs typeface="Khmer UI" pitchFamily="34" charset="0"/>
              </a:rPr>
              <a:t>A General </a:t>
            </a:r>
            <a:r>
              <a:rPr lang="en-US" sz="2000" b="1" dirty="0">
                <a:latin typeface="Khmer UI" pitchFamily="34" charset="0"/>
                <a:cs typeface="Khmer UI" pitchFamily="34" charset="0"/>
              </a:rPr>
              <a:t>feasibility environment </a:t>
            </a:r>
            <a:r>
              <a:rPr lang="en-US" sz="2000" dirty="0">
                <a:latin typeface="Khmer UI" pitchFamily="34" charset="0"/>
                <a:cs typeface="Khmer UI" pitchFamily="34" charset="0"/>
              </a:rPr>
              <a:t>is one where there is a feasibility </a:t>
            </a:r>
            <a:r>
              <a:rPr lang="en-US" sz="2000" dirty="0" smtClean="0">
                <a:latin typeface="Khmer UI" pitchFamily="34" charset="0"/>
                <a:cs typeface="Khmer UI" pitchFamily="34" charset="0"/>
              </a:rPr>
              <a:t>constraint </a:t>
            </a:r>
            <a:r>
              <a:rPr lang="en-US" sz="2000" dirty="0">
                <a:latin typeface="Khmer UI" pitchFamily="34" charset="0"/>
                <a:cs typeface="Khmer UI" pitchFamily="34" charset="0"/>
              </a:rPr>
              <a:t>over the set of agents that can be </a:t>
            </a:r>
            <a:r>
              <a:rPr lang="en-US" sz="2000" dirty="0" smtClean="0">
                <a:latin typeface="Khmer UI" pitchFamily="34" charset="0"/>
                <a:cs typeface="Khmer UI" pitchFamily="34" charset="0"/>
              </a:rPr>
              <a:t>simultaneously </a:t>
            </a:r>
            <a:r>
              <a:rPr lang="en-US" sz="2000" dirty="0">
                <a:latin typeface="Khmer UI" pitchFamily="34" charset="0"/>
                <a:cs typeface="Khmer UI" pitchFamily="34" charset="0"/>
              </a:rPr>
              <a:t>served</a:t>
            </a:r>
            <a:r>
              <a:rPr lang="en-US" sz="2000" dirty="0" smtClean="0">
                <a:latin typeface="Khmer UI" pitchFamily="34" charset="0"/>
                <a:cs typeface="Khmer UI" pitchFamily="34" charset="0"/>
              </a:rPr>
              <a:t>.</a:t>
            </a:r>
            <a:endParaRPr lang="he-IL" dirty="0">
              <a:latin typeface="Khmer UI" pitchFamily="34" charset="0"/>
            </a:endParaRPr>
          </a:p>
        </p:txBody>
      </p:sp>
    </p:spTree>
    <p:extLst>
      <p:ext uri="{BB962C8B-B14F-4D97-AF65-F5344CB8AC3E}">
        <p14:creationId xmlns:p14="http://schemas.microsoft.com/office/powerpoint/2010/main" val="42019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1"/>
          <p:cNvSpPr>
            <a:spLocks noGrp="1"/>
          </p:cNvSpPr>
          <p:nvPr>
            <p:ph type="title"/>
          </p:nvPr>
        </p:nvSpPr>
        <p:spPr>
          <a:xfrm>
            <a:off x="1095023" y="692696"/>
            <a:ext cx="6965245" cy="1202485"/>
          </a:xfrm>
        </p:spPr>
        <p:txBody>
          <a:bodyPr vert="horz" lIns="91440" tIns="45720" rIns="91440" bIns="45720" rtlCol="0" anchor="ctr">
            <a:normAutofit/>
          </a:bodyPr>
          <a:lstStyle/>
          <a:p>
            <a:pPr rtl="1"/>
            <a:r>
              <a:rPr lang="en-US" sz="6000" b="1" dirty="0" smtClean="0">
                <a:solidFill>
                  <a:schemeClr val="tx2"/>
                </a:solidFill>
                <a:latin typeface="JasmineUPC" pitchFamily="18" charset="-34"/>
                <a:cs typeface="JasmineUPC" pitchFamily="18" charset="-34"/>
              </a:rPr>
              <a:t>Social Surplus</a:t>
            </a:r>
            <a:endParaRPr lang="en-US" sz="6000" b="1" dirty="0">
              <a:solidFill>
                <a:schemeClr val="tx2"/>
              </a:solidFill>
              <a:latin typeface="JasmineUPC" pitchFamily="18" charset="-34"/>
              <a:cs typeface="JasmineUPC" pitchFamily="18" charset="-34"/>
            </a:endParaRPr>
          </a:p>
        </p:txBody>
      </p:sp>
      <mc:AlternateContent xmlns:mc="http://schemas.openxmlformats.org/markup-compatibility/2006" xmlns:a14="http://schemas.microsoft.com/office/drawing/2010/main">
        <mc:Choice Requires="a14">
          <p:sp>
            <p:nvSpPr>
              <p:cNvPr id="3" name="TextBox 2"/>
              <p:cNvSpPr txBox="1"/>
              <p:nvPr/>
            </p:nvSpPr>
            <p:spPr>
              <a:xfrm>
                <a:off x="1178046" y="1916832"/>
                <a:ext cx="6840760" cy="1883080"/>
              </a:xfrm>
              <a:prstGeom prst="rect">
                <a:avLst/>
              </a:prstGeom>
              <a:noFill/>
            </p:spPr>
            <p:txBody>
              <a:bodyPr wrap="square" rtlCol="1">
                <a:spAutoFit/>
              </a:bodyPr>
              <a:lstStyle/>
              <a:p>
                <a:r>
                  <a:rPr lang="en-US" sz="2400" dirty="0" smtClean="0">
                    <a:latin typeface="Khmer UI" pitchFamily="34" charset="0"/>
                    <a:cs typeface="Khmer UI" pitchFamily="34" charset="0"/>
                  </a:rPr>
                  <a:t>The optimization </a:t>
                </a:r>
                <a:r>
                  <a:rPr lang="en-US" sz="2400" dirty="0">
                    <a:latin typeface="Khmer UI" pitchFamily="34" charset="0"/>
                    <a:cs typeface="Khmer UI" pitchFamily="34" charset="0"/>
                  </a:rPr>
                  <a:t>problem of maximizing surplus is that of finding </a:t>
                </a:r>
                <a:r>
                  <a:rPr lang="en-US" sz="2400" dirty="0" smtClean="0">
                    <a:latin typeface="Khmer UI" pitchFamily="34" charset="0"/>
                    <a:cs typeface="Khmer UI" pitchFamily="34" charset="0"/>
                  </a:rPr>
                  <a:t>x to maximize:</a:t>
                </a:r>
              </a:p>
              <a:p>
                <a:endParaRPr lang="en-US" sz="2400" b="0" i="0" dirty="0" smtClean="0">
                  <a:latin typeface="Khmer UI" pitchFamily="34" charset="0"/>
                  <a:cs typeface="Khmer UI" pitchFamily="34" charset="0"/>
                </a:endParaRPr>
              </a:p>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a:rPr>
                        <m:t>Surplus</m:t>
                      </m:r>
                      <m:d>
                        <m:dPr>
                          <m:ctrlPr>
                            <a:rPr lang="en-US" sz="2400" b="0" i="1" smtClean="0">
                              <a:latin typeface="Cambria Math"/>
                            </a:rPr>
                          </m:ctrlPr>
                        </m:dPr>
                        <m:e>
                          <m:r>
                            <a:rPr lang="en-US" sz="2400" b="0" i="1" smtClean="0">
                              <a:latin typeface="Cambria Math"/>
                            </a:rPr>
                            <m:t>𝑣</m:t>
                          </m:r>
                          <m:r>
                            <a:rPr lang="en-US" sz="2400" b="0" i="1" smtClean="0">
                              <a:latin typeface="Cambria Math"/>
                            </a:rPr>
                            <m:t>, </m:t>
                          </m:r>
                          <m:r>
                            <a:rPr lang="en-US" sz="2400" b="0" i="1" smtClean="0">
                              <a:latin typeface="Cambria Math"/>
                            </a:rPr>
                            <m:t>𝑥</m:t>
                          </m:r>
                        </m:e>
                      </m:d>
                      <m:r>
                        <a:rPr lang="en-US" sz="2400" b="0" i="1" smtClean="0">
                          <a:latin typeface="Cambria Math"/>
                        </a:rPr>
                        <m:t>= </m:t>
                      </m:r>
                      <m:nary>
                        <m:naryPr>
                          <m:chr m:val="∑"/>
                          <m:limLoc m:val="subSup"/>
                          <m:supHide m:val="on"/>
                          <m:ctrlPr>
                            <a:rPr lang="en-US" sz="2400" b="0" i="1" smtClean="0">
                              <a:latin typeface="Cambria Math"/>
                            </a:rPr>
                          </m:ctrlPr>
                        </m:naryPr>
                        <m:sub>
                          <m:r>
                            <m:rPr>
                              <m:brk m:alnAt="9"/>
                            </m:rPr>
                            <a:rPr lang="en-US" sz="2400" b="0" i="1" smtClean="0">
                              <a:latin typeface="Cambria Math"/>
                            </a:rPr>
                            <m:t>𝑖</m:t>
                          </m:r>
                        </m:sub>
                        <m:sup/>
                        <m:e>
                          <m:sSub>
                            <m:sSubPr>
                              <m:ctrlPr>
                                <a:rPr lang="en-US" sz="2400" b="0" i="1" smtClean="0">
                                  <a:latin typeface="Cambria Math"/>
                                </a:rPr>
                              </m:ctrlPr>
                            </m:sSubPr>
                            <m:e>
                              <m:r>
                                <a:rPr lang="en-US" sz="2400" b="0" i="1" smtClean="0">
                                  <a:latin typeface="Cambria Math"/>
                                </a:rPr>
                                <m:t>𝑣</m:t>
                              </m:r>
                            </m:e>
                            <m:sub>
                              <m:r>
                                <a:rPr lang="en-US" sz="2400" b="0" i="1" smtClean="0">
                                  <a:latin typeface="Cambria Math"/>
                                </a:rPr>
                                <m:t>𝑖</m:t>
                              </m:r>
                            </m:sub>
                          </m:sSub>
                          <m:sSub>
                            <m:sSubPr>
                              <m:ctrlPr>
                                <a:rPr lang="en-US" sz="2400" i="1">
                                  <a:latin typeface="Cambria Math"/>
                                </a:rPr>
                              </m:ctrlPr>
                            </m:sSubPr>
                            <m:e>
                              <m:r>
                                <a:rPr lang="en-US" sz="2400" b="0" i="1" smtClean="0">
                                  <a:latin typeface="Cambria Math"/>
                                </a:rPr>
                                <m:t>𝑥</m:t>
                              </m:r>
                            </m:e>
                            <m:sub>
                              <m:r>
                                <a:rPr lang="en-US" sz="2400" i="1">
                                  <a:latin typeface="Cambria Math"/>
                                </a:rPr>
                                <m:t>𝑖</m:t>
                              </m:r>
                            </m:sub>
                          </m:sSub>
                        </m:e>
                      </m:nary>
                      <m:r>
                        <a:rPr lang="en-US" sz="2400" b="0" i="1" smtClean="0">
                          <a:latin typeface="Cambria Math"/>
                        </a:rPr>
                        <m:t> −</m:t>
                      </m:r>
                      <m:r>
                        <m:rPr>
                          <m:sty m:val="p"/>
                        </m:rPr>
                        <a:rPr lang="en-US" sz="2400" b="0" i="0" smtClean="0">
                          <a:latin typeface="Cambria Math"/>
                        </a:rPr>
                        <m:t>c</m:t>
                      </m:r>
                      <m:r>
                        <a:rPr lang="en-US" sz="2400" b="0" i="0" smtClean="0">
                          <a:latin typeface="Cambria Math"/>
                        </a:rPr>
                        <m:t>(</m:t>
                      </m:r>
                      <m:r>
                        <m:rPr>
                          <m:sty m:val="p"/>
                        </m:rPr>
                        <a:rPr lang="en-US" sz="2400" b="0" i="0" smtClean="0">
                          <a:latin typeface="Cambria Math"/>
                        </a:rPr>
                        <m:t>x</m:t>
                      </m:r>
                      <m:r>
                        <a:rPr lang="en-US" sz="2400" b="0" i="0" smtClean="0">
                          <a:latin typeface="Cambria Math"/>
                        </a:rPr>
                        <m:t>)</m:t>
                      </m:r>
                    </m:oMath>
                  </m:oMathPara>
                </a14:m>
                <a:endParaRPr lang="he-IL" sz="2400" dirty="0">
                  <a:latin typeface="Khmer UI"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1178046" y="1916832"/>
                <a:ext cx="6840760" cy="1883080"/>
              </a:xfrm>
              <a:prstGeom prst="rect">
                <a:avLst/>
              </a:prstGeom>
              <a:blipFill rotWithShape="1">
                <a:blip r:embed="rId3"/>
                <a:stretch>
                  <a:fillRect l="-1337" t="-2589" r="-535"/>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1331640" y="4149080"/>
                <a:ext cx="6687166" cy="1569660"/>
              </a:xfrm>
              <a:prstGeom prst="rect">
                <a:avLst/>
              </a:prstGeom>
              <a:noFill/>
            </p:spPr>
            <p:txBody>
              <a:bodyPr wrap="square" rtlCol="1">
                <a:spAutoFit/>
              </a:bodyPr>
              <a:lstStyle/>
              <a:p>
                <a:r>
                  <a:rPr lang="en-US" sz="2400" dirty="0" smtClean="0">
                    <a:latin typeface="Khmer UI" pitchFamily="34" charset="0"/>
                    <a:cs typeface="Khmer UI" pitchFamily="34" charset="0"/>
                  </a:rPr>
                  <a:t>Let OPT be an optimal algorithm for solving this</a:t>
                </a:r>
              </a:p>
              <a:p>
                <a:r>
                  <a:rPr lang="en-US" sz="2400" dirty="0" smtClean="0">
                    <a:latin typeface="Khmer UI" pitchFamily="34" charset="0"/>
                    <a:cs typeface="Khmer UI" pitchFamily="34" charset="0"/>
                  </a:rPr>
                  <a:t>Problem:</a:t>
                </a:r>
              </a:p>
              <a:p>
                <a:endParaRPr lang="en-US" sz="2400" dirty="0">
                  <a:latin typeface="Khmer UI" pitchFamily="34" charset="0"/>
                  <a:cs typeface="Khmer UI" pitchFamily="34" charset="0"/>
                </a:endParaRPr>
              </a:p>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a:rPr>
                        <m:t>OPT</m:t>
                      </m:r>
                      <m:d>
                        <m:dPr>
                          <m:ctrlPr>
                            <a:rPr lang="en-US" sz="2400" b="0" i="1" smtClean="0">
                              <a:latin typeface="Cambria Math"/>
                            </a:rPr>
                          </m:ctrlPr>
                        </m:dPr>
                        <m:e>
                          <m:r>
                            <a:rPr lang="en-US" sz="2400" b="0" i="1" smtClean="0">
                              <a:latin typeface="Cambria Math"/>
                            </a:rPr>
                            <m:t>𝑣</m:t>
                          </m:r>
                        </m:e>
                      </m:d>
                      <m:r>
                        <a:rPr lang="en-US" sz="2400" b="0" i="1" smtClean="0">
                          <a:latin typeface="Cambria Math"/>
                        </a:rPr>
                        <m:t>= </m:t>
                      </m:r>
                      <m:sSub>
                        <m:sSubPr>
                          <m:ctrlPr>
                            <a:rPr lang="he-IL" sz="2400" i="1" smtClean="0">
                              <a:latin typeface="Cambria Math"/>
                            </a:rPr>
                          </m:ctrlPr>
                        </m:sSubPr>
                        <m:e>
                          <m:r>
                            <m:rPr>
                              <m:sty m:val="p"/>
                            </m:rPr>
                            <a:rPr lang="en-US" sz="2400" b="0" i="0" smtClean="0">
                              <a:latin typeface="Cambria Math"/>
                            </a:rPr>
                            <m:t>max</m:t>
                          </m:r>
                        </m:e>
                        <m:sub>
                          <m:r>
                            <a:rPr lang="en-US" sz="2400" b="0" i="1" smtClean="0">
                              <a:latin typeface="Cambria Math"/>
                            </a:rPr>
                            <m:t>𝑥</m:t>
                          </m:r>
                        </m:sub>
                      </m:sSub>
                      <m:r>
                        <m:rPr>
                          <m:sty m:val="p"/>
                        </m:rPr>
                        <a:rPr lang="en-US" sz="2400" b="0" i="0" smtClean="0">
                          <a:latin typeface="Cambria Math"/>
                        </a:rPr>
                        <m:t>Surplus</m:t>
                      </m:r>
                      <m:r>
                        <a:rPr lang="en-US" sz="2400" b="0" i="1" smtClean="0">
                          <a:latin typeface="Cambria Math"/>
                        </a:rPr>
                        <m:t>(</m:t>
                      </m:r>
                      <m:r>
                        <a:rPr lang="en-US" sz="2400" b="0" i="1" smtClean="0">
                          <a:latin typeface="Cambria Math"/>
                        </a:rPr>
                        <m:t>𝑣</m:t>
                      </m:r>
                      <m:r>
                        <a:rPr lang="en-US" sz="2400" b="0" i="1" smtClean="0">
                          <a:latin typeface="Cambria Math"/>
                        </a:rPr>
                        <m:t>,</m:t>
                      </m:r>
                      <m:r>
                        <a:rPr lang="en-US" sz="2400" b="0" i="1" smtClean="0">
                          <a:latin typeface="Cambria Math"/>
                        </a:rPr>
                        <m:t>𝑥</m:t>
                      </m:r>
                      <m:r>
                        <a:rPr lang="en-US" sz="2400" b="0" i="1" smtClean="0">
                          <a:latin typeface="Cambria Math"/>
                        </a:rPr>
                        <m:t>)</m:t>
                      </m:r>
                    </m:oMath>
                  </m:oMathPara>
                </a14:m>
                <a:endParaRPr lang="he-IL" sz="2400" dirty="0">
                  <a:latin typeface="Khmer UI"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331640" y="4149080"/>
                <a:ext cx="6687166" cy="1569660"/>
              </a:xfrm>
              <a:prstGeom prst="rect">
                <a:avLst/>
              </a:prstGeom>
              <a:blipFill rotWithShape="1">
                <a:blip r:embed="rId4"/>
                <a:stretch>
                  <a:fillRect l="-1367" t="-3113" r="-729" b="-5447"/>
                </a:stretch>
              </a:blipFill>
            </p:spPr>
            <p:txBody>
              <a:bodyPr/>
              <a:lstStyle/>
              <a:p>
                <a:r>
                  <a:rPr lang="he-IL">
                    <a:noFill/>
                  </a:rPr>
                  <a:t> </a:t>
                </a:r>
              </a:p>
            </p:txBody>
          </p:sp>
        </mc:Fallback>
      </mc:AlternateContent>
    </p:spTree>
    <p:extLst>
      <p:ext uri="{BB962C8B-B14F-4D97-AF65-F5344CB8AC3E}">
        <p14:creationId xmlns:p14="http://schemas.microsoft.com/office/powerpoint/2010/main" val="234985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HIDDENFONTSHAPE" val="true"/>
</p:tagLst>
</file>

<file path=ppt/tags/tag2.xml><?xml version="1.0" encoding="utf-8"?>
<p:tagLst xmlns:a="http://schemas.openxmlformats.org/drawingml/2006/main" xmlns:r="http://schemas.openxmlformats.org/officeDocument/2006/relationships" xmlns:p="http://schemas.openxmlformats.org/presentationml/2006/main">
  <p:tag name="TEXPOINT" val="template"/>
  <p:tag name="SOURCE" val="TPT1  equation x(z) = E_{F_{-i}} x(z,v_{-i})  template TPT1  env TPENV2  fore 16711680  back 16777215  eqnno 1"/>
  <p:tag name="FILENAME" val="TP_tmp"/>
  <p:tag name="ORIGWIDTH" val="92"/>
  <p:tag name="PICTUREFILESIZE" val="775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Capital">
      <a:dk1>
        <a:srgbClr val="FFFFFF"/>
      </a:dk1>
      <a:lt1>
        <a:srgbClr val="000000"/>
      </a:lt1>
      <a:dk2>
        <a:srgbClr val="7C8F97"/>
      </a:dk2>
      <a:lt2>
        <a:srgbClr val="D1D0C8"/>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Template>
  <TotalTime>8418</TotalTime>
  <Words>4581</Words>
  <Application>Microsoft Office PowerPoint</Application>
  <PresentationFormat>On-screen Show (4:3)</PresentationFormat>
  <Paragraphs>436</Paragraphs>
  <Slides>53</Slides>
  <Notes>38</Notes>
  <HiddenSlides>0</HiddenSlides>
  <MMClips>0</MMClips>
  <ScaleCrop>false</ScaleCrop>
  <HeadingPairs>
    <vt:vector size="6" baseType="variant">
      <vt:variant>
        <vt:lpstr>Fonts Used</vt:lpstr>
      </vt:variant>
      <vt:variant>
        <vt:i4>24</vt:i4>
      </vt:variant>
      <vt:variant>
        <vt:lpstr>Theme</vt:lpstr>
      </vt:variant>
      <vt:variant>
        <vt:i4>2</vt:i4>
      </vt:variant>
      <vt:variant>
        <vt:lpstr>Slide Titles</vt:lpstr>
      </vt:variant>
      <vt:variant>
        <vt:i4>53</vt:i4>
      </vt:variant>
    </vt:vector>
  </HeadingPairs>
  <TitlesOfParts>
    <vt:vector size="79" baseType="lpstr">
      <vt:lpstr>Arial</vt:lpstr>
      <vt:lpstr>Wingdings 3</vt:lpstr>
      <vt:lpstr>Times New Roman</vt:lpstr>
      <vt:lpstr>cmsy10</vt:lpstr>
      <vt:lpstr>Comic Sans MS</vt:lpstr>
      <vt:lpstr>Verdana</vt:lpstr>
      <vt:lpstr>Calibri</vt:lpstr>
      <vt:lpstr>Aharoni</vt:lpstr>
      <vt:lpstr>JasmineUPC</vt:lpstr>
      <vt:lpstr>Wingdings 2</vt:lpstr>
      <vt:lpstr>CMMI5</vt:lpstr>
      <vt:lpstr>Cambria Math</vt:lpstr>
      <vt:lpstr>CMR10</vt:lpstr>
      <vt:lpstr>CMMI7</vt:lpstr>
      <vt:lpstr>Guttman Yad-Brush</vt:lpstr>
      <vt:lpstr>Khmer UI</vt:lpstr>
      <vt:lpstr>CMSY7</vt:lpstr>
      <vt:lpstr>Wingdings</vt:lpstr>
      <vt:lpstr>Constantia</vt:lpstr>
      <vt:lpstr>CMMI10</vt:lpstr>
      <vt:lpstr>CMSY5</vt:lpstr>
      <vt:lpstr>Brush Script MT</vt:lpstr>
      <vt:lpstr>Lucida Sans Unicode</vt:lpstr>
      <vt:lpstr>Script MT Bold</vt:lpstr>
      <vt:lpstr>Concourse</vt:lpstr>
      <vt:lpstr>Office Theme</vt:lpstr>
      <vt:lpstr>Optimal Mechanisms </vt:lpstr>
      <vt:lpstr>PowerPoint Presentation</vt:lpstr>
      <vt:lpstr>PowerPoint Presentation</vt:lpstr>
      <vt:lpstr>Example</vt:lpstr>
      <vt:lpstr>Example</vt:lpstr>
      <vt:lpstr>Example</vt:lpstr>
      <vt:lpstr>PowerPoint Presentation</vt:lpstr>
      <vt:lpstr>Single-Dimensional Environments</vt:lpstr>
      <vt:lpstr>Social Surplus</vt:lpstr>
      <vt:lpstr>Social Surplus</vt:lpstr>
      <vt:lpstr>Social Surplus</vt:lpstr>
      <vt:lpstr>Social Surplus</vt:lpstr>
      <vt:lpstr>Social Surplus</vt:lpstr>
      <vt:lpstr>Social Surplus</vt:lpstr>
      <vt:lpstr>Single Dimensional Surplus maximization mechanism</vt:lpstr>
      <vt:lpstr>Special case of VCG</vt:lpstr>
      <vt:lpstr>Example</vt:lpstr>
      <vt:lpstr>Example</vt:lpstr>
      <vt:lpstr>Single Minded Dominant Strategy Incentive compatible</vt:lpstr>
      <vt:lpstr>Social Surplus</vt:lpstr>
      <vt:lpstr>Profit</vt:lpstr>
      <vt:lpstr> Bayes-Nash Implementation</vt:lpstr>
      <vt:lpstr>PowerPoint Presentation</vt:lpstr>
      <vt:lpstr>Quantile Space</vt:lpstr>
      <vt:lpstr>Quantile Space</vt:lpstr>
      <vt:lpstr>PowerPoint Presentation</vt:lpstr>
      <vt:lpstr>BIC: Value vs. Quantile Space</vt:lpstr>
      <vt:lpstr>Revenue Curves</vt:lpstr>
      <vt:lpstr>Example</vt:lpstr>
      <vt:lpstr>Example</vt:lpstr>
      <vt:lpstr>Revenue Curves</vt:lpstr>
      <vt:lpstr>Expected Revenue</vt:lpstr>
      <vt:lpstr>Expected Revenue</vt:lpstr>
      <vt:lpstr>Expected Revenue &amp;  Virtual Value</vt:lpstr>
      <vt:lpstr>Expected Revenue &amp;  Virtual Value</vt:lpstr>
      <vt:lpstr>Expected Revenue &amp;  Virtual Value</vt:lpstr>
      <vt:lpstr>Virtual Surplus</vt:lpstr>
      <vt:lpstr>PowerPoint Presentation</vt:lpstr>
      <vt:lpstr>PowerPoint Presentation</vt:lpstr>
      <vt:lpstr>PowerPoint Presentation</vt:lpstr>
      <vt:lpstr>PowerPoint Presentation</vt:lpstr>
      <vt:lpstr>PowerPoint Presentation</vt:lpstr>
      <vt:lpstr>      Irregular distributions</vt:lpstr>
      <vt:lpstr>       ironed revenue curves</vt:lpstr>
      <vt:lpstr>ironed revenue curves</vt:lpstr>
      <vt:lpstr>ironed revenue curves</vt:lpstr>
      <vt:lpstr>ironed revenue curves</vt:lpstr>
      <vt:lpstr>ironed revenue curves</vt:lpstr>
      <vt:lpstr>ironed revenue curves</vt:lpstr>
      <vt:lpstr>ironed revenue curves</vt:lpstr>
      <vt:lpstr>ironed revenue curves</vt:lpstr>
      <vt:lpstr>        Optimal mechanisms </vt:lpstr>
      <vt:lpstr> Optimal mechanisms</vt:lpstr>
    </vt:vector>
  </TitlesOfParts>
  <Company>Yaron'S Team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סמינר במכירות פומביות שיווי משקל - Equilibrium</dc:title>
  <dc:creator>Or, Hadar</dc:creator>
  <cp:lastModifiedBy>Amos Fiat</cp:lastModifiedBy>
  <cp:revision>476</cp:revision>
  <cp:lastPrinted>2012-03-24T11:17:54Z</cp:lastPrinted>
  <dcterms:created xsi:type="dcterms:W3CDTF">2012-03-12T13:38:06Z</dcterms:created>
  <dcterms:modified xsi:type="dcterms:W3CDTF">2012-06-13T09:59:16Z</dcterms:modified>
</cp:coreProperties>
</file>