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59" r:id="rId5"/>
    <p:sldId id="260" r:id="rId6"/>
    <p:sldId id="261" r:id="rId7"/>
    <p:sldId id="262" r:id="rId8"/>
    <p:sldId id="263" r:id="rId9"/>
    <p:sldId id="264" r:id="rId10"/>
    <p:sldId id="289" r:id="rId11"/>
    <p:sldId id="290" r:id="rId12"/>
    <p:sldId id="291" r:id="rId13"/>
    <p:sldId id="292" r:id="rId14"/>
    <p:sldId id="293" r:id="rId15"/>
    <p:sldId id="294" r:id="rId16"/>
    <p:sldId id="296" r:id="rId17"/>
    <p:sldId id="297" r:id="rId18"/>
    <p:sldId id="265" r:id="rId19"/>
    <p:sldId id="266" r:id="rId20"/>
    <p:sldId id="267" r:id="rId21"/>
    <p:sldId id="268" r:id="rId22"/>
    <p:sldId id="269"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4" autoAdjust="0"/>
  </p:normalViewPr>
  <p:slideViewPr>
    <p:cSldViewPr>
      <p:cViewPr varScale="1">
        <p:scale>
          <a:sx n="122" d="100"/>
          <a:sy n="122" d="100"/>
        </p:scale>
        <p:origin x="-131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414CE-D462-4A12-B1C8-730E01969507}"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414CE-D462-4A12-B1C8-730E01969507}"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414CE-D462-4A12-B1C8-730E01969507}"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414CE-D462-4A12-B1C8-730E01969507}"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414CE-D462-4A12-B1C8-730E01969507}"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1414CE-D462-4A12-B1C8-730E01969507}"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414CE-D462-4A12-B1C8-730E01969507}" type="datetimeFigureOut">
              <a:rPr lang="en-US" smtClean="0"/>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414CE-D462-4A12-B1C8-730E01969507}" type="datetimeFigureOut">
              <a:rPr lang="en-US" smtClean="0"/>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414CE-D462-4A12-B1C8-730E01969507}" type="datetimeFigureOut">
              <a:rPr lang="en-US" smtClean="0"/>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14CE-D462-4A12-B1C8-730E01969507}"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710FF-C87E-4DA1-AE83-C2345E9DEA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14CE-D462-4A12-B1C8-730E01969507}"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710FF-C87E-4DA1-AE83-C2345E9DEA86}"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A1414CE-D462-4A12-B1C8-730E01969507}" type="datetimeFigureOut">
              <a:rPr lang="en-US" smtClean="0"/>
              <a:t>11/25/2013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6AF710FF-C87E-4DA1-AE83-C2345E9DEA8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133600"/>
          </a:xfrm>
        </p:spPr>
        <p:txBody>
          <a:bodyPr/>
          <a:lstStyle/>
          <a:p>
            <a:r>
              <a:rPr lang="en-US" sz="5400" b="1" dirty="0" smtClean="0"/>
              <a:t>Introduction to Quantum Key Distribution</a:t>
            </a:r>
            <a:endParaRPr lang="en-US" sz="5400" b="1" dirty="0"/>
          </a:p>
        </p:txBody>
      </p:sp>
      <p:sp>
        <p:nvSpPr>
          <p:cNvPr id="3" name="Subtitle 2"/>
          <p:cNvSpPr>
            <a:spLocks noGrp="1"/>
          </p:cNvSpPr>
          <p:nvPr>
            <p:ph type="subTitle" idx="1"/>
          </p:nvPr>
        </p:nvSpPr>
        <p:spPr>
          <a:xfrm>
            <a:off x="685800" y="4191000"/>
            <a:ext cx="7117180" cy="1143000"/>
          </a:xfrm>
        </p:spPr>
        <p:txBody>
          <a:bodyPr>
            <a:noAutofit/>
          </a:bodyPr>
          <a:lstStyle/>
          <a:p>
            <a:r>
              <a:rPr lang="en-US" sz="3600" b="1" dirty="0" smtClean="0"/>
              <a:t>Gonen Krak</a:t>
            </a:r>
            <a:endParaRPr lang="en-US" sz="3600" b="1" dirty="0"/>
          </a:p>
        </p:txBody>
      </p:sp>
    </p:spTree>
    <p:extLst>
      <p:ext uri="{BB962C8B-B14F-4D97-AF65-F5344CB8AC3E}">
        <p14:creationId xmlns:p14="http://schemas.microsoft.com/office/powerpoint/2010/main" val="1545724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a:t>The BB84 Protocol</a:t>
            </a:r>
          </a:p>
        </p:txBody>
      </p:sp>
      <mc:AlternateContent xmlns:mc="http://schemas.openxmlformats.org/markup-compatibility/2006" xmlns:a14="http://schemas.microsoft.com/office/drawing/2010/main">
        <mc:Choice Requires="a14">
          <p:sp>
            <p:nvSpPr>
              <p:cNvPr id="5" name="TextBox 4"/>
              <p:cNvSpPr txBox="1"/>
              <p:nvPr/>
            </p:nvSpPr>
            <p:spPr>
              <a:xfrm>
                <a:off x="685800" y="1676400"/>
                <a:ext cx="7239000" cy="3777316"/>
              </a:xfrm>
              <a:prstGeom prst="rect">
                <a:avLst/>
              </a:prstGeom>
              <a:noFill/>
            </p:spPr>
            <p:txBody>
              <a:bodyPr wrap="square" rtlCol="0">
                <a:spAutoFit/>
              </a:bodyPr>
              <a:lstStyle/>
              <a:p>
                <a:r>
                  <a:rPr lang="en-US" sz="2400" b="1" dirty="0" smtClean="0">
                    <a:solidFill>
                      <a:schemeClr val="bg1"/>
                    </a:solidFill>
                  </a:rPr>
                  <a:t>The BB84 protocol works as follows :</a:t>
                </a:r>
              </a:p>
              <a:p>
                <a:endParaRPr lang="en-US" sz="2400" b="1" dirty="0">
                  <a:solidFill>
                    <a:schemeClr val="bg1"/>
                  </a:solidFill>
                </a:endParaRPr>
              </a:p>
              <a:p>
                <a:r>
                  <a:rPr lang="en-US" sz="2400" b="1" dirty="0" smtClean="0">
                    <a:solidFill>
                      <a:schemeClr val="bg1"/>
                    </a:solidFill>
                  </a:rPr>
                  <a:t>At the beginning Alice decides on a random string </a:t>
                </a:r>
                <a14:m>
                  <m:oMath xmlns:m="http://schemas.openxmlformats.org/officeDocument/2006/math">
                    <m:r>
                      <a:rPr lang="en-US" sz="2400" b="1" i="1" smtClean="0">
                        <a:solidFill>
                          <a:schemeClr val="bg1"/>
                        </a:solidFill>
                        <a:latin typeface="Cambria Math"/>
                      </a:rPr>
                      <m:t>𝒙</m:t>
                    </m:r>
                    <m:r>
                      <a:rPr lang="en-US" sz="2400" b="1" i="1" smtClean="0">
                        <a:solidFill>
                          <a:schemeClr val="bg1"/>
                        </a:solidFill>
                        <a:latin typeface="Cambria Math"/>
                        <a:ea typeface="Cambria Math"/>
                      </a:rPr>
                      <m:t>∈</m:t>
                    </m:r>
                    <m:sSup>
                      <m:sSupPr>
                        <m:ctrlPr>
                          <a:rPr lang="en-US" sz="2400" b="1" i="1" smtClean="0">
                            <a:solidFill>
                              <a:schemeClr val="bg1"/>
                            </a:solidFill>
                            <a:latin typeface="Cambria Math"/>
                            <a:ea typeface="Cambria Math"/>
                          </a:rPr>
                        </m:ctrlPr>
                      </m:sSupPr>
                      <m:e>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𝟏</m:t>
                        </m:r>
                        <m:r>
                          <a:rPr lang="en-US" sz="2400" b="1" i="1" smtClean="0">
                            <a:solidFill>
                              <a:schemeClr val="bg1"/>
                            </a:solidFill>
                            <a:latin typeface="Cambria Math"/>
                            <a:ea typeface="Cambria Math"/>
                          </a:rPr>
                          <m:t>}</m:t>
                        </m:r>
                      </m:e>
                      <m:sup>
                        <m:r>
                          <a:rPr lang="en-US" sz="2400" b="1" i="1" smtClean="0">
                            <a:solidFill>
                              <a:schemeClr val="bg1"/>
                            </a:solidFill>
                            <a:latin typeface="Cambria Math"/>
                            <a:ea typeface="Cambria Math"/>
                          </a:rPr>
                          <m:t>𝒏</m:t>
                        </m:r>
                      </m:sup>
                    </m:sSup>
                  </m:oMath>
                </a14:m>
                <a:endParaRPr lang="en-US" sz="2400" b="1" dirty="0" smtClean="0">
                  <a:solidFill>
                    <a:schemeClr val="bg1"/>
                  </a:solidFill>
                </a:endParaRPr>
              </a:p>
              <a:p>
                <a:endParaRPr lang="en-US" sz="2400" b="1" dirty="0">
                  <a:solidFill>
                    <a:schemeClr val="bg1"/>
                  </a:solidFill>
                </a:endParaRPr>
              </a:p>
              <a:p>
                <a:r>
                  <a:rPr lang="en-US" sz="2400" b="1" dirty="0" smtClean="0">
                    <a:solidFill>
                      <a:schemeClr val="bg1"/>
                    </a:solidFill>
                  </a:rPr>
                  <a:t>Alice uses two alphabets to encode </a:t>
                </a:r>
                <a14:m>
                  <m:oMath xmlns:m="http://schemas.openxmlformats.org/officeDocument/2006/math">
                    <m:r>
                      <a:rPr lang="en-US" sz="2400" b="1" i="1" smtClean="0">
                        <a:solidFill>
                          <a:schemeClr val="bg1"/>
                        </a:solidFill>
                        <a:latin typeface="Cambria Math"/>
                      </a:rPr>
                      <m:t>𝒙</m:t>
                    </m:r>
                  </m:oMath>
                </a14:m>
                <a:r>
                  <a:rPr lang="en-US" sz="2400" b="1" dirty="0" smtClean="0">
                    <a:solidFill>
                      <a:schemeClr val="bg1"/>
                    </a:solidFill>
                  </a:rPr>
                  <a:t> :</a:t>
                </a:r>
              </a:p>
              <a:p>
                <a14:m>
                  <m:oMath xmlns:m="http://schemas.openxmlformats.org/officeDocument/2006/math">
                    <m:r>
                      <a:rPr lang="en-US" sz="2400" b="1" i="1" smtClean="0">
                        <a:solidFill>
                          <a:schemeClr val="bg1"/>
                        </a:solidFill>
                        <a:latin typeface="Cambria Math"/>
                      </a:rPr>
                      <m:t>|</m:t>
                    </m:r>
                    <m:r>
                      <a:rPr lang="en-US" sz="2400" b="1" i="1" smtClean="0">
                        <a:solidFill>
                          <a:schemeClr val="bg1"/>
                        </a:solidFill>
                        <a:latin typeface="Cambria Math"/>
                      </a:rPr>
                      <m:t>𝟎</m:t>
                    </m:r>
                    <m:r>
                      <a:rPr lang="en-US" sz="2400" b="1" i="1" smtClean="0">
                        <a:solidFill>
                          <a:schemeClr val="bg1"/>
                        </a:solidFill>
                        <a:latin typeface="Cambria Math"/>
                      </a:rPr>
                      <m:t>&gt;,|</m:t>
                    </m:r>
                    <m:r>
                      <a:rPr lang="en-US" sz="2400" b="1" i="1" smtClean="0">
                        <a:solidFill>
                          <a:schemeClr val="bg1"/>
                        </a:solidFill>
                        <a:latin typeface="Cambria Math"/>
                      </a:rPr>
                      <m:t>𝟏</m:t>
                    </m:r>
                    <m:r>
                      <a:rPr lang="en-US" sz="2400" b="1" i="1" smtClean="0">
                        <a:solidFill>
                          <a:schemeClr val="bg1"/>
                        </a:solidFill>
                        <a:latin typeface="Cambria Math"/>
                      </a:rPr>
                      <m:t>&gt;</m:t>
                    </m:r>
                  </m:oMath>
                </a14:m>
                <a:r>
                  <a:rPr lang="en-US" sz="2400" b="1" dirty="0" smtClean="0">
                    <a:solidFill>
                      <a:schemeClr val="bg1"/>
                    </a:solidFill>
                  </a:rPr>
                  <a:t> and </a:t>
                </a:r>
                <a14:m>
                  <m:oMath xmlns:m="http://schemas.openxmlformats.org/officeDocument/2006/math">
                    <m:r>
                      <a:rPr lang="en-US" sz="2400" b="1" i="1">
                        <a:solidFill>
                          <a:schemeClr val="bg1"/>
                        </a:solidFill>
                        <a:latin typeface="Cambria Math"/>
                      </a:rPr>
                      <m:t>|+&gt;,|−&gt;</m:t>
                    </m:r>
                  </m:oMath>
                </a14:m>
                <a:r>
                  <a:rPr lang="en-US" sz="2400" b="1" dirty="0" smtClean="0">
                    <a:solidFill>
                      <a:schemeClr val="bg1"/>
                    </a:solidFill>
                  </a:rPr>
                  <a:t> where </a:t>
                </a:r>
              </a:p>
              <a:p>
                <a14:m>
                  <m:oMath xmlns:m="http://schemas.openxmlformats.org/officeDocument/2006/math">
                    <m:r>
                      <a:rPr lang="en-US" sz="2400" b="1" i="1">
                        <a:solidFill>
                          <a:schemeClr val="bg1"/>
                        </a:solidFill>
                        <a:latin typeface="Cambria Math"/>
                      </a:rPr>
                      <m:t>|+</m:t>
                    </m:r>
                    <m:r>
                      <a:rPr lang="en-US" sz="2400" b="1" i="1" smtClean="0">
                        <a:solidFill>
                          <a:schemeClr val="bg1"/>
                        </a:solidFill>
                        <a:latin typeface="Cambria Math"/>
                      </a:rPr>
                      <m:t>&gt;</m:t>
                    </m:r>
                  </m:oMath>
                </a14:m>
                <a:r>
                  <a:rPr lang="en-US" sz="2400" b="1" dirty="0" smtClean="0">
                    <a:solidFill>
                      <a:schemeClr val="bg1"/>
                    </a:solidFill>
                  </a:rPr>
                  <a:t> = </a:t>
                </a:r>
                <a14:m>
                  <m:oMath xmlns:m="http://schemas.openxmlformats.org/officeDocument/2006/math">
                    <m:f>
                      <m:fPr>
                        <m:ctrlPr>
                          <a:rPr lang="en-US" sz="2400" b="1" i="1" smtClean="0">
                            <a:solidFill>
                              <a:schemeClr val="bg1"/>
                            </a:solidFill>
                            <a:latin typeface="Cambria Math"/>
                          </a:rPr>
                        </m:ctrlPr>
                      </m:fPr>
                      <m:num>
                        <m:r>
                          <a:rPr lang="en-US" sz="2400" b="1" i="1" smtClean="0">
                            <a:solidFill>
                              <a:schemeClr val="bg1"/>
                            </a:solidFill>
                            <a:latin typeface="Cambria Math"/>
                          </a:rPr>
                          <m:t>𝟏</m:t>
                        </m:r>
                      </m:num>
                      <m:den>
                        <m:rad>
                          <m:radPr>
                            <m:degHide m:val="on"/>
                            <m:ctrlPr>
                              <a:rPr lang="en-US" sz="2400" b="1" i="1" smtClean="0">
                                <a:solidFill>
                                  <a:schemeClr val="bg1"/>
                                </a:solidFill>
                                <a:latin typeface="Cambria Math"/>
                              </a:rPr>
                            </m:ctrlPr>
                          </m:radPr>
                          <m:deg/>
                          <m:e>
                            <m:r>
                              <a:rPr lang="en-US" sz="2400" b="1" i="1" smtClean="0">
                                <a:solidFill>
                                  <a:schemeClr val="bg1"/>
                                </a:solidFill>
                                <a:latin typeface="Cambria Math"/>
                              </a:rPr>
                              <m:t>𝟐</m:t>
                            </m:r>
                          </m:e>
                        </m:rad>
                      </m:den>
                    </m:f>
                    <m:d>
                      <m:dPr>
                        <m:begChr m:val="["/>
                        <m:endChr m:val="]"/>
                        <m:ctrlPr>
                          <a:rPr lang="en-US" sz="2400" b="1" i="1" smtClean="0">
                            <a:solidFill>
                              <a:schemeClr val="bg1"/>
                            </a:solidFill>
                            <a:latin typeface="Cambria Math"/>
                          </a:rPr>
                        </m:ctrlPr>
                      </m:dPr>
                      <m:e>
                        <m:r>
                          <a:rPr lang="en-US" sz="2400" b="1" i="1" smtClean="0">
                            <a:solidFill>
                              <a:schemeClr val="bg1"/>
                            </a:solidFill>
                            <a:latin typeface="Cambria Math"/>
                          </a:rPr>
                          <m:t>|</m:t>
                        </m:r>
                        <m:r>
                          <a:rPr lang="en-US" sz="2400" b="1" i="1" smtClean="0">
                            <a:solidFill>
                              <a:schemeClr val="bg1"/>
                            </a:solidFill>
                            <a:latin typeface="Cambria Math"/>
                          </a:rPr>
                          <m:t>𝟎</m:t>
                        </m:r>
                        <m:r>
                          <a:rPr lang="en-US" sz="2400" b="1" i="1" smtClean="0">
                            <a:solidFill>
                              <a:schemeClr val="bg1"/>
                            </a:solidFill>
                            <a:latin typeface="Cambria Math"/>
                          </a:rPr>
                          <m:t>&gt;+|</m:t>
                        </m:r>
                        <m:r>
                          <a:rPr lang="en-US" sz="2400" b="1" i="1" smtClean="0">
                            <a:solidFill>
                              <a:schemeClr val="bg1"/>
                            </a:solidFill>
                            <a:latin typeface="Cambria Math"/>
                          </a:rPr>
                          <m:t>𝟏</m:t>
                        </m:r>
                        <m:r>
                          <a:rPr lang="en-US" sz="2400" b="1" i="1" smtClean="0">
                            <a:solidFill>
                              <a:schemeClr val="bg1"/>
                            </a:solidFill>
                            <a:latin typeface="Cambria Math"/>
                          </a:rPr>
                          <m:t>&gt;</m:t>
                        </m:r>
                      </m:e>
                    </m:d>
                  </m:oMath>
                </a14:m>
                <a:endParaRPr lang="en-US" sz="2400" b="1" dirty="0" smtClean="0">
                  <a:solidFill>
                    <a:schemeClr val="bg1"/>
                  </a:solidFill>
                </a:endParaRPr>
              </a:p>
              <a:p>
                <a14:m>
                  <m:oMath xmlns:m="http://schemas.openxmlformats.org/officeDocument/2006/math">
                    <m:r>
                      <a:rPr lang="en-US" sz="2400" b="1" i="1">
                        <a:solidFill>
                          <a:schemeClr val="bg1"/>
                        </a:solidFill>
                        <a:latin typeface="Cambria Math"/>
                      </a:rPr>
                      <m:t>|</m:t>
                    </m:r>
                    <m:r>
                      <a:rPr lang="en-US" sz="2400" b="1" i="1" smtClean="0">
                        <a:solidFill>
                          <a:schemeClr val="bg1"/>
                        </a:solidFill>
                        <a:latin typeface="Cambria Math"/>
                      </a:rPr>
                      <m:t>−</m:t>
                    </m:r>
                    <m:r>
                      <a:rPr lang="en-US" sz="2400" b="1" i="1">
                        <a:solidFill>
                          <a:schemeClr val="bg1"/>
                        </a:solidFill>
                        <a:latin typeface="Cambria Math"/>
                      </a:rPr>
                      <m:t>&gt;</m:t>
                    </m:r>
                  </m:oMath>
                </a14:m>
                <a:r>
                  <a:rPr lang="en-US" sz="2400" b="1" dirty="0">
                    <a:solidFill>
                      <a:schemeClr val="bg1"/>
                    </a:solidFill>
                  </a:rPr>
                  <a:t> = </a:t>
                </a:r>
                <a14:m>
                  <m:oMath xmlns:m="http://schemas.openxmlformats.org/officeDocument/2006/math">
                    <m:f>
                      <m:fPr>
                        <m:ctrlPr>
                          <a:rPr lang="en-US" sz="2400" b="1" i="1">
                            <a:solidFill>
                              <a:schemeClr val="bg1"/>
                            </a:solidFill>
                            <a:latin typeface="Cambria Math"/>
                          </a:rPr>
                        </m:ctrlPr>
                      </m:fPr>
                      <m:num>
                        <m:r>
                          <a:rPr lang="en-US" sz="2400" b="1" i="1">
                            <a:solidFill>
                              <a:schemeClr val="bg1"/>
                            </a:solidFill>
                            <a:latin typeface="Cambria Math"/>
                          </a:rPr>
                          <m:t>𝟏</m:t>
                        </m:r>
                      </m:num>
                      <m:den>
                        <m:rad>
                          <m:radPr>
                            <m:degHide m:val="on"/>
                            <m:ctrlPr>
                              <a:rPr lang="en-US" sz="2400" b="1" i="1">
                                <a:solidFill>
                                  <a:schemeClr val="bg1"/>
                                </a:solidFill>
                                <a:latin typeface="Cambria Math"/>
                              </a:rPr>
                            </m:ctrlPr>
                          </m:radPr>
                          <m:deg/>
                          <m:e>
                            <m:r>
                              <a:rPr lang="en-US" sz="2400" b="1" i="1">
                                <a:solidFill>
                                  <a:schemeClr val="bg1"/>
                                </a:solidFill>
                                <a:latin typeface="Cambria Math"/>
                              </a:rPr>
                              <m:t>𝟐</m:t>
                            </m:r>
                          </m:e>
                        </m:rad>
                      </m:den>
                    </m:f>
                    <m:d>
                      <m:dPr>
                        <m:begChr m:val="["/>
                        <m:endChr m:val="]"/>
                        <m:ctrlPr>
                          <a:rPr lang="en-US" sz="2400" b="1" i="1">
                            <a:solidFill>
                              <a:schemeClr val="bg1"/>
                            </a:solidFill>
                            <a:latin typeface="Cambria Math"/>
                          </a:rPr>
                        </m:ctrlPr>
                      </m:dPr>
                      <m:e>
                        <m:r>
                          <a:rPr lang="en-US" sz="2400" b="1" i="1">
                            <a:solidFill>
                              <a:schemeClr val="bg1"/>
                            </a:solidFill>
                            <a:latin typeface="Cambria Math"/>
                          </a:rPr>
                          <m:t>|</m:t>
                        </m:r>
                        <m:r>
                          <a:rPr lang="en-US" sz="2400" b="1" i="1">
                            <a:solidFill>
                              <a:schemeClr val="bg1"/>
                            </a:solidFill>
                            <a:latin typeface="Cambria Math"/>
                          </a:rPr>
                          <m:t>𝟎</m:t>
                        </m:r>
                        <m:r>
                          <a:rPr lang="en-US" sz="2400" b="1" i="1">
                            <a:solidFill>
                              <a:schemeClr val="bg1"/>
                            </a:solidFill>
                            <a:latin typeface="Cambria Math"/>
                          </a:rPr>
                          <m:t>&gt;−|</m:t>
                        </m:r>
                        <m:r>
                          <a:rPr lang="en-US" sz="2400" b="1" i="1">
                            <a:solidFill>
                              <a:schemeClr val="bg1"/>
                            </a:solidFill>
                            <a:latin typeface="Cambria Math"/>
                          </a:rPr>
                          <m:t>𝟏</m:t>
                        </m:r>
                        <m:r>
                          <a:rPr lang="en-US" sz="2400" b="1" i="1">
                            <a:solidFill>
                              <a:schemeClr val="bg1"/>
                            </a:solidFill>
                            <a:latin typeface="Cambria Math"/>
                          </a:rPr>
                          <m:t>&gt;</m:t>
                        </m:r>
                      </m:e>
                    </m:d>
                  </m:oMath>
                </a14:m>
                <a:r>
                  <a:rPr lang="en-US" sz="2400" b="1" dirty="0" smtClean="0">
                    <a:solidFill>
                      <a:schemeClr val="bg1"/>
                    </a:solidFill>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239000" cy="3777316"/>
              </a:xfrm>
              <a:prstGeom prst="rect">
                <a:avLst/>
              </a:prstGeom>
              <a:blipFill rotWithShape="1">
                <a:blip r:embed="rId2"/>
                <a:stretch>
                  <a:fillRect l="-1348" t="-1290"/>
                </a:stretch>
              </a:blipFill>
            </p:spPr>
            <p:txBody>
              <a:bodyPr/>
              <a:lstStyle/>
              <a:p>
                <a:r>
                  <a:rPr lang="en-US">
                    <a:noFill/>
                  </a:rPr>
                  <a:t> </a:t>
                </a:r>
              </a:p>
            </p:txBody>
          </p:sp>
        </mc:Fallback>
      </mc:AlternateContent>
    </p:spTree>
    <p:extLst>
      <p:ext uri="{BB962C8B-B14F-4D97-AF65-F5344CB8AC3E}">
        <p14:creationId xmlns:p14="http://schemas.microsoft.com/office/powerpoint/2010/main" val="1650401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a:t>The BB84 Protocol</a:t>
            </a:r>
          </a:p>
        </p:txBody>
      </p:sp>
      <p:sp>
        <p:nvSpPr>
          <p:cNvPr id="5" name="TextBox 4"/>
          <p:cNvSpPr txBox="1"/>
          <p:nvPr/>
        </p:nvSpPr>
        <p:spPr>
          <a:xfrm>
            <a:off x="685800" y="1676400"/>
            <a:ext cx="7239000" cy="4893647"/>
          </a:xfrm>
          <a:prstGeom prst="rect">
            <a:avLst/>
          </a:prstGeom>
          <a:noFill/>
        </p:spPr>
        <p:txBody>
          <a:bodyPr wrap="square" rtlCol="0">
            <a:spAutoFit/>
          </a:bodyPr>
          <a:lstStyle/>
          <a:p>
            <a:r>
              <a:rPr lang="en-US" sz="2400" b="1" dirty="0" smtClean="0">
                <a:solidFill>
                  <a:schemeClr val="bg1"/>
                </a:solidFill>
              </a:rPr>
              <a:t>For every bit Alice wants to send, she randomly choses alphabet(basis) in which to encode the bit and sends the corresponding state to Bob</a:t>
            </a:r>
          </a:p>
          <a:p>
            <a:endParaRPr lang="en-US" sz="2400" b="1" dirty="0">
              <a:solidFill>
                <a:schemeClr val="bg1"/>
              </a:solidFill>
            </a:endParaRPr>
          </a:p>
          <a:p>
            <a:r>
              <a:rPr lang="en-US" sz="2400" b="1" dirty="0" smtClean="0">
                <a:solidFill>
                  <a:schemeClr val="bg1"/>
                </a:solidFill>
              </a:rPr>
              <a:t>When Bob receives the message, for each bit he randomly choses alphabet and performs the corresponding measurement</a:t>
            </a:r>
          </a:p>
          <a:p>
            <a:endParaRPr lang="en-US" sz="2400" b="1" dirty="0">
              <a:solidFill>
                <a:schemeClr val="bg1"/>
              </a:solidFill>
            </a:endParaRPr>
          </a:p>
          <a:p>
            <a:r>
              <a:rPr lang="en-US" sz="2400" b="1" dirty="0" smtClean="0">
                <a:solidFill>
                  <a:schemeClr val="bg1"/>
                </a:solidFill>
              </a:rPr>
              <a:t>Note that if Eve do not modify the message, Bob will have 75% of the message correct</a:t>
            </a:r>
          </a:p>
        </p:txBody>
      </p:sp>
    </p:spTree>
    <p:extLst>
      <p:ext uri="{BB962C8B-B14F-4D97-AF65-F5344CB8AC3E}">
        <p14:creationId xmlns:p14="http://schemas.microsoft.com/office/powerpoint/2010/main" val="2296439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a:t>The BB84 Protocol</a:t>
            </a:r>
          </a:p>
        </p:txBody>
      </p:sp>
      <p:sp>
        <p:nvSpPr>
          <p:cNvPr id="5" name="TextBox 4"/>
          <p:cNvSpPr txBox="1"/>
          <p:nvPr/>
        </p:nvSpPr>
        <p:spPr>
          <a:xfrm>
            <a:off x="685800" y="1676400"/>
            <a:ext cx="7239000" cy="3416320"/>
          </a:xfrm>
          <a:prstGeom prst="rect">
            <a:avLst/>
          </a:prstGeom>
          <a:noFill/>
        </p:spPr>
        <p:txBody>
          <a:bodyPr wrap="square" rtlCol="0">
            <a:spAutoFit/>
          </a:bodyPr>
          <a:lstStyle/>
          <a:p>
            <a:r>
              <a:rPr lang="en-US" sz="2400" b="1" dirty="0" smtClean="0">
                <a:solidFill>
                  <a:schemeClr val="bg1"/>
                </a:solidFill>
              </a:rPr>
              <a:t>After Bob has preformed his measurements, he compares with Alice on the classical channel the bases he chose for each bit</a:t>
            </a:r>
          </a:p>
          <a:p>
            <a:endParaRPr lang="en-US" sz="2400" b="1" dirty="0">
              <a:solidFill>
                <a:schemeClr val="bg1"/>
              </a:solidFill>
            </a:endParaRPr>
          </a:p>
          <a:p>
            <a:r>
              <a:rPr lang="en-US" sz="2400" b="1" dirty="0" smtClean="0">
                <a:solidFill>
                  <a:schemeClr val="bg1"/>
                </a:solidFill>
              </a:rPr>
              <a:t>Then Alice and Bob drop all the bits that Bob used the wrong basis to measure them. Now Alice and bob remain with two strings that should be identical</a:t>
            </a:r>
          </a:p>
        </p:txBody>
      </p:sp>
    </p:spTree>
    <p:extLst>
      <p:ext uri="{BB962C8B-B14F-4D97-AF65-F5344CB8AC3E}">
        <p14:creationId xmlns:p14="http://schemas.microsoft.com/office/powerpoint/2010/main" val="2828178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a:t>The BB84 Protocol</a:t>
            </a:r>
          </a:p>
        </p:txBody>
      </p:sp>
      <mc:AlternateContent xmlns:mc="http://schemas.openxmlformats.org/markup-compatibility/2006" xmlns:a14="http://schemas.microsoft.com/office/drawing/2010/main">
        <mc:Choice Requires="a14">
          <p:sp>
            <p:nvSpPr>
              <p:cNvPr id="5" name="TextBox 4"/>
              <p:cNvSpPr txBox="1"/>
              <p:nvPr/>
            </p:nvSpPr>
            <p:spPr>
              <a:xfrm>
                <a:off x="685800" y="1676400"/>
                <a:ext cx="7239000" cy="4524315"/>
              </a:xfrm>
              <a:prstGeom prst="rect">
                <a:avLst/>
              </a:prstGeom>
              <a:noFill/>
            </p:spPr>
            <p:txBody>
              <a:bodyPr wrap="square" rtlCol="0">
                <a:spAutoFit/>
              </a:bodyPr>
              <a:lstStyle/>
              <a:p>
                <a:r>
                  <a:rPr lang="en-US" sz="2400" b="1" dirty="0" smtClean="0">
                    <a:solidFill>
                      <a:schemeClr val="bg1"/>
                    </a:solidFill>
                  </a:rPr>
                  <a:t>To ensure consistency, Alice and bob choose a random subset of </a:t>
                </a:r>
                <a14:m>
                  <m:oMath xmlns:m="http://schemas.openxmlformats.org/officeDocument/2006/math">
                    <m:r>
                      <a:rPr lang="en-US" sz="2400" b="1" i="1" smtClean="0">
                        <a:solidFill>
                          <a:schemeClr val="bg1"/>
                        </a:solidFill>
                        <a:latin typeface="Cambria Math"/>
                      </a:rPr>
                      <m:t>𝒎</m:t>
                    </m:r>
                  </m:oMath>
                </a14:m>
                <a:r>
                  <a:rPr lang="en-US" sz="2400" b="1" dirty="0" smtClean="0">
                    <a:solidFill>
                      <a:schemeClr val="bg1"/>
                    </a:solidFill>
                  </a:rPr>
                  <a:t> bits and compare them. If they are indeed consistent they take the remaining bits as a secret key</a:t>
                </a:r>
              </a:p>
              <a:p>
                <a:endParaRPr lang="en-US" sz="2400" b="1" dirty="0">
                  <a:solidFill>
                    <a:schemeClr val="bg1"/>
                  </a:solidFill>
                </a:endParaRPr>
              </a:p>
              <a:p>
                <a:r>
                  <a:rPr lang="en-US" sz="2400" b="1" dirty="0" smtClean="0">
                    <a:solidFill>
                      <a:schemeClr val="bg1"/>
                    </a:solidFill>
                  </a:rPr>
                  <a:t>Since Eve can modify the qubits that Alice sends to Bob, she can supply Bob qubits in any state she wants.</a:t>
                </a:r>
              </a:p>
              <a:p>
                <a:r>
                  <a:rPr lang="en-US" sz="2400" b="1" dirty="0" smtClean="0">
                    <a:solidFill>
                      <a:schemeClr val="bg1"/>
                    </a:solidFill>
                  </a:rPr>
                  <a:t>In the next slides, we will focus on the simple case when she just measures the bits and sends them forward to Bob</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239000" cy="4524315"/>
              </a:xfrm>
              <a:prstGeom prst="rect">
                <a:avLst/>
              </a:prstGeom>
              <a:blipFill rotWithShape="1">
                <a:blip r:embed="rId2"/>
                <a:stretch>
                  <a:fillRect l="-1348" t="-1078" r="-1179" b="-2156"/>
                </a:stretch>
              </a:blipFill>
            </p:spPr>
            <p:txBody>
              <a:bodyPr/>
              <a:lstStyle/>
              <a:p>
                <a:r>
                  <a:rPr lang="en-US">
                    <a:noFill/>
                  </a:rPr>
                  <a:t> </a:t>
                </a:r>
              </a:p>
            </p:txBody>
          </p:sp>
        </mc:Fallback>
      </mc:AlternateContent>
    </p:spTree>
    <p:extLst>
      <p:ext uri="{BB962C8B-B14F-4D97-AF65-F5344CB8AC3E}">
        <p14:creationId xmlns:p14="http://schemas.microsoft.com/office/powerpoint/2010/main" val="219265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a:t>The BB84 Protocol</a:t>
            </a:r>
          </a:p>
        </p:txBody>
      </p:sp>
      <mc:AlternateContent xmlns:mc="http://schemas.openxmlformats.org/markup-compatibility/2006" xmlns:a14="http://schemas.microsoft.com/office/drawing/2010/main">
        <mc:Choice Requires="a14">
          <p:sp>
            <p:nvSpPr>
              <p:cNvPr id="5" name="TextBox 4"/>
              <p:cNvSpPr txBox="1"/>
              <p:nvPr/>
            </p:nvSpPr>
            <p:spPr>
              <a:xfrm>
                <a:off x="685800" y="1676400"/>
                <a:ext cx="7239000" cy="5011565"/>
              </a:xfrm>
              <a:prstGeom prst="rect">
                <a:avLst/>
              </a:prstGeom>
              <a:noFill/>
            </p:spPr>
            <p:txBody>
              <a:bodyPr wrap="square" rtlCol="0">
                <a:spAutoFit/>
              </a:bodyPr>
              <a:lstStyle/>
              <a:p>
                <a:r>
                  <a:rPr lang="en-US" sz="2400" b="1" dirty="0" smtClean="0">
                    <a:solidFill>
                      <a:schemeClr val="bg1"/>
                    </a:solidFill>
                  </a:rPr>
                  <a:t>Note that since Eve doesn’t know which bases Alice chose, she needs to guess.</a:t>
                </a:r>
              </a:p>
              <a:p>
                <a:endParaRPr lang="en-US" sz="2400" b="1" dirty="0">
                  <a:solidFill>
                    <a:schemeClr val="bg1"/>
                  </a:solidFill>
                </a:endParaRPr>
              </a:p>
              <a:p>
                <a:r>
                  <a:rPr lang="en-US" sz="2400" b="1" dirty="0" smtClean="0">
                    <a:solidFill>
                      <a:schemeClr val="bg1"/>
                    </a:solidFill>
                  </a:rPr>
                  <a:t>Thus, after Alice and Bob compared the bases and stayed only with the bits they measured in the same basis, the only way for a random bit to be different in Alice and Bob’s strings is if Eve had measured it in the wrong basis (</a:t>
                </a:r>
                <a:r>
                  <a:rPr lang="en-US" sz="2400" b="1" dirty="0" err="1" smtClean="0">
                    <a:solidFill>
                      <a:schemeClr val="bg1"/>
                    </a:solidFill>
                  </a:rPr>
                  <a:t>Pr</a:t>
                </a:r>
                <a:r>
                  <a:rPr lang="en-US" sz="2400" b="1" dirty="0" smtClean="0">
                    <a:solidFill>
                      <a:schemeClr val="bg1"/>
                    </a:solidFill>
                  </a:rPr>
                  <a:t> = </a:t>
                </a:r>
                <a14:m>
                  <m:oMath xmlns:m="http://schemas.openxmlformats.org/officeDocument/2006/math">
                    <m:f>
                      <m:fPr>
                        <m:ctrlPr>
                          <a:rPr lang="en-US" sz="2400" b="1" i="1" smtClean="0">
                            <a:solidFill>
                              <a:schemeClr val="bg1"/>
                            </a:solidFill>
                            <a:latin typeface="Cambria Math"/>
                          </a:rPr>
                        </m:ctrlPr>
                      </m:fPr>
                      <m:num>
                        <m:r>
                          <a:rPr lang="en-US" sz="2400" b="1" i="1" smtClean="0">
                            <a:solidFill>
                              <a:schemeClr val="bg1"/>
                            </a:solidFill>
                            <a:latin typeface="Cambria Math"/>
                          </a:rPr>
                          <m:t>𝟏</m:t>
                        </m:r>
                      </m:num>
                      <m:den>
                        <m:r>
                          <a:rPr lang="en-US" sz="2400" b="1" i="1" smtClean="0">
                            <a:solidFill>
                              <a:schemeClr val="bg1"/>
                            </a:solidFill>
                            <a:latin typeface="Cambria Math"/>
                          </a:rPr>
                          <m:t>𝟐</m:t>
                        </m:r>
                      </m:den>
                    </m:f>
                  </m:oMath>
                </a14:m>
                <a:r>
                  <a:rPr lang="en-US" sz="2400" b="1" dirty="0" smtClean="0">
                    <a:solidFill>
                      <a:schemeClr val="bg1"/>
                    </a:solidFill>
                  </a:rPr>
                  <a:t>) and Bob got the opposite result when he measured it in the correct basis (</a:t>
                </a:r>
                <a:r>
                  <a:rPr lang="en-US" sz="2400" b="1" dirty="0">
                    <a:solidFill>
                      <a:schemeClr val="bg1"/>
                    </a:solidFill>
                  </a:rPr>
                  <a:t>Pr = </a:t>
                </a:r>
                <a14:m>
                  <m:oMath xmlns:m="http://schemas.openxmlformats.org/officeDocument/2006/math">
                    <m:f>
                      <m:fPr>
                        <m:ctrlPr>
                          <a:rPr lang="en-US" sz="2400" b="1" i="1">
                            <a:solidFill>
                              <a:schemeClr val="bg1"/>
                            </a:solidFill>
                            <a:latin typeface="Cambria Math"/>
                          </a:rPr>
                        </m:ctrlPr>
                      </m:fPr>
                      <m:num>
                        <m:r>
                          <a:rPr lang="en-US" sz="2400" b="1" i="1">
                            <a:solidFill>
                              <a:schemeClr val="bg1"/>
                            </a:solidFill>
                            <a:latin typeface="Cambria Math"/>
                          </a:rPr>
                          <m:t>𝟏</m:t>
                        </m:r>
                      </m:num>
                      <m:den>
                        <m:r>
                          <a:rPr lang="en-US" sz="2400" b="1" i="1">
                            <a:solidFill>
                              <a:schemeClr val="bg1"/>
                            </a:solidFill>
                            <a:latin typeface="Cambria Math"/>
                          </a:rPr>
                          <m:t>𝟐</m:t>
                        </m:r>
                      </m:den>
                    </m:f>
                    <m:r>
                      <a:rPr lang="en-US" sz="2400" b="1" i="0" smtClean="0">
                        <a:solidFill>
                          <a:schemeClr val="bg1"/>
                        </a:solidFill>
                        <a:latin typeface="Cambria Math"/>
                      </a:rPr>
                      <m:t>)</m:t>
                    </m:r>
                  </m:oMath>
                </a14:m>
                <a:r>
                  <a:rPr lang="en-US" sz="2400" b="1" dirty="0" smtClean="0">
                    <a:solidFill>
                      <a:schemeClr val="bg1"/>
                    </a:solidFill>
                  </a:rPr>
                  <a:t>. That’s happen in probability </a:t>
                </a:r>
                <a14:m>
                  <m:oMath xmlns:m="http://schemas.openxmlformats.org/officeDocument/2006/math">
                    <m:f>
                      <m:fPr>
                        <m:ctrlPr>
                          <a:rPr lang="en-US" sz="2400" b="1" i="1">
                            <a:solidFill>
                              <a:schemeClr val="bg1"/>
                            </a:solidFill>
                            <a:latin typeface="Cambria Math"/>
                          </a:rPr>
                        </m:ctrlPr>
                      </m:fPr>
                      <m:num>
                        <m:r>
                          <a:rPr lang="en-US" sz="2400" b="1" i="1">
                            <a:solidFill>
                              <a:schemeClr val="bg1"/>
                            </a:solidFill>
                            <a:latin typeface="Cambria Math"/>
                          </a:rPr>
                          <m:t>𝟏</m:t>
                        </m:r>
                      </m:num>
                      <m:den>
                        <m:r>
                          <a:rPr lang="en-US" sz="2400" b="1" i="1">
                            <a:solidFill>
                              <a:schemeClr val="bg1"/>
                            </a:solidFill>
                            <a:latin typeface="Cambria Math"/>
                          </a:rPr>
                          <m:t>𝟐</m:t>
                        </m:r>
                      </m:den>
                    </m:f>
                    <m:r>
                      <a:rPr lang="en-US" sz="2400" b="1" i="1" smtClean="0">
                        <a:solidFill>
                          <a:schemeClr val="bg1"/>
                        </a:solidFill>
                        <a:latin typeface="Cambria Math"/>
                        <a:ea typeface="Cambria Math"/>
                      </a:rPr>
                      <m:t>∙</m:t>
                    </m:r>
                    <m:f>
                      <m:fPr>
                        <m:ctrlPr>
                          <a:rPr lang="en-US" sz="2400" b="1" i="1">
                            <a:solidFill>
                              <a:schemeClr val="bg1"/>
                            </a:solidFill>
                            <a:latin typeface="Cambria Math"/>
                          </a:rPr>
                        </m:ctrlPr>
                      </m:fPr>
                      <m:num>
                        <m:r>
                          <a:rPr lang="en-US" sz="2400" b="1" i="1">
                            <a:solidFill>
                              <a:schemeClr val="bg1"/>
                            </a:solidFill>
                            <a:latin typeface="Cambria Math"/>
                          </a:rPr>
                          <m:t>𝟏</m:t>
                        </m:r>
                      </m:num>
                      <m:den>
                        <m:r>
                          <a:rPr lang="en-US" sz="2400" b="1" i="1">
                            <a:solidFill>
                              <a:schemeClr val="bg1"/>
                            </a:solidFill>
                            <a:latin typeface="Cambria Math"/>
                          </a:rPr>
                          <m:t>𝟐</m:t>
                        </m:r>
                      </m:den>
                    </m:f>
                    <m:r>
                      <a:rPr lang="en-US" sz="2400" b="1" i="1" smtClean="0">
                        <a:solidFill>
                          <a:schemeClr val="bg1"/>
                        </a:solidFill>
                        <a:latin typeface="Cambria Math"/>
                      </a:rPr>
                      <m:t>=</m:t>
                    </m:r>
                    <m:f>
                      <m:fPr>
                        <m:ctrlPr>
                          <a:rPr lang="en-US" sz="2400" b="1" i="1">
                            <a:solidFill>
                              <a:schemeClr val="bg1"/>
                            </a:solidFill>
                            <a:latin typeface="Cambria Math"/>
                          </a:rPr>
                        </m:ctrlPr>
                      </m:fPr>
                      <m:num>
                        <m:r>
                          <a:rPr lang="en-US" sz="2400" b="1" i="1">
                            <a:solidFill>
                              <a:schemeClr val="bg1"/>
                            </a:solidFill>
                            <a:latin typeface="Cambria Math"/>
                          </a:rPr>
                          <m:t>𝟏</m:t>
                        </m:r>
                      </m:num>
                      <m:den>
                        <m:r>
                          <a:rPr lang="en-US" sz="2400" b="1" i="1" smtClean="0">
                            <a:solidFill>
                              <a:schemeClr val="bg1"/>
                            </a:solidFill>
                            <a:latin typeface="Cambria Math"/>
                          </a:rPr>
                          <m:t>𝟒</m:t>
                        </m:r>
                      </m:den>
                    </m:f>
                  </m:oMath>
                </a14:m>
                <a:endParaRPr lang="en-US" sz="2400" b="1" dirty="0" smtClean="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239000" cy="5011565"/>
              </a:xfrm>
              <a:prstGeom prst="rect">
                <a:avLst/>
              </a:prstGeom>
              <a:blipFill rotWithShape="1">
                <a:blip r:embed="rId2"/>
                <a:stretch>
                  <a:fillRect l="-1348" t="-973" r="-1516"/>
                </a:stretch>
              </a:blipFill>
            </p:spPr>
            <p:txBody>
              <a:bodyPr/>
              <a:lstStyle/>
              <a:p>
                <a:r>
                  <a:rPr lang="en-US">
                    <a:noFill/>
                  </a:rPr>
                  <a:t> </a:t>
                </a:r>
              </a:p>
            </p:txBody>
          </p:sp>
        </mc:Fallback>
      </mc:AlternateContent>
    </p:spTree>
    <p:extLst>
      <p:ext uri="{BB962C8B-B14F-4D97-AF65-F5344CB8AC3E}">
        <p14:creationId xmlns:p14="http://schemas.microsoft.com/office/powerpoint/2010/main" val="93402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a:t>The BB84 Protocol</a:t>
            </a:r>
          </a:p>
        </p:txBody>
      </p:sp>
      <mc:AlternateContent xmlns:mc="http://schemas.openxmlformats.org/markup-compatibility/2006" xmlns:a14="http://schemas.microsoft.com/office/drawing/2010/main">
        <mc:Choice Requires="a14">
          <p:sp>
            <p:nvSpPr>
              <p:cNvPr id="5" name="TextBox 4"/>
              <p:cNvSpPr txBox="1"/>
              <p:nvPr/>
            </p:nvSpPr>
            <p:spPr>
              <a:xfrm>
                <a:off x="685800" y="1676400"/>
                <a:ext cx="7239000" cy="3271858"/>
              </a:xfrm>
              <a:prstGeom prst="rect">
                <a:avLst/>
              </a:prstGeom>
              <a:noFill/>
            </p:spPr>
            <p:txBody>
              <a:bodyPr wrap="square" rtlCol="0">
                <a:spAutoFit/>
              </a:bodyPr>
              <a:lstStyle/>
              <a:p>
                <a:r>
                  <a:rPr lang="en-US" sz="2400" b="1" dirty="0" smtClean="0">
                    <a:solidFill>
                      <a:schemeClr val="bg1"/>
                    </a:solidFill>
                  </a:rPr>
                  <a:t>Now, when Alice and Bob choose </a:t>
                </a:r>
                <a14:m>
                  <m:oMath xmlns:m="http://schemas.openxmlformats.org/officeDocument/2006/math">
                    <m:r>
                      <a:rPr lang="en-US" sz="2400" b="1" i="1" smtClean="0">
                        <a:solidFill>
                          <a:schemeClr val="bg1"/>
                        </a:solidFill>
                        <a:latin typeface="Cambria Math"/>
                      </a:rPr>
                      <m:t>𝒎</m:t>
                    </m:r>
                  </m:oMath>
                </a14:m>
                <a:r>
                  <a:rPr lang="en-US" sz="2400" b="1" dirty="0" smtClean="0">
                    <a:solidFill>
                      <a:schemeClr val="bg1"/>
                    </a:solidFill>
                  </a:rPr>
                  <a:t> bits for consistency check, each pair of corresponding bits is indeed identical with probability (1-1/4) = ¾</a:t>
                </a:r>
              </a:p>
              <a:p>
                <a:endParaRPr lang="en-US" sz="2400" b="1" dirty="0">
                  <a:solidFill>
                    <a:schemeClr val="bg1"/>
                  </a:solidFill>
                </a:endParaRPr>
              </a:p>
              <a:p>
                <a:r>
                  <a:rPr lang="en-US" sz="2400" b="1" dirty="0" smtClean="0">
                    <a:solidFill>
                      <a:schemeClr val="bg1"/>
                    </a:solidFill>
                  </a:rPr>
                  <a:t>Thus, the probability for Eve to go undetected is </a:t>
                </a:r>
                <a14:m>
                  <m:oMath xmlns:m="http://schemas.openxmlformats.org/officeDocument/2006/math">
                    <m:sSup>
                      <m:sSupPr>
                        <m:ctrlPr>
                          <a:rPr lang="en-US" sz="2400" b="1" i="1" smtClean="0">
                            <a:solidFill>
                              <a:schemeClr val="bg1"/>
                            </a:solidFill>
                            <a:latin typeface="Cambria Math"/>
                          </a:rPr>
                        </m:ctrlPr>
                      </m:sSupPr>
                      <m:e>
                        <m:d>
                          <m:dPr>
                            <m:ctrlPr>
                              <a:rPr lang="en-US" sz="2400" b="1" i="1" smtClean="0">
                                <a:solidFill>
                                  <a:schemeClr val="bg1"/>
                                </a:solidFill>
                                <a:latin typeface="Cambria Math"/>
                              </a:rPr>
                            </m:ctrlPr>
                          </m:dPr>
                          <m:e>
                            <m:f>
                              <m:fPr>
                                <m:ctrlPr>
                                  <a:rPr lang="en-US" sz="2400" b="1" i="1" smtClean="0">
                                    <a:solidFill>
                                      <a:schemeClr val="bg1"/>
                                    </a:solidFill>
                                    <a:latin typeface="Cambria Math"/>
                                  </a:rPr>
                                </m:ctrlPr>
                              </m:fPr>
                              <m:num>
                                <m:r>
                                  <a:rPr lang="en-US" sz="2400" b="1" i="1" smtClean="0">
                                    <a:solidFill>
                                      <a:schemeClr val="bg1"/>
                                    </a:solidFill>
                                    <a:latin typeface="Cambria Math"/>
                                  </a:rPr>
                                  <m:t>𝟑</m:t>
                                </m:r>
                              </m:num>
                              <m:den>
                                <m:r>
                                  <a:rPr lang="en-US" sz="2400" b="1" i="1" smtClean="0">
                                    <a:solidFill>
                                      <a:schemeClr val="bg1"/>
                                    </a:solidFill>
                                    <a:latin typeface="Cambria Math"/>
                                  </a:rPr>
                                  <m:t>𝟒</m:t>
                                </m:r>
                              </m:den>
                            </m:f>
                          </m:e>
                        </m:d>
                      </m:e>
                      <m:sup>
                        <m:r>
                          <a:rPr lang="en-US" sz="2400" b="1" i="1" smtClean="0">
                            <a:solidFill>
                              <a:schemeClr val="bg1"/>
                            </a:solidFill>
                            <a:latin typeface="Cambria Math"/>
                          </a:rPr>
                          <m:t>𝒎</m:t>
                        </m:r>
                      </m:sup>
                    </m:sSup>
                  </m:oMath>
                </a14:m>
                <a:r>
                  <a:rPr lang="en-US" sz="2400" b="1" dirty="0" smtClean="0">
                    <a:solidFill>
                      <a:schemeClr val="bg1"/>
                    </a:solidFill>
                  </a:rPr>
                  <a:t> which is exponentially small. </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239000" cy="3271858"/>
              </a:xfrm>
              <a:prstGeom prst="rect">
                <a:avLst/>
              </a:prstGeom>
              <a:blipFill rotWithShape="1">
                <a:blip r:embed="rId2"/>
                <a:stretch>
                  <a:fillRect l="-1348" t="-1676" r="-2106" b="-3166"/>
                </a:stretch>
              </a:blipFill>
            </p:spPr>
            <p:txBody>
              <a:bodyPr/>
              <a:lstStyle/>
              <a:p>
                <a:r>
                  <a:rPr lang="en-US">
                    <a:noFill/>
                  </a:rPr>
                  <a:t> </a:t>
                </a:r>
              </a:p>
            </p:txBody>
          </p:sp>
        </mc:Fallback>
      </mc:AlternateContent>
    </p:spTree>
    <p:extLst>
      <p:ext uri="{BB962C8B-B14F-4D97-AF65-F5344CB8AC3E}">
        <p14:creationId xmlns:p14="http://schemas.microsoft.com/office/powerpoint/2010/main" val="176891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a:t>The BB84 Protocol</a:t>
            </a:r>
          </a:p>
        </p:txBody>
      </p:sp>
      <p:sp>
        <p:nvSpPr>
          <p:cNvPr id="5" name="TextBox 4"/>
          <p:cNvSpPr txBox="1"/>
          <p:nvPr/>
        </p:nvSpPr>
        <p:spPr>
          <a:xfrm>
            <a:off x="685800" y="1676400"/>
            <a:ext cx="7239000" cy="3416320"/>
          </a:xfrm>
          <a:prstGeom prst="rect">
            <a:avLst/>
          </a:prstGeom>
          <a:noFill/>
        </p:spPr>
        <p:txBody>
          <a:bodyPr wrap="square" rtlCol="0">
            <a:spAutoFit/>
          </a:bodyPr>
          <a:lstStyle/>
          <a:p>
            <a:r>
              <a:rPr lang="en-US" sz="2400" b="1" dirty="0" smtClean="0">
                <a:solidFill>
                  <a:schemeClr val="bg1"/>
                </a:solidFill>
              </a:rPr>
              <a:t>The interesting case is what happens when Eve supply to Bob qubits in arbitrary state in order to reveal some information about the key</a:t>
            </a:r>
          </a:p>
          <a:p>
            <a:endParaRPr lang="en-US" sz="2400" b="1" dirty="0">
              <a:solidFill>
                <a:schemeClr val="bg1"/>
              </a:solidFill>
            </a:endParaRPr>
          </a:p>
          <a:p>
            <a:r>
              <a:rPr lang="en-US" sz="2400" b="1" dirty="0" smtClean="0">
                <a:solidFill>
                  <a:schemeClr val="bg1"/>
                </a:solidFill>
              </a:rPr>
              <a:t>It is possible to show that the more information Eve acquires about the key, the less the probability for Eve to go undetected is. </a:t>
            </a:r>
          </a:p>
        </p:txBody>
      </p:sp>
    </p:spTree>
    <p:extLst>
      <p:ext uri="{BB962C8B-B14F-4D97-AF65-F5344CB8AC3E}">
        <p14:creationId xmlns:p14="http://schemas.microsoft.com/office/powerpoint/2010/main" val="236763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BB84 Protocol</a:t>
            </a:r>
            <a:endParaRPr lang="en-US" sz="3600" b="1" dirty="0"/>
          </a:p>
        </p:txBody>
      </p:sp>
      <p:sp>
        <p:nvSpPr>
          <p:cNvPr id="5" name="TextBox 4"/>
          <p:cNvSpPr txBox="1"/>
          <p:nvPr/>
        </p:nvSpPr>
        <p:spPr>
          <a:xfrm>
            <a:off x="685800" y="1676400"/>
            <a:ext cx="7239000" cy="3785652"/>
          </a:xfrm>
          <a:prstGeom prst="rect">
            <a:avLst/>
          </a:prstGeom>
          <a:noFill/>
        </p:spPr>
        <p:txBody>
          <a:bodyPr wrap="square" rtlCol="0">
            <a:spAutoFit/>
          </a:bodyPr>
          <a:lstStyle/>
          <a:p>
            <a:r>
              <a:rPr lang="en-US" sz="2400" b="1" dirty="0" smtClean="0">
                <a:solidFill>
                  <a:schemeClr val="bg1"/>
                </a:solidFill>
              </a:rPr>
              <a:t>Overall, this protocol is relatively easy to implement, and even though its hard to analyze its security, it was proved that it is secure. These reasons make this protocol the most common protocol for QKD</a:t>
            </a:r>
          </a:p>
          <a:p>
            <a:endParaRPr lang="en-US" sz="2400" b="1" dirty="0">
              <a:solidFill>
                <a:schemeClr val="bg1"/>
              </a:solidFill>
            </a:endParaRPr>
          </a:p>
          <a:p>
            <a:r>
              <a:rPr lang="en-US" sz="2400" b="1" dirty="0" smtClean="0">
                <a:solidFill>
                  <a:schemeClr val="bg1"/>
                </a:solidFill>
              </a:rPr>
              <a:t>In the next slides will talk about a different protocol for QKD and analyze its security </a:t>
            </a:r>
          </a:p>
        </p:txBody>
      </p:sp>
    </p:spTree>
    <p:extLst>
      <p:ext uri="{BB962C8B-B14F-4D97-AF65-F5344CB8AC3E}">
        <p14:creationId xmlns:p14="http://schemas.microsoft.com/office/powerpoint/2010/main" val="2358539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239000" cy="4340932"/>
              </a:xfrm>
              <a:prstGeom prst="rect">
                <a:avLst/>
              </a:prstGeom>
              <a:noFill/>
            </p:spPr>
            <p:txBody>
              <a:bodyPr wrap="square" rtlCol="0">
                <a:spAutoFit/>
              </a:bodyPr>
              <a:lstStyle/>
              <a:p>
                <a:r>
                  <a:rPr lang="en-US" sz="2400" b="1" dirty="0" smtClean="0">
                    <a:solidFill>
                      <a:schemeClr val="bg1"/>
                    </a:solidFill>
                  </a:rPr>
                  <a:t>Notice the Bell state </a:t>
                </a:r>
                <a14:m>
                  <m:oMath xmlns:m="http://schemas.openxmlformats.org/officeDocument/2006/math">
                    <m:r>
                      <a:rPr lang="en-US" sz="2400" b="1" i="1" smtClean="0">
                        <a:solidFill>
                          <a:schemeClr val="bg1"/>
                        </a:solidFill>
                        <a:latin typeface="Cambria Math"/>
                      </a:rPr>
                      <m:t>|</m:t>
                    </m:r>
                    <m:sSup>
                      <m:sSupPr>
                        <m:ctrlPr>
                          <a:rPr lang="en-US" sz="2400" b="1" i="1" smtClean="0">
                            <a:solidFill>
                              <a:schemeClr val="bg1"/>
                            </a:solidFill>
                            <a:latin typeface="Cambria Math"/>
                          </a:rPr>
                        </m:ctrlPr>
                      </m:sSupPr>
                      <m:e>
                        <m:r>
                          <a:rPr lang="en-US" sz="2400" b="1" i="1" smtClean="0">
                            <a:solidFill>
                              <a:schemeClr val="bg1"/>
                            </a:solidFill>
                            <a:latin typeface="Cambria Math"/>
                            <a:ea typeface="Cambria Math"/>
                          </a:rPr>
                          <m:t>𝝍</m:t>
                        </m:r>
                      </m:e>
                      <m:sup>
                        <m:r>
                          <a:rPr lang="en-US" sz="2400" b="1" i="1" smtClean="0">
                            <a:solidFill>
                              <a:schemeClr val="bg1"/>
                            </a:solidFill>
                            <a:latin typeface="Cambria Math"/>
                          </a:rPr>
                          <m:t>−</m:t>
                        </m:r>
                      </m:sup>
                    </m:sSup>
                    <m:r>
                      <a:rPr lang="en-US" sz="2400" b="1" i="1" smtClean="0">
                        <a:solidFill>
                          <a:schemeClr val="bg1"/>
                        </a:solidFill>
                        <a:latin typeface="Cambria Math"/>
                        <a:ea typeface="Cambria Math"/>
                      </a:rPr>
                      <m:t>&gt;</m:t>
                    </m:r>
                  </m:oMath>
                </a14:m>
                <a:r>
                  <a:rPr lang="en-US" sz="2400" b="1" dirty="0" smtClean="0">
                    <a:solidFill>
                      <a:schemeClr val="bg1"/>
                    </a:solidFill>
                  </a:rPr>
                  <a:t> = </a:t>
                </a:r>
                <a14:m>
                  <m:oMath xmlns:m="http://schemas.openxmlformats.org/officeDocument/2006/math">
                    <m:f>
                      <m:fPr>
                        <m:ctrlPr>
                          <a:rPr lang="en-US" sz="2400" b="1" i="1" smtClean="0">
                            <a:solidFill>
                              <a:schemeClr val="bg1"/>
                            </a:solidFill>
                            <a:latin typeface="Cambria Math"/>
                          </a:rPr>
                        </m:ctrlPr>
                      </m:fPr>
                      <m:num>
                        <m:r>
                          <a:rPr lang="en-US" sz="2400" b="1" i="1" smtClean="0">
                            <a:solidFill>
                              <a:schemeClr val="bg1"/>
                            </a:solidFill>
                            <a:latin typeface="Cambria Math"/>
                          </a:rPr>
                          <m:t>|</m:t>
                        </m:r>
                        <m:r>
                          <a:rPr lang="en-US" sz="2400" b="1" i="1" smtClean="0">
                            <a:solidFill>
                              <a:schemeClr val="bg1"/>
                            </a:solidFill>
                            <a:latin typeface="Cambria Math"/>
                          </a:rPr>
                          <m:t>𝟎𝟏</m:t>
                        </m:r>
                        <m:r>
                          <a:rPr lang="en-US" sz="2400" b="1" i="1" smtClean="0">
                            <a:solidFill>
                              <a:schemeClr val="bg1"/>
                            </a:solidFill>
                            <a:latin typeface="Cambria Math"/>
                          </a:rPr>
                          <m:t>&gt;−|</m:t>
                        </m:r>
                        <m:r>
                          <a:rPr lang="en-US" sz="2400" b="1" i="1" smtClean="0">
                            <a:solidFill>
                              <a:schemeClr val="bg1"/>
                            </a:solidFill>
                            <a:latin typeface="Cambria Math"/>
                          </a:rPr>
                          <m:t>𝟏𝟎</m:t>
                        </m:r>
                        <m:r>
                          <a:rPr lang="en-US" sz="2400" b="1" i="1" smtClean="0">
                            <a:solidFill>
                              <a:schemeClr val="bg1"/>
                            </a:solidFill>
                            <a:latin typeface="Cambria Math"/>
                          </a:rPr>
                          <m:t>&gt;</m:t>
                        </m:r>
                      </m:num>
                      <m:den>
                        <m:rad>
                          <m:radPr>
                            <m:degHide m:val="on"/>
                            <m:ctrlPr>
                              <a:rPr lang="en-US" sz="2400" b="1" i="1" smtClean="0">
                                <a:solidFill>
                                  <a:schemeClr val="bg1"/>
                                </a:solidFill>
                                <a:latin typeface="Cambria Math"/>
                              </a:rPr>
                            </m:ctrlPr>
                          </m:radPr>
                          <m:deg/>
                          <m:e>
                            <m:r>
                              <a:rPr lang="en-US" sz="2400" b="1" i="1" smtClean="0">
                                <a:solidFill>
                                  <a:schemeClr val="bg1"/>
                                </a:solidFill>
                                <a:latin typeface="Cambria Math"/>
                              </a:rPr>
                              <m:t>𝟐</m:t>
                            </m:r>
                          </m:e>
                        </m:rad>
                      </m:den>
                    </m:f>
                  </m:oMath>
                </a14:m>
                <a:endParaRPr lang="en-US" sz="2400" b="1" dirty="0" smtClean="0">
                  <a:solidFill>
                    <a:schemeClr val="bg1"/>
                  </a:solidFill>
                </a:endParaRPr>
              </a:p>
              <a:p>
                <a:r>
                  <a:rPr lang="en-US" sz="2400" b="1" dirty="0" smtClean="0">
                    <a:solidFill>
                      <a:schemeClr val="bg1"/>
                    </a:solidFill>
                  </a:rPr>
                  <a:t>If Alice and Bob share this pair of qubits and both of them preform local measurement in the computational basis they will get correlated(opposite) result.</a:t>
                </a:r>
              </a:p>
              <a:p>
                <a:endParaRPr lang="en-US" sz="2400" b="1" dirty="0">
                  <a:solidFill>
                    <a:schemeClr val="bg1"/>
                  </a:solidFill>
                </a:endParaRPr>
              </a:p>
              <a:p>
                <a:r>
                  <a:rPr lang="en-US" sz="2400" b="1" dirty="0" smtClean="0">
                    <a:solidFill>
                      <a:schemeClr val="bg1"/>
                    </a:solidFill>
                  </a:rPr>
                  <a:t>Idea : Alice and Bob can share a series of Bell states </a:t>
                </a:r>
                <a14:m>
                  <m:oMath xmlns:m="http://schemas.openxmlformats.org/officeDocument/2006/math">
                    <m:r>
                      <a:rPr lang="en-US" sz="2400" b="1" i="1" smtClean="0">
                        <a:solidFill>
                          <a:schemeClr val="bg1"/>
                        </a:solidFill>
                        <a:latin typeface="Cambria Math"/>
                      </a:rPr>
                      <m:t>|</m:t>
                    </m:r>
                    <m:sSup>
                      <m:sSupPr>
                        <m:ctrlPr>
                          <a:rPr lang="en-US" sz="2400" b="1" i="1" smtClean="0">
                            <a:solidFill>
                              <a:schemeClr val="bg1"/>
                            </a:solidFill>
                            <a:latin typeface="Cambria Math"/>
                          </a:rPr>
                        </m:ctrlPr>
                      </m:sSupPr>
                      <m:e>
                        <m:r>
                          <a:rPr lang="en-US" sz="2400" b="1" i="1" smtClean="0">
                            <a:solidFill>
                              <a:schemeClr val="bg1"/>
                            </a:solidFill>
                            <a:latin typeface="Cambria Math"/>
                            <a:ea typeface="Cambria Math"/>
                          </a:rPr>
                          <m:t>𝝍</m:t>
                        </m:r>
                      </m:e>
                      <m:sup>
                        <m:r>
                          <a:rPr lang="en-US" sz="2400" b="1" i="1" smtClean="0">
                            <a:solidFill>
                              <a:schemeClr val="bg1"/>
                            </a:solidFill>
                            <a:latin typeface="Cambria Math"/>
                          </a:rPr>
                          <m:t>−</m:t>
                        </m:r>
                      </m:sup>
                    </m:sSup>
                    <m:r>
                      <a:rPr lang="en-US" sz="2400" b="1" i="0" smtClean="0">
                        <a:solidFill>
                          <a:schemeClr val="bg1"/>
                        </a:solidFill>
                        <a:latin typeface="Cambria Math"/>
                      </a:rPr>
                      <m:t>&gt;</m:t>
                    </m:r>
                    <m:r>
                      <a:rPr lang="en-US" sz="2400" b="1" i="1" smtClean="0">
                        <a:solidFill>
                          <a:schemeClr val="bg1"/>
                        </a:solidFill>
                        <a:latin typeface="Cambria Math"/>
                      </a:rPr>
                      <m:t>|</m:t>
                    </m:r>
                    <m:sSup>
                      <m:sSupPr>
                        <m:ctrlPr>
                          <a:rPr lang="en-US" sz="2400" b="1" i="1" smtClean="0">
                            <a:solidFill>
                              <a:schemeClr val="bg1"/>
                            </a:solidFill>
                            <a:latin typeface="Cambria Math"/>
                          </a:rPr>
                        </m:ctrlPr>
                      </m:sSupPr>
                      <m:e>
                        <m:r>
                          <a:rPr lang="en-US" sz="2400" b="1" i="1" smtClean="0">
                            <a:solidFill>
                              <a:schemeClr val="bg1"/>
                            </a:solidFill>
                            <a:latin typeface="Cambria Math"/>
                            <a:ea typeface="Cambria Math"/>
                          </a:rPr>
                          <m:t>𝝍</m:t>
                        </m:r>
                      </m:e>
                      <m:sup>
                        <m:r>
                          <a:rPr lang="en-US" sz="2400" b="1" i="1" smtClean="0">
                            <a:solidFill>
                              <a:schemeClr val="bg1"/>
                            </a:solidFill>
                            <a:latin typeface="Cambria Math"/>
                          </a:rPr>
                          <m:t>−</m:t>
                        </m:r>
                      </m:sup>
                    </m:sSup>
                    <m:r>
                      <a:rPr lang="en-US" sz="2400" b="1" i="1" smtClean="0">
                        <a:solidFill>
                          <a:schemeClr val="bg1"/>
                        </a:solidFill>
                        <a:latin typeface="Cambria Math"/>
                      </a:rPr>
                      <m:t>&gt;|</m:t>
                    </m:r>
                    <m:sSup>
                      <m:sSupPr>
                        <m:ctrlPr>
                          <a:rPr lang="en-US" sz="2400" b="1" i="1" smtClean="0">
                            <a:solidFill>
                              <a:schemeClr val="bg1"/>
                            </a:solidFill>
                            <a:latin typeface="Cambria Math"/>
                          </a:rPr>
                        </m:ctrlPr>
                      </m:sSupPr>
                      <m:e>
                        <m:r>
                          <a:rPr lang="en-US" sz="2400" b="1" i="1" smtClean="0">
                            <a:solidFill>
                              <a:schemeClr val="bg1"/>
                            </a:solidFill>
                            <a:latin typeface="Cambria Math"/>
                            <a:ea typeface="Cambria Math"/>
                          </a:rPr>
                          <m:t>𝝍</m:t>
                        </m:r>
                      </m:e>
                      <m:sup>
                        <m:r>
                          <a:rPr lang="en-US" sz="2400" b="1" i="1" smtClean="0">
                            <a:solidFill>
                              <a:schemeClr val="bg1"/>
                            </a:solidFill>
                            <a:latin typeface="Cambria Math"/>
                          </a:rPr>
                          <m:t>−</m:t>
                        </m:r>
                      </m:sup>
                    </m:sSup>
                    <m:r>
                      <a:rPr lang="en-US" sz="2400" b="1" i="1" smtClean="0">
                        <a:solidFill>
                          <a:schemeClr val="bg1"/>
                        </a:solidFill>
                        <a:latin typeface="Cambria Math"/>
                      </a:rPr>
                      <m:t>&gt;</m:t>
                    </m:r>
                    <m:r>
                      <a:rPr lang="en-US" sz="2400" b="1" i="0" smtClean="0">
                        <a:solidFill>
                          <a:schemeClr val="bg1"/>
                        </a:solidFill>
                        <a:latin typeface="Cambria Math"/>
                      </a:rPr>
                      <m:t>..</m:t>
                    </m:r>
                  </m:oMath>
                </a14:m>
                <a:r>
                  <a:rPr lang="en-US" sz="2400" b="1" dirty="0" smtClean="0">
                    <a:solidFill>
                      <a:schemeClr val="bg1"/>
                    </a:solidFill>
                  </a:rPr>
                  <a:t> between them and then just preform measurements and NOT gates to obtain a secret key.</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239000" cy="4340932"/>
              </a:xfrm>
              <a:prstGeom prst="rect">
                <a:avLst/>
              </a:prstGeom>
              <a:blipFill rotWithShape="1">
                <a:blip r:embed="rId2"/>
                <a:stretch>
                  <a:fillRect l="-1348" r="-2022" b="-2247"/>
                </a:stretch>
              </a:blipFill>
            </p:spPr>
            <p:txBody>
              <a:bodyPr/>
              <a:lstStyle/>
              <a:p>
                <a:r>
                  <a:rPr lang="en-US">
                    <a:noFill/>
                  </a:rPr>
                  <a:t> </a:t>
                </a:r>
              </a:p>
            </p:txBody>
          </p:sp>
        </mc:Fallback>
      </mc:AlternateContent>
    </p:spTree>
    <p:extLst>
      <p:ext uri="{BB962C8B-B14F-4D97-AF65-F5344CB8AC3E}">
        <p14:creationId xmlns:p14="http://schemas.microsoft.com/office/powerpoint/2010/main" val="4268383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239000" cy="4893647"/>
              </a:xfrm>
              <a:prstGeom prst="rect">
                <a:avLst/>
              </a:prstGeom>
              <a:noFill/>
            </p:spPr>
            <p:txBody>
              <a:bodyPr wrap="square" rtlCol="0">
                <a:spAutoFit/>
              </a:bodyPr>
              <a:lstStyle/>
              <a:p>
                <a:r>
                  <a:rPr lang="en-US" sz="2400" b="1" dirty="0" smtClean="0">
                    <a:solidFill>
                      <a:schemeClr val="bg1"/>
                    </a:solidFill>
                  </a:rPr>
                  <a:t>Problem : Eve can access the quantum channel and change the qubits. Thus we may assume that Eve supplies the qubits for both Alice and Bob.</a:t>
                </a:r>
              </a:p>
              <a:p>
                <a:endParaRPr lang="en-US" sz="2400" b="1" dirty="0">
                  <a:solidFill>
                    <a:schemeClr val="bg1"/>
                  </a:solidFill>
                </a:endParaRPr>
              </a:p>
              <a:p>
                <a:r>
                  <a:rPr lang="en-US" sz="2400" b="1" dirty="0" smtClean="0">
                    <a:solidFill>
                      <a:schemeClr val="bg1"/>
                    </a:solidFill>
                  </a:rPr>
                  <a:t>Therefore, the task of Alice and Bob is, in fact, to verify using local operations and classical communication only if the state of the qubits they share is indeed is a series of </a:t>
                </a:r>
                <a14:m>
                  <m:oMath xmlns:m="http://schemas.openxmlformats.org/officeDocument/2006/math">
                    <m:r>
                      <a:rPr lang="en-US" sz="2400" b="1" i="1" smtClean="0">
                        <a:solidFill>
                          <a:schemeClr val="bg1"/>
                        </a:solidFill>
                        <a:latin typeface="Cambria Math"/>
                      </a:rPr>
                      <m:t>|</m:t>
                    </m:r>
                    <m:sSup>
                      <m:sSupPr>
                        <m:ctrlPr>
                          <a:rPr lang="en-US" sz="2400" b="1" i="1" smtClean="0">
                            <a:solidFill>
                              <a:schemeClr val="bg1"/>
                            </a:solidFill>
                            <a:latin typeface="Cambria Math"/>
                          </a:rPr>
                        </m:ctrlPr>
                      </m:sSupPr>
                      <m:e>
                        <m:r>
                          <a:rPr lang="en-US" sz="2400" b="1" i="1" smtClean="0">
                            <a:solidFill>
                              <a:schemeClr val="bg1"/>
                            </a:solidFill>
                            <a:latin typeface="Cambria Math"/>
                            <a:ea typeface="Cambria Math"/>
                          </a:rPr>
                          <m:t>𝝍</m:t>
                        </m:r>
                      </m:e>
                      <m:sup>
                        <m:r>
                          <a:rPr lang="en-US" sz="2400" b="1" i="1" smtClean="0">
                            <a:solidFill>
                              <a:schemeClr val="bg1"/>
                            </a:solidFill>
                            <a:latin typeface="Cambria Math"/>
                          </a:rPr>
                          <m:t>−</m:t>
                        </m:r>
                      </m:sup>
                    </m:sSup>
                    <m:r>
                      <a:rPr lang="en-US" sz="2400" b="1" i="1" smtClean="0">
                        <a:solidFill>
                          <a:schemeClr val="bg1"/>
                        </a:solidFill>
                        <a:latin typeface="Cambria Math"/>
                      </a:rPr>
                      <m:t>&gt;</m:t>
                    </m:r>
                  </m:oMath>
                </a14:m>
                <a:r>
                  <a:rPr lang="en-US" sz="2400" b="1" dirty="0" smtClean="0">
                    <a:solidFill>
                      <a:schemeClr val="bg1"/>
                    </a:solidFill>
                  </a:rPr>
                  <a:t> states.</a:t>
                </a:r>
              </a:p>
              <a:p>
                <a:r>
                  <a:rPr lang="en-US" sz="2400" b="1" dirty="0" smtClean="0">
                    <a:solidFill>
                      <a:schemeClr val="bg1"/>
                    </a:solidFill>
                  </a:rPr>
                  <a:t>Notice that they can’t simply perform a measurement along the Bell basis since such measurement requires both qubits </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239000" cy="4893647"/>
              </a:xfrm>
              <a:prstGeom prst="rect">
                <a:avLst/>
              </a:prstGeom>
              <a:blipFill rotWithShape="1">
                <a:blip r:embed="rId2"/>
                <a:stretch>
                  <a:fillRect l="-1348" t="-996" r="-2106" b="-1868"/>
                </a:stretch>
              </a:blipFill>
            </p:spPr>
            <p:txBody>
              <a:bodyPr/>
              <a:lstStyle/>
              <a:p>
                <a:r>
                  <a:rPr lang="en-US">
                    <a:noFill/>
                  </a:rPr>
                  <a:t> </a:t>
                </a:r>
              </a:p>
            </p:txBody>
          </p:sp>
        </mc:Fallback>
      </mc:AlternateContent>
    </p:spTree>
    <p:extLst>
      <p:ext uri="{BB962C8B-B14F-4D97-AF65-F5344CB8AC3E}">
        <p14:creationId xmlns:p14="http://schemas.microsoft.com/office/powerpoint/2010/main" val="45087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125113" cy="924475"/>
          </a:xfrm>
        </p:spPr>
        <p:txBody>
          <a:bodyPr/>
          <a:lstStyle/>
          <a:p>
            <a:r>
              <a:rPr lang="en-US" sz="3600" b="1" dirty="0"/>
              <a:t>Classical </a:t>
            </a:r>
            <a:r>
              <a:rPr lang="en-US" sz="3600" b="1" dirty="0" smtClean="0"/>
              <a:t>Cryptography</a:t>
            </a:r>
            <a:endParaRPr lang="en-US" sz="3600" b="1" dirty="0"/>
          </a:p>
        </p:txBody>
      </p:sp>
      <p:sp>
        <p:nvSpPr>
          <p:cNvPr id="6" name="TextBox 5"/>
          <p:cNvSpPr txBox="1"/>
          <p:nvPr/>
        </p:nvSpPr>
        <p:spPr>
          <a:xfrm>
            <a:off x="539097" y="3435767"/>
            <a:ext cx="7620000" cy="2677656"/>
          </a:xfrm>
          <a:prstGeom prst="rect">
            <a:avLst/>
          </a:prstGeom>
          <a:noFill/>
        </p:spPr>
        <p:txBody>
          <a:bodyPr wrap="square" rtlCol="0">
            <a:spAutoFit/>
          </a:bodyPr>
          <a:lstStyle/>
          <a:p>
            <a:r>
              <a:rPr lang="en-US" sz="2400" b="1" dirty="0" smtClean="0">
                <a:solidFill>
                  <a:schemeClr val="bg1"/>
                </a:solidFill>
              </a:rPr>
              <a:t>Suppose Alice and Bob wish to communicate in the presence on an eavesdropper Eve</a:t>
            </a:r>
          </a:p>
          <a:p>
            <a:endParaRPr lang="en-US" sz="2400" b="1" dirty="0" smtClean="0">
              <a:solidFill>
                <a:schemeClr val="bg1"/>
              </a:solidFill>
            </a:endParaRPr>
          </a:p>
          <a:p>
            <a:r>
              <a:rPr lang="en-US" sz="2400" b="1" dirty="0" smtClean="0">
                <a:solidFill>
                  <a:schemeClr val="bg1"/>
                </a:solidFill>
              </a:rPr>
              <a:t>A provably secure classical scheme exists for this, called </a:t>
            </a:r>
            <a:r>
              <a:rPr lang="en-US" sz="2400" b="1" u="sng" dirty="0" smtClean="0">
                <a:solidFill>
                  <a:schemeClr val="bg1"/>
                </a:solidFill>
              </a:rPr>
              <a:t>the one-time pad</a:t>
            </a:r>
            <a:endParaRPr lang="en-US" sz="2400" b="1" u="sng" dirty="0">
              <a:solidFill>
                <a:schemeClr val="bg1"/>
              </a:solidFill>
            </a:endParaRPr>
          </a:p>
          <a:p>
            <a:endParaRPr lang="en-US" sz="2400" b="1" dirty="0">
              <a:solidFill>
                <a:schemeClr val="bg1"/>
              </a:solidFill>
            </a:endParaRPr>
          </a:p>
        </p:txBody>
      </p:sp>
      <p:pic>
        <p:nvPicPr>
          <p:cNvPr id="1026" name="Picture 2" descr="http://cs110.wellesley.edu/lectures/L18-encryption/aliceBo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26" y="1295401"/>
            <a:ext cx="665717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30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239000" cy="4679101"/>
              </a:xfrm>
              <a:prstGeom prst="rect">
                <a:avLst/>
              </a:prstGeom>
              <a:noFill/>
            </p:spPr>
            <p:txBody>
              <a:bodyPr wrap="square" rtlCol="0">
                <a:spAutoFit/>
              </a:bodyPr>
              <a:lstStyle/>
              <a:p>
                <a:r>
                  <a:rPr lang="en-US" sz="2400" b="1" dirty="0" smtClean="0">
                    <a:solidFill>
                      <a:schemeClr val="bg1"/>
                    </a:solidFill>
                  </a:rPr>
                  <a:t>Let’s denote the Ball basis vectors by</a:t>
                </a:r>
              </a:p>
              <a:p>
                <a14:m>
                  <m:oMath xmlns:m="http://schemas.openxmlformats.org/officeDocument/2006/math">
                    <m:r>
                      <a:rPr lang="en-US" sz="2400" b="1" i="1" smtClean="0">
                        <a:solidFill>
                          <a:schemeClr val="bg1"/>
                        </a:solidFill>
                        <a:latin typeface="Cambria Math"/>
                      </a:rPr>
                      <m:t>|</m:t>
                    </m:r>
                    <m:sSup>
                      <m:sSupPr>
                        <m:ctrlPr>
                          <a:rPr lang="en-US" sz="2400" b="1" i="1" smtClean="0">
                            <a:solidFill>
                              <a:schemeClr val="bg1"/>
                            </a:solidFill>
                            <a:latin typeface="Cambria Math"/>
                          </a:rPr>
                        </m:ctrlPr>
                      </m:sSupPr>
                      <m:e>
                        <m:r>
                          <a:rPr lang="en-US" sz="2400" b="1" i="1" smtClean="0">
                            <a:solidFill>
                              <a:schemeClr val="bg1"/>
                            </a:solidFill>
                            <a:latin typeface="Cambria Math"/>
                            <a:ea typeface="Cambria Math"/>
                          </a:rPr>
                          <m:t>𝝓</m:t>
                        </m:r>
                      </m:e>
                      <m:sup>
                        <m:r>
                          <a:rPr lang="en-US" sz="2400" b="1" i="1" smtClean="0">
                            <a:solidFill>
                              <a:schemeClr val="bg1"/>
                            </a:solidFill>
                            <a:latin typeface="Cambria Math"/>
                          </a:rPr>
                          <m:t>+</m:t>
                        </m:r>
                      </m:sup>
                    </m:sSup>
                    <m:r>
                      <a:rPr lang="en-US" sz="2400" b="1" i="1" smtClean="0">
                        <a:solidFill>
                          <a:schemeClr val="bg1"/>
                        </a:solidFill>
                        <a:latin typeface="Cambria Math"/>
                      </a:rPr>
                      <m:t>&gt;</m:t>
                    </m:r>
                  </m:oMath>
                </a14:m>
                <a:r>
                  <a:rPr lang="en-US" sz="2400" b="1" dirty="0" smtClean="0">
                    <a:solidFill>
                      <a:schemeClr val="bg1"/>
                    </a:solidFill>
                  </a:rPr>
                  <a:t> = </a:t>
                </a:r>
                <a14:m>
                  <m:oMath xmlns:m="http://schemas.openxmlformats.org/officeDocument/2006/math">
                    <m:f>
                      <m:fPr>
                        <m:ctrlPr>
                          <a:rPr lang="en-US" sz="2400" b="1" i="1" smtClean="0">
                            <a:solidFill>
                              <a:schemeClr val="bg1"/>
                            </a:solidFill>
                            <a:latin typeface="Cambria Math"/>
                          </a:rPr>
                        </m:ctrlPr>
                      </m:fPr>
                      <m:num>
                        <m:r>
                          <a:rPr lang="en-US" sz="2400" b="1" i="1" smtClean="0">
                            <a:solidFill>
                              <a:schemeClr val="bg1"/>
                            </a:solidFill>
                            <a:latin typeface="Cambria Math"/>
                          </a:rPr>
                          <m:t>|</m:t>
                        </m:r>
                        <m:r>
                          <a:rPr lang="en-US" sz="2400" b="1" i="1" smtClean="0">
                            <a:solidFill>
                              <a:schemeClr val="bg1"/>
                            </a:solidFill>
                            <a:latin typeface="Cambria Math"/>
                          </a:rPr>
                          <m:t>𝟎𝟎</m:t>
                        </m:r>
                        <m:r>
                          <a:rPr lang="en-US" sz="2400" b="1" i="1" smtClean="0">
                            <a:solidFill>
                              <a:schemeClr val="bg1"/>
                            </a:solidFill>
                            <a:latin typeface="Cambria Math"/>
                          </a:rPr>
                          <m:t>&gt;+|</m:t>
                        </m:r>
                        <m:r>
                          <a:rPr lang="en-US" sz="2400" b="1" i="1" smtClean="0">
                            <a:solidFill>
                              <a:schemeClr val="bg1"/>
                            </a:solidFill>
                            <a:latin typeface="Cambria Math"/>
                          </a:rPr>
                          <m:t>𝟏𝟏</m:t>
                        </m:r>
                        <m:r>
                          <a:rPr lang="en-US" sz="2400" b="1" i="1" smtClean="0">
                            <a:solidFill>
                              <a:schemeClr val="bg1"/>
                            </a:solidFill>
                            <a:latin typeface="Cambria Math"/>
                          </a:rPr>
                          <m:t>&gt;</m:t>
                        </m:r>
                      </m:num>
                      <m:den>
                        <m:rad>
                          <m:radPr>
                            <m:degHide m:val="on"/>
                            <m:ctrlPr>
                              <a:rPr lang="en-US" sz="2400" b="1" i="1" smtClean="0">
                                <a:solidFill>
                                  <a:schemeClr val="bg1"/>
                                </a:solidFill>
                                <a:latin typeface="Cambria Math"/>
                              </a:rPr>
                            </m:ctrlPr>
                          </m:radPr>
                          <m:deg/>
                          <m:e>
                            <m:r>
                              <a:rPr lang="en-US" sz="2400" b="1" i="1" smtClean="0">
                                <a:solidFill>
                                  <a:schemeClr val="bg1"/>
                                </a:solidFill>
                                <a:latin typeface="Cambria Math"/>
                              </a:rPr>
                              <m:t>𝟐</m:t>
                            </m:r>
                          </m:e>
                        </m:rad>
                      </m:den>
                    </m:f>
                  </m:oMath>
                </a14:m>
                <a:r>
                  <a:rPr lang="en-US" sz="2400" b="1" dirty="0" smtClean="0">
                    <a:solidFill>
                      <a:schemeClr val="bg1"/>
                    </a:solidFill>
                  </a:rPr>
                  <a:t>=</a:t>
                </a:r>
                <a14:m>
                  <m:oMath xmlns:m="http://schemas.openxmlformats.org/officeDocument/2006/math">
                    <m:r>
                      <a:rPr lang="en-US" sz="2400" b="1" i="1" dirty="0" smtClean="0">
                        <a:solidFill>
                          <a:schemeClr val="bg1"/>
                        </a:solidFill>
                        <a:latin typeface="Cambria Math"/>
                      </a:rPr>
                      <m:t>|</m:t>
                    </m:r>
                    <m:acc>
                      <m:accPr>
                        <m:chr m:val="̃"/>
                        <m:ctrlPr>
                          <a:rPr lang="en-US" sz="2400" b="1" i="1" dirty="0" smtClean="0">
                            <a:solidFill>
                              <a:schemeClr val="bg1"/>
                            </a:solidFill>
                            <a:latin typeface="Cambria Math"/>
                          </a:rPr>
                        </m:ctrlPr>
                      </m:accPr>
                      <m:e>
                        <m:r>
                          <a:rPr lang="en-US" sz="2400" b="1" i="1" dirty="0" smtClean="0">
                            <a:solidFill>
                              <a:schemeClr val="bg1"/>
                            </a:solidFill>
                            <a:latin typeface="Cambria Math"/>
                          </a:rPr>
                          <m:t>𝟎</m:t>
                        </m:r>
                      </m:e>
                    </m:acc>
                    <m:acc>
                      <m:accPr>
                        <m:chr m:val="̃"/>
                        <m:ctrlPr>
                          <a:rPr lang="en-US" sz="2400" b="1" i="1" dirty="0" smtClean="0">
                            <a:solidFill>
                              <a:schemeClr val="bg1"/>
                            </a:solidFill>
                            <a:latin typeface="Cambria Math"/>
                          </a:rPr>
                        </m:ctrlPr>
                      </m:accPr>
                      <m:e>
                        <m:r>
                          <a:rPr lang="en-US" sz="2400" b="1" i="1" dirty="0" smtClean="0">
                            <a:solidFill>
                              <a:schemeClr val="bg1"/>
                            </a:solidFill>
                            <a:latin typeface="Cambria Math"/>
                          </a:rPr>
                          <m:t>𝟎</m:t>
                        </m:r>
                      </m:e>
                    </m:acc>
                    <m:r>
                      <a:rPr lang="en-US" sz="2400" b="1" i="1" dirty="0" smtClean="0">
                        <a:solidFill>
                          <a:schemeClr val="bg1"/>
                        </a:solidFill>
                        <a:latin typeface="Cambria Math"/>
                      </a:rPr>
                      <m:t>&gt;</m:t>
                    </m:r>
                  </m:oMath>
                </a14:m>
                <a:endParaRPr lang="en-US" sz="2400" b="1" i="1" dirty="0" smtClean="0">
                  <a:solidFill>
                    <a:schemeClr val="bg1"/>
                  </a:solidFill>
                  <a:latin typeface="Cambria Math"/>
                </a:endParaRPr>
              </a:p>
              <a:p>
                <a14:m>
                  <m:oMath xmlns:m="http://schemas.openxmlformats.org/officeDocument/2006/math">
                    <m:r>
                      <a:rPr lang="en-US" sz="2400" b="1" i="1" smtClean="0">
                        <a:solidFill>
                          <a:schemeClr val="bg1"/>
                        </a:solidFill>
                        <a:latin typeface="Cambria Math"/>
                      </a:rPr>
                      <m:t>|</m:t>
                    </m:r>
                    <m:sSup>
                      <m:sSupPr>
                        <m:ctrlPr>
                          <a:rPr lang="en-US" sz="2400" b="1" i="1" smtClean="0">
                            <a:solidFill>
                              <a:schemeClr val="bg1"/>
                            </a:solidFill>
                            <a:latin typeface="Cambria Math"/>
                          </a:rPr>
                        </m:ctrlPr>
                      </m:sSupPr>
                      <m:e>
                        <m:r>
                          <a:rPr lang="en-US" sz="2400" b="1" i="1" smtClean="0">
                            <a:solidFill>
                              <a:schemeClr val="bg1"/>
                            </a:solidFill>
                            <a:latin typeface="Cambria Math"/>
                            <a:ea typeface="Cambria Math"/>
                          </a:rPr>
                          <m:t>𝝍</m:t>
                        </m:r>
                      </m:e>
                      <m:sup>
                        <m:r>
                          <a:rPr lang="en-US" sz="2400" b="1" i="1" smtClean="0">
                            <a:solidFill>
                              <a:schemeClr val="bg1"/>
                            </a:solidFill>
                            <a:latin typeface="Cambria Math"/>
                          </a:rPr>
                          <m:t>+</m:t>
                        </m:r>
                      </m:sup>
                    </m:sSup>
                    <m:r>
                      <a:rPr lang="en-US" sz="2400" b="1" i="1" smtClean="0">
                        <a:solidFill>
                          <a:schemeClr val="bg1"/>
                        </a:solidFill>
                        <a:latin typeface="Cambria Math"/>
                      </a:rPr>
                      <m:t>&gt;</m:t>
                    </m:r>
                  </m:oMath>
                </a14:m>
                <a:r>
                  <a:rPr lang="en-US" sz="2400" b="1" dirty="0" smtClean="0">
                    <a:solidFill>
                      <a:schemeClr val="bg1"/>
                    </a:solidFill>
                  </a:rPr>
                  <a:t> = </a:t>
                </a:r>
                <a14:m>
                  <m:oMath xmlns:m="http://schemas.openxmlformats.org/officeDocument/2006/math">
                    <m:f>
                      <m:fPr>
                        <m:ctrlPr>
                          <a:rPr lang="en-US" sz="2400" b="1" i="1" smtClean="0">
                            <a:solidFill>
                              <a:schemeClr val="bg1"/>
                            </a:solidFill>
                            <a:latin typeface="Cambria Math"/>
                          </a:rPr>
                        </m:ctrlPr>
                      </m:fPr>
                      <m:num>
                        <m:r>
                          <a:rPr lang="en-US" sz="2400" b="1" i="1" smtClean="0">
                            <a:solidFill>
                              <a:schemeClr val="bg1"/>
                            </a:solidFill>
                            <a:latin typeface="Cambria Math"/>
                          </a:rPr>
                          <m:t>|</m:t>
                        </m:r>
                        <m:r>
                          <a:rPr lang="en-US" sz="2400" b="1" i="1" smtClean="0">
                            <a:solidFill>
                              <a:schemeClr val="bg1"/>
                            </a:solidFill>
                            <a:latin typeface="Cambria Math"/>
                          </a:rPr>
                          <m:t>𝟎𝟏</m:t>
                        </m:r>
                        <m:r>
                          <a:rPr lang="en-US" sz="2400" b="1" i="1" smtClean="0">
                            <a:solidFill>
                              <a:schemeClr val="bg1"/>
                            </a:solidFill>
                            <a:latin typeface="Cambria Math"/>
                          </a:rPr>
                          <m:t>&gt;+|</m:t>
                        </m:r>
                        <m:r>
                          <a:rPr lang="en-US" sz="2400" b="1" i="1" smtClean="0">
                            <a:solidFill>
                              <a:schemeClr val="bg1"/>
                            </a:solidFill>
                            <a:latin typeface="Cambria Math"/>
                          </a:rPr>
                          <m:t>𝟏𝟎</m:t>
                        </m:r>
                        <m:r>
                          <a:rPr lang="en-US" sz="2400" b="1" i="1" smtClean="0">
                            <a:solidFill>
                              <a:schemeClr val="bg1"/>
                            </a:solidFill>
                            <a:latin typeface="Cambria Math"/>
                          </a:rPr>
                          <m:t>&gt;</m:t>
                        </m:r>
                      </m:num>
                      <m:den>
                        <m:rad>
                          <m:radPr>
                            <m:degHide m:val="on"/>
                            <m:ctrlPr>
                              <a:rPr lang="en-US" sz="2400" b="1" i="1" smtClean="0">
                                <a:solidFill>
                                  <a:schemeClr val="bg1"/>
                                </a:solidFill>
                                <a:latin typeface="Cambria Math"/>
                              </a:rPr>
                            </m:ctrlPr>
                          </m:radPr>
                          <m:deg/>
                          <m:e>
                            <m:r>
                              <a:rPr lang="en-US" sz="2400" b="1" i="1" smtClean="0">
                                <a:solidFill>
                                  <a:schemeClr val="bg1"/>
                                </a:solidFill>
                                <a:latin typeface="Cambria Math"/>
                              </a:rPr>
                              <m:t>𝟐</m:t>
                            </m:r>
                          </m:e>
                        </m:rad>
                      </m:den>
                    </m:f>
                  </m:oMath>
                </a14:m>
                <a:r>
                  <a:rPr lang="en-US" sz="2400" b="1" dirty="0" smtClean="0">
                    <a:solidFill>
                      <a:schemeClr val="bg1"/>
                    </a:solidFill>
                  </a:rPr>
                  <a:t>=</a:t>
                </a:r>
                <a14:m>
                  <m:oMath xmlns:m="http://schemas.openxmlformats.org/officeDocument/2006/math">
                    <m:r>
                      <a:rPr lang="en-US" sz="2400" b="1" i="1" dirty="0" smtClean="0">
                        <a:solidFill>
                          <a:schemeClr val="bg1"/>
                        </a:solidFill>
                        <a:latin typeface="Cambria Math"/>
                      </a:rPr>
                      <m:t>|</m:t>
                    </m:r>
                    <m:acc>
                      <m:accPr>
                        <m:chr m:val="̃"/>
                        <m:ctrlPr>
                          <a:rPr lang="en-US" sz="2400" b="1" i="1" dirty="0" smtClean="0">
                            <a:solidFill>
                              <a:schemeClr val="bg1"/>
                            </a:solidFill>
                            <a:latin typeface="Cambria Math"/>
                          </a:rPr>
                        </m:ctrlPr>
                      </m:accPr>
                      <m:e>
                        <m:r>
                          <a:rPr lang="en-US" sz="2400" b="1" i="1" dirty="0" smtClean="0">
                            <a:solidFill>
                              <a:schemeClr val="bg1"/>
                            </a:solidFill>
                            <a:latin typeface="Cambria Math"/>
                          </a:rPr>
                          <m:t>𝟎</m:t>
                        </m:r>
                      </m:e>
                    </m:acc>
                    <m:acc>
                      <m:accPr>
                        <m:chr m:val="̃"/>
                        <m:ctrlPr>
                          <a:rPr lang="en-US" sz="2400" b="1" i="1" dirty="0" smtClean="0">
                            <a:solidFill>
                              <a:schemeClr val="bg1"/>
                            </a:solidFill>
                            <a:latin typeface="Cambria Math"/>
                          </a:rPr>
                        </m:ctrlPr>
                      </m:accPr>
                      <m:e>
                        <m:r>
                          <a:rPr lang="en-US" sz="2400" b="1" i="1" dirty="0" smtClean="0">
                            <a:solidFill>
                              <a:schemeClr val="bg1"/>
                            </a:solidFill>
                            <a:latin typeface="Cambria Math"/>
                          </a:rPr>
                          <m:t>𝟏</m:t>
                        </m:r>
                      </m:e>
                    </m:acc>
                    <m:r>
                      <a:rPr lang="en-US" sz="2400" b="1" i="1" dirty="0" smtClean="0">
                        <a:solidFill>
                          <a:schemeClr val="bg1"/>
                        </a:solidFill>
                        <a:latin typeface="Cambria Math"/>
                      </a:rPr>
                      <m:t>&gt;</m:t>
                    </m:r>
                  </m:oMath>
                </a14:m>
                <a:endParaRPr lang="en-US" sz="2400" b="1" dirty="0" smtClean="0">
                  <a:solidFill>
                    <a:schemeClr val="bg1"/>
                  </a:solidFill>
                </a:endParaRPr>
              </a:p>
              <a:p>
                <a14:m>
                  <m:oMath xmlns:m="http://schemas.openxmlformats.org/officeDocument/2006/math">
                    <m:r>
                      <a:rPr lang="en-US" sz="2400" b="1" i="1" smtClean="0">
                        <a:solidFill>
                          <a:schemeClr val="bg1"/>
                        </a:solidFill>
                        <a:latin typeface="Cambria Math"/>
                      </a:rPr>
                      <m:t>|</m:t>
                    </m:r>
                    <m:sSup>
                      <m:sSupPr>
                        <m:ctrlPr>
                          <a:rPr lang="en-US" sz="2400" b="1" i="1" smtClean="0">
                            <a:solidFill>
                              <a:schemeClr val="bg1"/>
                            </a:solidFill>
                            <a:latin typeface="Cambria Math"/>
                          </a:rPr>
                        </m:ctrlPr>
                      </m:sSupPr>
                      <m:e>
                        <m:r>
                          <a:rPr lang="en-US" sz="2400" b="1" i="1" smtClean="0">
                            <a:solidFill>
                              <a:schemeClr val="bg1"/>
                            </a:solidFill>
                            <a:latin typeface="Cambria Math"/>
                            <a:ea typeface="Cambria Math"/>
                          </a:rPr>
                          <m:t>𝝓</m:t>
                        </m:r>
                      </m:e>
                      <m:sup>
                        <m:r>
                          <a:rPr lang="en-US" sz="2400" b="1" i="1" smtClean="0">
                            <a:solidFill>
                              <a:schemeClr val="bg1"/>
                            </a:solidFill>
                            <a:latin typeface="Cambria Math"/>
                            <a:ea typeface="Cambria Math"/>
                          </a:rPr>
                          <m:t>−</m:t>
                        </m:r>
                      </m:sup>
                    </m:sSup>
                    <m:r>
                      <a:rPr lang="en-US" sz="2400" b="1" i="1" smtClean="0">
                        <a:solidFill>
                          <a:schemeClr val="bg1"/>
                        </a:solidFill>
                        <a:latin typeface="Cambria Math"/>
                      </a:rPr>
                      <m:t>&gt;</m:t>
                    </m:r>
                  </m:oMath>
                </a14:m>
                <a:r>
                  <a:rPr lang="en-US" sz="2400" b="1" dirty="0" smtClean="0">
                    <a:solidFill>
                      <a:schemeClr val="bg1"/>
                    </a:solidFill>
                  </a:rPr>
                  <a:t> = </a:t>
                </a:r>
                <a14:m>
                  <m:oMath xmlns:m="http://schemas.openxmlformats.org/officeDocument/2006/math">
                    <m:f>
                      <m:fPr>
                        <m:ctrlPr>
                          <a:rPr lang="en-US" sz="2400" b="1" i="1" smtClean="0">
                            <a:solidFill>
                              <a:schemeClr val="bg1"/>
                            </a:solidFill>
                            <a:latin typeface="Cambria Math"/>
                          </a:rPr>
                        </m:ctrlPr>
                      </m:fPr>
                      <m:num>
                        <m:r>
                          <a:rPr lang="en-US" sz="2400" b="1" i="1" smtClean="0">
                            <a:solidFill>
                              <a:schemeClr val="bg1"/>
                            </a:solidFill>
                            <a:latin typeface="Cambria Math"/>
                          </a:rPr>
                          <m:t>|</m:t>
                        </m:r>
                        <m:r>
                          <a:rPr lang="en-US" sz="2400" b="1" i="1" smtClean="0">
                            <a:solidFill>
                              <a:schemeClr val="bg1"/>
                            </a:solidFill>
                            <a:latin typeface="Cambria Math"/>
                          </a:rPr>
                          <m:t>𝟎𝟎</m:t>
                        </m:r>
                        <m:r>
                          <a:rPr lang="en-US" sz="2400" b="1" i="1" smtClean="0">
                            <a:solidFill>
                              <a:schemeClr val="bg1"/>
                            </a:solidFill>
                            <a:latin typeface="Cambria Math"/>
                          </a:rPr>
                          <m:t>&gt;−|</m:t>
                        </m:r>
                        <m:r>
                          <a:rPr lang="en-US" sz="2400" b="1" i="1" smtClean="0">
                            <a:solidFill>
                              <a:schemeClr val="bg1"/>
                            </a:solidFill>
                            <a:latin typeface="Cambria Math"/>
                          </a:rPr>
                          <m:t>𝟏𝟏</m:t>
                        </m:r>
                        <m:r>
                          <a:rPr lang="en-US" sz="2400" b="1" i="1" smtClean="0">
                            <a:solidFill>
                              <a:schemeClr val="bg1"/>
                            </a:solidFill>
                            <a:latin typeface="Cambria Math"/>
                          </a:rPr>
                          <m:t>&gt;</m:t>
                        </m:r>
                      </m:num>
                      <m:den>
                        <m:rad>
                          <m:radPr>
                            <m:degHide m:val="on"/>
                            <m:ctrlPr>
                              <a:rPr lang="en-US" sz="2400" b="1" i="1" smtClean="0">
                                <a:solidFill>
                                  <a:schemeClr val="bg1"/>
                                </a:solidFill>
                                <a:latin typeface="Cambria Math"/>
                              </a:rPr>
                            </m:ctrlPr>
                          </m:radPr>
                          <m:deg/>
                          <m:e>
                            <m:r>
                              <a:rPr lang="en-US" sz="2400" b="1" i="1" smtClean="0">
                                <a:solidFill>
                                  <a:schemeClr val="bg1"/>
                                </a:solidFill>
                                <a:latin typeface="Cambria Math"/>
                              </a:rPr>
                              <m:t>𝟐</m:t>
                            </m:r>
                          </m:e>
                        </m:rad>
                      </m:den>
                    </m:f>
                  </m:oMath>
                </a14:m>
                <a:r>
                  <a:rPr lang="en-US" sz="2400" b="1" dirty="0" smtClean="0">
                    <a:solidFill>
                      <a:schemeClr val="bg1"/>
                    </a:solidFill>
                  </a:rPr>
                  <a:t>=</a:t>
                </a:r>
                <a14:m>
                  <m:oMath xmlns:m="http://schemas.openxmlformats.org/officeDocument/2006/math">
                    <m:r>
                      <a:rPr lang="en-US" sz="2400" b="1" i="1" dirty="0" smtClean="0">
                        <a:solidFill>
                          <a:schemeClr val="bg1"/>
                        </a:solidFill>
                        <a:latin typeface="Cambria Math"/>
                      </a:rPr>
                      <m:t>|</m:t>
                    </m:r>
                    <m:acc>
                      <m:accPr>
                        <m:chr m:val="̃"/>
                        <m:ctrlPr>
                          <a:rPr lang="en-US" sz="2400" b="1" i="1" dirty="0" smtClean="0">
                            <a:solidFill>
                              <a:schemeClr val="bg1"/>
                            </a:solidFill>
                            <a:latin typeface="Cambria Math"/>
                          </a:rPr>
                        </m:ctrlPr>
                      </m:accPr>
                      <m:e>
                        <m:r>
                          <a:rPr lang="en-US" sz="2400" b="1" i="1" dirty="0" smtClean="0">
                            <a:solidFill>
                              <a:schemeClr val="bg1"/>
                            </a:solidFill>
                            <a:latin typeface="Cambria Math"/>
                          </a:rPr>
                          <m:t>𝟏</m:t>
                        </m:r>
                      </m:e>
                    </m:acc>
                    <m:acc>
                      <m:accPr>
                        <m:chr m:val="̃"/>
                        <m:ctrlPr>
                          <a:rPr lang="en-US" sz="2400" b="1" i="1" dirty="0" smtClean="0">
                            <a:solidFill>
                              <a:schemeClr val="bg1"/>
                            </a:solidFill>
                            <a:latin typeface="Cambria Math"/>
                          </a:rPr>
                        </m:ctrlPr>
                      </m:accPr>
                      <m:e>
                        <m:r>
                          <a:rPr lang="en-US" sz="2400" b="1" i="1" dirty="0" smtClean="0">
                            <a:solidFill>
                              <a:schemeClr val="bg1"/>
                            </a:solidFill>
                            <a:latin typeface="Cambria Math"/>
                          </a:rPr>
                          <m:t>𝟎</m:t>
                        </m:r>
                      </m:e>
                    </m:acc>
                    <m:r>
                      <a:rPr lang="en-US" sz="2400" b="1" i="1" dirty="0" smtClean="0">
                        <a:solidFill>
                          <a:schemeClr val="bg1"/>
                        </a:solidFill>
                        <a:latin typeface="Cambria Math"/>
                      </a:rPr>
                      <m:t>&gt;</m:t>
                    </m:r>
                  </m:oMath>
                </a14:m>
                <a:endParaRPr lang="en-US" sz="2400" b="1" dirty="0" smtClean="0">
                  <a:solidFill>
                    <a:schemeClr val="bg1"/>
                  </a:solidFill>
                </a:endParaRPr>
              </a:p>
              <a:p>
                <a14:m>
                  <m:oMath xmlns:m="http://schemas.openxmlformats.org/officeDocument/2006/math">
                    <m:r>
                      <a:rPr lang="en-US" sz="2400" b="1" i="1" smtClean="0">
                        <a:solidFill>
                          <a:schemeClr val="bg1"/>
                        </a:solidFill>
                        <a:latin typeface="Cambria Math"/>
                      </a:rPr>
                      <m:t>|</m:t>
                    </m:r>
                    <m:sSup>
                      <m:sSupPr>
                        <m:ctrlPr>
                          <a:rPr lang="en-US" sz="2400" b="1" i="1" smtClean="0">
                            <a:solidFill>
                              <a:schemeClr val="bg1"/>
                            </a:solidFill>
                            <a:latin typeface="Cambria Math"/>
                          </a:rPr>
                        </m:ctrlPr>
                      </m:sSupPr>
                      <m:e>
                        <m:r>
                          <a:rPr lang="en-US" sz="2400" b="1" i="1" smtClean="0">
                            <a:solidFill>
                              <a:schemeClr val="bg1"/>
                            </a:solidFill>
                            <a:latin typeface="Cambria Math"/>
                            <a:ea typeface="Cambria Math"/>
                          </a:rPr>
                          <m:t>𝝍</m:t>
                        </m:r>
                      </m:e>
                      <m:sup>
                        <m:r>
                          <a:rPr lang="en-US" sz="2400" b="1" i="1" smtClean="0">
                            <a:solidFill>
                              <a:schemeClr val="bg1"/>
                            </a:solidFill>
                            <a:latin typeface="Cambria Math"/>
                          </a:rPr>
                          <m:t>−</m:t>
                        </m:r>
                      </m:sup>
                    </m:sSup>
                    <m:r>
                      <a:rPr lang="en-US" sz="2400" b="1" i="1" smtClean="0">
                        <a:solidFill>
                          <a:schemeClr val="bg1"/>
                        </a:solidFill>
                        <a:latin typeface="Cambria Math"/>
                      </a:rPr>
                      <m:t>&gt;</m:t>
                    </m:r>
                  </m:oMath>
                </a14:m>
                <a:r>
                  <a:rPr lang="en-US" sz="2400" b="1" dirty="0" smtClean="0">
                    <a:solidFill>
                      <a:schemeClr val="bg1"/>
                    </a:solidFill>
                  </a:rPr>
                  <a:t> = </a:t>
                </a:r>
                <a14:m>
                  <m:oMath xmlns:m="http://schemas.openxmlformats.org/officeDocument/2006/math">
                    <m:f>
                      <m:fPr>
                        <m:ctrlPr>
                          <a:rPr lang="en-US" sz="2400" b="1" i="1" smtClean="0">
                            <a:solidFill>
                              <a:schemeClr val="bg1"/>
                            </a:solidFill>
                            <a:latin typeface="Cambria Math"/>
                          </a:rPr>
                        </m:ctrlPr>
                      </m:fPr>
                      <m:num>
                        <m:r>
                          <a:rPr lang="en-US" sz="2400" b="1" i="1" smtClean="0">
                            <a:solidFill>
                              <a:schemeClr val="bg1"/>
                            </a:solidFill>
                            <a:latin typeface="Cambria Math"/>
                          </a:rPr>
                          <m:t>|</m:t>
                        </m:r>
                        <m:r>
                          <a:rPr lang="en-US" sz="2400" b="1" i="1" smtClean="0">
                            <a:solidFill>
                              <a:schemeClr val="bg1"/>
                            </a:solidFill>
                            <a:latin typeface="Cambria Math"/>
                          </a:rPr>
                          <m:t>𝟎𝟏</m:t>
                        </m:r>
                        <m:r>
                          <a:rPr lang="en-US" sz="2400" b="1" i="1" smtClean="0">
                            <a:solidFill>
                              <a:schemeClr val="bg1"/>
                            </a:solidFill>
                            <a:latin typeface="Cambria Math"/>
                          </a:rPr>
                          <m:t>&gt;−|</m:t>
                        </m:r>
                        <m:r>
                          <a:rPr lang="en-US" sz="2400" b="1" i="1" smtClean="0">
                            <a:solidFill>
                              <a:schemeClr val="bg1"/>
                            </a:solidFill>
                            <a:latin typeface="Cambria Math"/>
                          </a:rPr>
                          <m:t>𝟏𝟎</m:t>
                        </m:r>
                        <m:r>
                          <a:rPr lang="en-US" sz="2400" b="1" i="1" smtClean="0">
                            <a:solidFill>
                              <a:schemeClr val="bg1"/>
                            </a:solidFill>
                            <a:latin typeface="Cambria Math"/>
                          </a:rPr>
                          <m:t>&gt;</m:t>
                        </m:r>
                      </m:num>
                      <m:den>
                        <m:rad>
                          <m:radPr>
                            <m:degHide m:val="on"/>
                            <m:ctrlPr>
                              <a:rPr lang="en-US" sz="2400" b="1" i="1" smtClean="0">
                                <a:solidFill>
                                  <a:schemeClr val="bg1"/>
                                </a:solidFill>
                                <a:latin typeface="Cambria Math"/>
                              </a:rPr>
                            </m:ctrlPr>
                          </m:radPr>
                          <m:deg/>
                          <m:e>
                            <m:r>
                              <a:rPr lang="en-US" sz="2400" b="1" i="1" smtClean="0">
                                <a:solidFill>
                                  <a:schemeClr val="bg1"/>
                                </a:solidFill>
                                <a:latin typeface="Cambria Math"/>
                              </a:rPr>
                              <m:t>𝟐</m:t>
                            </m:r>
                          </m:e>
                        </m:rad>
                      </m:den>
                    </m:f>
                  </m:oMath>
                </a14:m>
                <a:r>
                  <a:rPr lang="en-US" sz="2400" b="1" dirty="0" smtClean="0">
                    <a:solidFill>
                      <a:schemeClr val="bg1"/>
                    </a:solidFill>
                  </a:rPr>
                  <a:t>=</a:t>
                </a:r>
                <a14:m>
                  <m:oMath xmlns:m="http://schemas.openxmlformats.org/officeDocument/2006/math">
                    <m:r>
                      <a:rPr lang="en-US" sz="2400" b="1" i="1" dirty="0" smtClean="0">
                        <a:solidFill>
                          <a:schemeClr val="bg1"/>
                        </a:solidFill>
                        <a:latin typeface="Cambria Math"/>
                      </a:rPr>
                      <m:t>|</m:t>
                    </m:r>
                    <m:acc>
                      <m:accPr>
                        <m:chr m:val="̃"/>
                        <m:ctrlPr>
                          <a:rPr lang="en-US" sz="2400" b="1" i="1" dirty="0" smtClean="0">
                            <a:solidFill>
                              <a:schemeClr val="bg1"/>
                            </a:solidFill>
                            <a:latin typeface="Cambria Math"/>
                          </a:rPr>
                        </m:ctrlPr>
                      </m:accPr>
                      <m:e>
                        <m:r>
                          <a:rPr lang="en-US" sz="2400" b="1" i="1" dirty="0" smtClean="0">
                            <a:solidFill>
                              <a:schemeClr val="bg1"/>
                            </a:solidFill>
                            <a:latin typeface="Cambria Math"/>
                          </a:rPr>
                          <m:t>𝟏</m:t>
                        </m:r>
                      </m:e>
                    </m:acc>
                    <m:acc>
                      <m:accPr>
                        <m:chr m:val="̃"/>
                        <m:ctrlPr>
                          <a:rPr lang="en-US" sz="2400" b="1" i="1" dirty="0" smtClean="0">
                            <a:solidFill>
                              <a:schemeClr val="bg1"/>
                            </a:solidFill>
                            <a:latin typeface="Cambria Math"/>
                          </a:rPr>
                        </m:ctrlPr>
                      </m:accPr>
                      <m:e>
                        <m:r>
                          <a:rPr lang="en-US" sz="2400" b="1" i="1" dirty="0" smtClean="0">
                            <a:solidFill>
                              <a:schemeClr val="bg1"/>
                            </a:solidFill>
                            <a:latin typeface="Cambria Math"/>
                          </a:rPr>
                          <m:t>𝟏</m:t>
                        </m:r>
                      </m:e>
                    </m:acc>
                    <m:r>
                      <a:rPr lang="en-US" sz="2400" b="1" i="1" dirty="0" smtClean="0">
                        <a:solidFill>
                          <a:schemeClr val="bg1"/>
                        </a:solidFill>
                        <a:latin typeface="Cambria Math"/>
                      </a:rPr>
                      <m:t>&gt;</m:t>
                    </m:r>
                  </m:oMath>
                </a14:m>
                <a:r>
                  <a:rPr lang="en-US" sz="2400" b="1" dirty="0" smtClean="0">
                    <a:solidFill>
                      <a:schemeClr val="bg1"/>
                    </a:solidFill>
                  </a:rPr>
                  <a:t> </a:t>
                </a:r>
              </a:p>
              <a:p>
                <a:r>
                  <a:rPr lang="en-US" sz="2400" b="1" dirty="0" smtClean="0">
                    <a:solidFill>
                      <a:schemeClr val="bg1"/>
                    </a:solidFill>
                  </a:rPr>
                  <a:t>For now, let’s assume that Eve supplies Alice and Bob </a:t>
                </a:r>
                <a14:m>
                  <m:oMath xmlns:m="http://schemas.openxmlformats.org/officeDocument/2006/math">
                    <m:r>
                      <a:rPr lang="en-US" sz="2400" b="1" i="1" smtClean="0">
                        <a:solidFill>
                          <a:schemeClr val="bg1"/>
                        </a:solidFill>
                        <a:latin typeface="Cambria Math"/>
                      </a:rPr>
                      <m:t>𝑵</m:t>
                    </m:r>
                  </m:oMath>
                </a14:m>
                <a:r>
                  <a:rPr lang="en-US" sz="2400" b="1" dirty="0" smtClean="0">
                    <a:solidFill>
                      <a:schemeClr val="bg1"/>
                    </a:solidFill>
                  </a:rPr>
                  <a:t> pairs of qubits such that each pair is a </a:t>
                </a:r>
                <a:r>
                  <a:rPr lang="en-US" sz="2400" b="1" dirty="0">
                    <a:solidFill>
                      <a:schemeClr val="bg1"/>
                    </a:solidFill>
                  </a:rPr>
                  <a:t>B</a:t>
                </a:r>
                <a:r>
                  <a:rPr lang="en-US" sz="2400" b="1" dirty="0" smtClean="0">
                    <a:solidFill>
                      <a:schemeClr val="bg1"/>
                    </a:solidFill>
                  </a:rPr>
                  <a:t>ell basis vector. Thus, the state of the whole system can be represented by a bit string </a:t>
                </a:r>
                <a14:m>
                  <m:oMath xmlns:m="http://schemas.openxmlformats.org/officeDocument/2006/math">
                    <m:r>
                      <a:rPr lang="en-US" sz="2400" b="1" i="1" smtClean="0">
                        <a:solidFill>
                          <a:schemeClr val="bg1"/>
                        </a:solidFill>
                        <a:latin typeface="Cambria Math"/>
                      </a:rPr>
                      <m:t>𝒙</m:t>
                    </m:r>
                    <m:r>
                      <a:rPr lang="en-US" sz="2400" b="1" i="1" smtClean="0">
                        <a:solidFill>
                          <a:schemeClr val="bg1"/>
                        </a:solidFill>
                        <a:latin typeface="Cambria Math"/>
                        <a:ea typeface="Cambria Math"/>
                      </a:rPr>
                      <m:t>∈</m:t>
                    </m:r>
                    <m:sSup>
                      <m:sSupPr>
                        <m:ctrlPr>
                          <a:rPr lang="en-US" sz="2400" b="1" i="1" smtClean="0">
                            <a:solidFill>
                              <a:schemeClr val="bg1"/>
                            </a:solidFill>
                            <a:latin typeface="Cambria Math"/>
                            <a:ea typeface="Cambria Math"/>
                          </a:rPr>
                        </m:ctrlPr>
                      </m:sSupPr>
                      <m:e>
                        <m:r>
                          <a:rPr lang="en-US" sz="2400" b="1" i="1" smtClean="0">
                            <a:solidFill>
                              <a:schemeClr val="bg1"/>
                            </a:solidFill>
                            <a:latin typeface="Cambria Math"/>
                            <a:ea typeface="Cambria Math"/>
                          </a:rPr>
                          <m:t>{</m:t>
                        </m:r>
                        <m:acc>
                          <m:accPr>
                            <m:chr m:val="̃"/>
                            <m:ctrlPr>
                              <a:rPr lang="en-US" sz="2400" b="1" i="1" smtClean="0">
                                <a:solidFill>
                                  <a:schemeClr val="bg1"/>
                                </a:solidFill>
                                <a:latin typeface="Cambria Math"/>
                                <a:ea typeface="Cambria Math"/>
                              </a:rPr>
                            </m:ctrlPr>
                          </m:accPr>
                          <m:e>
                            <m:r>
                              <a:rPr lang="en-US" sz="2400" b="1" i="1" smtClean="0">
                                <a:solidFill>
                                  <a:schemeClr val="bg1"/>
                                </a:solidFill>
                                <a:latin typeface="Cambria Math"/>
                                <a:ea typeface="Cambria Math"/>
                              </a:rPr>
                              <m:t>𝟎</m:t>
                            </m:r>
                          </m:e>
                        </m:acc>
                        <m:r>
                          <a:rPr lang="en-US" sz="2400" b="1" i="1" smtClean="0">
                            <a:solidFill>
                              <a:schemeClr val="bg1"/>
                            </a:solidFill>
                            <a:latin typeface="Cambria Math"/>
                          </a:rPr>
                          <m:t>,</m:t>
                        </m:r>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r>
                          <a:rPr lang="en-US" sz="2400" b="1" i="1" smtClean="0">
                            <a:solidFill>
                              <a:schemeClr val="bg1"/>
                            </a:solidFill>
                            <a:latin typeface="Cambria Math"/>
                          </a:rPr>
                          <m:t>}</m:t>
                        </m:r>
                      </m:e>
                      <m:sup>
                        <m:r>
                          <a:rPr lang="en-US" sz="2400" b="1" i="1" smtClean="0">
                            <a:solidFill>
                              <a:schemeClr val="bg1"/>
                            </a:solidFill>
                            <a:latin typeface="Cambria Math"/>
                            <a:ea typeface="Cambria Math"/>
                          </a:rPr>
                          <m:t>𝟐</m:t>
                        </m:r>
                        <m:r>
                          <a:rPr lang="en-US" sz="2400" b="1" i="1" smtClean="0">
                            <a:solidFill>
                              <a:schemeClr val="bg1"/>
                            </a:solidFill>
                            <a:latin typeface="Cambria Math"/>
                            <a:ea typeface="Cambria Math"/>
                          </a:rPr>
                          <m:t>𝑵</m:t>
                        </m:r>
                      </m:sup>
                    </m:sSup>
                  </m:oMath>
                </a14:m>
                <a:r>
                  <a:rPr lang="en-US" sz="2400" b="1" dirty="0" smtClean="0">
                    <a:solidFill>
                      <a:schemeClr val="bg1"/>
                    </a:solidFill>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239000" cy="4679101"/>
              </a:xfrm>
              <a:prstGeom prst="rect">
                <a:avLst/>
              </a:prstGeom>
              <a:blipFill rotWithShape="1">
                <a:blip r:embed="rId2"/>
                <a:stretch>
                  <a:fillRect l="-1348" t="-1042" r="-2106"/>
                </a:stretch>
              </a:blipFill>
            </p:spPr>
            <p:txBody>
              <a:bodyPr/>
              <a:lstStyle/>
              <a:p>
                <a:r>
                  <a:rPr lang="en-US">
                    <a:noFill/>
                  </a:rPr>
                  <a:t> </a:t>
                </a:r>
              </a:p>
            </p:txBody>
          </p:sp>
        </mc:Fallback>
      </mc:AlternateContent>
    </p:spTree>
    <p:extLst>
      <p:ext uri="{BB962C8B-B14F-4D97-AF65-F5344CB8AC3E}">
        <p14:creationId xmlns:p14="http://schemas.microsoft.com/office/powerpoint/2010/main" val="1165583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239000" cy="3797258"/>
              </a:xfrm>
              <a:prstGeom prst="rect">
                <a:avLst/>
              </a:prstGeom>
              <a:noFill/>
            </p:spPr>
            <p:txBody>
              <a:bodyPr wrap="square" rtlCol="0">
                <a:spAutoFit/>
              </a:bodyPr>
              <a:lstStyle/>
              <a:p>
                <a:r>
                  <a:rPr lang="en-US" sz="2400" b="1" dirty="0" smtClean="0">
                    <a:solidFill>
                      <a:schemeClr val="bg1"/>
                    </a:solidFill>
                  </a:rPr>
                  <a:t>In this notation, Alice’s and Bob’s goal is to verify that the state string </a:t>
                </a:r>
                <a14:m>
                  <m:oMath xmlns:m="http://schemas.openxmlformats.org/officeDocument/2006/math">
                    <m:r>
                      <a:rPr lang="en-US" sz="2400" b="1" i="1" smtClean="0">
                        <a:solidFill>
                          <a:schemeClr val="bg1"/>
                        </a:solidFill>
                        <a:latin typeface="Cambria Math"/>
                      </a:rPr>
                      <m:t>𝒙</m:t>
                    </m:r>
                  </m:oMath>
                </a14:m>
                <a:r>
                  <a:rPr lang="en-US" sz="2400" b="1" dirty="0" smtClean="0">
                    <a:solidFill>
                      <a:schemeClr val="bg1"/>
                    </a:solidFill>
                  </a:rPr>
                  <a:t> is all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oMath>
                </a14:m>
                <a:r>
                  <a:rPr lang="en-US" sz="2400" b="1" dirty="0" smtClean="0">
                    <a:solidFill>
                      <a:schemeClr val="bg1"/>
                    </a:solidFill>
                  </a:rPr>
                  <a:t>’s.</a:t>
                </a:r>
              </a:p>
              <a:p>
                <a:endParaRPr lang="en-US" sz="2400" b="1" dirty="0">
                  <a:solidFill>
                    <a:schemeClr val="bg1"/>
                  </a:solidFill>
                </a:endParaRPr>
              </a:p>
              <a:p>
                <a:r>
                  <a:rPr lang="en-US" sz="2400" b="1" dirty="0" smtClean="0">
                    <a:solidFill>
                      <a:schemeClr val="bg1"/>
                    </a:solidFill>
                  </a:rPr>
                  <a:t>Remember that Alice and Bob can only perform local operations on their qubits and communicate classical bits. </a:t>
                </a:r>
              </a:p>
              <a:p>
                <a:endParaRPr lang="en-US" sz="2400" b="1" dirty="0">
                  <a:solidFill>
                    <a:schemeClr val="bg1"/>
                  </a:solidFill>
                </a:endParaRPr>
              </a:p>
              <a:p>
                <a:r>
                  <a:rPr lang="en-US" sz="2400" b="1" dirty="0" smtClean="0">
                    <a:solidFill>
                      <a:schemeClr val="bg1"/>
                    </a:solidFill>
                  </a:rPr>
                  <a:t>Our goal is to try and investigate which properties of this bit string Alice and Bob can verify under these limitations. </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239000" cy="3797258"/>
              </a:xfrm>
              <a:prstGeom prst="rect">
                <a:avLst/>
              </a:prstGeom>
              <a:blipFill rotWithShape="1">
                <a:blip r:embed="rId2"/>
                <a:stretch>
                  <a:fillRect l="-1348" t="-1284" r="-2022" b="-2729"/>
                </a:stretch>
              </a:blipFill>
            </p:spPr>
            <p:txBody>
              <a:bodyPr/>
              <a:lstStyle/>
              <a:p>
                <a:r>
                  <a:rPr lang="en-US">
                    <a:noFill/>
                  </a:rPr>
                  <a:t> </a:t>
                </a:r>
              </a:p>
            </p:txBody>
          </p:sp>
        </mc:Fallback>
      </mc:AlternateContent>
    </p:spTree>
    <p:extLst>
      <p:ext uri="{BB962C8B-B14F-4D97-AF65-F5344CB8AC3E}">
        <p14:creationId xmlns:p14="http://schemas.microsoft.com/office/powerpoint/2010/main" val="3439191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467600" cy="3808863"/>
              </a:xfrm>
              <a:prstGeom prst="rect">
                <a:avLst/>
              </a:prstGeom>
              <a:noFill/>
            </p:spPr>
            <p:txBody>
              <a:bodyPr wrap="square" rtlCol="0">
                <a:spAutoFit/>
              </a:bodyPr>
              <a:lstStyle/>
              <a:p>
                <a:r>
                  <a:rPr lang="en-US" sz="2400" b="1" dirty="0" smtClean="0">
                    <a:solidFill>
                      <a:schemeClr val="bg1"/>
                    </a:solidFill>
                  </a:rPr>
                  <a:t>For example, Alice and Bob can’t verify if two consecutive bits are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𝟎</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𝟎</m:t>
                        </m:r>
                      </m:e>
                    </m:acc>
                  </m:oMath>
                </a14:m>
                <a:r>
                  <a:rPr lang="en-US" sz="2400" b="1" dirty="0" smtClean="0">
                    <a:solidFill>
                      <a:schemeClr val="bg1"/>
                    </a:solidFill>
                  </a:rPr>
                  <a:t> ,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𝟎</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oMath>
                </a14:m>
                <a:r>
                  <a:rPr lang="en-US" sz="2400" b="1" dirty="0" smtClean="0">
                    <a:solidFill>
                      <a:schemeClr val="bg1"/>
                    </a:solidFill>
                  </a:rPr>
                  <a:t> ,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𝟎</m:t>
                        </m:r>
                      </m:e>
                    </m:acc>
                  </m:oMath>
                </a14:m>
                <a:r>
                  <a:rPr lang="en-US" sz="2400" b="1" dirty="0" smtClean="0">
                    <a:solidFill>
                      <a:schemeClr val="bg1"/>
                    </a:solidFill>
                  </a:rPr>
                  <a:t> ,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oMath>
                </a14:m>
                <a:r>
                  <a:rPr lang="en-US" sz="2400" b="1" dirty="0" smtClean="0">
                    <a:solidFill>
                      <a:schemeClr val="bg1"/>
                    </a:solidFill>
                  </a:rPr>
                  <a:t> since this corresponds to a measurement in the Bell basis.</a:t>
                </a:r>
              </a:p>
              <a:p>
                <a:endParaRPr lang="en-US" sz="2400" b="1" dirty="0">
                  <a:solidFill>
                    <a:schemeClr val="bg1"/>
                  </a:solidFill>
                </a:endParaRPr>
              </a:p>
              <a:p>
                <a:r>
                  <a:rPr lang="en-US" sz="2400" b="1" dirty="0" smtClean="0">
                    <a:solidFill>
                      <a:schemeClr val="bg1"/>
                    </a:solidFill>
                  </a:rPr>
                  <a:t>Note that Alice and Bob can verify if the right bit of each pair is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𝟎</m:t>
                        </m:r>
                      </m:e>
                    </m:acc>
                  </m:oMath>
                </a14:m>
                <a:r>
                  <a:rPr lang="en-US" sz="2400" b="1" dirty="0" smtClean="0">
                    <a:solidFill>
                      <a:schemeClr val="bg1"/>
                    </a:solidFill>
                  </a:rPr>
                  <a:t> or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oMath>
                </a14:m>
                <a:r>
                  <a:rPr lang="en-US" sz="2400" b="1" dirty="0" smtClean="0">
                    <a:solidFill>
                      <a:schemeClr val="bg1"/>
                    </a:solidFill>
                  </a:rPr>
                  <a:t> by performing a local measurement in the computational basis and then comparing the results (parallel or anti-parallel)</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467600" cy="3808863"/>
              </a:xfrm>
              <a:prstGeom prst="rect">
                <a:avLst/>
              </a:prstGeom>
              <a:blipFill rotWithShape="1">
                <a:blip r:embed="rId2"/>
                <a:stretch>
                  <a:fillRect l="-1306" t="-1280" b="-2560"/>
                </a:stretch>
              </a:blipFill>
            </p:spPr>
            <p:txBody>
              <a:bodyPr/>
              <a:lstStyle/>
              <a:p>
                <a:r>
                  <a:rPr lang="en-US">
                    <a:noFill/>
                  </a:rPr>
                  <a:t> </a:t>
                </a:r>
              </a:p>
            </p:txBody>
          </p:sp>
        </mc:Fallback>
      </mc:AlternateContent>
    </p:spTree>
    <p:extLst>
      <p:ext uri="{BB962C8B-B14F-4D97-AF65-F5344CB8AC3E}">
        <p14:creationId xmlns:p14="http://schemas.microsoft.com/office/powerpoint/2010/main" val="4175892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467600" cy="3427926"/>
              </a:xfrm>
              <a:prstGeom prst="rect">
                <a:avLst/>
              </a:prstGeom>
              <a:noFill/>
            </p:spPr>
            <p:txBody>
              <a:bodyPr wrap="square" rtlCol="0">
                <a:spAutoFit/>
              </a:bodyPr>
              <a:lstStyle/>
              <a:p>
                <a:r>
                  <a:rPr lang="en-US" sz="2400" b="1" dirty="0" smtClean="0">
                    <a:solidFill>
                      <a:schemeClr val="bg1"/>
                    </a:solidFill>
                  </a:rPr>
                  <a:t>So, the question here is whether can Alice and Bob verify a few properties about the state string while sacrificing small number of qubits and guess with high probability whether the state string is all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oMath>
                </a14:m>
                <a:r>
                  <a:rPr lang="en-US" sz="2400" b="1" dirty="0" smtClean="0">
                    <a:solidFill>
                      <a:schemeClr val="bg1"/>
                    </a:solidFill>
                  </a:rPr>
                  <a:t>’s or not.</a:t>
                </a:r>
              </a:p>
              <a:p>
                <a:endParaRPr lang="en-US" sz="2400" b="1" dirty="0">
                  <a:solidFill>
                    <a:schemeClr val="bg1"/>
                  </a:solidFill>
                </a:endParaRPr>
              </a:p>
              <a:p>
                <a:r>
                  <a:rPr lang="en-US" sz="2400" b="1" dirty="0" smtClean="0">
                    <a:solidFill>
                      <a:schemeClr val="bg1"/>
                    </a:solidFill>
                  </a:rPr>
                  <a:t>The answer turns out to be yes, as we will see in the next slides. </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467600" cy="3427926"/>
              </a:xfrm>
              <a:prstGeom prst="rect">
                <a:avLst/>
              </a:prstGeom>
              <a:blipFill rotWithShape="1">
                <a:blip r:embed="rId2"/>
                <a:stretch>
                  <a:fillRect l="-1306" t="-1423" r="-2204" b="-3203"/>
                </a:stretch>
              </a:blipFill>
            </p:spPr>
            <p:txBody>
              <a:bodyPr/>
              <a:lstStyle/>
              <a:p>
                <a:r>
                  <a:rPr lang="en-US">
                    <a:noFill/>
                  </a:rPr>
                  <a:t> </a:t>
                </a:r>
              </a:p>
            </p:txBody>
          </p:sp>
        </mc:Fallback>
      </mc:AlternateContent>
    </p:spTree>
    <p:extLst>
      <p:ext uri="{BB962C8B-B14F-4D97-AF65-F5344CB8AC3E}">
        <p14:creationId xmlns:p14="http://schemas.microsoft.com/office/powerpoint/2010/main" val="2838992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467600" cy="4916474"/>
              </a:xfrm>
              <a:prstGeom prst="rect">
                <a:avLst/>
              </a:prstGeom>
              <a:noFill/>
            </p:spPr>
            <p:txBody>
              <a:bodyPr wrap="square" rtlCol="0">
                <a:spAutoFit/>
              </a:bodyPr>
              <a:lstStyle/>
              <a:p>
                <a:r>
                  <a:rPr lang="en-US" sz="2400" b="1" dirty="0" smtClean="0">
                    <a:solidFill>
                      <a:schemeClr val="bg1"/>
                    </a:solidFill>
                  </a:rPr>
                  <a:t>Let’s look at the property of whether the parity (the number of 1’s) in a subset of bits is odd or even.</a:t>
                </a:r>
              </a:p>
              <a:p>
                <a:endParaRPr lang="en-US" sz="2400" b="1" dirty="0">
                  <a:solidFill>
                    <a:schemeClr val="bg1"/>
                  </a:solidFill>
                </a:endParaRPr>
              </a:p>
              <a:p>
                <a:r>
                  <a:rPr lang="en-US" sz="2400" b="1" dirty="0" smtClean="0">
                    <a:solidFill>
                      <a:schemeClr val="bg1"/>
                    </a:solidFill>
                  </a:rPr>
                  <a:t>Let </a:t>
                </a:r>
                <a14:m>
                  <m:oMath xmlns:m="http://schemas.openxmlformats.org/officeDocument/2006/math">
                    <m:r>
                      <a:rPr lang="en-US" sz="2400" b="1" i="1" smtClean="0">
                        <a:solidFill>
                          <a:schemeClr val="bg1"/>
                        </a:solidFill>
                        <a:latin typeface="Cambria Math"/>
                      </a:rPr>
                      <m:t>𝒌</m:t>
                    </m:r>
                  </m:oMath>
                </a14:m>
                <a:r>
                  <a:rPr lang="en-US" sz="2400" b="1" dirty="0" smtClean="0">
                    <a:solidFill>
                      <a:schemeClr val="bg1"/>
                    </a:solidFill>
                  </a:rPr>
                  <a:t> be a subset of bits (indexes) of </a:t>
                </a:r>
                <a14:m>
                  <m:oMath xmlns:m="http://schemas.openxmlformats.org/officeDocument/2006/math">
                    <m:r>
                      <a:rPr lang="en-US" sz="2400" b="1" i="1" smtClean="0">
                        <a:solidFill>
                          <a:schemeClr val="bg1"/>
                        </a:solidFill>
                        <a:latin typeface="Cambria Math"/>
                      </a:rPr>
                      <m:t>𝟐</m:t>
                    </m:r>
                    <m:r>
                      <a:rPr lang="en-US" sz="2400" b="1" i="1" smtClean="0">
                        <a:solidFill>
                          <a:schemeClr val="bg1"/>
                        </a:solidFill>
                        <a:latin typeface="Cambria Math"/>
                      </a:rPr>
                      <m:t>𝑵</m:t>
                    </m:r>
                  </m:oMath>
                </a14:m>
                <a:r>
                  <a:rPr lang="en-US" sz="2400" b="1" dirty="0" smtClean="0">
                    <a:solidFill>
                      <a:schemeClr val="bg1"/>
                    </a:solidFill>
                  </a:rPr>
                  <a:t>-bit string </a:t>
                </a:r>
                <a14:m>
                  <m:oMath xmlns:m="http://schemas.openxmlformats.org/officeDocument/2006/math">
                    <m:r>
                      <a:rPr lang="en-US" sz="2400" b="1" i="1" smtClean="0">
                        <a:solidFill>
                          <a:schemeClr val="bg1"/>
                        </a:solidFill>
                        <a:latin typeface="Cambria Math"/>
                      </a:rPr>
                      <m:t>𝒙</m:t>
                    </m:r>
                  </m:oMath>
                </a14:m>
                <a:r>
                  <a:rPr lang="en-US" sz="2400" b="1" dirty="0" smtClean="0">
                    <a:solidFill>
                      <a:schemeClr val="bg1"/>
                    </a:solidFill>
                  </a:rPr>
                  <a:t>. The probability that another random bit string </a:t>
                </a:r>
                <a14:m>
                  <m:oMath xmlns:m="http://schemas.openxmlformats.org/officeDocument/2006/math">
                    <m:r>
                      <a:rPr lang="en-US" sz="2400" b="1" i="1" smtClean="0">
                        <a:solidFill>
                          <a:schemeClr val="bg1"/>
                        </a:solidFill>
                        <a:latin typeface="Cambria Math"/>
                      </a:rPr>
                      <m:t>𝒚</m:t>
                    </m:r>
                  </m:oMath>
                </a14:m>
                <a:r>
                  <a:rPr lang="en-US" sz="2400" b="1" dirty="0" smtClean="0">
                    <a:solidFill>
                      <a:schemeClr val="bg1"/>
                    </a:solidFill>
                  </a:rPr>
                  <a:t> has the same parity on </a:t>
                </a:r>
                <a14:m>
                  <m:oMath xmlns:m="http://schemas.openxmlformats.org/officeDocument/2006/math">
                    <m:r>
                      <a:rPr lang="en-US" sz="2400" b="1" i="1" smtClean="0">
                        <a:solidFill>
                          <a:schemeClr val="bg1"/>
                        </a:solidFill>
                        <a:latin typeface="Cambria Math"/>
                      </a:rPr>
                      <m:t>𝒌</m:t>
                    </m:r>
                  </m:oMath>
                </a14:m>
                <a:r>
                  <a:rPr lang="en-US" sz="2400" b="1" dirty="0" smtClean="0">
                    <a:solidFill>
                      <a:schemeClr val="bg1"/>
                    </a:solidFill>
                  </a:rPr>
                  <a:t> equals to </a:t>
                </a:r>
                <a14:m>
                  <m:oMath xmlns:m="http://schemas.openxmlformats.org/officeDocument/2006/math">
                    <m:f>
                      <m:fPr>
                        <m:ctrlPr>
                          <a:rPr lang="en-US" sz="2400" b="1" i="1" smtClean="0">
                            <a:solidFill>
                              <a:schemeClr val="bg1"/>
                            </a:solidFill>
                            <a:latin typeface="Cambria Math"/>
                          </a:rPr>
                        </m:ctrlPr>
                      </m:fPr>
                      <m:num>
                        <m:sSup>
                          <m:sSupPr>
                            <m:ctrlPr>
                              <a:rPr lang="en-US" sz="2400" b="1" i="1" smtClean="0">
                                <a:solidFill>
                                  <a:schemeClr val="bg1"/>
                                </a:solidFill>
                                <a:latin typeface="Cambria Math"/>
                              </a:rPr>
                            </m:ctrlPr>
                          </m:sSupPr>
                          <m:e>
                            <m:r>
                              <a:rPr lang="en-US" sz="2400" b="1" i="1" smtClean="0">
                                <a:solidFill>
                                  <a:schemeClr val="bg1"/>
                                </a:solidFill>
                                <a:latin typeface="Cambria Math"/>
                              </a:rPr>
                              <m:t>𝟐</m:t>
                            </m:r>
                          </m:e>
                          <m:sup>
                            <m:d>
                              <m:dPr>
                                <m:begChr m:val="|"/>
                                <m:endChr m:val="|"/>
                                <m:ctrlPr>
                                  <a:rPr lang="en-US" sz="2400" b="1" i="1" smtClean="0">
                                    <a:solidFill>
                                      <a:schemeClr val="bg1"/>
                                    </a:solidFill>
                                    <a:latin typeface="Cambria Math"/>
                                  </a:rPr>
                                </m:ctrlPr>
                              </m:dPr>
                              <m:e>
                                <m:r>
                                  <a:rPr lang="en-US" sz="2400" b="1" i="1" smtClean="0">
                                    <a:solidFill>
                                      <a:schemeClr val="bg1"/>
                                    </a:solidFill>
                                    <a:latin typeface="Cambria Math"/>
                                  </a:rPr>
                                  <m:t>𝒌</m:t>
                                </m:r>
                              </m:e>
                            </m:d>
                            <m:r>
                              <a:rPr lang="en-US" sz="2400" b="1" i="1" smtClean="0">
                                <a:solidFill>
                                  <a:schemeClr val="bg1"/>
                                </a:solidFill>
                                <a:latin typeface="Cambria Math"/>
                              </a:rPr>
                              <m:t>−</m:t>
                            </m:r>
                            <m:r>
                              <a:rPr lang="en-US" sz="2400" b="1" i="1" smtClean="0">
                                <a:solidFill>
                                  <a:schemeClr val="bg1"/>
                                </a:solidFill>
                                <a:latin typeface="Cambria Math"/>
                              </a:rPr>
                              <m:t>𝟏</m:t>
                            </m:r>
                          </m:sup>
                        </m:sSup>
                        <m:r>
                          <a:rPr lang="en-US" sz="2400" b="1" i="1" smtClean="0">
                            <a:solidFill>
                              <a:schemeClr val="bg1"/>
                            </a:solidFill>
                            <a:latin typeface="Cambria Math"/>
                            <a:ea typeface="Cambria Math"/>
                          </a:rPr>
                          <m:t>∙</m:t>
                        </m:r>
                        <m:sSup>
                          <m:sSupPr>
                            <m:ctrlPr>
                              <a:rPr lang="en-US" sz="2400" b="1" i="1" smtClean="0">
                                <a:solidFill>
                                  <a:schemeClr val="bg1"/>
                                </a:solidFill>
                                <a:latin typeface="Cambria Math"/>
                              </a:rPr>
                            </m:ctrlPr>
                          </m:sSupPr>
                          <m:e>
                            <m:r>
                              <a:rPr lang="en-US" sz="2400" b="1" i="1" smtClean="0">
                                <a:solidFill>
                                  <a:schemeClr val="bg1"/>
                                </a:solidFill>
                                <a:latin typeface="Cambria Math"/>
                              </a:rPr>
                              <m:t>𝟐</m:t>
                            </m:r>
                          </m:e>
                          <m:sup>
                            <m:r>
                              <a:rPr lang="en-US" sz="2400" b="1" i="1" smtClean="0">
                                <a:solidFill>
                                  <a:schemeClr val="bg1"/>
                                </a:solidFill>
                                <a:latin typeface="Cambria Math"/>
                              </a:rPr>
                              <m:t>𝟐</m:t>
                            </m:r>
                            <m:r>
                              <a:rPr lang="en-US" sz="2400" b="1" i="1" smtClean="0">
                                <a:solidFill>
                                  <a:schemeClr val="bg1"/>
                                </a:solidFill>
                                <a:latin typeface="Cambria Math"/>
                              </a:rPr>
                              <m:t>𝑵</m:t>
                            </m:r>
                            <m:r>
                              <a:rPr lang="en-US" sz="2400" b="1" i="1" smtClean="0">
                                <a:solidFill>
                                  <a:schemeClr val="bg1"/>
                                </a:solidFill>
                                <a:latin typeface="Cambria Math"/>
                              </a:rPr>
                              <m:t>−</m:t>
                            </m:r>
                            <m:d>
                              <m:dPr>
                                <m:begChr m:val="|"/>
                                <m:endChr m:val="|"/>
                                <m:ctrlPr>
                                  <a:rPr lang="en-US" sz="2400" b="1" i="1" smtClean="0">
                                    <a:solidFill>
                                      <a:schemeClr val="bg1"/>
                                    </a:solidFill>
                                    <a:latin typeface="Cambria Math"/>
                                  </a:rPr>
                                </m:ctrlPr>
                              </m:dPr>
                              <m:e>
                                <m:r>
                                  <a:rPr lang="en-US" sz="2400" b="1" i="1" smtClean="0">
                                    <a:solidFill>
                                      <a:schemeClr val="bg1"/>
                                    </a:solidFill>
                                    <a:latin typeface="Cambria Math"/>
                                  </a:rPr>
                                  <m:t>𝒌</m:t>
                                </m:r>
                              </m:e>
                            </m:d>
                          </m:sup>
                        </m:sSup>
                      </m:num>
                      <m:den>
                        <m:sSup>
                          <m:sSupPr>
                            <m:ctrlPr>
                              <a:rPr lang="en-US" sz="2400" b="1" i="1" smtClean="0">
                                <a:solidFill>
                                  <a:schemeClr val="bg1"/>
                                </a:solidFill>
                                <a:latin typeface="Cambria Math"/>
                              </a:rPr>
                            </m:ctrlPr>
                          </m:sSupPr>
                          <m:e>
                            <m:r>
                              <a:rPr lang="en-US" sz="2400" b="1" i="1" smtClean="0">
                                <a:solidFill>
                                  <a:schemeClr val="bg1"/>
                                </a:solidFill>
                                <a:latin typeface="Cambria Math"/>
                              </a:rPr>
                              <m:t>𝟐</m:t>
                            </m:r>
                          </m:e>
                          <m:sup>
                            <m:r>
                              <a:rPr lang="en-US" sz="2400" b="1" i="1" smtClean="0">
                                <a:solidFill>
                                  <a:schemeClr val="bg1"/>
                                </a:solidFill>
                                <a:latin typeface="Cambria Math"/>
                              </a:rPr>
                              <m:t>𝟐</m:t>
                            </m:r>
                            <m:r>
                              <a:rPr lang="en-US" sz="2400" b="1" i="1" smtClean="0">
                                <a:solidFill>
                                  <a:schemeClr val="bg1"/>
                                </a:solidFill>
                                <a:latin typeface="Cambria Math"/>
                              </a:rPr>
                              <m:t>𝑵</m:t>
                            </m:r>
                          </m:sup>
                        </m:sSup>
                      </m:den>
                    </m:f>
                    <m:r>
                      <a:rPr lang="en-US" sz="2400" b="1" i="1" smtClean="0">
                        <a:solidFill>
                          <a:schemeClr val="bg1"/>
                        </a:solidFill>
                        <a:latin typeface="Cambria Math"/>
                      </a:rPr>
                      <m:t>=</m:t>
                    </m:r>
                    <m:f>
                      <m:fPr>
                        <m:ctrlPr>
                          <a:rPr lang="en-US" sz="2400" b="1" i="1" smtClean="0">
                            <a:solidFill>
                              <a:schemeClr val="bg1"/>
                            </a:solidFill>
                            <a:latin typeface="Cambria Math"/>
                          </a:rPr>
                        </m:ctrlPr>
                      </m:fPr>
                      <m:num>
                        <m:r>
                          <a:rPr lang="en-US" sz="2400" b="1" i="1" smtClean="0">
                            <a:solidFill>
                              <a:schemeClr val="bg1"/>
                            </a:solidFill>
                            <a:latin typeface="Cambria Math"/>
                          </a:rPr>
                          <m:t>𝟏</m:t>
                        </m:r>
                      </m:num>
                      <m:den>
                        <m:r>
                          <a:rPr lang="en-US" sz="2400" b="1" i="1" smtClean="0">
                            <a:solidFill>
                              <a:schemeClr val="bg1"/>
                            </a:solidFill>
                            <a:latin typeface="Cambria Math"/>
                          </a:rPr>
                          <m:t>𝟐</m:t>
                        </m:r>
                      </m:den>
                    </m:f>
                  </m:oMath>
                </a14:m>
                <a:endParaRPr lang="en-US" sz="2400" b="1" dirty="0" smtClean="0">
                  <a:solidFill>
                    <a:schemeClr val="bg1"/>
                  </a:solidFill>
                </a:endParaRPr>
              </a:p>
              <a:p>
                <a:r>
                  <a:rPr lang="en-US" sz="2400" b="1" dirty="0" smtClean="0">
                    <a:solidFill>
                      <a:schemeClr val="bg1"/>
                    </a:solidFill>
                  </a:rPr>
                  <a:t>Thus the probability that another bit string </a:t>
                </a:r>
                <a14:m>
                  <m:oMath xmlns:m="http://schemas.openxmlformats.org/officeDocument/2006/math">
                    <m:r>
                      <a:rPr lang="en-US" sz="2400" b="1" i="1" smtClean="0">
                        <a:solidFill>
                          <a:schemeClr val="bg1"/>
                        </a:solidFill>
                        <a:latin typeface="Cambria Math"/>
                      </a:rPr>
                      <m:t>𝒚</m:t>
                    </m:r>
                  </m:oMath>
                </a14:m>
                <a:r>
                  <a:rPr lang="en-US" sz="2400" b="1" dirty="0" smtClean="0">
                    <a:solidFill>
                      <a:schemeClr val="bg1"/>
                    </a:solidFill>
                  </a:rPr>
                  <a:t> has the same parity on </a:t>
                </a:r>
                <a14:m>
                  <m:oMath xmlns:m="http://schemas.openxmlformats.org/officeDocument/2006/math">
                    <m:r>
                      <a:rPr lang="en-US" sz="2400" b="1" i="1" smtClean="0">
                        <a:solidFill>
                          <a:schemeClr val="bg1"/>
                        </a:solidFill>
                        <a:latin typeface="Cambria Math"/>
                      </a:rPr>
                      <m:t>𝒎</m:t>
                    </m:r>
                  </m:oMath>
                </a14:m>
                <a:r>
                  <a:rPr lang="en-US" sz="2400" b="1" dirty="0" smtClean="0">
                    <a:solidFill>
                      <a:schemeClr val="bg1"/>
                    </a:solidFill>
                  </a:rPr>
                  <a:t> randomly-chosen independent subsets equals to </a:t>
                </a:r>
                <a14:m>
                  <m:oMath xmlns:m="http://schemas.openxmlformats.org/officeDocument/2006/math">
                    <m:f>
                      <m:fPr>
                        <m:ctrlPr>
                          <a:rPr lang="en-US" sz="2400" b="1" i="1" smtClean="0">
                            <a:solidFill>
                              <a:schemeClr val="bg1"/>
                            </a:solidFill>
                            <a:latin typeface="Cambria Math"/>
                          </a:rPr>
                        </m:ctrlPr>
                      </m:fPr>
                      <m:num>
                        <m:r>
                          <a:rPr lang="en-US" sz="2400" b="1" i="1" smtClean="0">
                            <a:solidFill>
                              <a:schemeClr val="bg1"/>
                            </a:solidFill>
                            <a:latin typeface="Cambria Math"/>
                          </a:rPr>
                          <m:t>𝟏</m:t>
                        </m:r>
                      </m:num>
                      <m:den>
                        <m:sSup>
                          <m:sSupPr>
                            <m:ctrlPr>
                              <a:rPr lang="en-US" sz="2400" b="1" i="1" smtClean="0">
                                <a:solidFill>
                                  <a:schemeClr val="bg1"/>
                                </a:solidFill>
                                <a:latin typeface="Cambria Math"/>
                              </a:rPr>
                            </m:ctrlPr>
                          </m:sSupPr>
                          <m:e>
                            <m:r>
                              <a:rPr lang="en-US" sz="2400" b="1" i="1" smtClean="0">
                                <a:solidFill>
                                  <a:schemeClr val="bg1"/>
                                </a:solidFill>
                                <a:latin typeface="Cambria Math"/>
                              </a:rPr>
                              <m:t>𝟐</m:t>
                            </m:r>
                          </m:e>
                          <m:sup>
                            <m:r>
                              <a:rPr lang="en-US" sz="2400" b="1" i="1" smtClean="0">
                                <a:solidFill>
                                  <a:schemeClr val="bg1"/>
                                </a:solidFill>
                                <a:latin typeface="Cambria Math"/>
                              </a:rPr>
                              <m:t>𝒎</m:t>
                            </m:r>
                          </m:sup>
                        </m:sSup>
                      </m:den>
                    </m:f>
                  </m:oMath>
                </a14:m>
                <a:endParaRPr lang="en-US" sz="2400" b="1" dirty="0" smtClean="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467600" cy="4916474"/>
              </a:xfrm>
              <a:prstGeom prst="rect">
                <a:avLst/>
              </a:prstGeom>
              <a:blipFill rotWithShape="1">
                <a:blip r:embed="rId2"/>
                <a:stretch>
                  <a:fillRect l="-1306" t="-991"/>
                </a:stretch>
              </a:blipFill>
            </p:spPr>
            <p:txBody>
              <a:bodyPr/>
              <a:lstStyle/>
              <a:p>
                <a:r>
                  <a:rPr lang="en-US">
                    <a:noFill/>
                  </a:rPr>
                  <a:t> </a:t>
                </a:r>
              </a:p>
            </p:txBody>
          </p:sp>
        </mc:Fallback>
      </mc:AlternateContent>
    </p:spTree>
    <p:extLst>
      <p:ext uri="{BB962C8B-B14F-4D97-AF65-F5344CB8AC3E}">
        <p14:creationId xmlns:p14="http://schemas.microsoft.com/office/powerpoint/2010/main" val="3410334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467600" cy="2319930"/>
              </a:xfrm>
              <a:prstGeom prst="rect">
                <a:avLst/>
              </a:prstGeom>
              <a:noFill/>
            </p:spPr>
            <p:txBody>
              <a:bodyPr wrap="square" rtlCol="0">
                <a:spAutoFit/>
              </a:bodyPr>
              <a:lstStyle/>
              <a:p>
                <a:r>
                  <a:rPr lang="en-US" sz="2400" b="1" dirty="0" smtClean="0">
                    <a:solidFill>
                      <a:schemeClr val="bg1"/>
                    </a:solidFill>
                  </a:rPr>
                  <a:t>Hence, if Alice and Bob are able to verify the parity of random subsets of bits without sacrificing many qubits, they can  verify with high probability whether the state string </a:t>
                </a:r>
                <a14:m>
                  <m:oMath xmlns:m="http://schemas.openxmlformats.org/officeDocument/2006/math">
                    <m:r>
                      <a:rPr lang="en-US" sz="2400" b="1" i="1" smtClean="0">
                        <a:solidFill>
                          <a:schemeClr val="bg1"/>
                        </a:solidFill>
                        <a:latin typeface="Cambria Math"/>
                      </a:rPr>
                      <m:t>𝒙</m:t>
                    </m:r>
                  </m:oMath>
                </a14:m>
                <a:r>
                  <a:rPr lang="en-US" sz="2400" b="1" dirty="0" smtClean="0">
                    <a:solidFill>
                      <a:schemeClr val="bg1"/>
                    </a:solidFill>
                  </a:rPr>
                  <a:t> is all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oMath>
                </a14:m>
                <a:r>
                  <a:rPr lang="en-US" sz="2400" b="1" dirty="0" smtClean="0">
                    <a:solidFill>
                      <a:schemeClr val="bg1"/>
                    </a:solidFill>
                  </a:rPr>
                  <a:t>’s or not.</a:t>
                </a:r>
              </a:p>
              <a:p>
                <a:endParaRPr lang="en-US" sz="2400" b="1"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467600" cy="2319930"/>
              </a:xfrm>
              <a:prstGeom prst="rect">
                <a:avLst/>
              </a:prstGeom>
              <a:blipFill rotWithShape="1">
                <a:blip r:embed="rId2"/>
                <a:stretch>
                  <a:fillRect l="-1306" t="-2100" r="-1388"/>
                </a:stretch>
              </a:blipFill>
            </p:spPr>
            <p:txBody>
              <a:bodyPr/>
              <a:lstStyle/>
              <a:p>
                <a:r>
                  <a:rPr lang="en-US">
                    <a:noFill/>
                  </a:rPr>
                  <a:t> </a:t>
                </a:r>
              </a:p>
            </p:txBody>
          </p:sp>
        </mc:Fallback>
      </mc:AlternateContent>
    </p:spTree>
    <p:extLst>
      <p:ext uri="{BB962C8B-B14F-4D97-AF65-F5344CB8AC3E}">
        <p14:creationId xmlns:p14="http://schemas.microsoft.com/office/powerpoint/2010/main" val="2014956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467600" cy="4154984"/>
              </a:xfrm>
              <a:prstGeom prst="rect">
                <a:avLst/>
              </a:prstGeom>
              <a:noFill/>
            </p:spPr>
            <p:txBody>
              <a:bodyPr wrap="square" rtlCol="0">
                <a:spAutoFit/>
              </a:bodyPr>
              <a:lstStyle/>
              <a:p>
                <a:r>
                  <a:rPr lang="en-US" sz="2400" b="1" dirty="0" smtClean="0">
                    <a:solidFill>
                      <a:schemeClr val="bg1"/>
                    </a:solidFill>
                  </a:rPr>
                  <a:t>Note that calculating the parity of a subset </a:t>
                </a:r>
                <a14:m>
                  <m:oMath xmlns:m="http://schemas.openxmlformats.org/officeDocument/2006/math">
                    <m:r>
                      <a:rPr lang="en-US" sz="2400" b="1" i="1" smtClean="0">
                        <a:solidFill>
                          <a:schemeClr val="bg1"/>
                        </a:solidFill>
                        <a:latin typeface="Cambria Math"/>
                      </a:rPr>
                      <m:t>𝒎</m:t>
                    </m:r>
                  </m:oMath>
                </a14:m>
                <a:r>
                  <a:rPr lang="en-US" sz="2400" b="1" dirty="0" smtClean="0">
                    <a:solidFill>
                      <a:schemeClr val="bg1"/>
                    </a:solidFill>
                  </a:rPr>
                  <a:t> of a bit string </a:t>
                </a:r>
                <a14:m>
                  <m:oMath xmlns:m="http://schemas.openxmlformats.org/officeDocument/2006/math">
                    <m:r>
                      <a:rPr lang="en-US" sz="2400" b="1" i="1" smtClean="0">
                        <a:solidFill>
                          <a:schemeClr val="bg1"/>
                        </a:solidFill>
                        <a:latin typeface="Cambria Math"/>
                      </a:rPr>
                      <m:t>𝒙</m:t>
                    </m:r>
                  </m:oMath>
                </a14:m>
                <a:r>
                  <a:rPr lang="en-US" sz="2400" b="1" dirty="0" smtClean="0">
                    <a:solidFill>
                      <a:schemeClr val="bg1"/>
                    </a:solidFill>
                  </a:rPr>
                  <a:t> equals to the modulo-2 product of </a:t>
                </a:r>
                <a14:m>
                  <m:oMath xmlns:m="http://schemas.openxmlformats.org/officeDocument/2006/math">
                    <m:r>
                      <a:rPr lang="en-US" sz="2400" b="1" i="1" smtClean="0">
                        <a:solidFill>
                          <a:schemeClr val="bg1"/>
                        </a:solidFill>
                        <a:latin typeface="Cambria Math"/>
                      </a:rPr>
                      <m:t>𝒔</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𝒙</m:t>
                    </m:r>
                  </m:oMath>
                </a14:m>
                <a:r>
                  <a:rPr lang="en-US" sz="2400" b="1" dirty="0" smtClean="0">
                    <a:solidFill>
                      <a:schemeClr val="bg1"/>
                    </a:solidFill>
                  </a:rPr>
                  <a:t> where </a:t>
                </a:r>
                <a14:m>
                  <m:oMath xmlns:m="http://schemas.openxmlformats.org/officeDocument/2006/math">
                    <m:r>
                      <a:rPr lang="en-US" sz="2400" b="1" i="1" smtClean="0">
                        <a:solidFill>
                          <a:schemeClr val="bg1"/>
                        </a:solidFill>
                        <a:latin typeface="Cambria Math"/>
                      </a:rPr>
                      <m:t>𝒔</m:t>
                    </m:r>
                  </m:oMath>
                </a14:m>
                <a:r>
                  <a:rPr lang="en-US" sz="2400" b="1" dirty="0" smtClean="0">
                    <a:solidFill>
                      <a:schemeClr val="bg1"/>
                    </a:solidFill>
                  </a:rPr>
                  <a:t> is an index string defined by </a:t>
                </a:r>
                <a14:m>
                  <m:oMath xmlns:m="http://schemas.openxmlformats.org/officeDocument/2006/math">
                    <m:sSub>
                      <m:sSubPr>
                        <m:ctrlPr>
                          <a:rPr lang="en-US" sz="2400" b="1" i="1" smtClean="0">
                            <a:solidFill>
                              <a:schemeClr val="bg1"/>
                            </a:solidFill>
                            <a:latin typeface="Cambria Math"/>
                          </a:rPr>
                        </m:ctrlPr>
                      </m:sSubPr>
                      <m:e>
                        <m:r>
                          <a:rPr lang="en-US" sz="2400" b="1" i="1" smtClean="0">
                            <a:solidFill>
                              <a:schemeClr val="bg1"/>
                            </a:solidFill>
                            <a:latin typeface="Cambria Math"/>
                          </a:rPr>
                          <m:t>𝒔</m:t>
                        </m:r>
                      </m:e>
                      <m:sub>
                        <m:r>
                          <a:rPr lang="en-US" sz="2400" b="1" i="1" smtClean="0">
                            <a:solidFill>
                              <a:schemeClr val="bg1"/>
                            </a:solidFill>
                            <a:latin typeface="Cambria Math"/>
                          </a:rPr>
                          <m:t>𝒊</m:t>
                        </m:r>
                      </m:sub>
                    </m:sSub>
                    <m:r>
                      <a:rPr lang="en-US" sz="2400" b="1" i="1" smtClean="0">
                        <a:solidFill>
                          <a:schemeClr val="bg1"/>
                        </a:solidFill>
                        <a:latin typeface="Cambria Math"/>
                      </a:rPr>
                      <m:t>=</m:t>
                    </m:r>
                    <m:r>
                      <a:rPr lang="en-US" sz="2400" b="1" i="1" smtClean="0">
                        <a:solidFill>
                          <a:schemeClr val="bg1"/>
                        </a:solidFill>
                        <a:latin typeface="Cambria Math"/>
                      </a:rPr>
                      <m:t>𝟏</m:t>
                    </m:r>
                  </m:oMath>
                </a14:m>
                <a:r>
                  <a:rPr lang="en-US" sz="2400" b="1" dirty="0" smtClean="0">
                    <a:solidFill>
                      <a:schemeClr val="bg1"/>
                    </a:solidFill>
                  </a:rPr>
                  <a:t> </a:t>
                </a:r>
                <a:r>
                  <a:rPr lang="en-US" sz="2400" b="1" dirty="0" err="1" smtClean="0">
                    <a:solidFill>
                      <a:schemeClr val="bg1"/>
                    </a:solidFill>
                  </a:rPr>
                  <a:t>iff</a:t>
                </a:r>
                <a:r>
                  <a:rPr lang="en-US" sz="2400" b="1" dirty="0" smtClean="0">
                    <a:solidFill>
                      <a:schemeClr val="bg1"/>
                    </a:solidFill>
                  </a:rPr>
                  <a:t> </a:t>
                </a:r>
                <a14:m>
                  <m:oMath xmlns:m="http://schemas.openxmlformats.org/officeDocument/2006/math">
                    <m:r>
                      <a:rPr lang="en-US" sz="2400" b="1" i="1" smtClean="0">
                        <a:solidFill>
                          <a:schemeClr val="bg1"/>
                        </a:solidFill>
                        <a:latin typeface="Cambria Math"/>
                      </a:rPr>
                      <m:t>𝒊</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𝒎</m:t>
                    </m:r>
                  </m:oMath>
                </a14:m>
                <a:r>
                  <a:rPr lang="en-US" sz="2400" b="1" dirty="0" smtClean="0">
                    <a:solidFill>
                      <a:schemeClr val="bg1"/>
                    </a:solidFill>
                  </a:rPr>
                  <a:t>.</a:t>
                </a:r>
              </a:p>
              <a:p>
                <a:endParaRPr lang="en-US" sz="2400" b="1" dirty="0">
                  <a:solidFill>
                    <a:schemeClr val="bg1"/>
                  </a:solidFill>
                </a:endParaRPr>
              </a:p>
              <a:p>
                <a:r>
                  <a:rPr lang="en-US" sz="2400" b="1" dirty="0" smtClean="0">
                    <a:solidFill>
                      <a:schemeClr val="bg1"/>
                    </a:solidFill>
                  </a:rPr>
                  <a:t>For example, if </a:t>
                </a:r>
                <a14:m>
                  <m:oMath xmlns:m="http://schemas.openxmlformats.org/officeDocument/2006/math">
                    <m:r>
                      <a:rPr lang="en-US" sz="2400" b="1" i="1" smtClean="0">
                        <a:solidFill>
                          <a:schemeClr val="bg1"/>
                        </a:solidFill>
                        <a:latin typeface="Cambria Math"/>
                      </a:rPr>
                      <m:t>𝒙</m:t>
                    </m:r>
                    <m:r>
                      <a:rPr lang="en-US" sz="2400" b="1" i="1" smtClean="0">
                        <a:solidFill>
                          <a:schemeClr val="bg1"/>
                        </a:solidFill>
                        <a:latin typeface="Cambria Math"/>
                      </a:rPr>
                      <m:t>=</m:t>
                    </m:r>
                    <m:r>
                      <a:rPr lang="en-US" sz="2400" b="1" i="1" smtClean="0">
                        <a:solidFill>
                          <a:schemeClr val="bg1"/>
                        </a:solidFill>
                        <a:latin typeface="Cambria Math"/>
                      </a:rPr>
                      <m:t>𝟏𝟎𝟏𝟏</m:t>
                    </m:r>
                  </m:oMath>
                </a14:m>
                <a:r>
                  <a:rPr lang="en-US" sz="2400" b="1" dirty="0" smtClean="0">
                    <a:solidFill>
                      <a:schemeClr val="bg1"/>
                    </a:solidFill>
                  </a:rPr>
                  <a:t> and </a:t>
                </a:r>
                <a14:m>
                  <m:oMath xmlns:m="http://schemas.openxmlformats.org/officeDocument/2006/math">
                    <m:r>
                      <a:rPr lang="en-US" sz="2400" b="1" i="1" smtClean="0">
                        <a:solidFill>
                          <a:schemeClr val="bg1"/>
                        </a:solidFill>
                        <a:latin typeface="Cambria Math"/>
                      </a:rPr>
                      <m:t>𝒎</m:t>
                    </m:r>
                    <m:r>
                      <a:rPr lang="en-US" sz="2400" b="1" i="1" smtClean="0">
                        <a:solidFill>
                          <a:schemeClr val="bg1"/>
                        </a:solidFill>
                        <a:latin typeface="Cambria Math"/>
                      </a:rPr>
                      <m:t>={</m:t>
                    </m:r>
                    <m:r>
                      <a:rPr lang="en-US" sz="2400" b="1" i="1" smtClean="0">
                        <a:solidFill>
                          <a:schemeClr val="bg1"/>
                        </a:solidFill>
                        <a:latin typeface="Cambria Math"/>
                      </a:rPr>
                      <m:t>𝟏</m:t>
                    </m:r>
                    <m:r>
                      <a:rPr lang="en-US" sz="2400" b="1" i="1" smtClean="0">
                        <a:solidFill>
                          <a:schemeClr val="bg1"/>
                        </a:solidFill>
                        <a:latin typeface="Cambria Math"/>
                      </a:rPr>
                      <m:t>,</m:t>
                    </m:r>
                    <m:r>
                      <a:rPr lang="en-US" sz="2400" b="1" i="1" smtClean="0">
                        <a:solidFill>
                          <a:schemeClr val="bg1"/>
                        </a:solidFill>
                        <a:latin typeface="Cambria Math"/>
                      </a:rPr>
                      <m:t>𝟑</m:t>
                    </m:r>
                    <m:r>
                      <a:rPr lang="en-US" sz="2400" b="1" i="1" smtClean="0">
                        <a:solidFill>
                          <a:schemeClr val="bg1"/>
                        </a:solidFill>
                        <a:latin typeface="Cambria Math"/>
                      </a:rPr>
                      <m:t>}</m:t>
                    </m:r>
                  </m:oMath>
                </a14:m>
                <a:r>
                  <a:rPr lang="en-US" sz="2400" b="1" dirty="0" smtClean="0">
                    <a:solidFill>
                      <a:schemeClr val="bg1"/>
                    </a:solidFill>
                  </a:rPr>
                  <a:t> then </a:t>
                </a:r>
                <a14:m>
                  <m:oMath xmlns:m="http://schemas.openxmlformats.org/officeDocument/2006/math">
                    <m:r>
                      <a:rPr lang="en-US" sz="2400" b="1" i="1" smtClean="0">
                        <a:solidFill>
                          <a:schemeClr val="bg1"/>
                        </a:solidFill>
                        <a:latin typeface="Cambria Math"/>
                      </a:rPr>
                      <m:t>𝒔</m:t>
                    </m:r>
                    <m:r>
                      <a:rPr lang="en-US" sz="2400" b="1" i="1" smtClean="0">
                        <a:solidFill>
                          <a:schemeClr val="bg1"/>
                        </a:solidFill>
                        <a:latin typeface="Cambria Math"/>
                      </a:rPr>
                      <m:t>=</m:t>
                    </m:r>
                    <m:r>
                      <a:rPr lang="en-US" sz="2400" b="1" i="1" smtClean="0">
                        <a:solidFill>
                          <a:schemeClr val="bg1"/>
                        </a:solidFill>
                        <a:latin typeface="Cambria Math"/>
                      </a:rPr>
                      <m:t>𝟎𝟏𝟎𝟏</m:t>
                    </m:r>
                  </m:oMath>
                </a14:m>
                <a:r>
                  <a:rPr lang="en-US" sz="2400" b="1" dirty="0" smtClean="0">
                    <a:solidFill>
                      <a:schemeClr val="bg1"/>
                    </a:solidFill>
                  </a:rPr>
                  <a:t> and </a:t>
                </a:r>
                <a14:m>
                  <m:oMath xmlns:m="http://schemas.openxmlformats.org/officeDocument/2006/math">
                    <m:r>
                      <a:rPr lang="en-US" sz="2400" b="1" i="1" smtClean="0">
                        <a:solidFill>
                          <a:schemeClr val="bg1"/>
                        </a:solidFill>
                        <a:latin typeface="Cambria Math"/>
                      </a:rPr>
                      <m:t>𝒔</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𝒙</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𝟏</m:t>
                    </m:r>
                  </m:oMath>
                </a14:m>
                <a:r>
                  <a:rPr lang="en-US" sz="2400" b="1" dirty="0" smtClean="0">
                    <a:solidFill>
                      <a:schemeClr val="bg1"/>
                    </a:solidFill>
                  </a:rPr>
                  <a:t> with accordance that there are odd numbers of 1’s in the subset </a:t>
                </a:r>
                <a14:m>
                  <m:oMath xmlns:m="http://schemas.openxmlformats.org/officeDocument/2006/math">
                    <m:r>
                      <a:rPr lang="en-US" sz="2400" b="1" i="1" smtClean="0">
                        <a:solidFill>
                          <a:schemeClr val="bg1"/>
                        </a:solidFill>
                        <a:latin typeface="Cambria Math"/>
                      </a:rPr>
                      <m:t>𝒎</m:t>
                    </m:r>
                  </m:oMath>
                </a14:m>
                <a:r>
                  <a:rPr lang="en-US" sz="2400" b="1" dirty="0" smtClean="0">
                    <a:solidFill>
                      <a:schemeClr val="bg1"/>
                    </a:solidFill>
                  </a:rPr>
                  <a:t> of </a:t>
                </a:r>
                <a14:m>
                  <m:oMath xmlns:m="http://schemas.openxmlformats.org/officeDocument/2006/math">
                    <m:r>
                      <a:rPr lang="en-US" sz="2400" b="1" i="1" smtClean="0">
                        <a:solidFill>
                          <a:schemeClr val="bg1"/>
                        </a:solidFill>
                        <a:latin typeface="Cambria Math"/>
                      </a:rPr>
                      <m:t>𝒙</m:t>
                    </m:r>
                  </m:oMath>
                </a14:m>
                <a:endParaRPr lang="en-US" sz="2400" b="1" dirty="0" smtClean="0">
                  <a:solidFill>
                    <a:schemeClr val="bg1"/>
                  </a:solidFill>
                </a:endParaRPr>
              </a:p>
              <a:p>
                <a:endParaRPr lang="en-US" sz="2400" b="1" dirty="0">
                  <a:solidFill>
                    <a:schemeClr val="bg1"/>
                  </a:solidFill>
                </a:endParaRPr>
              </a:p>
              <a:p>
                <a:r>
                  <a:rPr lang="en-US" sz="2400" b="1" dirty="0" smtClean="0">
                    <a:solidFill>
                      <a:schemeClr val="bg1"/>
                    </a:solidFill>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467600" cy="4154984"/>
              </a:xfrm>
              <a:prstGeom prst="rect">
                <a:avLst/>
              </a:prstGeom>
              <a:blipFill rotWithShape="1">
                <a:blip r:embed="rId2"/>
                <a:stretch>
                  <a:fillRect l="-1306" t="-1173"/>
                </a:stretch>
              </a:blipFill>
            </p:spPr>
            <p:txBody>
              <a:bodyPr/>
              <a:lstStyle/>
              <a:p>
                <a:r>
                  <a:rPr lang="en-US">
                    <a:noFill/>
                  </a:rPr>
                  <a:t> </a:t>
                </a:r>
              </a:p>
            </p:txBody>
          </p:sp>
        </mc:Fallback>
      </mc:AlternateContent>
    </p:spTree>
    <p:extLst>
      <p:ext uri="{BB962C8B-B14F-4D97-AF65-F5344CB8AC3E}">
        <p14:creationId xmlns:p14="http://schemas.microsoft.com/office/powerpoint/2010/main" val="950759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467600" cy="3785652"/>
              </a:xfrm>
              <a:prstGeom prst="rect">
                <a:avLst/>
              </a:prstGeom>
              <a:noFill/>
            </p:spPr>
            <p:txBody>
              <a:bodyPr wrap="square" rtlCol="0">
                <a:spAutoFit/>
              </a:bodyPr>
              <a:lstStyle/>
              <a:p>
                <a:r>
                  <a:rPr lang="en-US" sz="2400" b="1" dirty="0" smtClean="0">
                    <a:solidFill>
                      <a:schemeClr val="bg1"/>
                    </a:solidFill>
                  </a:rPr>
                  <a:t>So now, all what we have to look for is a way for Alice and Bob to calculate </a:t>
                </a:r>
                <a14:m>
                  <m:oMath xmlns:m="http://schemas.openxmlformats.org/officeDocument/2006/math">
                    <m:r>
                      <a:rPr lang="en-US" sz="2400" b="1" i="1" smtClean="0">
                        <a:solidFill>
                          <a:schemeClr val="bg1"/>
                        </a:solidFill>
                        <a:latin typeface="Cambria Math"/>
                      </a:rPr>
                      <m:t>𝒔</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𝒙</m:t>
                    </m:r>
                  </m:oMath>
                </a14:m>
                <a:r>
                  <a:rPr lang="en-US" sz="2400" b="1" dirty="0" smtClean="0">
                    <a:solidFill>
                      <a:schemeClr val="bg1"/>
                    </a:solidFill>
                  </a:rPr>
                  <a:t> for any </a:t>
                </a:r>
                <a14:m>
                  <m:oMath xmlns:m="http://schemas.openxmlformats.org/officeDocument/2006/math">
                    <m:r>
                      <a:rPr lang="en-US" sz="2400" b="1" i="1" smtClean="0">
                        <a:solidFill>
                          <a:schemeClr val="bg1"/>
                        </a:solidFill>
                        <a:latin typeface="Cambria Math"/>
                      </a:rPr>
                      <m:t>𝟐</m:t>
                    </m:r>
                    <m:r>
                      <a:rPr lang="en-US" sz="2400" b="1" i="1" smtClean="0">
                        <a:solidFill>
                          <a:schemeClr val="bg1"/>
                        </a:solidFill>
                        <a:latin typeface="Cambria Math"/>
                      </a:rPr>
                      <m:t>𝑵</m:t>
                    </m:r>
                  </m:oMath>
                </a14:m>
                <a:r>
                  <a:rPr lang="en-US" sz="2400" b="1" dirty="0" smtClean="0">
                    <a:solidFill>
                      <a:schemeClr val="bg1"/>
                    </a:solidFill>
                  </a:rPr>
                  <a:t>-bit string </a:t>
                </a:r>
                <a14:m>
                  <m:oMath xmlns:m="http://schemas.openxmlformats.org/officeDocument/2006/math">
                    <m:r>
                      <a:rPr lang="en-US" sz="2400" b="1" i="1" smtClean="0">
                        <a:solidFill>
                          <a:schemeClr val="bg1"/>
                        </a:solidFill>
                        <a:latin typeface="Cambria Math"/>
                      </a:rPr>
                      <m:t>𝒔</m:t>
                    </m:r>
                  </m:oMath>
                </a14:m>
                <a:r>
                  <a:rPr lang="en-US" sz="2400" b="1" dirty="0" smtClean="0">
                    <a:solidFill>
                      <a:schemeClr val="bg1"/>
                    </a:solidFill>
                  </a:rPr>
                  <a:t> (which can be chosen using the classical communication channel). </a:t>
                </a:r>
              </a:p>
              <a:p>
                <a:endParaRPr lang="en-US" sz="2400" b="1" dirty="0">
                  <a:solidFill>
                    <a:schemeClr val="bg1"/>
                  </a:solidFill>
                </a:endParaRPr>
              </a:p>
              <a:p>
                <a:r>
                  <a:rPr lang="en-US" sz="2400" b="1" dirty="0" smtClean="0">
                    <a:solidFill>
                      <a:schemeClr val="bg1"/>
                    </a:solidFill>
                  </a:rPr>
                  <a:t>Note the following 3 unitary transformations defined in terms of our previous notation :</a:t>
                </a:r>
                <a:endParaRPr lang="en-US" sz="2400" b="1" dirty="0">
                  <a:solidFill>
                    <a:schemeClr val="bg1"/>
                  </a:solidFill>
                </a:endParaRPr>
              </a:p>
              <a:p>
                <a:r>
                  <a:rPr lang="en-US" sz="2400" b="1" dirty="0" smtClean="0">
                    <a:solidFill>
                      <a:schemeClr val="bg1"/>
                    </a:solidFill>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467600" cy="3785652"/>
              </a:xfrm>
              <a:prstGeom prst="rect">
                <a:avLst/>
              </a:prstGeom>
              <a:blipFill rotWithShape="1">
                <a:blip r:embed="rId2"/>
                <a:stretch>
                  <a:fillRect l="-1306" t="-1288"/>
                </a:stretch>
              </a:blipFill>
            </p:spPr>
            <p:txBody>
              <a:bodyPr/>
              <a:lstStyle/>
              <a:p>
                <a:r>
                  <a:rPr lang="en-US">
                    <a:noFill/>
                  </a:rPr>
                  <a:t> </a:t>
                </a:r>
              </a:p>
            </p:txBody>
          </p:sp>
        </mc:Fallback>
      </mc:AlternateContent>
    </p:spTree>
    <p:extLst>
      <p:ext uri="{BB962C8B-B14F-4D97-AF65-F5344CB8AC3E}">
        <p14:creationId xmlns:p14="http://schemas.microsoft.com/office/powerpoint/2010/main" val="217706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8305800" cy="4932119"/>
              </a:xfrm>
              <a:prstGeom prst="rect">
                <a:avLst/>
              </a:prstGeom>
              <a:noFill/>
            </p:spPr>
            <p:txBody>
              <a:bodyPr wrap="square" rtlCol="0">
                <a:spAutoFit/>
              </a:bodyPr>
              <a:lstStyle/>
              <a:p>
                <a:pPr marL="457200" indent="-457200">
                  <a:buAutoNum type="arabicPeriod"/>
                </a:pPr>
                <a:r>
                  <a:rPr lang="en-US" sz="2400" b="1" dirty="0" smtClean="0">
                    <a:solidFill>
                      <a:schemeClr val="bg1"/>
                    </a:solidFill>
                  </a:rPr>
                  <a:t>The transformation on two qubits that swaps the bits ( </a:t>
                </a:r>
                <a14:m>
                  <m:oMath xmlns:m="http://schemas.openxmlformats.org/officeDocument/2006/math">
                    <m:r>
                      <a:rPr lang="en-US" sz="2400" b="1" i="1" smtClean="0">
                        <a:solidFill>
                          <a:schemeClr val="bg1"/>
                        </a:solidFill>
                        <a:latin typeface="Cambria Math"/>
                      </a:rPr>
                      <m:t>|</m:t>
                    </m:r>
                    <m:acc>
                      <m:accPr>
                        <m:chr m:val="̃"/>
                        <m:ctrlPr>
                          <a:rPr lang="en-US" sz="2400" b="1" i="1" smtClean="0">
                            <a:solidFill>
                              <a:schemeClr val="bg1"/>
                            </a:solidFill>
                            <a:latin typeface="Cambria Math"/>
                          </a:rPr>
                        </m:ctrlPr>
                      </m:accPr>
                      <m:e>
                        <m:r>
                          <a:rPr lang="en-US" sz="2400" b="1" i="1" smtClean="0">
                            <a:solidFill>
                              <a:schemeClr val="bg1"/>
                            </a:solidFill>
                            <a:latin typeface="Cambria Math"/>
                          </a:rPr>
                          <m:t>𝒊</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𝒋</m:t>
                        </m:r>
                      </m:e>
                    </m:acc>
                    <m:r>
                      <a:rPr lang="en-US" sz="2400" b="1" i="1" smtClean="0">
                        <a:solidFill>
                          <a:schemeClr val="bg1"/>
                        </a:solidFill>
                        <a:latin typeface="Cambria Math"/>
                      </a:rPr>
                      <m:t>&gt;</m:t>
                    </m:r>
                  </m:oMath>
                </a14:m>
                <a:r>
                  <a:rPr lang="en-US" sz="2400" b="1" dirty="0" smtClean="0">
                    <a:solidFill>
                      <a:schemeClr val="bg1"/>
                    </a:solidFill>
                  </a:rPr>
                  <a:t> -&gt; </a:t>
                </a:r>
                <a14:m>
                  <m:oMath xmlns:m="http://schemas.openxmlformats.org/officeDocument/2006/math">
                    <m:r>
                      <a:rPr lang="en-US" sz="2400" b="1" i="1" smtClean="0">
                        <a:solidFill>
                          <a:schemeClr val="bg1"/>
                        </a:solidFill>
                        <a:latin typeface="Cambria Math"/>
                      </a:rPr>
                      <m:t>|</m:t>
                    </m:r>
                    <m:acc>
                      <m:accPr>
                        <m:chr m:val="̃"/>
                        <m:ctrlPr>
                          <a:rPr lang="en-US" sz="2400" b="1" i="1" smtClean="0">
                            <a:solidFill>
                              <a:schemeClr val="bg1"/>
                            </a:solidFill>
                            <a:latin typeface="Cambria Math"/>
                          </a:rPr>
                        </m:ctrlPr>
                      </m:accPr>
                      <m:e>
                        <m:r>
                          <a:rPr lang="en-US" sz="2400" b="1" i="1" smtClean="0">
                            <a:solidFill>
                              <a:schemeClr val="bg1"/>
                            </a:solidFill>
                            <a:latin typeface="Cambria Math"/>
                          </a:rPr>
                          <m:t>𝒋</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𝒊</m:t>
                        </m:r>
                      </m:e>
                    </m:acc>
                    <m:r>
                      <a:rPr lang="en-US" sz="2400" b="1" i="1" smtClean="0">
                        <a:solidFill>
                          <a:schemeClr val="bg1"/>
                        </a:solidFill>
                        <a:latin typeface="Cambria Math"/>
                      </a:rPr>
                      <m:t>&gt;</m:t>
                    </m:r>
                  </m:oMath>
                </a14:m>
                <a:r>
                  <a:rPr lang="en-US" sz="2400" b="1" dirty="0" smtClean="0">
                    <a:solidFill>
                      <a:schemeClr val="bg1"/>
                    </a:solidFill>
                  </a:rPr>
                  <a:t>)</a:t>
                </a:r>
              </a:p>
              <a:p>
                <a:endParaRPr lang="en-US" sz="2400" b="1" dirty="0" smtClean="0">
                  <a:solidFill>
                    <a:schemeClr val="bg1"/>
                  </a:solidFill>
                </a:endParaRPr>
              </a:p>
              <a:p>
                <a:pPr marL="457200" indent="-457200">
                  <a:buAutoNum type="arabicPeriod" startAt="2"/>
                </a:pPr>
                <a:r>
                  <a:rPr lang="en-US" sz="2400" b="1" dirty="0" smtClean="0">
                    <a:solidFill>
                      <a:schemeClr val="bg1"/>
                    </a:solidFill>
                  </a:rPr>
                  <a:t>The transformation on two qubits that</a:t>
                </a:r>
              </a:p>
              <a:p>
                <a:r>
                  <a:rPr lang="en-US" sz="2400" b="1" dirty="0">
                    <a:solidFill>
                      <a:schemeClr val="bg1"/>
                    </a:solidFill>
                  </a:rPr>
                  <a:t> </a:t>
                </a:r>
                <a:r>
                  <a:rPr lang="en-US" sz="2400" b="1" dirty="0" smtClean="0">
                    <a:solidFill>
                      <a:schemeClr val="bg1"/>
                    </a:solidFill>
                  </a:rPr>
                  <a:t>   XOR’s the left bit into the right bit</a:t>
                </a:r>
              </a:p>
              <a:p>
                <a:r>
                  <a:rPr lang="en-US" sz="2400" b="1" dirty="0" smtClean="0">
                    <a:solidFill>
                      <a:schemeClr val="bg1"/>
                    </a:solidFill>
                  </a:rPr>
                  <a:t>    (</a:t>
                </a:r>
                <a14:m>
                  <m:oMath xmlns:m="http://schemas.openxmlformats.org/officeDocument/2006/math">
                    <m:r>
                      <a:rPr lang="en-US" sz="2400" b="1" i="1" smtClean="0">
                        <a:solidFill>
                          <a:schemeClr val="bg1"/>
                        </a:solidFill>
                        <a:latin typeface="Cambria Math"/>
                      </a:rPr>
                      <m:t>|</m:t>
                    </m:r>
                    <m:acc>
                      <m:accPr>
                        <m:chr m:val="̃"/>
                        <m:ctrlPr>
                          <a:rPr lang="en-US" sz="2400" b="1" i="1" smtClean="0">
                            <a:solidFill>
                              <a:schemeClr val="bg1"/>
                            </a:solidFill>
                            <a:latin typeface="Cambria Math"/>
                          </a:rPr>
                        </m:ctrlPr>
                      </m:accPr>
                      <m:e>
                        <m:r>
                          <a:rPr lang="en-US" sz="2400" b="1" i="1" smtClean="0">
                            <a:solidFill>
                              <a:schemeClr val="bg1"/>
                            </a:solidFill>
                            <a:latin typeface="Cambria Math"/>
                          </a:rPr>
                          <m:t>𝒊</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𝒋</m:t>
                        </m:r>
                      </m:e>
                    </m:acc>
                    <m:r>
                      <a:rPr lang="en-US" sz="2400" b="1" i="1" smtClean="0">
                        <a:solidFill>
                          <a:schemeClr val="bg1"/>
                        </a:solidFill>
                        <a:latin typeface="Cambria Math"/>
                      </a:rPr>
                      <m:t>&gt;</m:t>
                    </m:r>
                  </m:oMath>
                </a14:m>
                <a:r>
                  <a:rPr lang="en-US" sz="2400" b="1" dirty="0" smtClean="0">
                    <a:solidFill>
                      <a:schemeClr val="bg1"/>
                    </a:solidFill>
                  </a:rPr>
                  <a:t> -&gt; </a:t>
                </a:r>
                <a14:m>
                  <m:oMath xmlns:m="http://schemas.openxmlformats.org/officeDocument/2006/math">
                    <m:r>
                      <a:rPr lang="en-US" sz="2400" b="1" i="1" smtClean="0">
                        <a:solidFill>
                          <a:schemeClr val="bg1"/>
                        </a:solidFill>
                        <a:latin typeface="Cambria Math"/>
                      </a:rPr>
                      <m:t>|</m:t>
                    </m:r>
                    <m:acc>
                      <m:accPr>
                        <m:chr m:val="̃"/>
                        <m:ctrlPr>
                          <a:rPr lang="en-US" sz="2400" b="1" i="1" smtClean="0">
                            <a:solidFill>
                              <a:schemeClr val="bg1"/>
                            </a:solidFill>
                            <a:latin typeface="Cambria Math"/>
                          </a:rPr>
                        </m:ctrlPr>
                      </m:accPr>
                      <m:e>
                        <m:r>
                          <a:rPr lang="en-US" sz="2400" b="1" i="1" smtClean="0">
                            <a:solidFill>
                              <a:schemeClr val="bg1"/>
                            </a:solidFill>
                            <a:latin typeface="Cambria Math"/>
                          </a:rPr>
                          <m:t>𝒊</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𝒊</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𝒋</m:t>
                        </m:r>
                      </m:e>
                    </m:acc>
                    <m:r>
                      <a:rPr lang="en-US" sz="2400" b="1" i="1" smtClean="0">
                        <a:solidFill>
                          <a:schemeClr val="bg1"/>
                        </a:solidFill>
                        <a:latin typeface="Cambria Math"/>
                      </a:rPr>
                      <m:t>&gt;</m:t>
                    </m:r>
                  </m:oMath>
                </a14:m>
                <a:r>
                  <a:rPr lang="en-US" sz="2400" b="1" dirty="0" smtClean="0">
                    <a:solidFill>
                      <a:schemeClr val="bg1"/>
                    </a:solidFill>
                  </a:rPr>
                  <a:t>)</a:t>
                </a:r>
              </a:p>
              <a:p>
                <a:endParaRPr lang="en-US" sz="2400" b="1" dirty="0" smtClean="0">
                  <a:solidFill>
                    <a:schemeClr val="bg1"/>
                  </a:solidFill>
                </a:endParaRPr>
              </a:p>
              <a:p>
                <a:r>
                  <a:rPr lang="en-US" sz="2400" b="1" dirty="0" smtClean="0">
                    <a:solidFill>
                      <a:schemeClr val="bg1"/>
                    </a:solidFill>
                  </a:rPr>
                  <a:t>3. The transformation on four qubits (two </a:t>
                </a:r>
              </a:p>
              <a:p>
                <a:r>
                  <a:rPr lang="en-US" sz="2400" b="1" dirty="0">
                    <a:solidFill>
                      <a:schemeClr val="bg1"/>
                    </a:solidFill>
                  </a:rPr>
                  <a:t> </a:t>
                </a:r>
                <a:r>
                  <a:rPr lang="en-US" sz="2400" b="1" dirty="0" smtClean="0">
                    <a:solidFill>
                      <a:schemeClr val="bg1"/>
                    </a:solidFill>
                  </a:rPr>
                  <a:t>   pairs) that performs the action</a:t>
                </a:r>
              </a:p>
              <a:p>
                <a:r>
                  <a:rPr lang="en-US" sz="2400" b="1" dirty="0">
                    <a:solidFill>
                      <a:schemeClr val="bg1"/>
                    </a:solidFill>
                  </a:rPr>
                  <a:t> </a:t>
                </a:r>
                <a:r>
                  <a:rPr lang="en-US" sz="2400" b="1" dirty="0" smtClean="0">
                    <a:solidFill>
                      <a:schemeClr val="bg1"/>
                    </a:solidFill>
                  </a:rPr>
                  <a:t>   </a:t>
                </a:r>
                <a14:m>
                  <m:oMath xmlns:m="http://schemas.openxmlformats.org/officeDocument/2006/math">
                    <m:r>
                      <a:rPr lang="en-US" sz="2400" b="1" i="0" smtClean="0">
                        <a:solidFill>
                          <a:schemeClr val="bg1"/>
                        </a:solidFill>
                        <a:latin typeface="Cambria Math"/>
                      </a:rPr>
                      <m:t>|</m:t>
                    </m:r>
                    <m:acc>
                      <m:accPr>
                        <m:chr m:val="̃"/>
                        <m:ctrlPr>
                          <a:rPr lang="en-US" sz="2400" b="1" i="1" smtClean="0">
                            <a:solidFill>
                              <a:schemeClr val="bg1"/>
                            </a:solidFill>
                            <a:latin typeface="Cambria Math"/>
                          </a:rPr>
                        </m:ctrlPr>
                      </m:accPr>
                      <m:e>
                        <m:r>
                          <a:rPr lang="en-US" sz="2400" b="1" i="1" smtClean="0">
                            <a:solidFill>
                              <a:schemeClr val="bg1"/>
                            </a:solidFill>
                            <a:latin typeface="Cambria Math"/>
                          </a:rPr>
                          <m:t>𝒊</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𝒋</m:t>
                        </m:r>
                      </m:e>
                    </m:acc>
                    <m:r>
                      <a:rPr lang="en-US" sz="2400" b="1" i="1" smtClean="0">
                        <a:solidFill>
                          <a:schemeClr val="bg1"/>
                        </a:solidFill>
                        <a:latin typeface="Cambria Math"/>
                      </a:rPr>
                      <m:t>&gt;</m:t>
                    </m:r>
                    <m:r>
                      <a:rPr lang="en-US" sz="2400" b="1" i="1" smtClean="0">
                        <a:solidFill>
                          <a:schemeClr val="bg1"/>
                        </a:solidFill>
                        <a:latin typeface="Cambria Math"/>
                        <a:ea typeface="Cambria Math"/>
                      </a:rPr>
                      <m:t>⊗|</m:t>
                    </m:r>
                    <m:acc>
                      <m:accPr>
                        <m:chr m:val="̃"/>
                        <m:ctrlPr>
                          <a:rPr lang="en-US" sz="2400" b="1" i="1" smtClean="0">
                            <a:solidFill>
                              <a:schemeClr val="bg1"/>
                            </a:solidFill>
                            <a:latin typeface="Cambria Math"/>
                          </a:rPr>
                        </m:ctrlPr>
                      </m:accPr>
                      <m:e>
                        <m:r>
                          <a:rPr lang="en-US" sz="2400" b="1" i="1" smtClean="0">
                            <a:solidFill>
                              <a:schemeClr val="bg1"/>
                            </a:solidFill>
                            <a:latin typeface="Cambria Math"/>
                          </a:rPr>
                          <m:t>𝒍</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𝒌</m:t>
                        </m:r>
                      </m:e>
                    </m:acc>
                    <m:r>
                      <a:rPr lang="en-US" sz="2400" b="1" i="1" smtClean="0">
                        <a:solidFill>
                          <a:schemeClr val="bg1"/>
                        </a:solidFill>
                        <a:latin typeface="Cambria Math"/>
                      </a:rPr>
                      <m:t>&gt;</m:t>
                    </m:r>
                  </m:oMath>
                </a14:m>
                <a:r>
                  <a:rPr lang="en-US" sz="2400" b="1" dirty="0" smtClean="0">
                    <a:solidFill>
                      <a:schemeClr val="bg1"/>
                    </a:solidFill>
                  </a:rPr>
                  <a:t> -&gt; </a:t>
                </a:r>
                <a14:m>
                  <m:oMath xmlns:m="http://schemas.openxmlformats.org/officeDocument/2006/math">
                    <m:r>
                      <a:rPr lang="en-US" sz="2400" b="1" i="0" dirty="0" smtClean="0">
                        <a:solidFill>
                          <a:schemeClr val="bg1"/>
                        </a:solidFill>
                        <a:latin typeface="Cambria Math"/>
                      </a:rPr>
                      <m:t>|</m:t>
                    </m:r>
                    <m:acc>
                      <m:accPr>
                        <m:chr m:val="̃"/>
                        <m:ctrlPr>
                          <a:rPr lang="en-US" sz="2400" b="1" i="1" dirty="0" smtClean="0">
                            <a:solidFill>
                              <a:schemeClr val="bg1"/>
                            </a:solidFill>
                            <a:latin typeface="Cambria Math"/>
                          </a:rPr>
                        </m:ctrlPr>
                      </m:accPr>
                      <m:e>
                        <m:r>
                          <a:rPr lang="en-US" sz="2400" b="1" i="1" dirty="0" smtClean="0">
                            <a:solidFill>
                              <a:schemeClr val="bg1"/>
                            </a:solidFill>
                            <a:latin typeface="Cambria Math"/>
                          </a:rPr>
                          <m:t>𝒊</m:t>
                        </m:r>
                        <m:r>
                          <a:rPr lang="en-US" sz="2400" b="1" i="1" dirty="0" smtClean="0">
                            <a:solidFill>
                              <a:schemeClr val="bg1"/>
                            </a:solidFill>
                            <a:latin typeface="Cambria Math"/>
                            <a:ea typeface="Cambria Math"/>
                          </a:rPr>
                          <m:t>⊕</m:t>
                        </m:r>
                        <m:r>
                          <a:rPr lang="en-US" sz="2400" b="1" i="1" dirty="0" smtClean="0">
                            <a:solidFill>
                              <a:schemeClr val="bg1"/>
                            </a:solidFill>
                            <a:latin typeface="Cambria Math"/>
                            <a:ea typeface="Cambria Math"/>
                          </a:rPr>
                          <m:t>𝒍</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𝒋</m:t>
                        </m:r>
                      </m:e>
                    </m:acc>
                    <m:r>
                      <a:rPr lang="en-US" sz="2400" b="1" i="1" smtClean="0">
                        <a:solidFill>
                          <a:schemeClr val="bg1"/>
                        </a:solidFill>
                        <a:latin typeface="Cambria Math"/>
                      </a:rPr>
                      <m:t>&gt;</m:t>
                    </m:r>
                    <m:r>
                      <a:rPr lang="en-US" sz="2400" b="1" i="1" smtClean="0">
                        <a:solidFill>
                          <a:schemeClr val="bg1"/>
                        </a:solidFill>
                        <a:latin typeface="Cambria Math"/>
                        <a:ea typeface="Cambria Math"/>
                      </a:rPr>
                      <m:t>⊗|</m:t>
                    </m:r>
                    <m:acc>
                      <m:accPr>
                        <m:chr m:val="̃"/>
                        <m:ctrlPr>
                          <a:rPr lang="en-US" sz="2400" b="1" i="1" smtClean="0">
                            <a:solidFill>
                              <a:schemeClr val="bg1"/>
                            </a:solidFill>
                            <a:latin typeface="Cambria Math"/>
                          </a:rPr>
                        </m:ctrlPr>
                      </m:accPr>
                      <m:e>
                        <m:r>
                          <a:rPr lang="en-US" sz="2400" b="1" i="1" smtClean="0">
                            <a:solidFill>
                              <a:schemeClr val="bg1"/>
                            </a:solidFill>
                            <a:latin typeface="Cambria Math"/>
                          </a:rPr>
                          <m:t>𝒍</m:t>
                        </m:r>
                      </m:e>
                    </m:acc>
                    <m:acc>
                      <m:accPr>
                        <m:chr m:val="̃"/>
                        <m:ctrlPr>
                          <a:rPr lang="en-US" sz="2400" b="1" i="1" smtClean="0">
                            <a:solidFill>
                              <a:schemeClr val="bg1"/>
                            </a:solidFill>
                            <a:latin typeface="Cambria Math"/>
                          </a:rPr>
                        </m:ctrlPr>
                      </m:accPr>
                      <m:e>
                        <m:r>
                          <a:rPr lang="en-US" sz="2400" b="1" i="1" smtClean="0">
                            <a:solidFill>
                              <a:schemeClr val="bg1"/>
                            </a:solidFill>
                            <a:latin typeface="Cambria Math"/>
                          </a:rPr>
                          <m:t>𝒋</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𝒌</m:t>
                        </m:r>
                      </m:e>
                    </m:acc>
                    <m:r>
                      <a:rPr lang="en-US" sz="2400" b="1" i="1" smtClean="0">
                        <a:solidFill>
                          <a:schemeClr val="bg1"/>
                        </a:solidFill>
                        <a:latin typeface="Cambria Math"/>
                      </a:rPr>
                      <m:t>&gt;</m:t>
                    </m:r>
                  </m:oMath>
                </a14:m>
                <a:endParaRPr lang="en-US" sz="2400" b="1" dirty="0" smtClean="0">
                  <a:solidFill>
                    <a:schemeClr val="bg1"/>
                  </a:solidFill>
                </a:endParaRPr>
              </a:p>
              <a:p>
                <a:endParaRPr lang="en-US" sz="2400" b="1" dirty="0">
                  <a:solidFill>
                    <a:schemeClr val="bg1"/>
                  </a:solidFill>
                </a:endParaRPr>
              </a:p>
              <a:p>
                <a:r>
                  <a:rPr lang="en-US" sz="2400" b="1" dirty="0" smtClean="0">
                    <a:solidFill>
                      <a:schemeClr val="bg1"/>
                    </a:solidFill>
                  </a:rPr>
                  <a:t>These transformations U1 , U2 and U3 are easily seen unitary since they permute a basis</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8305800" cy="4932119"/>
              </a:xfrm>
              <a:prstGeom prst="rect">
                <a:avLst/>
              </a:prstGeom>
              <a:blipFill rotWithShape="1">
                <a:blip r:embed="rId2"/>
                <a:stretch>
                  <a:fillRect l="-1175" t="-989" b="-1854"/>
                </a:stretch>
              </a:blipFill>
            </p:spPr>
            <p:txBody>
              <a:bodyPr/>
              <a:lstStyle/>
              <a:p>
                <a:r>
                  <a:rPr lang="en-US">
                    <a:noFill/>
                  </a:rPr>
                  <a:t> </a:t>
                </a:r>
              </a:p>
            </p:txBody>
          </p:sp>
        </mc:Fallback>
      </mc:AlternateContent>
    </p:spTree>
    <p:extLst>
      <p:ext uri="{BB962C8B-B14F-4D97-AF65-F5344CB8AC3E}">
        <p14:creationId xmlns:p14="http://schemas.microsoft.com/office/powerpoint/2010/main" val="2407112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772400" cy="4893647"/>
              </a:xfrm>
              <a:prstGeom prst="rect">
                <a:avLst/>
              </a:prstGeom>
              <a:noFill/>
            </p:spPr>
            <p:txBody>
              <a:bodyPr wrap="square" rtlCol="0">
                <a:spAutoFit/>
              </a:bodyPr>
              <a:lstStyle/>
              <a:p>
                <a:r>
                  <a:rPr lang="en-US" sz="2400" b="1" dirty="0" smtClean="0">
                    <a:solidFill>
                      <a:schemeClr val="bg1"/>
                    </a:solidFill>
                  </a:rPr>
                  <a:t>Note that if Alice and Bob were able to use these transformations, they could compute </a:t>
                </a:r>
                <a14:m>
                  <m:oMath xmlns:m="http://schemas.openxmlformats.org/officeDocument/2006/math">
                    <m:r>
                      <a:rPr lang="en-US" sz="2400" b="1" i="1" smtClean="0">
                        <a:solidFill>
                          <a:schemeClr val="bg1"/>
                        </a:solidFill>
                        <a:latin typeface="Cambria Math"/>
                      </a:rPr>
                      <m:t>𝒔</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𝒙</m:t>
                    </m:r>
                  </m:oMath>
                </a14:m>
                <a:r>
                  <a:rPr lang="en-US" sz="2400" b="1" dirty="0" smtClean="0">
                    <a:solidFill>
                      <a:schemeClr val="bg1"/>
                    </a:solidFill>
                  </a:rPr>
                  <a:t> in the following way :</a:t>
                </a:r>
              </a:p>
              <a:p>
                <a:endParaRPr lang="en-US" sz="2400" b="1" dirty="0">
                  <a:solidFill>
                    <a:schemeClr val="bg1"/>
                  </a:solidFill>
                </a:endParaRPr>
              </a:p>
              <a:p>
                <a:pPr marL="457200" indent="-457200">
                  <a:buAutoNum type="arabicPeriod"/>
                </a:pPr>
                <a:r>
                  <a:rPr lang="en-US" sz="2400" b="1" dirty="0" smtClean="0">
                    <a:solidFill>
                      <a:schemeClr val="bg1"/>
                    </a:solidFill>
                  </a:rPr>
                  <a:t>In the first stage, put the parity required from each pair in its right bit</a:t>
                </a:r>
              </a:p>
              <a:p>
                <a:r>
                  <a:rPr lang="en-US" sz="2400" b="1" dirty="0" smtClean="0">
                    <a:solidFill>
                      <a:schemeClr val="bg1"/>
                    </a:solidFill>
                  </a:rPr>
                  <a:t>    This means, if the corresponding index </a:t>
                </a:r>
              </a:p>
              <a:p>
                <a:r>
                  <a:rPr lang="en-US" sz="2400" b="1" dirty="0">
                    <a:solidFill>
                      <a:schemeClr val="bg1"/>
                    </a:solidFill>
                  </a:rPr>
                  <a:t> </a:t>
                </a:r>
                <a:r>
                  <a:rPr lang="en-US" sz="2400" b="1" dirty="0" smtClean="0">
                    <a:solidFill>
                      <a:schemeClr val="bg1"/>
                    </a:solidFill>
                  </a:rPr>
                  <a:t>   bits in </a:t>
                </a:r>
                <a14:m>
                  <m:oMath xmlns:m="http://schemas.openxmlformats.org/officeDocument/2006/math">
                    <m:r>
                      <a:rPr lang="en-US" sz="2400" b="1" i="1" smtClean="0">
                        <a:solidFill>
                          <a:schemeClr val="bg1"/>
                        </a:solidFill>
                        <a:latin typeface="Cambria Math"/>
                      </a:rPr>
                      <m:t>𝒔</m:t>
                    </m:r>
                  </m:oMath>
                </a14:m>
                <a:r>
                  <a:rPr lang="en-US" sz="2400" b="1" dirty="0" smtClean="0">
                    <a:solidFill>
                      <a:schemeClr val="bg1"/>
                    </a:solidFill>
                  </a:rPr>
                  <a:t> are 01 then do nothing on this </a:t>
                </a:r>
              </a:p>
              <a:p>
                <a:r>
                  <a:rPr lang="en-US" sz="2400" b="1" dirty="0">
                    <a:solidFill>
                      <a:schemeClr val="bg1"/>
                    </a:solidFill>
                  </a:rPr>
                  <a:t> </a:t>
                </a:r>
                <a:r>
                  <a:rPr lang="en-US" sz="2400" b="1" dirty="0" smtClean="0">
                    <a:solidFill>
                      <a:schemeClr val="bg1"/>
                    </a:solidFill>
                  </a:rPr>
                  <a:t>   pair. If the bits are 10 then use U1 on</a:t>
                </a:r>
              </a:p>
              <a:p>
                <a:r>
                  <a:rPr lang="en-US" sz="2400" b="1" dirty="0">
                    <a:solidFill>
                      <a:schemeClr val="bg1"/>
                    </a:solidFill>
                  </a:rPr>
                  <a:t> </a:t>
                </a:r>
                <a:r>
                  <a:rPr lang="en-US" sz="2400" b="1" dirty="0" smtClean="0">
                    <a:solidFill>
                      <a:schemeClr val="bg1"/>
                    </a:solidFill>
                  </a:rPr>
                  <a:t>   the pair to swap the bits. Finally, if the</a:t>
                </a:r>
              </a:p>
              <a:p>
                <a:r>
                  <a:rPr lang="en-US" sz="2400" b="1" dirty="0">
                    <a:solidFill>
                      <a:schemeClr val="bg1"/>
                    </a:solidFill>
                  </a:rPr>
                  <a:t> </a:t>
                </a:r>
                <a:r>
                  <a:rPr lang="en-US" sz="2400" b="1" dirty="0" smtClean="0">
                    <a:solidFill>
                      <a:schemeClr val="bg1"/>
                    </a:solidFill>
                  </a:rPr>
                  <a:t>   the bits are 11 then use U2 on this pair</a:t>
                </a:r>
              </a:p>
              <a:p>
                <a:r>
                  <a:rPr lang="en-US" sz="2400" b="1" dirty="0">
                    <a:solidFill>
                      <a:schemeClr val="bg1"/>
                    </a:solidFill>
                  </a:rPr>
                  <a:t> </a:t>
                </a:r>
                <a:r>
                  <a:rPr lang="en-US" sz="2400" b="1" dirty="0" smtClean="0">
                    <a:solidFill>
                      <a:schemeClr val="bg1"/>
                    </a:solidFill>
                  </a:rPr>
                  <a:t>   to put the XOR (parity) of both bits into</a:t>
                </a:r>
              </a:p>
              <a:p>
                <a:r>
                  <a:rPr lang="en-US" sz="2400" b="1" dirty="0">
                    <a:solidFill>
                      <a:schemeClr val="bg1"/>
                    </a:solidFill>
                  </a:rPr>
                  <a:t> </a:t>
                </a:r>
                <a:r>
                  <a:rPr lang="en-US" sz="2400" b="1" dirty="0" smtClean="0">
                    <a:solidFill>
                      <a:schemeClr val="bg1"/>
                    </a:solidFill>
                  </a:rPr>
                  <a:t>   the right bit of the pair</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772400" cy="4893647"/>
              </a:xfrm>
              <a:prstGeom prst="rect">
                <a:avLst/>
              </a:prstGeom>
              <a:blipFill rotWithShape="1">
                <a:blip r:embed="rId2"/>
                <a:stretch>
                  <a:fillRect l="-1255" t="-996" r="-1020" b="-1868"/>
                </a:stretch>
              </a:blipFill>
            </p:spPr>
            <p:txBody>
              <a:bodyPr/>
              <a:lstStyle/>
              <a:p>
                <a:r>
                  <a:rPr lang="en-US">
                    <a:noFill/>
                  </a:rPr>
                  <a:t> </a:t>
                </a:r>
              </a:p>
            </p:txBody>
          </p:sp>
        </mc:Fallback>
      </mc:AlternateContent>
    </p:spTree>
    <p:extLst>
      <p:ext uri="{BB962C8B-B14F-4D97-AF65-F5344CB8AC3E}">
        <p14:creationId xmlns:p14="http://schemas.microsoft.com/office/powerpoint/2010/main" val="356780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43" y="358818"/>
            <a:ext cx="7125113" cy="924475"/>
          </a:xfrm>
        </p:spPr>
        <p:txBody>
          <a:bodyPr/>
          <a:lstStyle/>
          <a:p>
            <a:r>
              <a:rPr lang="en-US" sz="3600" b="1" dirty="0" smtClean="0"/>
              <a:t>The One-Time Pad</a:t>
            </a:r>
            <a:endParaRPr lang="en-US" sz="3600" b="1" dirty="0"/>
          </a:p>
        </p:txBody>
      </p:sp>
      <mc:AlternateContent xmlns:mc="http://schemas.openxmlformats.org/markup-compatibility/2006" xmlns:a14="http://schemas.microsoft.com/office/drawing/2010/main">
        <mc:Choice Requires="a14">
          <p:sp>
            <p:nvSpPr>
              <p:cNvPr id="6" name="TextBox 5"/>
              <p:cNvSpPr txBox="1"/>
              <p:nvPr/>
            </p:nvSpPr>
            <p:spPr>
              <a:xfrm>
                <a:off x="457200" y="1295399"/>
                <a:ext cx="7467600" cy="3785652"/>
              </a:xfrm>
              <a:prstGeom prst="rect">
                <a:avLst/>
              </a:prstGeom>
              <a:noFill/>
            </p:spPr>
            <p:txBody>
              <a:bodyPr wrap="square" rtlCol="0">
                <a:spAutoFit/>
              </a:bodyPr>
              <a:lstStyle/>
              <a:p>
                <a:r>
                  <a:rPr lang="en-US" sz="2400" b="1" dirty="0" smtClean="0">
                    <a:solidFill>
                      <a:schemeClr val="bg1"/>
                    </a:solidFill>
                  </a:rPr>
                  <a:t>The one-time pad requires Alice and Bob</a:t>
                </a:r>
              </a:p>
              <a:p>
                <a:r>
                  <a:rPr lang="en-US" sz="2400" b="1" dirty="0" smtClean="0">
                    <a:solidFill>
                      <a:schemeClr val="bg1"/>
                    </a:solidFill>
                  </a:rPr>
                  <a:t>to share a secret key : </a:t>
                </a:r>
                <a14:m>
                  <m:oMath xmlns:m="http://schemas.openxmlformats.org/officeDocument/2006/math">
                    <m:r>
                      <a:rPr lang="en-US" sz="2400" b="1" i="1" smtClean="0">
                        <a:solidFill>
                          <a:schemeClr val="bg1"/>
                        </a:solidFill>
                        <a:latin typeface="Cambria Math"/>
                      </a:rPr>
                      <m:t>𝒌</m:t>
                    </m:r>
                    <m:r>
                      <a:rPr lang="en-US" sz="2400" b="1" i="1" smtClean="0">
                        <a:solidFill>
                          <a:schemeClr val="bg1"/>
                        </a:solidFill>
                        <a:latin typeface="Cambria Math"/>
                        <a:ea typeface="Cambria Math"/>
                      </a:rPr>
                      <m:t>∈</m:t>
                    </m:r>
                    <m:sSup>
                      <m:sSupPr>
                        <m:ctrlPr>
                          <a:rPr lang="en-US" sz="2400" b="1" i="1" smtClean="0">
                            <a:solidFill>
                              <a:schemeClr val="bg1"/>
                            </a:solidFill>
                            <a:latin typeface="Cambria Math"/>
                            <a:ea typeface="Cambria Math"/>
                          </a:rPr>
                        </m:ctrlPr>
                      </m:sSupPr>
                      <m:e>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𝟏</m:t>
                        </m:r>
                        <m:r>
                          <a:rPr lang="en-US" sz="2400" b="1" i="1" smtClean="0">
                            <a:solidFill>
                              <a:schemeClr val="bg1"/>
                            </a:solidFill>
                            <a:latin typeface="Cambria Math"/>
                            <a:ea typeface="Cambria Math"/>
                          </a:rPr>
                          <m:t>}</m:t>
                        </m:r>
                      </m:e>
                      <m:sup>
                        <m:r>
                          <a:rPr lang="en-US" sz="2400" b="1" i="1" smtClean="0">
                            <a:solidFill>
                              <a:schemeClr val="bg1"/>
                            </a:solidFill>
                            <a:latin typeface="Cambria Math"/>
                            <a:ea typeface="Cambria Math"/>
                          </a:rPr>
                          <m:t>𝒏</m:t>
                        </m:r>
                      </m:sup>
                    </m:sSup>
                  </m:oMath>
                </a14:m>
                <a:r>
                  <a:rPr lang="en-US" sz="2400" b="1" dirty="0" smtClean="0">
                    <a:solidFill>
                      <a:schemeClr val="bg1"/>
                    </a:solidFill>
                  </a:rPr>
                  <a:t> uniformly distributed.</a:t>
                </a:r>
              </a:p>
              <a:p>
                <a:endParaRPr lang="en-US" sz="2400" b="1" dirty="0">
                  <a:solidFill>
                    <a:schemeClr val="bg1"/>
                  </a:solidFill>
                </a:endParaRPr>
              </a:p>
              <a:p>
                <a:r>
                  <a:rPr lang="en-US" sz="2400" b="1" dirty="0" smtClean="0">
                    <a:solidFill>
                      <a:schemeClr val="bg1"/>
                    </a:solidFill>
                  </a:rPr>
                  <a:t>- When Alice wishes to send the message </a:t>
                </a:r>
                <a14:m>
                  <m:oMath xmlns:m="http://schemas.openxmlformats.org/officeDocument/2006/math">
                    <m:r>
                      <a:rPr lang="en-US" sz="2400" b="1" i="1" smtClean="0">
                        <a:solidFill>
                          <a:schemeClr val="bg1"/>
                        </a:solidFill>
                        <a:latin typeface="Cambria Math"/>
                      </a:rPr>
                      <m:t>𝒎</m:t>
                    </m:r>
                  </m:oMath>
                </a14:m>
                <a:r>
                  <a:rPr lang="en-US" sz="2400" b="1" dirty="0" smtClean="0">
                    <a:solidFill>
                      <a:schemeClr val="bg1"/>
                    </a:solidFill>
                  </a:rPr>
                  <a:t> to Bob, she computes </a:t>
                </a:r>
                <a14:m>
                  <m:oMath xmlns:m="http://schemas.openxmlformats.org/officeDocument/2006/math">
                    <m:r>
                      <a:rPr lang="en-US" sz="2400" b="1" i="1" smtClean="0">
                        <a:solidFill>
                          <a:schemeClr val="bg1"/>
                        </a:solidFill>
                        <a:latin typeface="Cambria Math"/>
                      </a:rPr>
                      <m:t>𝒄</m:t>
                    </m:r>
                    <m:r>
                      <a:rPr lang="en-US" sz="2400" b="1" i="1" smtClean="0">
                        <a:solidFill>
                          <a:schemeClr val="bg1"/>
                        </a:solidFill>
                        <a:latin typeface="Cambria Math"/>
                      </a:rPr>
                      <m:t>=</m:t>
                    </m:r>
                    <m:r>
                      <a:rPr lang="en-US" sz="2400" b="1" i="1" smtClean="0">
                        <a:solidFill>
                          <a:schemeClr val="bg1"/>
                        </a:solidFill>
                        <a:latin typeface="Cambria Math"/>
                      </a:rPr>
                      <m:t>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𝒌</m:t>
                    </m:r>
                  </m:oMath>
                </a14:m>
                <a:r>
                  <a:rPr lang="en-US" sz="2400" b="1" dirty="0" smtClean="0">
                    <a:solidFill>
                      <a:schemeClr val="bg1"/>
                    </a:solidFill>
                  </a:rPr>
                  <a:t> and sends it to Bob.</a:t>
                </a:r>
              </a:p>
              <a:p>
                <a:r>
                  <a:rPr lang="en-US" sz="2400" b="1" dirty="0" smtClean="0">
                    <a:solidFill>
                      <a:schemeClr val="bg1"/>
                    </a:solidFill>
                  </a:rPr>
                  <a:t>- When Bob receives </a:t>
                </a:r>
                <a14:m>
                  <m:oMath xmlns:m="http://schemas.openxmlformats.org/officeDocument/2006/math">
                    <m:r>
                      <a:rPr lang="en-US" sz="2400" b="1" i="1" smtClean="0">
                        <a:solidFill>
                          <a:schemeClr val="bg1"/>
                        </a:solidFill>
                        <a:latin typeface="Cambria Math"/>
                      </a:rPr>
                      <m:t>𝒄</m:t>
                    </m:r>
                  </m:oMath>
                </a14:m>
                <a:r>
                  <a:rPr lang="en-US" sz="2400" b="1" dirty="0" smtClean="0">
                    <a:solidFill>
                      <a:schemeClr val="bg1"/>
                    </a:solidFill>
                  </a:rPr>
                  <a:t> he computes </a:t>
                </a:r>
                <a14:m>
                  <m:oMath xmlns:m="http://schemas.openxmlformats.org/officeDocument/2006/math">
                    <m:r>
                      <a:rPr lang="en-US" sz="2400" b="1" i="1" smtClean="0">
                        <a:solidFill>
                          <a:schemeClr val="bg1"/>
                        </a:solidFill>
                        <a:latin typeface="Cambria Math"/>
                      </a:rPr>
                      <m:t>𝒄</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𝒌</m:t>
                    </m:r>
                    <m:r>
                      <a:rPr lang="en-US" sz="2400" b="1" i="1" smtClean="0">
                        <a:solidFill>
                          <a:schemeClr val="bg1"/>
                        </a:solidFill>
                        <a:latin typeface="Cambria Math"/>
                        <a:ea typeface="Cambria Math"/>
                      </a:rPr>
                      <m:t>=</m:t>
                    </m:r>
                    <m:d>
                      <m:dPr>
                        <m:ctrlPr>
                          <a:rPr lang="en-US" sz="2400" b="1" i="1" smtClean="0">
                            <a:solidFill>
                              <a:schemeClr val="bg1"/>
                            </a:solidFill>
                            <a:latin typeface="Cambria Math"/>
                            <a:ea typeface="Cambria Math"/>
                          </a:rPr>
                        </m:ctrlPr>
                      </m:dPr>
                      <m:e>
                        <m:r>
                          <a:rPr lang="en-US" sz="2400" b="1" i="1" smtClean="0">
                            <a:solidFill>
                              <a:schemeClr val="bg1"/>
                            </a:solidFill>
                            <a:latin typeface="Cambria Math"/>
                            <a:ea typeface="Cambria Math"/>
                          </a:rPr>
                          <m:t>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𝒌</m:t>
                        </m:r>
                      </m:e>
                    </m:d>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𝒌</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𝒎</m:t>
                    </m:r>
                    <m:r>
                      <a:rPr lang="en-US" sz="2400" b="1" i="1" smtClean="0">
                        <a:solidFill>
                          <a:schemeClr val="bg1"/>
                        </a:solidFill>
                        <a:latin typeface="Cambria Math"/>
                        <a:ea typeface="Cambria Math"/>
                      </a:rPr>
                      <m:t>⨁</m:t>
                    </m:r>
                    <m:d>
                      <m:dPr>
                        <m:ctrlPr>
                          <a:rPr lang="en-US" sz="2400" b="1" i="1" smtClean="0">
                            <a:solidFill>
                              <a:schemeClr val="bg1"/>
                            </a:solidFill>
                            <a:latin typeface="Cambria Math"/>
                            <a:ea typeface="Cambria Math"/>
                          </a:rPr>
                        </m:ctrlPr>
                      </m:dPr>
                      <m:e>
                        <m:r>
                          <a:rPr lang="en-US" sz="2400" b="1" i="1" smtClean="0">
                            <a:solidFill>
                              <a:schemeClr val="bg1"/>
                            </a:solidFill>
                            <a:latin typeface="Cambria Math"/>
                            <a:ea typeface="Cambria Math"/>
                          </a:rPr>
                          <m:t>𝒌</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𝒌</m:t>
                        </m:r>
                      </m:e>
                    </m:d>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𝒎</m:t>
                    </m:r>
                  </m:oMath>
                </a14:m>
                <a:r>
                  <a:rPr lang="en-US" sz="2400" b="1" dirty="0" smtClean="0">
                    <a:solidFill>
                      <a:schemeClr val="bg1"/>
                    </a:solidFill>
                  </a:rPr>
                  <a:t> to get the original message. </a:t>
                </a:r>
              </a:p>
            </p:txBody>
          </p:sp>
        </mc:Choice>
        <mc:Fallback xmlns="">
          <p:sp>
            <p:nvSpPr>
              <p:cNvPr id="6" name="TextBox 5"/>
              <p:cNvSpPr txBox="1">
                <a:spLocks noRot="1" noChangeAspect="1" noMove="1" noResize="1" noEditPoints="1" noAdjustHandles="1" noChangeArrowheads="1" noChangeShapeType="1" noTextEdit="1"/>
              </p:cNvSpPr>
              <p:nvPr/>
            </p:nvSpPr>
            <p:spPr>
              <a:xfrm>
                <a:off x="457200" y="1295399"/>
                <a:ext cx="7467600" cy="3785652"/>
              </a:xfrm>
              <a:prstGeom prst="rect">
                <a:avLst/>
              </a:prstGeom>
              <a:blipFill rotWithShape="1">
                <a:blip r:embed="rId2"/>
                <a:stretch>
                  <a:fillRect l="-1224" t="-1125" r="-245" b="-2572"/>
                </a:stretch>
              </a:blipFill>
            </p:spPr>
            <p:txBody>
              <a:bodyPr/>
              <a:lstStyle/>
              <a:p>
                <a:r>
                  <a:rPr lang="en-US">
                    <a:noFill/>
                  </a:rPr>
                  <a:t> </a:t>
                </a:r>
              </a:p>
            </p:txBody>
          </p:sp>
        </mc:Fallback>
      </mc:AlternateContent>
    </p:spTree>
    <p:extLst>
      <p:ext uri="{BB962C8B-B14F-4D97-AF65-F5344CB8AC3E}">
        <p14:creationId xmlns:p14="http://schemas.microsoft.com/office/powerpoint/2010/main" val="2667293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772400" cy="4524315"/>
              </a:xfrm>
              <a:prstGeom prst="rect">
                <a:avLst/>
              </a:prstGeom>
              <a:noFill/>
            </p:spPr>
            <p:txBody>
              <a:bodyPr wrap="square" rtlCol="0">
                <a:spAutoFit/>
              </a:bodyPr>
              <a:lstStyle/>
              <a:p>
                <a:r>
                  <a:rPr lang="en-US" sz="2400" b="1" dirty="0" smtClean="0">
                    <a:solidFill>
                      <a:schemeClr val="bg1"/>
                    </a:solidFill>
                  </a:rPr>
                  <a:t>2. In the second stage, use the U3 transformation on all the required pairs with the same target pair to gain the XOR of all the required bits in the right bit of the target pair.</a:t>
                </a:r>
              </a:p>
              <a:p>
                <a:endParaRPr lang="en-US" sz="2400" b="1" dirty="0">
                  <a:solidFill>
                    <a:schemeClr val="bg1"/>
                  </a:solidFill>
                </a:endParaRPr>
              </a:p>
              <a:p>
                <a:r>
                  <a:rPr lang="en-US" sz="2400" b="1" dirty="0" smtClean="0">
                    <a:solidFill>
                      <a:schemeClr val="bg1"/>
                    </a:solidFill>
                  </a:rPr>
                  <a:t>For example, if </a:t>
                </a:r>
                <a14:m>
                  <m:oMath xmlns:m="http://schemas.openxmlformats.org/officeDocument/2006/math">
                    <m:r>
                      <a:rPr lang="en-US" sz="2400" b="1" i="1" smtClean="0">
                        <a:solidFill>
                          <a:schemeClr val="bg1"/>
                        </a:solidFill>
                        <a:latin typeface="Cambria Math"/>
                      </a:rPr>
                      <m:t>𝒔</m:t>
                    </m:r>
                    <m:r>
                      <a:rPr lang="en-US" sz="2400" b="1" i="1" smtClean="0">
                        <a:solidFill>
                          <a:schemeClr val="bg1"/>
                        </a:solidFill>
                        <a:latin typeface="Cambria Math"/>
                      </a:rPr>
                      <m:t>=</m:t>
                    </m:r>
                    <m:r>
                      <a:rPr lang="en-US" sz="2400" b="1" i="1" smtClean="0">
                        <a:solidFill>
                          <a:schemeClr val="bg1"/>
                        </a:solidFill>
                        <a:latin typeface="Cambria Math"/>
                      </a:rPr>
                      <m:t>𝟎𝟎𝟎𝟏𝟏𝟎𝟏𝟏</m:t>
                    </m:r>
                  </m:oMath>
                </a14:m>
                <a:r>
                  <a:rPr lang="en-US" sz="2400" b="1" dirty="0" smtClean="0">
                    <a:solidFill>
                      <a:schemeClr val="bg1"/>
                    </a:solidFill>
                  </a:rPr>
                  <a:t> then we ignore the first pair, do nothing to the second pair, use U1 on the third pair, use U2 on the fourth pair and finally use U3 on the second and third pair and then on the second and fourth pair.</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772400" cy="4524315"/>
              </a:xfrm>
              <a:prstGeom prst="rect">
                <a:avLst/>
              </a:prstGeom>
              <a:blipFill rotWithShape="1">
                <a:blip r:embed="rId2"/>
                <a:stretch>
                  <a:fillRect l="-1255" t="-1078" r="-1647" b="-2156"/>
                </a:stretch>
              </a:blipFill>
            </p:spPr>
            <p:txBody>
              <a:bodyPr/>
              <a:lstStyle/>
              <a:p>
                <a:r>
                  <a:rPr lang="en-US">
                    <a:noFill/>
                  </a:rPr>
                  <a:t> </a:t>
                </a:r>
              </a:p>
            </p:txBody>
          </p:sp>
        </mc:Fallback>
      </mc:AlternateContent>
    </p:spTree>
    <p:extLst>
      <p:ext uri="{BB962C8B-B14F-4D97-AF65-F5344CB8AC3E}">
        <p14:creationId xmlns:p14="http://schemas.microsoft.com/office/powerpoint/2010/main" val="1471417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772400" cy="3797258"/>
              </a:xfrm>
              <a:prstGeom prst="rect">
                <a:avLst/>
              </a:prstGeom>
              <a:noFill/>
            </p:spPr>
            <p:txBody>
              <a:bodyPr wrap="square" rtlCol="0">
                <a:spAutoFit/>
              </a:bodyPr>
              <a:lstStyle/>
              <a:p>
                <a:r>
                  <a:rPr lang="en-US" sz="2400" b="1" dirty="0" smtClean="0">
                    <a:solidFill>
                      <a:schemeClr val="bg1"/>
                    </a:solidFill>
                  </a:rPr>
                  <a:t>After all this, the required parity will be represented in the right bit of the second pair. All left to do now is to check whether the right bit of the second pair is </a:t>
                </a:r>
                <a14:m>
                  <m:oMath xmlns:m="http://schemas.openxmlformats.org/officeDocument/2006/math">
                    <m:acc>
                      <m:accPr>
                        <m:chr m:val="̃"/>
                        <m:ctrlPr>
                          <a:rPr lang="en-US" sz="2400" b="1" i="1" smtClean="0">
                            <a:solidFill>
                              <a:schemeClr val="bg1"/>
                            </a:solidFill>
                            <a:latin typeface="Cambria Math"/>
                          </a:rPr>
                        </m:ctrlPr>
                      </m:accPr>
                      <m:e>
                        <m:r>
                          <a:rPr lang="en-US" sz="2400" b="1" i="1" smtClean="0">
                            <a:solidFill>
                              <a:schemeClr val="bg1"/>
                            </a:solidFill>
                            <a:latin typeface="Cambria Math"/>
                          </a:rPr>
                          <m:t>𝟏</m:t>
                        </m:r>
                      </m:e>
                    </m:acc>
                  </m:oMath>
                </a14:m>
                <a:r>
                  <a:rPr lang="en-US" sz="2400" b="1" dirty="0" smtClean="0">
                    <a:solidFill>
                      <a:schemeClr val="bg1"/>
                    </a:solidFill>
                  </a:rPr>
                  <a:t>, and this is indeed possible as noted earlier</a:t>
                </a:r>
              </a:p>
              <a:p>
                <a:endParaRPr lang="en-US" sz="2400" b="1" dirty="0">
                  <a:solidFill>
                    <a:schemeClr val="bg1"/>
                  </a:solidFill>
                </a:endParaRPr>
              </a:p>
              <a:p>
                <a:r>
                  <a:rPr lang="en-US" sz="2400" b="1" dirty="0" smtClean="0">
                    <a:solidFill>
                      <a:schemeClr val="bg1"/>
                    </a:solidFill>
                  </a:rPr>
                  <a:t>We showed that if Alice and Bob can create these transformations using local operations only, then they could also calculate the required parity of any subset</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772400" cy="3797258"/>
              </a:xfrm>
              <a:prstGeom prst="rect">
                <a:avLst/>
              </a:prstGeom>
              <a:blipFill rotWithShape="1">
                <a:blip r:embed="rId2"/>
                <a:stretch>
                  <a:fillRect l="-1255" t="-1284" r="-1490" b="-2729"/>
                </a:stretch>
              </a:blipFill>
            </p:spPr>
            <p:txBody>
              <a:bodyPr/>
              <a:lstStyle/>
              <a:p>
                <a:r>
                  <a:rPr lang="en-US">
                    <a:noFill/>
                  </a:rPr>
                  <a:t> </a:t>
                </a:r>
              </a:p>
            </p:txBody>
          </p:sp>
        </mc:Fallback>
      </mc:AlternateContent>
    </p:spTree>
    <p:extLst>
      <p:ext uri="{BB962C8B-B14F-4D97-AF65-F5344CB8AC3E}">
        <p14:creationId xmlns:p14="http://schemas.microsoft.com/office/powerpoint/2010/main" val="3399109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772400" cy="3908442"/>
              </a:xfrm>
              <a:prstGeom prst="rect">
                <a:avLst/>
              </a:prstGeom>
              <a:noFill/>
            </p:spPr>
            <p:txBody>
              <a:bodyPr wrap="square" rtlCol="0">
                <a:spAutoFit/>
              </a:bodyPr>
              <a:lstStyle/>
              <a:p>
                <a:r>
                  <a:rPr lang="en-US" sz="2400" b="1" dirty="0" smtClean="0">
                    <a:solidFill>
                      <a:schemeClr val="bg1"/>
                    </a:solidFill>
                  </a:rPr>
                  <a:t>Well, it turns out that any of these transformations has a simple tensor product representation! (the calculation is left for you to verify..)</a:t>
                </a:r>
              </a:p>
              <a:p>
                <a:endParaRPr lang="en-US" sz="2400" b="1" dirty="0">
                  <a:solidFill>
                    <a:schemeClr val="bg1"/>
                  </a:solidFill>
                </a:endParaRPr>
              </a:p>
              <a:p>
                <a:r>
                  <a:rPr lang="en-US" sz="2400" b="1" dirty="0" smtClean="0">
                    <a:solidFill>
                      <a:schemeClr val="bg1"/>
                    </a:solidFill>
                  </a:rPr>
                  <a:t>U1 = </a:t>
                </a:r>
                <a14:m>
                  <m:oMath xmlns:m="http://schemas.openxmlformats.org/officeDocument/2006/math">
                    <m:sSub>
                      <m:sSubPr>
                        <m:ctrlPr>
                          <a:rPr lang="en-US" sz="2400" b="1" i="1" smtClean="0">
                            <a:solidFill>
                              <a:schemeClr val="bg1"/>
                            </a:solidFill>
                            <a:latin typeface="Cambria Math"/>
                          </a:rPr>
                        </m:ctrlPr>
                      </m:sSubPr>
                      <m:e>
                        <m:r>
                          <a:rPr lang="en-US" sz="2400" b="1" i="1" smtClean="0">
                            <a:solidFill>
                              <a:schemeClr val="bg1"/>
                            </a:solidFill>
                            <a:latin typeface="Cambria Math"/>
                          </a:rPr>
                          <m:t>𝑩</m:t>
                        </m:r>
                      </m:e>
                      <m:sub>
                        <m:r>
                          <a:rPr lang="en-US" sz="2400" b="1" i="1" smtClean="0">
                            <a:solidFill>
                              <a:schemeClr val="bg1"/>
                            </a:solidFill>
                            <a:latin typeface="Cambria Math"/>
                          </a:rPr>
                          <m:t>𝒚</m:t>
                        </m:r>
                      </m:sub>
                    </m:sSub>
                    <m:r>
                      <a:rPr lang="en-US" sz="2400" b="1" i="1" smtClean="0">
                        <a:solidFill>
                          <a:schemeClr val="bg1"/>
                        </a:solidFill>
                        <a:latin typeface="Cambria Math"/>
                        <a:ea typeface="Cambria Math"/>
                      </a:rPr>
                      <m:t>⊗</m:t>
                    </m:r>
                    <m:sSub>
                      <m:sSubPr>
                        <m:ctrlPr>
                          <a:rPr lang="en-US" sz="2400" b="1" i="1" smtClean="0">
                            <a:solidFill>
                              <a:schemeClr val="bg1"/>
                            </a:solidFill>
                            <a:latin typeface="Cambria Math"/>
                            <a:ea typeface="Cambria Math"/>
                          </a:rPr>
                        </m:ctrlPr>
                      </m:sSubPr>
                      <m:e>
                        <m:r>
                          <a:rPr lang="en-US" sz="2400" b="1" i="1" smtClean="0">
                            <a:solidFill>
                              <a:schemeClr val="bg1"/>
                            </a:solidFill>
                            <a:latin typeface="Cambria Math"/>
                            <a:ea typeface="Cambria Math"/>
                          </a:rPr>
                          <m:t>𝑩</m:t>
                        </m:r>
                      </m:e>
                      <m:sub>
                        <m:r>
                          <a:rPr lang="en-US" sz="2400" b="1" i="1" smtClean="0">
                            <a:solidFill>
                              <a:schemeClr val="bg1"/>
                            </a:solidFill>
                            <a:latin typeface="Cambria Math"/>
                            <a:ea typeface="Cambria Math"/>
                          </a:rPr>
                          <m:t>𝒚</m:t>
                        </m:r>
                      </m:sub>
                    </m:sSub>
                  </m:oMath>
                </a14:m>
                <a:r>
                  <a:rPr lang="en-US" sz="2400" b="1" dirty="0" smtClean="0">
                    <a:solidFill>
                      <a:schemeClr val="bg1"/>
                    </a:solidFill>
                  </a:rPr>
                  <a:t> where </a:t>
                </a:r>
                <a14:m>
                  <m:oMath xmlns:m="http://schemas.openxmlformats.org/officeDocument/2006/math">
                    <m:sSub>
                      <m:sSubPr>
                        <m:ctrlPr>
                          <a:rPr lang="en-US" sz="2400" b="1" i="1" smtClean="0">
                            <a:solidFill>
                              <a:schemeClr val="bg1"/>
                            </a:solidFill>
                            <a:latin typeface="Cambria Math"/>
                          </a:rPr>
                        </m:ctrlPr>
                      </m:sSubPr>
                      <m:e>
                        <m:r>
                          <a:rPr lang="en-US" sz="2400" b="1" i="1" smtClean="0">
                            <a:solidFill>
                              <a:schemeClr val="bg1"/>
                            </a:solidFill>
                            <a:latin typeface="Cambria Math"/>
                          </a:rPr>
                          <m:t>𝑩</m:t>
                        </m:r>
                      </m:e>
                      <m:sub>
                        <m:r>
                          <a:rPr lang="en-US" sz="2400" b="1" i="1" smtClean="0">
                            <a:solidFill>
                              <a:schemeClr val="bg1"/>
                            </a:solidFill>
                            <a:latin typeface="Cambria Math"/>
                          </a:rPr>
                          <m:t>𝒚</m:t>
                        </m:r>
                      </m:sub>
                    </m:sSub>
                    <m:r>
                      <a:rPr lang="en-US" sz="2400" b="1" i="1" smtClean="0">
                        <a:solidFill>
                          <a:schemeClr val="bg1"/>
                        </a:solidFill>
                        <a:latin typeface="Cambria Math"/>
                      </a:rPr>
                      <m:t>=</m:t>
                    </m:r>
                    <m:f>
                      <m:fPr>
                        <m:ctrlPr>
                          <a:rPr lang="en-US" sz="2400" b="1" i="1" smtClean="0">
                            <a:solidFill>
                              <a:schemeClr val="bg1"/>
                            </a:solidFill>
                            <a:latin typeface="Cambria Math"/>
                          </a:rPr>
                        </m:ctrlPr>
                      </m:fPr>
                      <m:num>
                        <m:r>
                          <a:rPr lang="en-US" sz="2400" b="1" i="1" smtClean="0">
                            <a:solidFill>
                              <a:schemeClr val="bg1"/>
                            </a:solidFill>
                            <a:latin typeface="Cambria Math"/>
                          </a:rPr>
                          <m:t>𝟏</m:t>
                        </m:r>
                      </m:num>
                      <m:den>
                        <m:rad>
                          <m:radPr>
                            <m:degHide m:val="on"/>
                            <m:ctrlPr>
                              <a:rPr lang="en-US" sz="2400" b="1" i="1" smtClean="0">
                                <a:solidFill>
                                  <a:schemeClr val="bg1"/>
                                </a:solidFill>
                                <a:latin typeface="Cambria Math"/>
                              </a:rPr>
                            </m:ctrlPr>
                          </m:radPr>
                          <m:deg/>
                          <m:e>
                            <m:r>
                              <a:rPr lang="en-US" sz="2400" b="1" i="1" smtClean="0">
                                <a:solidFill>
                                  <a:schemeClr val="bg1"/>
                                </a:solidFill>
                                <a:latin typeface="Cambria Math"/>
                              </a:rPr>
                              <m:t>𝟐</m:t>
                            </m:r>
                          </m:e>
                        </m:rad>
                      </m:den>
                    </m:f>
                    <m:d>
                      <m:dPr>
                        <m:begChr m:val="["/>
                        <m:endChr m:val="]"/>
                        <m:ctrlPr>
                          <a:rPr lang="en-US" sz="2400" b="1" i="1" smtClean="0">
                            <a:solidFill>
                              <a:schemeClr val="bg1"/>
                            </a:solidFill>
                            <a:latin typeface="Cambria Math"/>
                          </a:rPr>
                        </m:ctrlPr>
                      </m:dPr>
                      <m:e>
                        <m:m>
                          <m:mPr>
                            <m:mcs>
                              <m:mc>
                                <m:mcPr>
                                  <m:count m:val="2"/>
                                  <m:mcJc m:val="center"/>
                                </m:mcPr>
                              </m:mc>
                            </m:mcs>
                            <m:ctrlPr>
                              <a:rPr lang="en-US" sz="2400" b="1" i="1" smtClean="0">
                                <a:solidFill>
                                  <a:schemeClr val="bg1"/>
                                </a:solidFill>
                                <a:latin typeface="Cambria Math"/>
                              </a:rPr>
                            </m:ctrlPr>
                          </m:mPr>
                          <m:mr>
                            <m:e>
                              <m:r>
                                <m:rPr>
                                  <m:brk m:alnAt="7"/>
                                </m:rPr>
                                <a:rPr lang="en-US" sz="2400" b="1" i="1" smtClean="0">
                                  <a:solidFill>
                                    <a:schemeClr val="bg1"/>
                                  </a:solidFill>
                                  <a:latin typeface="Cambria Math"/>
                                </a:rPr>
                                <m:t>𝟏</m:t>
                              </m:r>
                            </m:e>
                            <m:e>
                              <m:r>
                                <a:rPr lang="en-US" sz="2400" b="1" i="1" smtClean="0">
                                  <a:solidFill>
                                    <a:schemeClr val="bg1"/>
                                  </a:solidFill>
                                  <a:latin typeface="Cambria Math"/>
                                </a:rPr>
                                <m:t>−</m:t>
                              </m:r>
                              <m:r>
                                <a:rPr lang="en-US" sz="2400" b="1" i="1" smtClean="0">
                                  <a:solidFill>
                                    <a:schemeClr val="bg1"/>
                                  </a:solidFill>
                                  <a:latin typeface="Cambria Math"/>
                                </a:rPr>
                                <m:t>𝟏</m:t>
                              </m:r>
                            </m:e>
                          </m:mr>
                          <m:mr>
                            <m:e>
                              <m:r>
                                <a:rPr lang="en-US" sz="2400" b="1" i="1" smtClean="0">
                                  <a:solidFill>
                                    <a:schemeClr val="bg1"/>
                                  </a:solidFill>
                                  <a:latin typeface="Cambria Math"/>
                                </a:rPr>
                                <m:t>𝟏</m:t>
                              </m:r>
                            </m:e>
                            <m:e>
                              <m:r>
                                <a:rPr lang="en-US" sz="2400" b="1" i="1" smtClean="0">
                                  <a:solidFill>
                                    <a:schemeClr val="bg1"/>
                                  </a:solidFill>
                                  <a:latin typeface="Cambria Math"/>
                                </a:rPr>
                                <m:t>𝟏</m:t>
                              </m:r>
                            </m:e>
                          </m:mr>
                        </m:m>
                      </m:e>
                    </m:d>
                  </m:oMath>
                </a14:m>
                <a:endParaRPr lang="en-US" sz="2400" b="1" dirty="0" smtClean="0">
                  <a:solidFill>
                    <a:schemeClr val="bg1"/>
                  </a:solidFill>
                </a:endParaRPr>
              </a:p>
              <a:p>
                <a:r>
                  <a:rPr lang="en-US" sz="2400" b="1" dirty="0" smtClean="0">
                    <a:solidFill>
                      <a:schemeClr val="bg1"/>
                    </a:solidFill>
                  </a:rPr>
                  <a:t>U2 = </a:t>
                </a:r>
                <a14:m>
                  <m:oMath xmlns:m="http://schemas.openxmlformats.org/officeDocument/2006/math">
                    <m:sSub>
                      <m:sSubPr>
                        <m:ctrlPr>
                          <a:rPr lang="en-US" sz="2400" b="1" i="1" smtClean="0">
                            <a:solidFill>
                              <a:schemeClr val="bg1"/>
                            </a:solidFill>
                            <a:latin typeface="Cambria Math"/>
                          </a:rPr>
                        </m:ctrlPr>
                      </m:sSubPr>
                      <m:e>
                        <m:r>
                          <a:rPr lang="en-US" sz="2400" b="1" i="1" smtClean="0">
                            <a:solidFill>
                              <a:schemeClr val="bg1"/>
                            </a:solidFill>
                            <a:latin typeface="Cambria Math"/>
                          </a:rPr>
                          <m:t>𝑩</m:t>
                        </m:r>
                      </m:e>
                      <m:sub>
                        <m:r>
                          <a:rPr lang="en-US" sz="2400" b="1" i="1" smtClean="0">
                            <a:solidFill>
                              <a:schemeClr val="bg1"/>
                            </a:solidFill>
                            <a:latin typeface="Cambria Math"/>
                          </a:rPr>
                          <m:t>𝒙</m:t>
                        </m:r>
                      </m:sub>
                    </m:sSub>
                    <m:sSub>
                      <m:sSubPr>
                        <m:ctrlPr>
                          <a:rPr lang="en-US" sz="2400" b="1" i="1" smtClean="0">
                            <a:solidFill>
                              <a:schemeClr val="bg1"/>
                            </a:solidFill>
                            <a:latin typeface="Cambria Math"/>
                          </a:rPr>
                        </m:ctrlPr>
                      </m:sSubPr>
                      <m:e>
                        <m:r>
                          <a:rPr lang="en-US" sz="2400" b="1" i="1">
                            <a:solidFill>
                              <a:schemeClr val="bg1"/>
                            </a:solidFill>
                            <a:latin typeface="Cambria Math"/>
                            <a:ea typeface="Cambria Math"/>
                          </a:rPr>
                          <m:t>𝝈</m:t>
                        </m:r>
                      </m:e>
                      <m:sub>
                        <m:r>
                          <a:rPr lang="en-US" sz="2400" b="1" i="1" smtClean="0">
                            <a:solidFill>
                              <a:schemeClr val="bg1"/>
                            </a:solidFill>
                            <a:latin typeface="Cambria Math"/>
                          </a:rPr>
                          <m:t>𝒙</m:t>
                        </m:r>
                      </m:sub>
                    </m:sSub>
                    <m:r>
                      <a:rPr lang="en-US" sz="2400" b="1" i="1" smtClean="0">
                        <a:solidFill>
                          <a:schemeClr val="bg1"/>
                        </a:solidFill>
                        <a:latin typeface="Cambria Math"/>
                        <a:ea typeface="Cambria Math"/>
                      </a:rPr>
                      <m:t>⊗</m:t>
                    </m:r>
                    <m:sSub>
                      <m:sSubPr>
                        <m:ctrlPr>
                          <a:rPr lang="en-US" sz="2400" b="1" i="1">
                            <a:solidFill>
                              <a:schemeClr val="bg1"/>
                            </a:solidFill>
                            <a:latin typeface="Cambria Math"/>
                          </a:rPr>
                        </m:ctrlPr>
                      </m:sSubPr>
                      <m:e>
                        <m:r>
                          <a:rPr lang="en-US" sz="2400" b="1" i="1">
                            <a:solidFill>
                              <a:schemeClr val="bg1"/>
                            </a:solidFill>
                            <a:latin typeface="Cambria Math"/>
                          </a:rPr>
                          <m:t>𝑩</m:t>
                        </m:r>
                      </m:e>
                      <m:sub>
                        <m:r>
                          <a:rPr lang="en-US" sz="2400" b="1" i="1">
                            <a:solidFill>
                              <a:schemeClr val="bg1"/>
                            </a:solidFill>
                            <a:latin typeface="Cambria Math"/>
                          </a:rPr>
                          <m:t>𝒙</m:t>
                        </m:r>
                      </m:sub>
                    </m:sSub>
                    <m:sSub>
                      <m:sSubPr>
                        <m:ctrlPr>
                          <a:rPr lang="en-US" sz="2400" b="1" i="1">
                            <a:solidFill>
                              <a:schemeClr val="bg1"/>
                            </a:solidFill>
                            <a:latin typeface="Cambria Math"/>
                          </a:rPr>
                        </m:ctrlPr>
                      </m:sSubPr>
                      <m:e>
                        <m:r>
                          <a:rPr lang="en-US" sz="2400" b="1" i="1">
                            <a:solidFill>
                              <a:schemeClr val="bg1"/>
                            </a:solidFill>
                            <a:latin typeface="Cambria Math"/>
                            <a:ea typeface="Cambria Math"/>
                          </a:rPr>
                          <m:t>𝝈</m:t>
                        </m:r>
                      </m:e>
                      <m:sub>
                        <m:r>
                          <a:rPr lang="en-US" sz="2400" b="1" i="1">
                            <a:solidFill>
                              <a:schemeClr val="bg1"/>
                            </a:solidFill>
                            <a:latin typeface="Cambria Math"/>
                          </a:rPr>
                          <m:t>𝒙</m:t>
                        </m:r>
                      </m:sub>
                    </m:sSub>
                  </m:oMath>
                </a14:m>
                <a:r>
                  <a:rPr lang="en-US" sz="2400" b="1" dirty="0" smtClean="0">
                    <a:solidFill>
                      <a:schemeClr val="bg1"/>
                    </a:solidFill>
                  </a:rPr>
                  <a:t> where </a:t>
                </a:r>
                <a14:m>
                  <m:oMath xmlns:m="http://schemas.openxmlformats.org/officeDocument/2006/math">
                    <m:sSub>
                      <m:sSubPr>
                        <m:ctrlPr>
                          <a:rPr lang="en-US" sz="2400" b="1" i="1">
                            <a:solidFill>
                              <a:schemeClr val="bg1"/>
                            </a:solidFill>
                            <a:latin typeface="Cambria Math"/>
                          </a:rPr>
                        </m:ctrlPr>
                      </m:sSubPr>
                      <m:e>
                        <m:r>
                          <a:rPr lang="en-US" sz="2400" b="1" i="1">
                            <a:solidFill>
                              <a:schemeClr val="bg1"/>
                            </a:solidFill>
                            <a:latin typeface="Cambria Math"/>
                          </a:rPr>
                          <m:t>𝑩</m:t>
                        </m:r>
                      </m:e>
                      <m:sub>
                        <m:r>
                          <a:rPr lang="en-US" sz="2400" b="1" i="1" smtClean="0">
                            <a:solidFill>
                              <a:schemeClr val="bg1"/>
                            </a:solidFill>
                            <a:latin typeface="Cambria Math"/>
                          </a:rPr>
                          <m:t>𝒙</m:t>
                        </m:r>
                      </m:sub>
                    </m:sSub>
                    <m:r>
                      <a:rPr lang="en-US" sz="2400" b="1" i="1">
                        <a:solidFill>
                          <a:schemeClr val="bg1"/>
                        </a:solidFill>
                        <a:latin typeface="Cambria Math"/>
                      </a:rPr>
                      <m:t>=</m:t>
                    </m:r>
                    <m:f>
                      <m:fPr>
                        <m:ctrlPr>
                          <a:rPr lang="en-US" sz="2400" b="1" i="1">
                            <a:solidFill>
                              <a:schemeClr val="bg1"/>
                            </a:solidFill>
                            <a:latin typeface="Cambria Math"/>
                          </a:rPr>
                        </m:ctrlPr>
                      </m:fPr>
                      <m:num>
                        <m:r>
                          <a:rPr lang="en-US" sz="2400" b="1" i="1">
                            <a:solidFill>
                              <a:schemeClr val="bg1"/>
                            </a:solidFill>
                            <a:latin typeface="Cambria Math"/>
                          </a:rPr>
                          <m:t>𝟏</m:t>
                        </m:r>
                      </m:num>
                      <m:den>
                        <m:rad>
                          <m:radPr>
                            <m:degHide m:val="on"/>
                            <m:ctrlPr>
                              <a:rPr lang="en-US" sz="2400" b="1" i="1">
                                <a:solidFill>
                                  <a:schemeClr val="bg1"/>
                                </a:solidFill>
                                <a:latin typeface="Cambria Math"/>
                              </a:rPr>
                            </m:ctrlPr>
                          </m:radPr>
                          <m:deg/>
                          <m:e>
                            <m:r>
                              <a:rPr lang="en-US" sz="2400" b="1" i="1">
                                <a:solidFill>
                                  <a:schemeClr val="bg1"/>
                                </a:solidFill>
                                <a:latin typeface="Cambria Math"/>
                              </a:rPr>
                              <m:t>𝟐</m:t>
                            </m:r>
                          </m:e>
                        </m:rad>
                      </m:den>
                    </m:f>
                    <m:d>
                      <m:dPr>
                        <m:begChr m:val="["/>
                        <m:endChr m:val="]"/>
                        <m:ctrlPr>
                          <a:rPr lang="en-US" sz="2400" b="1" i="1">
                            <a:solidFill>
                              <a:schemeClr val="bg1"/>
                            </a:solidFill>
                            <a:latin typeface="Cambria Math"/>
                          </a:rPr>
                        </m:ctrlPr>
                      </m:dPr>
                      <m:e>
                        <m:m>
                          <m:mPr>
                            <m:mcs>
                              <m:mc>
                                <m:mcPr>
                                  <m:count m:val="2"/>
                                  <m:mcJc m:val="center"/>
                                </m:mcPr>
                              </m:mc>
                            </m:mcs>
                            <m:ctrlPr>
                              <a:rPr lang="en-US" sz="2400" b="1" i="1">
                                <a:solidFill>
                                  <a:schemeClr val="bg1"/>
                                </a:solidFill>
                                <a:latin typeface="Cambria Math"/>
                              </a:rPr>
                            </m:ctrlPr>
                          </m:mPr>
                          <m:mr>
                            <m:e>
                              <m:r>
                                <m:rPr>
                                  <m:brk m:alnAt="7"/>
                                </m:rPr>
                                <a:rPr lang="en-US" sz="2400" b="1" i="1">
                                  <a:solidFill>
                                    <a:schemeClr val="bg1"/>
                                  </a:solidFill>
                                  <a:latin typeface="Cambria Math"/>
                                </a:rPr>
                                <m:t>𝟏</m:t>
                              </m:r>
                            </m:e>
                            <m:e>
                              <m:r>
                                <a:rPr lang="en-US" sz="2400" b="1" i="1">
                                  <a:solidFill>
                                    <a:schemeClr val="bg1"/>
                                  </a:solidFill>
                                  <a:latin typeface="Cambria Math"/>
                                </a:rPr>
                                <m:t>−</m:t>
                              </m:r>
                              <m:r>
                                <a:rPr lang="en-US" sz="2400" b="1" i="1" smtClean="0">
                                  <a:solidFill>
                                    <a:schemeClr val="bg1"/>
                                  </a:solidFill>
                                  <a:latin typeface="Cambria Math"/>
                                </a:rPr>
                                <m:t>𝒊</m:t>
                              </m:r>
                            </m:e>
                          </m:mr>
                          <m:mr>
                            <m:e>
                              <m:r>
                                <a:rPr lang="en-US" sz="2400" b="1" i="1" smtClean="0">
                                  <a:solidFill>
                                    <a:schemeClr val="bg1"/>
                                  </a:solidFill>
                                  <a:latin typeface="Cambria Math"/>
                                </a:rPr>
                                <m:t>−</m:t>
                              </m:r>
                              <m:r>
                                <a:rPr lang="en-US" sz="2400" b="1" i="1" smtClean="0">
                                  <a:solidFill>
                                    <a:schemeClr val="bg1"/>
                                  </a:solidFill>
                                  <a:latin typeface="Cambria Math"/>
                                </a:rPr>
                                <m:t>𝒊</m:t>
                              </m:r>
                            </m:e>
                            <m:e>
                              <m:r>
                                <a:rPr lang="en-US" sz="2400" b="1" i="1">
                                  <a:solidFill>
                                    <a:schemeClr val="bg1"/>
                                  </a:solidFill>
                                  <a:latin typeface="Cambria Math"/>
                                </a:rPr>
                                <m:t>𝟏</m:t>
                              </m:r>
                            </m:e>
                          </m:mr>
                        </m:m>
                      </m:e>
                    </m:d>
                  </m:oMath>
                </a14:m>
                <a:endParaRPr lang="en-US" sz="2400" b="1" dirty="0" smtClean="0">
                  <a:solidFill>
                    <a:schemeClr val="bg1"/>
                  </a:solidFill>
                </a:endParaRPr>
              </a:p>
              <a:p>
                <a:r>
                  <a:rPr lang="en-US" sz="2400" b="1" dirty="0" smtClean="0">
                    <a:solidFill>
                      <a:schemeClr val="bg1"/>
                    </a:solidFill>
                  </a:rPr>
                  <a:t>U3 = </a:t>
                </a:r>
                <a14:m>
                  <m:oMath xmlns:m="http://schemas.openxmlformats.org/officeDocument/2006/math">
                    <m:r>
                      <a:rPr lang="en-US" sz="2400" b="1" i="1" smtClean="0">
                        <a:solidFill>
                          <a:schemeClr val="bg1"/>
                        </a:solidFill>
                        <a:latin typeface="Cambria Math"/>
                      </a:rPr>
                      <m:t>𝑪𝑵𝑶𝑻</m:t>
                    </m:r>
                    <m:r>
                      <a:rPr lang="en-US" sz="2400" b="1" i="1">
                        <a:solidFill>
                          <a:schemeClr val="bg1"/>
                        </a:solidFill>
                        <a:latin typeface="Cambria Math"/>
                        <a:ea typeface="Cambria Math"/>
                      </a:rPr>
                      <m:t>⊗</m:t>
                    </m:r>
                    <m:r>
                      <a:rPr lang="en-US" sz="2400" b="1" i="1" smtClean="0">
                        <a:solidFill>
                          <a:schemeClr val="bg1"/>
                        </a:solidFill>
                        <a:latin typeface="Cambria Math"/>
                      </a:rPr>
                      <m:t>𝑪𝑵𝑶𝑻</m:t>
                    </m:r>
                  </m:oMath>
                </a14:m>
                <a:r>
                  <a:rPr lang="en-US" sz="2400" b="1" dirty="0" smtClean="0">
                    <a:solidFill>
                      <a:schemeClr val="bg1"/>
                    </a:solidFill>
                  </a:rPr>
                  <a:t> where each CNOT acts</a:t>
                </a:r>
                <a:endParaRPr lang="en-US" sz="2400" b="1" dirty="0">
                  <a:solidFill>
                    <a:schemeClr val="bg1"/>
                  </a:solidFill>
                </a:endParaRPr>
              </a:p>
              <a:p>
                <a:r>
                  <a:rPr lang="en-US" sz="2400" b="1" dirty="0" smtClean="0">
                    <a:solidFill>
                      <a:schemeClr val="bg1"/>
                    </a:solidFill>
                  </a:rPr>
                  <a:t>on the left/right bits of both pairs.</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772400" cy="3908442"/>
              </a:xfrm>
              <a:prstGeom prst="rect">
                <a:avLst/>
              </a:prstGeom>
              <a:blipFill rotWithShape="1">
                <a:blip r:embed="rId2"/>
                <a:stretch>
                  <a:fillRect l="-1255" t="-1248" b="-2652"/>
                </a:stretch>
              </a:blipFill>
            </p:spPr>
            <p:txBody>
              <a:bodyPr/>
              <a:lstStyle/>
              <a:p>
                <a:r>
                  <a:rPr lang="en-US">
                    <a:noFill/>
                  </a:rPr>
                  <a:t> </a:t>
                </a:r>
              </a:p>
            </p:txBody>
          </p:sp>
        </mc:Fallback>
      </mc:AlternateContent>
    </p:spTree>
    <p:extLst>
      <p:ext uri="{BB962C8B-B14F-4D97-AF65-F5344CB8AC3E}">
        <p14:creationId xmlns:p14="http://schemas.microsoft.com/office/powerpoint/2010/main" val="102697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772400" cy="1200329"/>
              </a:xfrm>
              <a:prstGeom prst="rect">
                <a:avLst/>
              </a:prstGeom>
              <a:noFill/>
            </p:spPr>
            <p:txBody>
              <a:bodyPr wrap="square" rtlCol="0">
                <a:spAutoFit/>
              </a:bodyPr>
              <a:lstStyle/>
              <a:p>
                <a:r>
                  <a:rPr lang="en-US" sz="2400" b="1" dirty="0" smtClean="0">
                    <a:solidFill>
                      <a:schemeClr val="bg1"/>
                    </a:solidFill>
                  </a:rPr>
                  <a:t>For example, if Alice and Bob decided on </a:t>
                </a:r>
                <a14:m>
                  <m:oMath xmlns:m="http://schemas.openxmlformats.org/officeDocument/2006/math">
                    <m:r>
                      <a:rPr lang="en-US" sz="2400" b="1" i="1" smtClean="0">
                        <a:solidFill>
                          <a:schemeClr val="bg1"/>
                        </a:solidFill>
                        <a:latin typeface="Cambria Math"/>
                      </a:rPr>
                      <m:t>𝒔</m:t>
                    </m:r>
                    <m:r>
                      <a:rPr lang="en-US" sz="2400" b="1" i="1" smtClean="0">
                        <a:solidFill>
                          <a:schemeClr val="bg1"/>
                        </a:solidFill>
                        <a:latin typeface="Cambria Math"/>
                      </a:rPr>
                      <m:t>=</m:t>
                    </m:r>
                    <m:r>
                      <a:rPr lang="en-US" sz="2400" b="1" i="1" smtClean="0">
                        <a:solidFill>
                          <a:schemeClr val="bg1"/>
                        </a:solidFill>
                        <a:latin typeface="Cambria Math"/>
                      </a:rPr>
                      <m:t>𝟎𝟎𝟎𝟏𝟏𝟎𝟏𝟏</m:t>
                    </m:r>
                  </m:oMath>
                </a14:m>
                <a:r>
                  <a:rPr lang="en-US" sz="2400" b="1" dirty="0" smtClean="0">
                    <a:solidFill>
                      <a:schemeClr val="bg1"/>
                    </a:solidFill>
                  </a:rPr>
                  <a:t> then they both need to execute the following circle on their pairs</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772400" cy="1200329"/>
              </a:xfrm>
              <a:prstGeom prst="rect">
                <a:avLst/>
              </a:prstGeom>
              <a:blipFill rotWithShape="1">
                <a:blip r:embed="rId2"/>
                <a:stretch>
                  <a:fillRect l="-1255" t="-4061" r="-1176" b="-1066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01" y="3174762"/>
            <a:ext cx="7312174"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651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772400" cy="4524315"/>
              </a:xfrm>
              <a:prstGeom prst="rect">
                <a:avLst/>
              </a:prstGeom>
              <a:noFill/>
            </p:spPr>
            <p:txBody>
              <a:bodyPr wrap="square" rtlCol="0">
                <a:spAutoFit/>
              </a:bodyPr>
              <a:lstStyle/>
              <a:p>
                <a:r>
                  <a:rPr lang="en-US" sz="2400" b="1" dirty="0" smtClean="0">
                    <a:solidFill>
                      <a:schemeClr val="bg1"/>
                    </a:solidFill>
                  </a:rPr>
                  <a:t>Note that for each chosen subset </a:t>
                </a:r>
                <a14:m>
                  <m:oMath xmlns:m="http://schemas.openxmlformats.org/officeDocument/2006/math">
                    <m:r>
                      <a:rPr lang="en-US" sz="2400" b="1" i="1" smtClean="0">
                        <a:solidFill>
                          <a:schemeClr val="bg1"/>
                        </a:solidFill>
                        <a:latin typeface="Cambria Math"/>
                      </a:rPr>
                      <m:t>𝒔</m:t>
                    </m:r>
                  </m:oMath>
                </a14:m>
                <a:r>
                  <a:rPr lang="en-US" sz="2400" b="1" dirty="0" smtClean="0">
                    <a:solidFill>
                      <a:schemeClr val="bg1"/>
                    </a:solidFill>
                  </a:rPr>
                  <a:t>, only one pair is measured and thus “destroyed”.</a:t>
                </a:r>
              </a:p>
              <a:p>
                <a:endParaRPr lang="en-US" sz="2400" b="1" dirty="0" smtClean="0">
                  <a:solidFill>
                    <a:schemeClr val="bg1"/>
                  </a:solidFill>
                </a:endParaRPr>
              </a:p>
              <a:p>
                <a:r>
                  <a:rPr lang="en-US" sz="2400" b="1" dirty="0" smtClean="0">
                    <a:solidFill>
                      <a:schemeClr val="bg1"/>
                    </a:solidFill>
                  </a:rPr>
                  <a:t>It is possible for Alice and Bob to apply “fixes” on the other pairs which took place in the circuit and transform them back to their original state based on the measurement results. (Good exercise at home..)</a:t>
                </a:r>
              </a:p>
              <a:p>
                <a:endParaRPr lang="en-US" sz="2400" b="1" dirty="0">
                  <a:solidFill>
                    <a:schemeClr val="bg1"/>
                  </a:solidFill>
                </a:endParaRPr>
              </a:p>
              <a:p>
                <a:r>
                  <a:rPr lang="en-US" sz="2400" b="1" dirty="0" smtClean="0">
                    <a:solidFill>
                      <a:schemeClr val="bg1"/>
                    </a:solidFill>
                  </a:rPr>
                  <a:t>Thus for every subset Alice and Bob need to sacrifice only one pair.</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772400" cy="4524315"/>
              </a:xfrm>
              <a:prstGeom prst="rect">
                <a:avLst/>
              </a:prstGeom>
              <a:blipFill rotWithShape="1">
                <a:blip r:embed="rId2"/>
                <a:stretch>
                  <a:fillRect l="-1255" t="-1213" r="-1882" b="-2156"/>
                </a:stretch>
              </a:blipFill>
            </p:spPr>
            <p:txBody>
              <a:bodyPr/>
              <a:lstStyle/>
              <a:p>
                <a:r>
                  <a:rPr lang="en-US">
                    <a:noFill/>
                  </a:rPr>
                  <a:t> </a:t>
                </a:r>
              </a:p>
            </p:txBody>
          </p:sp>
        </mc:Fallback>
      </mc:AlternateContent>
    </p:spTree>
    <p:extLst>
      <p:ext uri="{BB962C8B-B14F-4D97-AF65-F5344CB8AC3E}">
        <p14:creationId xmlns:p14="http://schemas.microsoft.com/office/powerpoint/2010/main" val="3672528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676400"/>
                <a:ext cx="7772400" cy="4524315"/>
              </a:xfrm>
              <a:prstGeom prst="rect">
                <a:avLst/>
              </a:prstGeom>
              <a:noFill/>
            </p:spPr>
            <p:txBody>
              <a:bodyPr wrap="square" rtlCol="0">
                <a:spAutoFit/>
              </a:bodyPr>
              <a:lstStyle/>
              <a:p>
                <a:r>
                  <a:rPr lang="en-US" sz="2400" b="1" dirty="0" smtClean="0">
                    <a:solidFill>
                      <a:schemeClr val="bg1"/>
                    </a:solidFill>
                  </a:rPr>
                  <a:t>We showed until now that if Eve performs the qubits in a tensor product state of the Bell basis vectors, Alice and Bob can verify in very high probability whether they share a series of </a:t>
                </a:r>
                <a14:m>
                  <m:oMath xmlns:m="http://schemas.openxmlformats.org/officeDocument/2006/math">
                    <m:r>
                      <a:rPr lang="en-US" sz="2400" b="1" i="1">
                        <a:solidFill>
                          <a:schemeClr val="bg1"/>
                        </a:solidFill>
                        <a:latin typeface="Cambria Math"/>
                      </a:rPr>
                      <m:t>|</m:t>
                    </m:r>
                    <m:sSup>
                      <m:sSupPr>
                        <m:ctrlPr>
                          <a:rPr lang="en-US" sz="2400" b="1" i="1">
                            <a:solidFill>
                              <a:schemeClr val="bg1"/>
                            </a:solidFill>
                            <a:latin typeface="Cambria Math"/>
                          </a:rPr>
                        </m:ctrlPr>
                      </m:sSupPr>
                      <m:e>
                        <m:r>
                          <a:rPr lang="en-US" sz="2400" b="1" i="1">
                            <a:solidFill>
                              <a:schemeClr val="bg1"/>
                            </a:solidFill>
                            <a:latin typeface="Cambria Math"/>
                            <a:ea typeface="Cambria Math"/>
                          </a:rPr>
                          <m:t>𝝍</m:t>
                        </m:r>
                      </m:e>
                      <m:sup>
                        <m:r>
                          <a:rPr lang="en-US" sz="2400" b="1" i="1">
                            <a:solidFill>
                              <a:schemeClr val="bg1"/>
                            </a:solidFill>
                            <a:latin typeface="Cambria Math"/>
                          </a:rPr>
                          <m:t>−</m:t>
                        </m:r>
                      </m:sup>
                    </m:sSup>
                    <m:r>
                      <a:rPr lang="en-US" sz="2400" b="1" i="1">
                        <a:solidFill>
                          <a:schemeClr val="bg1"/>
                        </a:solidFill>
                        <a:latin typeface="Cambria Math"/>
                      </a:rPr>
                      <m:t>&gt;</m:t>
                    </m:r>
                  </m:oMath>
                </a14:m>
                <a:r>
                  <a:rPr lang="en-US" sz="2400" b="1" dirty="0" smtClean="0">
                    <a:solidFill>
                      <a:schemeClr val="bg1"/>
                    </a:solidFill>
                  </a:rPr>
                  <a:t> states or not</a:t>
                </a:r>
              </a:p>
              <a:p>
                <a:endParaRPr lang="en-US" sz="2400" b="1" dirty="0">
                  <a:solidFill>
                    <a:schemeClr val="bg1"/>
                  </a:solidFill>
                </a:endParaRPr>
              </a:p>
              <a:p>
                <a:r>
                  <a:rPr lang="en-US" sz="2400" b="1" dirty="0" smtClean="0">
                    <a:solidFill>
                      <a:schemeClr val="bg1"/>
                    </a:solidFill>
                  </a:rPr>
                  <a:t>But note that Eve may use a super-position of these states or even more general - to entangle some of the qubits with her own qubits hoping to create correlations that will reveal information  about the key during the computation </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676400"/>
                <a:ext cx="7772400" cy="4524315"/>
              </a:xfrm>
              <a:prstGeom prst="rect">
                <a:avLst/>
              </a:prstGeom>
              <a:blipFill rotWithShape="1">
                <a:blip r:embed="rId2"/>
                <a:stretch>
                  <a:fillRect l="-1255" t="-1078" r="-706" b="-2156"/>
                </a:stretch>
              </a:blipFill>
            </p:spPr>
            <p:txBody>
              <a:bodyPr/>
              <a:lstStyle/>
              <a:p>
                <a:r>
                  <a:rPr lang="en-US">
                    <a:noFill/>
                  </a:rPr>
                  <a:t> </a:t>
                </a:r>
              </a:p>
            </p:txBody>
          </p:sp>
        </mc:Fallback>
      </mc:AlternateContent>
    </p:spTree>
    <p:extLst>
      <p:ext uri="{BB962C8B-B14F-4D97-AF65-F5344CB8AC3E}">
        <p14:creationId xmlns:p14="http://schemas.microsoft.com/office/powerpoint/2010/main" val="295827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704174"/>
                <a:ext cx="8229600" cy="4201150"/>
              </a:xfrm>
              <a:prstGeom prst="rect">
                <a:avLst/>
              </a:prstGeom>
              <a:noFill/>
            </p:spPr>
            <p:txBody>
              <a:bodyPr wrap="square" rtlCol="0">
                <a:spAutoFit/>
              </a:bodyPr>
              <a:lstStyle/>
              <a:p>
                <a:r>
                  <a:rPr lang="en-US" sz="2400" b="1" dirty="0" smtClean="0">
                    <a:solidFill>
                      <a:schemeClr val="bg1"/>
                    </a:solidFill>
                  </a:rPr>
                  <a:t>The most general state Eve can supply is</a:t>
                </a:r>
              </a:p>
              <a:p>
                <a14:m>
                  <m:oMath xmlns:m="http://schemas.openxmlformats.org/officeDocument/2006/math">
                    <m:r>
                      <a:rPr lang="en-US" sz="2400" b="1" i="1" smtClean="0">
                        <a:solidFill>
                          <a:schemeClr val="bg1"/>
                        </a:solidFill>
                        <a:latin typeface="Cambria Math"/>
                      </a:rPr>
                      <m:t>|</m:t>
                    </m:r>
                    <m:r>
                      <a:rPr lang="en-US" sz="2400" b="1" i="1" smtClean="0">
                        <a:solidFill>
                          <a:schemeClr val="bg1"/>
                        </a:solidFill>
                        <a:latin typeface="Cambria Math"/>
                      </a:rPr>
                      <m:t>𝒖</m:t>
                    </m:r>
                    <m:r>
                      <a:rPr lang="en-US" sz="2400" b="1" i="1" smtClean="0">
                        <a:solidFill>
                          <a:schemeClr val="bg1"/>
                        </a:solidFill>
                        <a:latin typeface="Cambria Math"/>
                      </a:rPr>
                      <m:t>&gt;</m:t>
                    </m:r>
                  </m:oMath>
                </a14:m>
                <a:r>
                  <a:rPr lang="en-US" sz="2400" b="1" dirty="0" smtClean="0">
                    <a:solidFill>
                      <a:schemeClr val="bg1"/>
                    </a:solidFill>
                  </a:rPr>
                  <a:t> </a:t>
                </a:r>
                <a14:m>
                  <m:oMath xmlns:m="http://schemas.openxmlformats.org/officeDocument/2006/math">
                    <m:r>
                      <a:rPr lang="en-US" sz="2400" b="1" i="1" dirty="0" smtClean="0">
                        <a:solidFill>
                          <a:schemeClr val="bg1"/>
                        </a:solidFill>
                        <a:latin typeface="Cambria Math"/>
                      </a:rPr>
                      <m:t>=</m:t>
                    </m:r>
                    <m:nary>
                      <m:naryPr>
                        <m:chr m:val="∑"/>
                        <m:supHide m:val="on"/>
                        <m:ctrlPr>
                          <a:rPr lang="en-US" sz="2400" b="1" i="1" dirty="0" smtClean="0">
                            <a:solidFill>
                              <a:schemeClr val="bg1"/>
                            </a:solidFill>
                            <a:latin typeface="Cambria Math"/>
                          </a:rPr>
                        </m:ctrlPr>
                      </m:naryPr>
                      <m:sub>
                        <m:sSub>
                          <m:sSubPr>
                            <m:ctrlPr>
                              <a:rPr lang="en-US" sz="2400" b="1" i="1" dirty="0" smtClean="0">
                                <a:solidFill>
                                  <a:schemeClr val="bg1"/>
                                </a:solidFill>
                                <a:latin typeface="Cambria Math"/>
                              </a:rPr>
                            </m:ctrlPr>
                          </m:sSubPr>
                          <m:e>
                            <m:r>
                              <a:rPr lang="en-US" sz="2400" b="1" i="1" dirty="0" smtClean="0">
                                <a:solidFill>
                                  <a:schemeClr val="bg1"/>
                                </a:solidFill>
                                <a:latin typeface="Cambria Math"/>
                              </a:rPr>
                              <m:t>𝒊</m:t>
                            </m:r>
                          </m:e>
                          <m:sub>
                            <m:r>
                              <a:rPr lang="en-US" sz="2400" b="1" i="1" dirty="0" smtClean="0">
                                <a:solidFill>
                                  <a:schemeClr val="bg1"/>
                                </a:solidFill>
                                <a:latin typeface="Cambria Math"/>
                              </a:rPr>
                              <m:t>𝟏</m:t>
                            </m:r>
                          </m:sub>
                        </m:sSub>
                        <m:r>
                          <m:rPr>
                            <m:brk m:alnAt="7"/>
                          </m:rPr>
                          <a:rPr lang="en-US" sz="2400" b="1" i="1" dirty="0" smtClean="0">
                            <a:solidFill>
                              <a:schemeClr val="bg1"/>
                            </a:solidFill>
                            <a:latin typeface="Cambria Math"/>
                          </a:rPr>
                          <m:t>,</m:t>
                        </m:r>
                        <m:sSub>
                          <m:sSubPr>
                            <m:ctrlPr>
                              <a:rPr lang="en-US" sz="2400" b="1" i="1" dirty="0" smtClean="0">
                                <a:solidFill>
                                  <a:schemeClr val="bg1"/>
                                </a:solidFill>
                                <a:latin typeface="Cambria Math"/>
                              </a:rPr>
                            </m:ctrlPr>
                          </m:sSubPr>
                          <m:e>
                            <m:r>
                              <a:rPr lang="en-US" sz="2400" b="1" i="1" dirty="0" smtClean="0">
                                <a:solidFill>
                                  <a:schemeClr val="bg1"/>
                                </a:solidFill>
                                <a:latin typeface="Cambria Math"/>
                              </a:rPr>
                              <m:t>𝒊</m:t>
                            </m:r>
                          </m:e>
                          <m:sub>
                            <m:r>
                              <a:rPr lang="en-US" sz="2400" b="1" i="1" dirty="0" smtClean="0">
                                <a:solidFill>
                                  <a:schemeClr val="bg1"/>
                                </a:solidFill>
                                <a:latin typeface="Cambria Math"/>
                              </a:rPr>
                              <m:t>𝟐</m:t>
                            </m:r>
                          </m:sub>
                        </m:sSub>
                        <m:r>
                          <m:rPr>
                            <m:brk m:alnAt="7"/>
                          </m:rPr>
                          <a:rPr lang="en-US" sz="2400" b="1" i="1" dirty="0" smtClean="0">
                            <a:solidFill>
                              <a:schemeClr val="bg1"/>
                            </a:solidFill>
                            <a:latin typeface="Cambria Math"/>
                          </a:rPr>
                          <m:t>,</m:t>
                        </m:r>
                        <m:r>
                          <a:rPr lang="en-US" sz="2400" b="1" i="1" dirty="0" smtClean="0">
                            <a:solidFill>
                              <a:schemeClr val="bg1"/>
                            </a:solidFill>
                            <a:latin typeface="Cambria Math"/>
                          </a:rPr>
                          <m:t>..,</m:t>
                        </m:r>
                        <m:sSub>
                          <m:sSubPr>
                            <m:ctrlPr>
                              <a:rPr lang="en-US" sz="2400" b="1" i="1" dirty="0" smtClean="0">
                                <a:solidFill>
                                  <a:schemeClr val="bg1"/>
                                </a:solidFill>
                                <a:latin typeface="Cambria Math"/>
                              </a:rPr>
                            </m:ctrlPr>
                          </m:sSubPr>
                          <m:e>
                            <m:r>
                              <a:rPr lang="en-US" sz="2400" b="1" i="1" dirty="0" smtClean="0">
                                <a:solidFill>
                                  <a:schemeClr val="bg1"/>
                                </a:solidFill>
                                <a:latin typeface="Cambria Math"/>
                              </a:rPr>
                              <m:t>𝒊</m:t>
                            </m:r>
                          </m:e>
                          <m:sub>
                            <m:r>
                              <a:rPr lang="en-US" sz="2400" b="1" i="1" dirty="0" smtClean="0">
                                <a:solidFill>
                                  <a:schemeClr val="bg1"/>
                                </a:solidFill>
                                <a:latin typeface="Cambria Math"/>
                              </a:rPr>
                              <m:t>𝑵</m:t>
                            </m:r>
                          </m:sub>
                        </m:sSub>
                      </m:sub>
                      <m:sup/>
                      <m:e>
                        <m:nary>
                          <m:naryPr>
                            <m:chr m:val="∑"/>
                            <m:supHide m:val="on"/>
                            <m:ctrlPr>
                              <a:rPr lang="en-US" sz="2400" b="1" i="1" dirty="0" smtClean="0">
                                <a:solidFill>
                                  <a:schemeClr val="bg1"/>
                                </a:solidFill>
                                <a:latin typeface="Cambria Math"/>
                              </a:rPr>
                            </m:ctrlPr>
                          </m:naryPr>
                          <m:sub>
                            <m:r>
                              <m:rPr>
                                <m:brk m:alnAt="7"/>
                              </m:rPr>
                              <a:rPr lang="en-US" sz="2400" b="1" i="1" dirty="0" smtClean="0">
                                <a:solidFill>
                                  <a:schemeClr val="bg1"/>
                                </a:solidFill>
                                <a:latin typeface="Cambria Math"/>
                              </a:rPr>
                              <m:t>𝒋</m:t>
                            </m:r>
                          </m:sub>
                          <m:sup/>
                          <m:e>
                            <m:sSub>
                              <m:sSubPr>
                                <m:ctrlPr>
                                  <a:rPr lang="en-US" sz="2400" b="1" i="1" dirty="0" smtClean="0">
                                    <a:solidFill>
                                      <a:schemeClr val="bg1"/>
                                    </a:solidFill>
                                    <a:latin typeface="Cambria Math"/>
                                  </a:rPr>
                                </m:ctrlPr>
                              </m:sSubPr>
                              <m:e>
                                <m:r>
                                  <a:rPr lang="en-US" sz="2400" b="1" i="1" dirty="0" smtClean="0">
                                    <a:solidFill>
                                      <a:schemeClr val="bg1"/>
                                    </a:solidFill>
                                    <a:latin typeface="Cambria Math"/>
                                  </a:rPr>
                                  <m:t>𝒂</m:t>
                                </m:r>
                              </m:e>
                              <m:sub>
                                <m:sSub>
                                  <m:sSubPr>
                                    <m:ctrlPr>
                                      <a:rPr lang="en-US" sz="2400" b="1" i="1" dirty="0">
                                        <a:solidFill>
                                          <a:schemeClr val="bg1"/>
                                        </a:solidFill>
                                        <a:latin typeface="Cambria Math"/>
                                      </a:rPr>
                                    </m:ctrlPr>
                                  </m:sSubPr>
                                  <m:e>
                                    <m:r>
                                      <a:rPr lang="en-US" sz="2400" b="1" i="1" dirty="0">
                                        <a:solidFill>
                                          <a:schemeClr val="bg1"/>
                                        </a:solidFill>
                                        <a:latin typeface="Cambria Math"/>
                                      </a:rPr>
                                      <m:t>𝒊</m:t>
                                    </m:r>
                                  </m:e>
                                  <m:sub>
                                    <m:r>
                                      <a:rPr lang="en-US" sz="2400" b="1" i="1" dirty="0">
                                        <a:solidFill>
                                          <a:schemeClr val="bg1"/>
                                        </a:solidFill>
                                        <a:latin typeface="Cambria Math"/>
                                      </a:rPr>
                                      <m:t>𝟏</m:t>
                                    </m:r>
                                  </m:sub>
                                </m:sSub>
                                <m:r>
                                  <m:rPr>
                                    <m:brk m:alnAt="7"/>
                                  </m:rPr>
                                  <a:rPr lang="en-US" sz="2400" b="1" i="1" dirty="0">
                                    <a:solidFill>
                                      <a:schemeClr val="bg1"/>
                                    </a:solidFill>
                                    <a:latin typeface="Cambria Math"/>
                                  </a:rPr>
                                  <m:t>,</m:t>
                                </m:r>
                                <m:sSub>
                                  <m:sSubPr>
                                    <m:ctrlPr>
                                      <a:rPr lang="en-US" sz="2400" b="1" i="1" dirty="0">
                                        <a:solidFill>
                                          <a:schemeClr val="bg1"/>
                                        </a:solidFill>
                                        <a:latin typeface="Cambria Math"/>
                                      </a:rPr>
                                    </m:ctrlPr>
                                  </m:sSubPr>
                                  <m:e>
                                    <m:r>
                                      <a:rPr lang="en-US" sz="2400" b="1" i="1" dirty="0">
                                        <a:solidFill>
                                          <a:schemeClr val="bg1"/>
                                        </a:solidFill>
                                        <a:latin typeface="Cambria Math"/>
                                      </a:rPr>
                                      <m:t>𝒊</m:t>
                                    </m:r>
                                  </m:e>
                                  <m:sub>
                                    <m:r>
                                      <a:rPr lang="en-US" sz="2400" b="1" i="1" dirty="0">
                                        <a:solidFill>
                                          <a:schemeClr val="bg1"/>
                                        </a:solidFill>
                                        <a:latin typeface="Cambria Math"/>
                                      </a:rPr>
                                      <m:t>𝟐</m:t>
                                    </m:r>
                                  </m:sub>
                                </m:sSub>
                                <m:r>
                                  <m:rPr>
                                    <m:brk m:alnAt="7"/>
                                  </m:rPr>
                                  <a:rPr lang="en-US" sz="2400" b="1" i="1" dirty="0">
                                    <a:solidFill>
                                      <a:schemeClr val="bg1"/>
                                    </a:solidFill>
                                    <a:latin typeface="Cambria Math"/>
                                  </a:rPr>
                                  <m:t>,</m:t>
                                </m:r>
                                <m:r>
                                  <a:rPr lang="en-US" sz="2400" b="1" i="1" dirty="0">
                                    <a:solidFill>
                                      <a:schemeClr val="bg1"/>
                                    </a:solidFill>
                                    <a:latin typeface="Cambria Math"/>
                                  </a:rPr>
                                  <m:t>..,</m:t>
                                </m:r>
                                <m:sSub>
                                  <m:sSubPr>
                                    <m:ctrlPr>
                                      <a:rPr lang="en-US" sz="2400" b="1" i="1" dirty="0">
                                        <a:solidFill>
                                          <a:schemeClr val="bg1"/>
                                        </a:solidFill>
                                        <a:latin typeface="Cambria Math"/>
                                      </a:rPr>
                                    </m:ctrlPr>
                                  </m:sSubPr>
                                  <m:e>
                                    <m:r>
                                      <a:rPr lang="en-US" sz="2400" b="1" i="1" dirty="0">
                                        <a:solidFill>
                                          <a:schemeClr val="bg1"/>
                                        </a:solidFill>
                                        <a:latin typeface="Cambria Math"/>
                                      </a:rPr>
                                      <m:t>𝒊</m:t>
                                    </m:r>
                                  </m:e>
                                  <m:sub>
                                    <m:r>
                                      <a:rPr lang="en-US" sz="2400" b="1" i="1" dirty="0">
                                        <a:solidFill>
                                          <a:schemeClr val="bg1"/>
                                        </a:solidFill>
                                        <a:latin typeface="Cambria Math"/>
                                      </a:rPr>
                                      <m:t>𝑵</m:t>
                                    </m:r>
                                  </m:sub>
                                </m:sSub>
                                <m:r>
                                  <a:rPr lang="en-US" sz="2400" b="1" i="1" dirty="0" smtClean="0">
                                    <a:solidFill>
                                      <a:schemeClr val="bg1"/>
                                    </a:solidFill>
                                    <a:latin typeface="Cambria Math"/>
                                  </a:rPr>
                                  <m:t>,</m:t>
                                </m:r>
                                <m:r>
                                  <a:rPr lang="en-US" sz="2400" b="1" i="1" dirty="0" smtClean="0">
                                    <a:solidFill>
                                      <a:schemeClr val="bg1"/>
                                    </a:solidFill>
                                    <a:latin typeface="Cambria Math"/>
                                  </a:rPr>
                                  <m:t>𝒋</m:t>
                                </m:r>
                              </m:sub>
                            </m:sSub>
                            <m:r>
                              <a:rPr lang="en-US" sz="2400" b="1" i="1" dirty="0" smtClean="0">
                                <a:solidFill>
                                  <a:schemeClr val="bg1"/>
                                </a:solidFill>
                                <a:latin typeface="Cambria Math"/>
                              </a:rPr>
                              <m:t>|</m:t>
                            </m:r>
                            <m:sSub>
                              <m:sSubPr>
                                <m:ctrlPr>
                                  <a:rPr lang="en-US" sz="2400" b="1" i="1" dirty="0">
                                    <a:solidFill>
                                      <a:schemeClr val="bg1"/>
                                    </a:solidFill>
                                    <a:latin typeface="Cambria Math"/>
                                  </a:rPr>
                                </m:ctrlPr>
                              </m:sSubPr>
                              <m:e>
                                <m:r>
                                  <a:rPr lang="en-US" sz="2400" b="1" i="1" dirty="0">
                                    <a:solidFill>
                                      <a:schemeClr val="bg1"/>
                                    </a:solidFill>
                                    <a:latin typeface="Cambria Math"/>
                                  </a:rPr>
                                  <m:t>𝒊</m:t>
                                </m:r>
                              </m:e>
                              <m:sub>
                                <m:r>
                                  <a:rPr lang="en-US" sz="2400" b="1" i="1" dirty="0">
                                    <a:solidFill>
                                      <a:schemeClr val="bg1"/>
                                    </a:solidFill>
                                    <a:latin typeface="Cambria Math"/>
                                  </a:rPr>
                                  <m:t>𝟏</m:t>
                                </m:r>
                              </m:sub>
                            </m:sSub>
                            <m:r>
                              <m:rPr>
                                <m:brk m:alnAt="7"/>
                              </m:rPr>
                              <a:rPr lang="en-US" sz="2400" b="1" i="1" dirty="0">
                                <a:solidFill>
                                  <a:schemeClr val="bg1"/>
                                </a:solidFill>
                                <a:latin typeface="Cambria Math"/>
                              </a:rPr>
                              <m:t>,</m:t>
                            </m:r>
                            <m:sSub>
                              <m:sSubPr>
                                <m:ctrlPr>
                                  <a:rPr lang="en-US" sz="2400" b="1" i="1" dirty="0">
                                    <a:solidFill>
                                      <a:schemeClr val="bg1"/>
                                    </a:solidFill>
                                    <a:latin typeface="Cambria Math"/>
                                  </a:rPr>
                                </m:ctrlPr>
                              </m:sSubPr>
                              <m:e>
                                <m:r>
                                  <a:rPr lang="en-US" sz="2400" b="1" i="1" dirty="0">
                                    <a:solidFill>
                                      <a:schemeClr val="bg1"/>
                                    </a:solidFill>
                                    <a:latin typeface="Cambria Math"/>
                                  </a:rPr>
                                  <m:t>𝒊</m:t>
                                </m:r>
                              </m:e>
                              <m:sub>
                                <m:r>
                                  <a:rPr lang="en-US" sz="2400" b="1" i="1" dirty="0">
                                    <a:solidFill>
                                      <a:schemeClr val="bg1"/>
                                    </a:solidFill>
                                    <a:latin typeface="Cambria Math"/>
                                  </a:rPr>
                                  <m:t>𝟐</m:t>
                                </m:r>
                              </m:sub>
                            </m:sSub>
                            <m:r>
                              <m:rPr>
                                <m:brk m:alnAt="7"/>
                              </m:rPr>
                              <a:rPr lang="en-US" sz="2400" b="1" i="1" dirty="0">
                                <a:solidFill>
                                  <a:schemeClr val="bg1"/>
                                </a:solidFill>
                                <a:latin typeface="Cambria Math"/>
                              </a:rPr>
                              <m:t>,</m:t>
                            </m:r>
                            <m:r>
                              <a:rPr lang="en-US" sz="2400" b="1" i="1" dirty="0">
                                <a:solidFill>
                                  <a:schemeClr val="bg1"/>
                                </a:solidFill>
                                <a:latin typeface="Cambria Math"/>
                              </a:rPr>
                              <m:t>..,</m:t>
                            </m:r>
                            <m:sSub>
                              <m:sSubPr>
                                <m:ctrlPr>
                                  <a:rPr lang="en-US" sz="2400" b="1" i="1" dirty="0">
                                    <a:solidFill>
                                      <a:schemeClr val="bg1"/>
                                    </a:solidFill>
                                    <a:latin typeface="Cambria Math"/>
                                  </a:rPr>
                                </m:ctrlPr>
                              </m:sSubPr>
                              <m:e>
                                <m:r>
                                  <a:rPr lang="en-US" sz="2400" b="1" i="1" dirty="0">
                                    <a:solidFill>
                                      <a:schemeClr val="bg1"/>
                                    </a:solidFill>
                                    <a:latin typeface="Cambria Math"/>
                                  </a:rPr>
                                  <m:t>𝒊</m:t>
                                </m:r>
                              </m:e>
                              <m:sub>
                                <m:r>
                                  <a:rPr lang="en-US" sz="2400" b="1" i="1" dirty="0">
                                    <a:solidFill>
                                      <a:schemeClr val="bg1"/>
                                    </a:solidFill>
                                    <a:latin typeface="Cambria Math"/>
                                  </a:rPr>
                                  <m:t>𝑵</m:t>
                                </m:r>
                              </m:sub>
                            </m:sSub>
                            <m:r>
                              <a:rPr lang="en-US" sz="2400" b="1" i="1" dirty="0" smtClean="0">
                                <a:solidFill>
                                  <a:schemeClr val="bg1"/>
                                </a:solidFill>
                                <a:latin typeface="Cambria Math"/>
                              </a:rPr>
                              <m:t>&gt;</m:t>
                            </m:r>
                            <m:r>
                              <a:rPr lang="en-US" sz="2400" b="1" i="1" dirty="0" smtClean="0">
                                <a:solidFill>
                                  <a:schemeClr val="bg1"/>
                                </a:solidFill>
                                <a:latin typeface="Cambria Math"/>
                                <a:ea typeface="Cambria Math"/>
                              </a:rPr>
                              <m:t>⊗</m:t>
                            </m:r>
                          </m:e>
                        </m:nary>
                      </m:e>
                    </m:nary>
                    <m:r>
                      <a:rPr lang="en-US" sz="2400" b="1" i="1" dirty="0" smtClean="0">
                        <a:solidFill>
                          <a:schemeClr val="bg1"/>
                        </a:solidFill>
                        <a:latin typeface="Cambria Math"/>
                      </a:rPr>
                      <m:t>|</m:t>
                    </m:r>
                    <m:r>
                      <a:rPr lang="en-US" sz="2400" b="1" i="1" dirty="0" smtClean="0">
                        <a:solidFill>
                          <a:schemeClr val="bg1"/>
                        </a:solidFill>
                        <a:latin typeface="Cambria Math"/>
                      </a:rPr>
                      <m:t>𝒋</m:t>
                    </m:r>
                    <m:r>
                      <a:rPr lang="en-US" sz="2400" b="1" i="1" dirty="0" smtClean="0">
                        <a:solidFill>
                          <a:schemeClr val="bg1"/>
                        </a:solidFill>
                        <a:latin typeface="Cambria Math"/>
                      </a:rPr>
                      <m:t>&gt;</m:t>
                    </m:r>
                  </m:oMath>
                </a14:m>
                <a:endParaRPr lang="en-US" sz="2400" b="1" dirty="0" smtClean="0">
                  <a:solidFill>
                    <a:schemeClr val="bg1"/>
                  </a:solidFill>
                </a:endParaRPr>
              </a:p>
              <a:p>
                <a:r>
                  <a:rPr lang="en-US" sz="2400" b="1" dirty="0" smtClean="0">
                    <a:solidFill>
                      <a:schemeClr val="bg1"/>
                    </a:solidFill>
                  </a:rPr>
                  <a:t>Where i1,..,iN run on {00 , 01 , 10 , 11} and </a:t>
                </a:r>
                <a14:m>
                  <m:oMath xmlns:m="http://schemas.openxmlformats.org/officeDocument/2006/math">
                    <m:r>
                      <a:rPr lang="en-US" sz="2400" b="1" i="1" smtClean="0">
                        <a:solidFill>
                          <a:schemeClr val="bg1"/>
                        </a:solidFill>
                        <a:latin typeface="Cambria Math"/>
                      </a:rPr>
                      <m:t>|</m:t>
                    </m:r>
                    <m:r>
                      <a:rPr lang="en-US" sz="2400" b="1" i="1" smtClean="0">
                        <a:solidFill>
                          <a:schemeClr val="bg1"/>
                        </a:solidFill>
                        <a:latin typeface="Cambria Math"/>
                      </a:rPr>
                      <m:t>𝒋</m:t>
                    </m:r>
                    <m:r>
                      <a:rPr lang="en-US" sz="2400" b="1" i="1" smtClean="0">
                        <a:solidFill>
                          <a:schemeClr val="bg1"/>
                        </a:solidFill>
                        <a:latin typeface="Cambria Math"/>
                      </a:rPr>
                      <m:t>&gt;</m:t>
                    </m:r>
                  </m:oMath>
                </a14:m>
                <a:r>
                  <a:rPr lang="en-US" sz="2400" b="1" dirty="0" smtClean="0">
                    <a:solidFill>
                      <a:schemeClr val="bg1"/>
                    </a:solidFill>
                  </a:rPr>
                  <a:t> is some orthonormal basis for Eve’s private qubits.</a:t>
                </a:r>
              </a:p>
              <a:p>
                <a:endParaRPr lang="en-US" sz="2400" b="1" dirty="0">
                  <a:solidFill>
                    <a:schemeClr val="bg1"/>
                  </a:solidFill>
                </a:endParaRPr>
              </a:p>
              <a:p>
                <a:r>
                  <a:rPr lang="en-US" sz="2400" b="1" dirty="0" smtClean="0">
                    <a:solidFill>
                      <a:schemeClr val="bg1"/>
                    </a:solidFill>
                  </a:rPr>
                  <a:t>Note that the measurements preformed by Alice and Bob during the protocol can be represented by the observables</a:t>
                </a:r>
              </a:p>
              <a:p>
                <a14:m>
                  <m:oMath xmlns:m="http://schemas.openxmlformats.org/officeDocument/2006/math">
                    <m:sSub>
                      <m:sSubPr>
                        <m:ctrlPr>
                          <a:rPr lang="en-US" sz="2400" b="1" i="1">
                            <a:solidFill>
                              <a:schemeClr val="bg1"/>
                            </a:solidFill>
                            <a:latin typeface="Cambria Math"/>
                          </a:rPr>
                        </m:ctrlPr>
                      </m:sSubPr>
                      <m:e>
                        <m:r>
                          <a:rPr lang="en-US" sz="2400" b="1" i="1">
                            <a:solidFill>
                              <a:schemeClr val="bg1"/>
                            </a:solidFill>
                            <a:latin typeface="Cambria Math"/>
                          </a:rPr>
                          <m:t>𝑸</m:t>
                        </m:r>
                      </m:e>
                      <m:sub>
                        <m:r>
                          <a:rPr lang="en-US" sz="2400" b="1" i="1">
                            <a:solidFill>
                              <a:schemeClr val="bg1"/>
                            </a:solidFill>
                            <a:latin typeface="Cambria Math"/>
                          </a:rPr>
                          <m:t>𝒔</m:t>
                        </m:r>
                      </m:sub>
                    </m:sSub>
                    <m:r>
                      <a:rPr lang="en-US" sz="2400" b="1" i="1">
                        <a:solidFill>
                          <a:schemeClr val="bg1"/>
                        </a:solidFill>
                        <a:latin typeface="Cambria Math"/>
                      </a:rPr>
                      <m:t>=</m:t>
                    </m:r>
                    <m:nary>
                      <m:naryPr>
                        <m:chr m:val="∑"/>
                        <m:subHide m:val="on"/>
                        <m:supHide m:val="on"/>
                        <m:ctrlPr>
                          <a:rPr lang="en-US" sz="2400" b="1" i="1">
                            <a:solidFill>
                              <a:schemeClr val="bg1"/>
                            </a:solidFill>
                            <a:latin typeface="Cambria Math"/>
                          </a:rPr>
                        </m:ctrlPr>
                      </m:naryPr>
                      <m:sub/>
                      <m:sup/>
                      <m:e>
                        <m:d>
                          <m:dPr>
                            <m:ctrlPr>
                              <a:rPr lang="en-US" sz="2400" b="1" i="1">
                                <a:solidFill>
                                  <a:schemeClr val="bg1"/>
                                </a:solidFill>
                                <a:latin typeface="Cambria Math"/>
                              </a:rPr>
                            </m:ctrlPr>
                          </m:dPr>
                          <m:e>
                            <m:r>
                              <a:rPr lang="en-US" sz="2400" b="1" i="1">
                                <a:solidFill>
                                  <a:schemeClr val="bg1"/>
                                </a:solidFill>
                                <a:latin typeface="Cambria Math"/>
                              </a:rPr>
                              <m:t>𝒔</m:t>
                            </m:r>
                            <m:r>
                              <a:rPr lang="en-US" sz="2400" b="1" i="1">
                                <a:solidFill>
                                  <a:schemeClr val="bg1"/>
                                </a:solidFill>
                                <a:latin typeface="Cambria Math"/>
                                <a:ea typeface="Cambria Math"/>
                              </a:rPr>
                              <m:t>∙</m:t>
                            </m:r>
                            <m:r>
                              <a:rPr lang="en-US" sz="2400" b="1" i="1">
                                <a:solidFill>
                                  <a:schemeClr val="bg1"/>
                                </a:solidFill>
                                <a:latin typeface="Cambria Math"/>
                                <a:ea typeface="Cambria Math"/>
                              </a:rPr>
                              <m:t>𝒘</m:t>
                            </m:r>
                          </m:e>
                        </m:d>
                        <m:r>
                          <a:rPr lang="en-US" sz="2400" b="1" i="1">
                            <a:solidFill>
                              <a:schemeClr val="bg1"/>
                            </a:solidFill>
                            <a:latin typeface="Cambria Math"/>
                            <a:ea typeface="Cambria Math"/>
                          </a:rPr>
                          <m:t>|</m:t>
                        </m:r>
                        <m:r>
                          <a:rPr lang="en-US" sz="2400" b="1" i="1">
                            <a:solidFill>
                              <a:schemeClr val="bg1"/>
                            </a:solidFill>
                            <a:latin typeface="Cambria Math"/>
                            <a:ea typeface="Cambria Math"/>
                          </a:rPr>
                          <m:t>𝒘</m:t>
                        </m:r>
                        <m:r>
                          <a:rPr lang="en-US" sz="2400" b="1" i="1">
                            <a:solidFill>
                              <a:schemeClr val="bg1"/>
                            </a:solidFill>
                            <a:latin typeface="Cambria Math"/>
                            <a:ea typeface="Cambria Math"/>
                          </a:rPr>
                          <m:t>&gt;&lt;</m:t>
                        </m:r>
                        <m:r>
                          <a:rPr lang="en-US" sz="2400" b="1" i="1">
                            <a:solidFill>
                              <a:schemeClr val="bg1"/>
                            </a:solidFill>
                            <a:latin typeface="Cambria Math"/>
                            <a:ea typeface="Cambria Math"/>
                          </a:rPr>
                          <m:t>𝒘</m:t>
                        </m:r>
                        <m:r>
                          <a:rPr lang="en-US" sz="2400" b="1" i="1">
                            <a:solidFill>
                              <a:schemeClr val="bg1"/>
                            </a:solidFill>
                            <a:latin typeface="Cambria Math"/>
                            <a:ea typeface="Cambria Math"/>
                          </a:rPr>
                          <m:t>|</m:t>
                        </m:r>
                      </m:e>
                    </m:nary>
                  </m:oMath>
                </a14:m>
                <a:r>
                  <a:rPr lang="en-US" sz="2400" b="1" dirty="0">
                    <a:solidFill>
                      <a:schemeClr val="bg1"/>
                    </a:solidFill>
                  </a:rPr>
                  <a:t> for each subset </a:t>
                </a:r>
                <a14:m>
                  <m:oMath xmlns:m="http://schemas.openxmlformats.org/officeDocument/2006/math">
                    <m:r>
                      <a:rPr lang="en-US" sz="2400" b="1" i="1">
                        <a:solidFill>
                          <a:schemeClr val="bg1"/>
                        </a:solidFill>
                        <a:latin typeface="Cambria Math"/>
                      </a:rPr>
                      <m:t>𝒔</m:t>
                    </m:r>
                  </m:oMath>
                </a14:m>
                <a:endParaRPr lang="en-US" sz="2400" b="1" dirty="0">
                  <a:solidFill>
                    <a:schemeClr val="bg1"/>
                  </a:solidFill>
                </a:endParaRPr>
              </a:p>
              <a:p>
                <a:endParaRPr lang="en-US" sz="2400" b="1" dirty="0" smtClean="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1704174"/>
                <a:ext cx="8229600" cy="4201150"/>
              </a:xfrm>
              <a:prstGeom prst="rect">
                <a:avLst/>
              </a:prstGeom>
              <a:blipFill rotWithShape="1">
                <a:blip r:embed="rId2"/>
                <a:stretch>
                  <a:fillRect l="-1185" t="-5515" b="-12337"/>
                </a:stretch>
              </a:blipFill>
            </p:spPr>
            <p:txBody>
              <a:bodyPr/>
              <a:lstStyle/>
              <a:p>
                <a:r>
                  <a:rPr lang="en-US">
                    <a:noFill/>
                  </a:rPr>
                  <a:t> </a:t>
                </a:r>
              </a:p>
            </p:txBody>
          </p:sp>
        </mc:Fallback>
      </mc:AlternateContent>
    </p:spTree>
    <p:extLst>
      <p:ext uri="{BB962C8B-B14F-4D97-AF65-F5344CB8AC3E}">
        <p14:creationId xmlns:p14="http://schemas.microsoft.com/office/powerpoint/2010/main" val="1323483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704174"/>
                <a:ext cx="7663441" cy="3046988"/>
              </a:xfrm>
              <a:prstGeom prst="rect">
                <a:avLst/>
              </a:prstGeom>
              <a:noFill/>
            </p:spPr>
            <p:txBody>
              <a:bodyPr wrap="square" rtlCol="0">
                <a:spAutoFit/>
              </a:bodyPr>
              <a:lstStyle/>
              <a:p>
                <a:r>
                  <a:rPr lang="en-US" sz="2400" b="1" dirty="0" smtClean="0">
                    <a:solidFill>
                      <a:schemeClr val="bg1"/>
                    </a:solidFill>
                  </a:rPr>
                  <a:t>Denote by </a:t>
                </a:r>
                <a14:m>
                  <m:oMath xmlns:m="http://schemas.openxmlformats.org/officeDocument/2006/math">
                    <m:r>
                      <a:rPr lang="en-US" sz="2400" b="1" i="1" smtClean="0">
                        <a:solidFill>
                          <a:schemeClr val="bg1"/>
                        </a:solidFill>
                        <a:latin typeface="Cambria Math"/>
                      </a:rPr>
                      <m:t>𝑾</m:t>
                    </m:r>
                  </m:oMath>
                </a14:m>
                <a:r>
                  <a:rPr lang="en-US" sz="2400" b="1" dirty="0" smtClean="0">
                    <a:solidFill>
                      <a:schemeClr val="bg1"/>
                    </a:solidFill>
                  </a:rPr>
                  <a:t> the observable corresponding</a:t>
                </a:r>
              </a:p>
              <a:p>
                <a:r>
                  <a:rPr lang="en-US" sz="2400" b="1" dirty="0" smtClean="0">
                    <a:solidFill>
                      <a:schemeClr val="bg1"/>
                    </a:solidFill>
                  </a:rPr>
                  <a:t>to a measurement in the </a:t>
                </a:r>
                <a14:m>
                  <m:oMath xmlns:m="http://schemas.openxmlformats.org/officeDocument/2006/math">
                    <m:r>
                      <a:rPr lang="en-US" sz="2400" b="1" i="1" smtClean="0">
                        <a:solidFill>
                          <a:schemeClr val="bg1"/>
                        </a:solidFill>
                        <a:latin typeface="Cambria Math"/>
                      </a:rPr>
                      <m:t>𝑵</m:t>
                    </m:r>
                  </m:oMath>
                </a14:m>
                <a:r>
                  <a:rPr lang="en-US" sz="2400" b="1" dirty="0" smtClean="0">
                    <a:solidFill>
                      <a:schemeClr val="bg1"/>
                    </a:solidFill>
                  </a:rPr>
                  <a:t>-Bell basis, i.e. </a:t>
                </a:r>
                <a14:m>
                  <m:oMath xmlns:m="http://schemas.openxmlformats.org/officeDocument/2006/math">
                    <m:r>
                      <a:rPr lang="en-US" sz="2400" b="1" i="1" smtClean="0">
                        <a:solidFill>
                          <a:schemeClr val="bg1"/>
                        </a:solidFill>
                        <a:latin typeface="Cambria Math"/>
                      </a:rPr>
                      <m:t>𝑾</m:t>
                    </m:r>
                    <m:r>
                      <a:rPr lang="en-US" sz="2400" b="1" i="1" smtClean="0">
                        <a:solidFill>
                          <a:schemeClr val="bg1"/>
                        </a:solidFill>
                        <a:latin typeface="Cambria Math"/>
                      </a:rPr>
                      <m:t>=</m:t>
                    </m:r>
                    <m:nary>
                      <m:naryPr>
                        <m:chr m:val="∑"/>
                        <m:subHide m:val="on"/>
                        <m:supHide m:val="on"/>
                        <m:ctrlPr>
                          <a:rPr lang="en-US" sz="2400" b="1" i="1" smtClean="0">
                            <a:solidFill>
                              <a:schemeClr val="bg1"/>
                            </a:solidFill>
                            <a:latin typeface="Cambria Math"/>
                          </a:rPr>
                        </m:ctrlPr>
                      </m:naryPr>
                      <m:sub/>
                      <m:sup/>
                      <m:e>
                        <m:r>
                          <a:rPr lang="en-US" sz="2400" b="1" i="1" smtClean="0">
                            <a:solidFill>
                              <a:schemeClr val="bg1"/>
                            </a:solidFill>
                            <a:latin typeface="Cambria Math"/>
                          </a:rPr>
                          <m:t>𝒘</m:t>
                        </m:r>
                      </m:e>
                    </m:nary>
                    <m:r>
                      <a:rPr lang="en-US" sz="2400" b="1" i="1" smtClean="0">
                        <a:solidFill>
                          <a:schemeClr val="bg1"/>
                        </a:solidFill>
                        <a:latin typeface="Cambria Math"/>
                      </a:rPr>
                      <m:t>|</m:t>
                    </m:r>
                    <m:r>
                      <a:rPr lang="en-US" sz="2400" b="1" i="1" smtClean="0">
                        <a:solidFill>
                          <a:schemeClr val="bg1"/>
                        </a:solidFill>
                        <a:latin typeface="Cambria Math"/>
                      </a:rPr>
                      <m:t>𝒘</m:t>
                    </m:r>
                    <m:r>
                      <a:rPr lang="en-US" sz="2400" b="1" i="1" smtClean="0">
                        <a:solidFill>
                          <a:schemeClr val="bg1"/>
                        </a:solidFill>
                        <a:latin typeface="Cambria Math"/>
                      </a:rPr>
                      <m:t>&gt;&lt;</m:t>
                    </m:r>
                    <m:r>
                      <a:rPr lang="en-US" sz="2400" b="1" i="1" smtClean="0">
                        <a:solidFill>
                          <a:schemeClr val="bg1"/>
                        </a:solidFill>
                        <a:latin typeface="Cambria Math"/>
                      </a:rPr>
                      <m:t>𝒘</m:t>
                    </m:r>
                    <m:r>
                      <a:rPr lang="en-US" sz="2400" b="1" i="1" smtClean="0">
                        <a:solidFill>
                          <a:schemeClr val="bg1"/>
                        </a:solidFill>
                        <a:latin typeface="Cambria Math"/>
                      </a:rPr>
                      <m:t>|</m:t>
                    </m:r>
                  </m:oMath>
                </a14:m>
                <a:endParaRPr lang="en-US" sz="2400" b="1" dirty="0" smtClean="0">
                  <a:solidFill>
                    <a:schemeClr val="bg1"/>
                  </a:solidFill>
                </a:endParaRPr>
              </a:p>
              <a:p>
                <a:endParaRPr lang="en-US" sz="2400" b="1" dirty="0">
                  <a:solidFill>
                    <a:schemeClr val="bg1"/>
                  </a:solidFill>
                </a:endParaRPr>
              </a:p>
              <a:p>
                <a:r>
                  <a:rPr lang="en-US" sz="2400" b="1" dirty="0" smtClean="0">
                    <a:solidFill>
                      <a:schemeClr val="bg1"/>
                    </a:solidFill>
                  </a:rPr>
                  <a:t>All the above operators refer to a single basis (the </a:t>
                </a:r>
                <a:r>
                  <a:rPr lang="en-US" sz="2400" b="1" dirty="0">
                    <a:solidFill>
                      <a:schemeClr val="bg1"/>
                    </a:solidFill>
                  </a:rPr>
                  <a:t>the </a:t>
                </a:r>
                <a14:m>
                  <m:oMath xmlns:m="http://schemas.openxmlformats.org/officeDocument/2006/math">
                    <m:r>
                      <a:rPr lang="en-US" sz="2400" b="1" i="1">
                        <a:solidFill>
                          <a:schemeClr val="bg1"/>
                        </a:solidFill>
                        <a:latin typeface="Cambria Math"/>
                      </a:rPr>
                      <m:t>𝑵</m:t>
                    </m:r>
                  </m:oMath>
                </a14:m>
                <a:r>
                  <a:rPr lang="en-US" sz="2400" b="1" dirty="0">
                    <a:solidFill>
                      <a:schemeClr val="bg1"/>
                    </a:solidFill>
                  </a:rPr>
                  <a:t>-Bell </a:t>
                </a:r>
                <a:r>
                  <a:rPr lang="en-US" sz="2400" b="1" dirty="0" smtClean="0">
                    <a:solidFill>
                      <a:schemeClr val="bg1"/>
                    </a:solidFill>
                  </a:rPr>
                  <a:t>basis), and since all the </a:t>
                </a:r>
                <a:r>
                  <a:rPr lang="en-US" sz="2400" b="1" dirty="0">
                    <a:solidFill>
                      <a:schemeClr val="bg1"/>
                    </a:solidFill>
                  </a:rPr>
                  <a:t>operators diagonalizable </a:t>
                </a:r>
                <a:r>
                  <a:rPr lang="en-US" sz="2400" b="1" dirty="0" smtClean="0">
                    <a:solidFill>
                      <a:schemeClr val="bg1"/>
                    </a:solidFill>
                  </a:rPr>
                  <a:t>with respect to that basis they commute with </a:t>
                </a:r>
                <a14:m>
                  <m:oMath xmlns:m="http://schemas.openxmlformats.org/officeDocument/2006/math">
                    <m:r>
                      <a:rPr lang="en-US" sz="2400" b="1" i="1" smtClean="0">
                        <a:solidFill>
                          <a:schemeClr val="bg1"/>
                        </a:solidFill>
                        <a:latin typeface="Cambria Math"/>
                      </a:rPr>
                      <m:t>𝑾</m:t>
                    </m:r>
                  </m:oMath>
                </a14:m>
                <a:endParaRPr lang="en-US" sz="2400" b="1" dirty="0" smtClean="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1704174"/>
                <a:ext cx="7663441" cy="3046988"/>
              </a:xfrm>
              <a:prstGeom prst="rect">
                <a:avLst/>
              </a:prstGeom>
              <a:blipFill rotWithShape="1">
                <a:blip r:embed="rId2"/>
                <a:stretch>
                  <a:fillRect l="-1273" t="-1804" b="-3607"/>
                </a:stretch>
              </a:blipFill>
            </p:spPr>
            <p:txBody>
              <a:bodyPr/>
              <a:lstStyle/>
              <a:p>
                <a:r>
                  <a:rPr lang="en-US">
                    <a:noFill/>
                  </a:rPr>
                  <a:t> </a:t>
                </a:r>
              </a:p>
            </p:txBody>
          </p:sp>
        </mc:Fallback>
      </mc:AlternateContent>
    </p:spTree>
    <p:extLst>
      <p:ext uri="{BB962C8B-B14F-4D97-AF65-F5344CB8AC3E}">
        <p14:creationId xmlns:p14="http://schemas.microsoft.com/office/powerpoint/2010/main" val="1992783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85800" y="1704174"/>
                <a:ext cx="7663441" cy="3785652"/>
              </a:xfrm>
              <a:prstGeom prst="rect">
                <a:avLst/>
              </a:prstGeom>
              <a:noFill/>
            </p:spPr>
            <p:txBody>
              <a:bodyPr wrap="square" rtlCol="0">
                <a:spAutoFit/>
              </a:bodyPr>
              <a:lstStyle/>
              <a:p>
                <a:r>
                  <a:rPr lang="en-US" sz="2400" b="1" dirty="0" smtClean="0">
                    <a:solidFill>
                      <a:schemeClr val="bg1"/>
                    </a:solidFill>
                  </a:rPr>
                  <a:t>Therefore, any of the </a:t>
                </a:r>
                <a14:m>
                  <m:oMath xmlns:m="http://schemas.openxmlformats.org/officeDocument/2006/math">
                    <m:sSub>
                      <m:sSubPr>
                        <m:ctrlPr>
                          <a:rPr lang="en-US" sz="2400" b="1" i="1" smtClean="0">
                            <a:solidFill>
                              <a:schemeClr val="bg1"/>
                            </a:solidFill>
                            <a:latin typeface="Cambria Math"/>
                          </a:rPr>
                        </m:ctrlPr>
                      </m:sSubPr>
                      <m:e>
                        <m:r>
                          <a:rPr lang="en-US" sz="2400" b="1" i="1" smtClean="0">
                            <a:solidFill>
                              <a:schemeClr val="bg1"/>
                            </a:solidFill>
                            <a:latin typeface="Cambria Math"/>
                          </a:rPr>
                          <m:t>𝑸</m:t>
                        </m:r>
                      </m:e>
                      <m:sub>
                        <m:r>
                          <a:rPr lang="en-US" sz="2400" b="1" i="1" smtClean="0">
                            <a:solidFill>
                              <a:schemeClr val="bg1"/>
                            </a:solidFill>
                            <a:latin typeface="Cambria Math"/>
                          </a:rPr>
                          <m:t>𝒔</m:t>
                        </m:r>
                      </m:sub>
                    </m:sSub>
                  </m:oMath>
                </a14:m>
                <a:r>
                  <a:rPr lang="en-US" sz="2400" b="1" dirty="0" smtClean="0">
                    <a:solidFill>
                      <a:schemeClr val="bg1"/>
                    </a:solidFill>
                  </a:rPr>
                  <a:t> values are not affected by a prior measurement of </a:t>
                </a:r>
                <a14:m>
                  <m:oMath xmlns:m="http://schemas.openxmlformats.org/officeDocument/2006/math">
                    <m:r>
                      <a:rPr lang="en-US" sz="2400" b="1" i="1" smtClean="0">
                        <a:solidFill>
                          <a:schemeClr val="bg1"/>
                        </a:solidFill>
                        <a:latin typeface="Cambria Math"/>
                      </a:rPr>
                      <m:t>𝑾</m:t>
                    </m:r>
                  </m:oMath>
                </a14:m>
                <a:endParaRPr lang="en-US" sz="2400" b="1" dirty="0" smtClean="0">
                  <a:solidFill>
                    <a:schemeClr val="bg1"/>
                  </a:solidFill>
                </a:endParaRPr>
              </a:p>
              <a:p>
                <a:endParaRPr lang="en-US" sz="2400" b="1" dirty="0">
                  <a:solidFill>
                    <a:schemeClr val="bg1"/>
                  </a:solidFill>
                </a:endParaRPr>
              </a:p>
              <a:p>
                <a:r>
                  <a:rPr lang="en-US" sz="2400" b="1" dirty="0" smtClean="0">
                    <a:solidFill>
                      <a:schemeClr val="bg1"/>
                    </a:solidFill>
                  </a:rPr>
                  <a:t>In other words, for any state </a:t>
                </a:r>
                <a14:m>
                  <m:oMath xmlns:m="http://schemas.openxmlformats.org/officeDocument/2006/math">
                    <m:r>
                      <a:rPr lang="en-US" sz="2400" b="1" i="1" smtClean="0">
                        <a:solidFill>
                          <a:schemeClr val="bg1"/>
                        </a:solidFill>
                        <a:latin typeface="Cambria Math"/>
                      </a:rPr>
                      <m:t>|</m:t>
                    </m:r>
                    <m:r>
                      <a:rPr lang="en-US" sz="2400" b="1" i="1" smtClean="0">
                        <a:solidFill>
                          <a:schemeClr val="bg1"/>
                        </a:solidFill>
                        <a:latin typeface="Cambria Math"/>
                      </a:rPr>
                      <m:t>𝒖</m:t>
                    </m:r>
                    <m:r>
                      <a:rPr lang="en-US" sz="2400" b="1" i="1" smtClean="0">
                        <a:solidFill>
                          <a:schemeClr val="bg1"/>
                        </a:solidFill>
                        <a:latin typeface="Cambria Math"/>
                      </a:rPr>
                      <m:t>&gt;</m:t>
                    </m:r>
                  </m:oMath>
                </a14:m>
                <a:r>
                  <a:rPr lang="en-US" sz="2400" b="1" dirty="0" smtClean="0">
                    <a:solidFill>
                      <a:schemeClr val="bg1"/>
                    </a:solidFill>
                  </a:rPr>
                  <a:t> Eve might have supplied, the </a:t>
                </a:r>
                <a:r>
                  <a:rPr lang="en-US" sz="2400" b="1" dirty="0">
                    <a:solidFill>
                      <a:schemeClr val="bg1"/>
                    </a:solidFill>
                  </a:rPr>
                  <a:t>sequence of subset parities </a:t>
                </a:r>
                <a:r>
                  <a:rPr lang="en-US" sz="2400" b="1" dirty="0" smtClean="0">
                    <a:solidFill>
                      <a:schemeClr val="bg1"/>
                    </a:solidFill>
                  </a:rPr>
                  <a:t>measured in the verification stage would not have been affected if Eve had pre-measured </a:t>
                </a:r>
                <a14:m>
                  <m:oMath xmlns:m="http://schemas.openxmlformats.org/officeDocument/2006/math">
                    <m:r>
                      <a:rPr lang="en-US" sz="2400" b="1" i="1">
                        <a:solidFill>
                          <a:schemeClr val="bg1"/>
                        </a:solidFill>
                        <a:latin typeface="Cambria Math"/>
                      </a:rPr>
                      <m:t>|</m:t>
                    </m:r>
                    <m:r>
                      <a:rPr lang="en-US" sz="2400" b="1" i="1">
                        <a:solidFill>
                          <a:schemeClr val="bg1"/>
                        </a:solidFill>
                        <a:latin typeface="Cambria Math"/>
                      </a:rPr>
                      <m:t>𝒖</m:t>
                    </m:r>
                    <m:r>
                      <a:rPr lang="en-US" sz="2400" b="1" i="1">
                        <a:solidFill>
                          <a:schemeClr val="bg1"/>
                        </a:solidFill>
                        <a:latin typeface="Cambria Math"/>
                      </a:rPr>
                      <m:t>&gt;</m:t>
                    </m:r>
                    <m:r>
                      <a:rPr lang="en-US" sz="2400" b="1" i="0" smtClean="0">
                        <a:solidFill>
                          <a:schemeClr val="bg1"/>
                        </a:solidFill>
                        <a:latin typeface="Cambria Math"/>
                      </a:rPr>
                      <m:t> </m:t>
                    </m:r>
                  </m:oMath>
                </a14:m>
                <a:r>
                  <a:rPr lang="en-US" sz="2400" b="1" dirty="0" smtClean="0">
                    <a:solidFill>
                      <a:schemeClr val="bg1"/>
                    </a:solidFill>
                  </a:rPr>
                  <a:t>in the Bell basis (i.e. made a measurement of W) before handing the state to Alice and Bob</a:t>
                </a:r>
              </a:p>
            </p:txBody>
          </p:sp>
        </mc:Choice>
        <mc:Fallback xmlns="">
          <p:sp>
            <p:nvSpPr>
              <p:cNvPr id="5" name="TextBox 4"/>
              <p:cNvSpPr txBox="1">
                <a:spLocks noRot="1" noChangeAspect="1" noMove="1" noResize="1" noEditPoints="1" noAdjustHandles="1" noChangeArrowheads="1" noChangeShapeType="1" noTextEdit="1"/>
              </p:cNvSpPr>
              <p:nvPr/>
            </p:nvSpPr>
            <p:spPr>
              <a:xfrm>
                <a:off x="685800" y="1704174"/>
                <a:ext cx="7663441" cy="3785652"/>
              </a:xfrm>
              <a:prstGeom prst="rect">
                <a:avLst/>
              </a:prstGeom>
              <a:blipFill rotWithShape="1">
                <a:blip r:embed="rId2"/>
                <a:stretch>
                  <a:fillRect l="-1273" t="-1449" r="-2546" b="-2738"/>
                </a:stretch>
              </a:blipFill>
            </p:spPr>
            <p:txBody>
              <a:bodyPr/>
              <a:lstStyle/>
              <a:p>
                <a:r>
                  <a:rPr lang="en-US">
                    <a:noFill/>
                  </a:rPr>
                  <a:t> </a:t>
                </a:r>
              </a:p>
            </p:txBody>
          </p:sp>
        </mc:Fallback>
      </mc:AlternateContent>
    </p:spTree>
    <p:extLst>
      <p:ext uri="{BB962C8B-B14F-4D97-AF65-F5344CB8AC3E}">
        <p14:creationId xmlns:p14="http://schemas.microsoft.com/office/powerpoint/2010/main" val="1929066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mc:AlternateContent xmlns:mc="http://schemas.openxmlformats.org/markup-compatibility/2006" xmlns:a14="http://schemas.microsoft.com/office/drawing/2010/main">
        <mc:Choice Requires="a14">
          <p:sp>
            <p:nvSpPr>
              <p:cNvPr id="5" name="TextBox 4"/>
              <p:cNvSpPr txBox="1"/>
              <p:nvPr/>
            </p:nvSpPr>
            <p:spPr>
              <a:xfrm>
                <a:off x="662298" y="1447800"/>
                <a:ext cx="7663441" cy="3046988"/>
              </a:xfrm>
              <a:prstGeom prst="rect">
                <a:avLst/>
              </a:prstGeom>
              <a:noFill/>
            </p:spPr>
            <p:txBody>
              <a:bodyPr wrap="square" rtlCol="0">
                <a:spAutoFit/>
              </a:bodyPr>
              <a:lstStyle/>
              <a:p>
                <a:r>
                  <a:rPr lang="en-US" sz="2400" b="1" dirty="0" smtClean="0">
                    <a:solidFill>
                      <a:schemeClr val="bg1"/>
                    </a:solidFill>
                  </a:rPr>
                  <a:t>A measurement of </a:t>
                </a:r>
                <a14:m>
                  <m:oMath xmlns:m="http://schemas.openxmlformats.org/officeDocument/2006/math">
                    <m:r>
                      <a:rPr lang="en-US" sz="2400" b="1" i="1" smtClean="0">
                        <a:solidFill>
                          <a:schemeClr val="bg1"/>
                        </a:solidFill>
                        <a:latin typeface="Cambria Math"/>
                      </a:rPr>
                      <m:t>𝑾</m:t>
                    </m:r>
                  </m:oMath>
                </a14:m>
                <a:r>
                  <a:rPr lang="en-US" sz="2400" b="1" dirty="0" smtClean="0">
                    <a:solidFill>
                      <a:schemeClr val="bg1"/>
                    </a:solidFill>
                  </a:rPr>
                  <a:t> would make the state </a:t>
                </a:r>
                <a14:m>
                  <m:oMath xmlns:m="http://schemas.openxmlformats.org/officeDocument/2006/math">
                    <m:r>
                      <a:rPr lang="en-US" sz="2400" b="1" i="1" smtClean="0">
                        <a:solidFill>
                          <a:schemeClr val="bg1"/>
                        </a:solidFill>
                        <a:latin typeface="Cambria Math"/>
                      </a:rPr>
                      <m:t>|</m:t>
                    </m:r>
                    <m:r>
                      <a:rPr lang="en-US" sz="2400" b="1" i="1" smtClean="0">
                        <a:solidFill>
                          <a:schemeClr val="bg1"/>
                        </a:solidFill>
                        <a:latin typeface="Cambria Math"/>
                      </a:rPr>
                      <m:t>𝒖</m:t>
                    </m:r>
                    <m:r>
                      <a:rPr lang="en-US" sz="2400" b="1" i="1" smtClean="0">
                        <a:solidFill>
                          <a:schemeClr val="bg1"/>
                        </a:solidFill>
                        <a:latin typeface="Cambria Math"/>
                      </a:rPr>
                      <m:t>&gt;</m:t>
                    </m:r>
                  </m:oMath>
                </a14:m>
                <a:r>
                  <a:rPr lang="en-US" sz="2400" b="1" dirty="0" smtClean="0">
                    <a:solidFill>
                      <a:schemeClr val="bg1"/>
                    </a:solidFill>
                  </a:rPr>
                  <a:t> collapse into one of the </a:t>
                </a:r>
                <a14:m>
                  <m:oMath xmlns:m="http://schemas.openxmlformats.org/officeDocument/2006/math">
                    <m:r>
                      <a:rPr lang="en-US" sz="2400" b="1" i="1" smtClean="0">
                        <a:solidFill>
                          <a:schemeClr val="bg1"/>
                        </a:solidFill>
                        <a:latin typeface="Cambria Math"/>
                      </a:rPr>
                      <m:t>𝑵</m:t>
                    </m:r>
                  </m:oMath>
                </a14:m>
                <a:r>
                  <a:rPr lang="en-US" sz="2400" b="1" dirty="0" smtClean="0">
                    <a:solidFill>
                      <a:schemeClr val="bg1"/>
                    </a:solidFill>
                  </a:rPr>
                  <a:t>-Bell basis states and thus our previous analysis is valid for this case as well</a:t>
                </a:r>
              </a:p>
              <a:p>
                <a:endParaRPr lang="en-US" sz="2400" b="1" dirty="0">
                  <a:solidFill>
                    <a:schemeClr val="bg1"/>
                  </a:solidFill>
                </a:endParaRPr>
              </a:p>
              <a:p>
                <a:r>
                  <a:rPr lang="en-US" sz="2400" b="1" dirty="0" smtClean="0">
                    <a:solidFill>
                      <a:schemeClr val="bg1"/>
                    </a:solidFill>
                  </a:rPr>
                  <a:t>*Note that this is still not a complete formal proof, but it should give you the idea behind it.</a:t>
                </a:r>
              </a:p>
            </p:txBody>
          </p:sp>
        </mc:Choice>
        <mc:Fallback xmlns="">
          <p:sp>
            <p:nvSpPr>
              <p:cNvPr id="5" name="TextBox 4"/>
              <p:cNvSpPr txBox="1">
                <a:spLocks noRot="1" noChangeAspect="1" noMove="1" noResize="1" noEditPoints="1" noAdjustHandles="1" noChangeArrowheads="1" noChangeShapeType="1" noTextEdit="1"/>
              </p:cNvSpPr>
              <p:nvPr/>
            </p:nvSpPr>
            <p:spPr>
              <a:xfrm>
                <a:off x="662298" y="1447800"/>
                <a:ext cx="7663441" cy="3046988"/>
              </a:xfrm>
              <a:prstGeom prst="rect">
                <a:avLst/>
              </a:prstGeom>
              <a:blipFill rotWithShape="1">
                <a:blip r:embed="rId2"/>
                <a:stretch>
                  <a:fillRect l="-1273" t="-1804" r="-1114" b="-3607"/>
                </a:stretch>
              </a:blipFill>
            </p:spPr>
            <p:txBody>
              <a:bodyPr/>
              <a:lstStyle/>
              <a:p>
                <a:r>
                  <a:rPr lang="en-US">
                    <a:noFill/>
                  </a:rPr>
                  <a:t> </a:t>
                </a:r>
              </a:p>
            </p:txBody>
          </p:sp>
        </mc:Fallback>
      </mc:AlternateContent>
    </p:spTree>
    <p:extLst>
      <p:ext uri="{BB962C8B-B14F-4D97-AF65-F5344CB8AC3E}">
        <p14:creationId xmlns:p14="http://schemas.microsoft.com/office/powerpoint/2010/main" val="1563058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125113" cy="924475"/>
          </a:xfrm>
        </p:spPr>
        <p:txBody>
          <a:bodyPr/>
          <a:lstStyle/>
          <a:p>
            <a:r>
              <a:rPr lang="en-US" sz="3600" b="1" dirty="0" smtClean="0"/>
              <a:t>One-time Pad Security</a:t>
            </a:r>
            <a:endParaRPr lang="en-US" sz="3600" b="1" dirty="0"/>
          </a:p>
        </p:txBody>
      </p:sp>
      <mc:AlternateContent xmlns:mc="http://schemas.openxmlformats.org/markup-compatibility/2006">
        <mc:Choice xmlns:a14="http://schemas.microsoft.com/office/drawing/2010/main" Requires="a14">
          <p:sp>
            <p:nvSpPr>
              <p:cNvPr id="5" name="TextBox 4"/>
              <p:cNvSpPr txBox="1"/>
              <p:nvPr/>
            </p:nvSpPr>
            <p:spPr>
              <a:xfrm>
                <a:off x="685800" y="1371600"/>
                <a:ext cx="7315200" cy="4468596"/>
              </a:xfrm>
              <a:prstGeom prst="rect">
                <a:avLst/>
              </a:prstGeom>
              <a:noFill/>
            </p:spPr>
            <p:txBody>
              <a:bodyPr wrap="square" rtlCol="0">
                <a:spAutoFit/>
              </a:bodyPr>
              <a:lstStyle/>
              <a:p>
                <a:r>
                  <a:rPr lang="en-US" sz="2400" b="1" dirty="0" smtClean="0">
                    <a:solidFill>
                      <a:schemeClr val="bg1"/>
                    </a:solidFill>
                  </a:rPr>
                  <a:t>This protocol achieves perfect security, since given constant string </a:t>
                </a:r>
                <a14:m>
                  <m:oMath xmlns:m="http://schemas.openxmlformats.org/officeDocument/2006/math">
                    <m:r>
                      <a:rPr lang="en-US" sz="2400" b="1" i="0" smtClean="0">
                        <a:solidFill>
                          <a:schemeClr val="bg1"/>
                        </a:solidFill>
                        <a:latin typeface="Cambria Math"/>
                        <a:ea typeface="Cambria Math"/>
                      </a:rPr>
                      <m:t>𝐜</m:t>
                    </m:r>
                    <m:r>
                      <a:rPr lang="en-US" sz="2400" b="1" i="1" smtClean="0">
                        <a:solidFill>
                          <a:schemeClr val="bg1"/>
                        </a:solidFill>
                        <a:latin typeface="Cambria Math"/>
                        <a:ea typeface="Cambria Math"/>
                      </a:rPr>
                      <m:t>∈</m:t>
                    </m:r>
                    <m:sSup>
                      <m:sSupPr>
                        <m:ctrlPr>
                          <a:rPr lang="en-US" sz="2400" b="1" i="1" smtClean="0">
                            <a:solidFill>
                              <a:schemeClr val="bg1"/>
                            </a:solidFill>
                            <a:latin typeface="Cambria Math"/>
                            <a:ea typeface="Cambria Math"/>
                          </a:rPr>
                        </m:ctrlPr>
                      </m:sSupPr>
                      <m:e>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𝟏</m:t>
                        </m:r>
                        <m:r>
                          <a:rPr lang="en-US" sz="2400" b="1" i="1" smtClean="0">
                            <a:solidFill>
                              <a:schemeClr val="bg1"/>
                            </a:solidFill>
                            <a:latin typeface="Cambria Math"/>
                            <a:ea typeface="Cambria Math"/>
                          </a:rPr>
                          <m:t>}</m:t>
                        </m:r>
                      </m:e>
                      <m:sup>
                        <m:r>
                          <a:rPr lang="en-US" sz="2400" b="1" i="1" smtClean="0">
                            <a:solidFill>
                              <a:schemeClr val="bg1"/>
                            </a:solidFill>
                            <a:latin typeface="Cambria Math"/>
                            <a:ea typeface="Cambria Math"/>
                          </a:rPr>
                          <m:t>𝒏</m:t>
                        </m:r>
                      </m:sup>
                    </m:sSup>
                  </m:oMath>
                </a14:m>
                <a:r>
                  <a:rPr lang="en-US" sz="2400" b="1" dirty="0" smtClean="0">
                    <a:solidFill>
                      <a:schemeClr val="bg1"/>
                    </a:solidFill>
                  </a:rPr>
                  <a:t>,</a:t>
                </a:r>
                <a:r>
                  <a:rPr lang="en-US" sz="2400" b="1" dirty="0" smtClean="0">
                    <a:solidFill>
                      <a:schemeClr val="bg1"/>
                    </a:solidFill>
                  </a:rPr>
                  <a:t> for every message </a:t>
                </a:r>
                <a14:m>
                  <m:oMath xmlns:m="http://schemas.openxmlformats.org/officeDocument/2006/math">
                    <m:r>
                      <a:rPr lang="en-US" sz="2400" b="1" i="1" smtClean="0">
                        <a:solidFill>
                          <a:schemeClr val="bg1"/>
                        </a:solidFill>
                        <a:latin typeface="Cambria Math"/>
                      </a:rPr>
                      <m:t>𝒎</m:t>
                    </m:r>
                  </m:oMath>
                </a14:m>
                <a:r>
                  <a:rPr lang="en-US" sz="2400" b="1" dirty="0" smtClean="0">
                    <a:solidFill>
                      <a:schemeClr val="bg1"/>
                    </a:solidFill>
                  </a:rPr>
                  <a:t> we have</a:t>
                </a:r>
                <a:endParaRPr lang="en-US" sz="2400" b="1" dirty="0" smtClean="0">
                  <a:solidFill>
                    <a:schemeClr val="bg1"/>
                  </a:solidFill>
                </a:endParaRPr>
              </a:p>
              <a:p>
                <a:pP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a:rPr>
                          </m:ctrlPr>
                        </m:sSubPr>
                        <m:e>
                          <m:r>
                            <a:rPr lang="en-US" sz="2400" b="1" i="1" smtClean="0">
                              <a:solidFill>
                                <a:schemeClr val="bg1"/>
                              </a:solidFill>
                              <a:latin typeface="Cambria Math"/>
                            </a:rPr>
                            <m:t>𝑷𝒓</m:t>
                          </m:r>
                        </m:e>
                        <m:sub>
                          <m:r>
                            <a:rPr lang="en-US" sz="2400" b="1" i="1" smtClean="0">
                              <a:solidFill>
                                <a:schemeClr val="bg1"/>
                              </a:solidFill>
                              <a:latin typeface="Cambria Math"/>
                            </a:rPr>
                            <m:t>𝒌</m:t>
                          </m:r>
                        </m:sub>
                      </m:sSub>
                      <m:d>
                        <m:dPr>
                          <m:begChr m:val="["/>
                          <m:endChr m:val="]"/>
                          <m:ctrlPr>
                            <a:rPr lang="en-US" sz="2400" b="1" i="1" smtClean="0">
                              <a:solidFill>
                                <a:schemeClr val="bg1"/>
                              </a:solidFill>
                              <a:latin typeface="Cambria Math"/>
                            </a:rPr>
                          </m:ctrlPr>
                        </m:dPr>
                        <m:e>
                          <m:r>
                            <a:rPr lang="en-US" sz="2400" b="1" i="1" smtClean="0">
                              <a:solidFill>
                                <a:schemeClr val="bg1"/>
                              </a:solidFill>
                              <a:latin typeface="Cambria Math"/>
                            </a:rPr>
                            <m:t>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𝒌</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𝒄</m:t>
                          </m:r>
                        </m:e>
                      </m:d>
                      <m:r>
                        <a:rPr lang="en-US" sz="2400" b="1" i="1" smtClean="0">
                          <a:solidFill>
                            <a:schemeClr val="bg1"/>
                          </a:solidFill>
                          <a:latin typeface="Cambria Math"/>
                          <a:ea typeface="Cambria Math"/>
                        </a:rPr>
                        <m:t>=</m:t>
                      </m:r>
                      <m:f>
                        <m:fPr>
                          <m:ctrlPr>
                            <a:rPr lang="en-US" sz="2400" b="1" i="1" smtClean="0">
                              <a:solidFill>
                                <a:schemeClr val="bg1"/>
                              </a:solidFill>
                              <a:latin typeface="Cambria Math"/>
                              <a:ea typeface="Cambria Math"/>
                            </a:rPr>
                          </m:ctrlPr>
                        </m:fPr>
                        <m:num>
                          <m:r>
                            <a:rPr lang="en-US" sz="2400" b="1" i="1" smtClean="0">
                              <a:solidFill>
                                <a:schemeClr val="bg1"/>
                              </a:solidFill>
                              <a:latin typeface="Cambria Math"/>
                              <a:ea typeface="Cambria Math"/>
                            </a:rPr>
                            <m:t>𝟏</m:t>
                          </m:r>
                        </m:num>
                        <m:den>
                          <m:sSup>
                            <m:sSupPr>
                              <m:ctrlPr>
                                <a:rPr lang="en-US" sz="2400" b="1" i="1" smtClean="0">
                                  <a:solidFill>
                                    <a:schemeClr val="bg1"/>
                                  </a:solidFill>
                                  <a:latin typeface="Cambria Math"/>
                                  <a:ea typeface="Cambria Math"/>
                                </a:rPr>
                              </m:ctrlPr>
                            </m:sSupPr>
                            <m:e>
                              <m:r>
                                <a:rPr lang="en-US" sz="2400" b="1" i="1" smtClean="0">
                                  <a:solidFill>
                                    <a:schemeClr val="bg1"/>
                                  </a:solidFill>
                                  <a:latin typeface="Cambria Math"/>
                                  <a:ea typeface="Cambria Math"/>
                                </a:rPr>
                                <m:t>𝟐</m:t>
                              </m:r>
                            </m:e>
                            <m:sup>
                              <m:r>
                                <a:rPr lang="en-US" sz="2400" b="1" i="1" smtClean="0">
                                  <a:solidFill>
                                    <a:schemeClr val="bg1"/>
                                  </a:solidFill>
                                  <a:latin typeface="Cambria Math"/>
                                  <a:ea typeface="Cambria Math"/>
                                </a:rPr>
                                <m:t>𝒏</m:t>
                              </m:r>
                            </m:sup>
                          </m:sSup>
                        </m:den>
                      </m:f>
                    </m:oMath>
                  </m:oMathPara>
                </a14:m>
                <a:endParaRPr lang="en-US" sz="2400" b="1" dirty="0" smtClean="0">
                  <a:solidFill>
                    <a:schemeClr val="bg1"/>
                  </a:solidFill>
                </a:endParaRPr>
              </a:p>
              <a:p>
                <a:r>
                  <a:rPr lang="en-US" sz="2400" b="1" dirty="0" smtClean="0">
                    <a:solidFill>
                      <a:schemeClr val="bg1"/>
                    </a:solidFill>
                  </a:rPr>
                  <a:t>It is important to note that for security, Alice and Bob must never re-use the same key twice, since then Eve can learn information about the original messages:</a:t>
                </a:r>
              </a:p>
              <a:p>
                <a:endParaRPr lang="en-US" sz="2400" b="1" dirty="0">
                  <a:solidFill>
                    <a:schemeClr val="bg1"/>
                  </a:solidFill>
                </a:endParaRPr>
              </a:p>
              <a:p>
                <a:pPr/>
                <a14:m>
                  <m:oMathPara xmlns:m="http://schemas.openxmlformats.org/officeDocument/2006/math">
                    <m:oMathParaPr>
                      <m:jc m:val="centerGroup"/>
                    </m:oMathParaPr>
                    <m:oMath xmlns:m="http://schemas.openxmlformats.org/officeDocument/2006/math">
                      <m:d>
                        <m:dPr>
                          <m:ctrlPr>
                            <a:rPr lang="en-US" sz="2400" b="1" i="1" smtClean="0">
                              <a:solidFill>
                                <a:schemeClr val="bg1"/>
                              </a:solidFill>
                              <a:latin typeface="Cambria Math"/>
                            </a:rPr>
                          </m:ctrlPr>
                        </m:dPr>
                        <m:e>
                          <m:r>
                            <a:rPr lang="en-US" sz="2400" b="1" i="1" smtClean="0">
                              <a:solidFill>
                                <a:schemeClr val="bg1"/>
                              </a:solidFill>
                              <a:latin typeface="Cambria Math"/>
                            </a:rPr>
                            <m:t>𝒄</m:t>
                          </m:r>
                          <m:r>
                            <a:rPr lang="en-US" sz="2400" b="1" i="1" smtClean="0">
                              <a:solidFill>
                                <a:schemeClr val="bg1"/>
                              </a:solidFill>
                              <a:latin typeface="Cambria Math"/>
                              <a:ea typeface="Cambria Math"/>
                            </a:rPr>
                            <m:t>⨁</m:t>
                          </m:r>
                          <m:sSup>
                            <m:sSupPr>
                              <m:ctrlPr>
                                <a:rPr lang="en-US" sz="2400" b="1" i="1" smtClean="0">
                                  <a:solidFill>
                                    <a:schemeClr val="bg1"/>
                                  </a:solidFill>
                                  <a:latin typeface="Cambria Math"/>
                                  <a:ea typeface="Cambria Math"/>
                                </a:rPr>
                              </m:ctrlPr>
                            </m:sSupPr>
                            <m:e>
                              <m:r>
                                <a:rPr lang="en-US" sz="2400" b="1" i="1" smtClean="0">
                                  <a:solidFill>
                                    <a:schemeClr val="bg1"/>
                                  </a:solidFill>
                                  <a:latin typeface="Cambria Math"/>
                                  <a:ea typeface="Cambria Math"/>
                                </a:rPr>
                                <m:t>𝒄</m:t>
                              </m:r>
                            </m:e>
                            <m:sup>
                              <m:r>
                                <a:rPr lang="en-US" sz="2400" b="1" i="1" smtClean="0">
                                  <a:solidFill>
                                    <a:schemeClr val="bg1"/>
                                  </a:solidFill>
                                  <a:latin typeface="Cambria Math"/>
                                  <a:ea typeface="Cambria Math"/>
                                </a:rPr>
                                <m:t>′</m:t>
                              </m:r>
                            </m:sup>
                          </m:sSup>
                        </m:e>
                      </m:d>
                      <m:r>
                        <a:rPr lang="en-US" sz="2400" b="1" i="1" smtClean="0">
                          <a:solidFill>
                            <a:schemeClr val="bg1"/>
                          </a:solidFill>
                          <a:latin typeface="Cambria Math"/>
                          <a:ea typeface="Cambria Math"/>
                        </a:rPr>
                        <m:t>=</m:t>
                      </m:r>
                      <m:d>
                        <m:dPr>
                          <m:ctrlPr>
                            <a:rPr lang="en-US" sz="2400" b="1" i="1" smtClean="0">
                              <a:solidFill>
                                <a:schemeClr val="bg1"/>
                              </a:solidFill>
                              <a:latin typeface="Cambria Math"/>
                              <a:ea typeface="Cambria Math"/>
                            </a:rPr>
                          </m:ctrlPr>
                        </m:dPr>
                        <m:e>
                          <m:r>
                            <a:rPr lang="en-US" sz="2400" b="1" i="1" smtClean="0">
                              <a:solidFill>
                                <a:schemeClr val="bg1"/>
                              </a:solidFill>
                              <a:latin typeface="Cambria Math"/>
                              <a:ea typeface="Cambria Math"/>
                            </a:rPr>
                            <m:t>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𝒌</m:t>
                          </m:r>
                        </m:e>
                      </m:d>
                      <m:r>
                        <a:rPr lang="en-US" sz="2400" b="1" i="1" smtClean="0">
                          <a:solidFill>
                            <a:schemeClr val="bg1"/>
                          </a:solidFill>
                          <a:latin typeface="Cambria Math"/>
                          <a:ea typeface="Cambria Math"/>
                        </a:rPr>
                        <m:t>⨁</m:t>
                      </m:r>
                      <m:d>
                        <m:dPr>
                          <m:ctrlPr>
                            <a:rPr lang="en-US" sz="2400" b="1" i="1" smtClean="0">
                              <a:solidFill>
                                <a:schemeClr val="bg1"/>
                              </a:solidFill>
                              <a:latin typeface="Cambria Math"/>
                              <a:ea typeface="Cambria Math"/>
                            </a:rPr>
                          </m:ctrlPr>
                        </m:dPr>
                        <m:e>
                          <m:sSup>
                            <m:sSupPr>
                              <m:ctrlPr>
                                <a:rPr lang="en-US" sz="2400" b="1" i="1" smtClean="0">
                                  <a:solidFill>
                                    <a:schemeClr val="bg1"/>
                                  </a:solidFill>
                                  <a:latin typeface="Cambria Math"/>
                                  <a:ea typeface="Cambria Math"/>
                                </a:rPr>
                              </m:ctrlPr>
                            </m:sSupPr>
                            <m:e>
                              <m:r>
                                <a:rPr lang="en-US" sz="2400" b="1" i="1" smtClean="0">
                                  <a:solidFill>
                                    <a:schemeClr val="bg1"/>
                                  </a:solidFill>
                                  <a:latin typeface="Cambria Math"/>
                                  <a:ea typeface="Cambria Math"/>
                                </a:rPr>
                                <m:t>𝒎</m:t>
                              </m:r>
                            </m:e>
                            <m:sup>
                              <m:r>
                                <a:rPr lang="en-US" sz="2400" b="1" i="1" smtClean="0">
                                  <a:solidFill>
                                    <a:schemeClr val="bg1"/>
                                  </a:solidFill>
                                  <a:latin typeface="Cambria Math"/>
                                  <a:ea typeface="Cambria Math"/>
                                </a:rPr>
                                <m:t>′</m:t>
                              </m:r>
                            </m:sup>
                          </m:sSup>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𝒌</m:t>
                          </m:r>
                        </m:e>
                      </m:d>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𝒎</m:t>
                      </m:r>
                      <m:r>
                        <a:rPr lang="en-US" sz="2400" b="1" i="1" smtClean="0">
                          <a:solidFill>
                            <a:schemeClr val="bg1"/>
                          </a:solidFill>
                          <a:latin typeface="Cambria Math"/>
                          <a:ea typeface="Cambria Math"/>
                        </a:rPr>
                        <m:t>⨁</m:t>
                      </m:r>
                      <m:d>
                        <m:dPr>
                          <m:ctrlPr>
                            <a:rPr lang="en-US" sz="2400" b="1" i="1" smtClean="0">
                              <a:solidFill>
                                <a:schemeClr val="bg1"/>
                              </a:solidFill>
                              <a:latin typeface="Cambria Math"/>
                              <a:ea typeface="Cambria Math"/>
                            </a:rPr>
                          </m:ctrlPr>
                        </m:dPr>
                        <m:e>
                          <m:r>
                            <a:rPr lang="en-US" sz="2400" b="1" i="1" smtClean="0">
                              <a:solidFill>
                                <a:schemeClr val="bg1"/>
                              </a:solidFill>
                              <a:latin typeface="Cambria Math"/>
                              <a:ea typeface="Cambria Math"/>
                            </a:rPr>
                            <m:t>𝒌</m:t>
                          </m:r>
                          <m:r>
                            <a:rPr lang="en-US" sz="2400" b="1" i="1" smtClean="0">
                              <a:solidFill>
                                <a:schemeClr val="bg1"/>
                              </a:solidFill>
                              <a:latin typeface="Cambria Math"/>
                              <a:ea typeface="Cambria Math"/>
                            </a:rPr>
                            <m:t>⨁</m:t>
                          </m:r>
                          <m:sSup>
                            <m:sSupPr>
                              <m:ctrlPr>
                                <a:rPr lang="en-US" sz="2400" b="1" i="1" smtClean="0">
                                  <a:solidFill>
                                    <a:schemeClr val="bg1"/>
                                  </a:solidFill>
                                  <a:latin typeface="Cambria Math"/>
                                  <a:ea typeface="Cambria Math"/>
                                </a:rPr>
                              </m:ctrlPr>
                            </m:sSupPr>
                            <m:e>
                              <m:r>
                                <a:rPr lang="en-US" sz="2400" b="1" i="1" smtClean="0">
                                  <a:solidFill>
                                    <a:schemeClr val="bg1"/>
                                  </a:solidFill>
                                  <a:latin typeface="Cambria Math"/>
                                  <a:ea typeface="Cambria Math"/>
                                </a:rPr>
                                <m:t>𝒌</m:t>
                              </m:r>
                            </m:e>
                            <m:sup>
                              <m:r>
                                <a:rPr lang="en-US" sz="2400" b="1" i="1" smtClean="0">
                                  <a:solidFill>
                                    <a:schemeClr val="bg1"/>
                                  </a:solidFill>
                                  <a:latin typeface="Cambria Math"/>
                                  <a:ea typeface="Cambria Math"/>
                                </a:rPr>
                                <m:t>′</m:t>
                              </m:r>
                            </m:sup>
                          </m:sSup>
                        </m:e>
                      </m:d>
                      <m:r>
                        <a:rPr lang="en-US" sz="2400" b="1" i="1" smtClean="0">
                          <a:solidFill>
                            <a:schemeClr val="bg1"/>
                          </a:solidFill>
                          <a:latin typeface="Cambria Math"/>
                          <a:ea typeface="Cambria Math"/>
                        </a:rPr>
                        <m:t>⨁</m:t>
                      </m:r>
                      <m:sSup>
                        <m:sSupPr>
                          <m:ctrlPr>
                            <a:rPr lang="en-US" sz="2400" b="1" i="1" smtClean="0">
                              <a:solidFill>
                                <a:schemeClr val="bg1"/>
                              </a:solidFill>
                              <a:latin typeface="Cambria Math"/>
                              <a:ea typeface="Cambria Math"/>
                            </a:rPr>
                          </m:ctrlPr>
                        </m:sSupPr>
                        <m:e>
                          <m:r>
                            <a:rPr lang="en-US" sz="2400" b="1" i="1" smtClean="0">
                              <a:solidFill>
                                <a:schemeClr val="bg1"/>
                              </a:solidFill>
                              <a:latin typeface="Cambria Math"/>
                              <a:ea typeface="Cambria Math"/>
                            </a:rPr>
                            <m:t>𝒎</m:t>
                          </m:r>
                        </m:e>
                        <m:sup>
                          <m:r>
                            <a:rPr lang="en-US" sz="2400" b="1" i="1" smtClean="0">
                              <a:solidFill>
                                <a:schemeClr val="bg1"/>
                              </a:solidFill>
                              <a:latin typeface="Cambria Math"/>
                              <a:ea typeface="Cambria Math"/>
                            </a:rPr>
                            <m:t>′</m:t>
                          </m:r>
                        </m:sup>
                      </m:sSup>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𝒎</m:t>
                      </m:r>
                      <m:r>
                        <a:rPr lang="en-US" sz="2400" b="1" i="1" smtClean="0">
                          <a:solidFill>
                            <a:schemeClr val="bg1"/>
                          </a:solidFill>
                          <a:latin typeface="Cambria Math"/>
                          <a:ea typeface="Cambria Math"/>
                        </a:rPr>
                        <m:t>⨁</m:t>
                      </m:r>
                      <m:r>
                        <a:rPr lang="en-US" sz="2400" b="1" i="1" smtClean="0">
                          <a:solidFill>
                            <a:schemeClr val="bg1"/>
                          </a:solidFill>
                          <a:latin typeface="Cambria Math"/>
                          <a:ea typeface="Cambria Math"/>
                        </a:rPr>
                        <m:t>𝒎</m:t>
                      </m:r>
                      <m:r>
                        <a:rPr lang="en-US" sz="2400" b="1" i="1" smtClean="0">
                          <a:solidFill>
                            <a:schemeClr val="bg1"/>
                          </a:solidFill>
                          <a:latin typeface="Cambria Math"/>
                          <a:ea typeface="Cambria Math"/>
                        </a:rPr>
                        <m:t>′</m:t>
                      </m:r>
                    </m:oMath>
                  </m:oMathPara>
                </a14:m>
                <a:endParaRPr lang="en-US" sz="2400" b="1" dirty="0">
                  <a:solidFill>
                    <a:schemeClr val="bg1"/>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685800" y="1371600"/>
                <a:ext cx="7315200" cy="4468596"/>
              </a:xfrm>
              <a:prstGeom prst="rect">
                <a:avLst/>
              </a:prstGeom>
              <a:blipFill rotWithShape="1">
                <a:blip r:embed="rId2"/>
                <a:stretch>
                  <a:fillRect l="-1333" t="-1091" r="-1333"/>
                </a:stretch>
              </a:blipFill>
            </p:spPr>
            <p:txBody>
              <a:bodyPr/>
              <a:lstStyle/>
              <a:p>
                <a:r>
                  <a:rPr lang="en-US">
                    <a:noFill/>
                  </a:rPr>
                  <a:t> </a:t>
                </a:r>
              </a:p>
            </p:txBody>
          </p:sp>
        </mc:Fallback>
      </mc:AlternateContent>
    </p:spTree>
    <p:extLst>
      <p:ext uri="{BB962C8B-B14F-4D97-AF65-F5344CB8AC3E}">
        <p14:creationId xmlns:p14="http://schemas.microsoft.com/office/powerpoint/2010/main" val="3659898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Lo and </a:t>
            </a:r>
            <a:r>
              <a:rPr lang="en-US" sz="3600" b="1" dirty="0" err="1" smtClean="0"/>
              <a:t>Chau</a:t>
            </a:r>
            <a:r>
              <a:rPr lang="en-US" sz="3600" b="1" dirty="0" smtClean="0"/>
              <a:t> Protocol</a:t>
            </a:r>
            <a:endParaRPr lang="en-US" sz="3600" b="1" dirty="0"/>
          </a:p>
        </p:txBody>
      </p:sp>
      <p:sp>
        <p:nvSpPr>
          <p:cNvPr id="5" name="TextBox 4"/>
          <p:cNvSpPr txBox="1"/>
          <p:nvPr/>
        </p:nvSpPr>
        <p:spPr>
          <a:xfrm>
            <a:off x="662298" y="1447800"/>
            <a:ext cx="7663441" cy="3785652"/>
          </a:xfrm>
          <a:prstGeom prst="rect">
            <a:avLst/>
          </a:prstGeom>
          <a:noFill/>
        </p:spPr>
        <p:txBody>
          <a:bodyPr wrap="square" rtlCol="0">
            <a:spAutoFit/>
          </a:bodyPr>
          <a:lstStyle/>
          <a:p>
            <a:r>
              <a:rPr lang="en-US" sz="2400" b="1" dirty="0" smtClean="0">
                <a:solidFill>
                  <a:schemeClr val="bg1"/>
                </a:solidFill>
              </a:rPr>
              <a:t>An important idea behind this </a:t>
            </a:r>
            <a:r>
              <a:rPr lang="en-US" sz="2400" b="1" dirty="0">
                <a:solidFill>
                  <a:schemeClr val="bg1"/>
                </a:solidFill>
              </a:rPr>
              <a:t>quantum-to-classical reduction is that </a:t>
            </a:r>
            <a:r>
              <a:rPr lang="en-US" sz="2400" b="1" dirty="0" smtClean="0">
                <a:solidFill>
                  <a:schemeClr val="bg1"/>
                </a:solidFill>
              </a:rPr>
              <a:t>a quantum </a:t>
            </a:r>
            <a:r>
              <a:rPr lang="en-US" sz="2400" b="1" dirty="0">
                <a:solidFill>
                  <a:schemeClr val="bg1"/>
                </a:solidFill>
              </a:rPr>
              <a:t>mechanical experiment has a classical interpretation whenever observables that</a:t>
            </a:r>
          </a:p>
          <a:p>
            <a:r>
              <a:rPr lang="en-US" sz="2400" b="1" dirty="0" smtClean="0">
                <a:solidFill>
                  <a:schemeClr val="bg1"/>
                </a:solidFill>
              </a:rPr>
              <a:t>refer to only one basis are considered. </a:t>
            </a:r>
          </a:p>
          <a:p>
            <a:endParaRPr lang="en-US" sz="2400" b="1" dirty="0">
              <a:solidFill>
                <a:schemeClr val="bg1"/>
              </a:solidFill>
            </a:endParaRPr>
          </a:p>
          <a:p>
            <a:r>
              <a:rPr lang="en-US" sz="2400" b="1" dirty="0" smtClean="0">
                <a:solidFill>
                  <a:schemeClr val="bg1"/>
                </a:solidFill>
              </a:rPr>
              <a:t>This guarantees that </a:t>
            </a:r>
            <a:r>
              <a:rPr lang="en-US" sz="2400" b="1" dirty="0">
                <a:solidFill>
                  <a:schemeClr val="bg1"/>
                </a:solidFill>
              </a:rPr>
              <a:t>one can apply standard results in the classical world (such </a:t>
            </a:r>
            <a:r>
              <a:rPr lang="en-US" sz="2400" b="1" dirty="0" smtClean="0">
                <a:solidFill>
                  <a:schemeClr val="bg1"/>
                </a:solidFill>
              </a:rPr>
              <a:t>as probability </a:t>
            </a:r>
            <a:r>
              <a:rPr lang="en-US" sz="2400" b="1" dirty="0">
                <a:solidFill>
                  <a:schemeClr val="bg1"/>
                </a:solidFill>
              </a:rPr>
              <a:t>theory and statistics theory) to the original quantum problem</a:t>
            </a:r>
            <a:endParaRPr lang="en-US" sz="2400" b="1" dirty="0" smtClean="0">
              <a:solidFill>
                <a:schemeClr val="bg1"/>
              </a:solidFill>
            </a:endParaRPr>
          </a:p>
        </p:txBody>
      </p:sp>
    </p:spTree>
    <p:extLst>
      <p:ext uri="{BB962C8B-B14F-4D97-AF65-F5344CB8AC3E}">
        <p14:creationId xmlns:p14="http://schemas.microsoft.com/office/powerpoint/2010/main" val="4242078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Key Distribution Problem</a:t>
            </a:r>
            <a:endParaRPr lang="en-US" sz="3600" b="1" dirty="0"/>
          </a:p>
        </p:txBody>
      </p:sp>
      <p:sp>
        <p:nvSpPr>
          <p:cNvPr id="5" name="TextBox 4"/>
          <p:cNvSpPr txBox="1"/>
          <p:nvPr/>
        </p:nvSpPr>
        <p:spPr>
          <a:xfrm>
            <a:off x="685800" y="1676400"/>
            <a:ext cx="7239000" cy="4893647"/>
          </a:xfrm>
          <a:prstGeom prst="rect">
            <a:avLst/>
          </a:prstGeom>
          <a:noFill/>
        </p:spPr>
        <p:txBody>
          <a:bodyPr wrap="square" rtlCol="0">
            <a:spAutoFit/>
          </a:bodyPr>
          <a:lstStyle/>
          <a:p>
            <a:r>
              <a:rPr lang="en-US" sz="2400" b="1" dirty="0" smtClean="0">
                <a:solidFill>
                  <a:schemeClr val="bg1"/>
                </a:solidFill>
              </a:rPr>
              <a:t>Problem : How do Alice and Bob share the secret key between them before sending the message?</a:t>
            </a:r>
          </a:p>
          <a:p>
            <a:endParaRPr lang="en-US" sz="2400" b="1" dirty="0">
              <a:solidFill>
                <a:schemeClr val="bg1"/>
              </a:solidFill>
            </a:endParaRPr>
          </a:p>
          <a:p>
            <a:r>
              <a:rPr lang="en-US" sz="2400" b="1" dirty="0" smtClean="0">
                <a:solidFill>
                  <a:schemeClr val="bg1"/>
                </a:solidFill>
              </a:rPr>
              <a:t>Most abstractly in the classical world, a key distribution protocol can be based on any </a:t>
            </a:r>
            <a:r>
              <a:rPr lang="en-US" sz="2400" b="1" u="sng" dirty="0" smtClean="0">
                <a:solidFill>
                  <a:schemeClr val="bg1"/>
                </a:solidFill>
              </a:rPr>
              <a:t>trapdoor one-way function</a:t>
            </a:r>
            <a:r>
              <a:rPr lang="en-US" sz="2400" b="1" dirty="0" smtClean="0">
                <a:solidFill>
                  <a:schemeClr val="bg1"/>
                </a:solidFill>
              </a:rPr>
              <a:t>.</a:t>
            </a:r>
          </a:p>
          <a:p>
            <a:endParaRPr lang="en-US" sz="2400" b="1" dirty="0">
              <a:solidFill>
                <a:schemeClr val="bg1"/>
              </a:solidFill>
            </a:endParaRPr>
          </a:p>
          <a:p>
            <a:r>
              <a:rPr lang="en-US" sz="2400" b="1" dirty="0" smtClean="0">
                <a:solidFill>
                  <a:schemeClr val="bg1"/>
                </a:solidFill>
              </a:rPr>
              <a:t>Such a function is a mathematical function that can create two strings s1 and s2 that share a mathematical relation such that given s2, it is very hard to calculate s1.</a:t>
            </a:r>
            <a:endParaRPr lang="en-US" sz="2400" b="1" dirty="0">
              <a:solidFill>
                <a:schemeClr val="bg1"/>
              </a:solidFill>
            </a:endParaRPr>
          </a:p>
        </p:txBody>
      </p:sp>
    </p:spTree>
    <p:extLst>
      <p:ext uri="{BB962C8B-B14F-4D97-AF65-F5344CB8AC3E}">
        <p14:creationId xmlns:p14="http://schemas.microsoft.com/office/powerpoint/2010/main" val="1625357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Key Distribution Problem</a:t>
            </a:r>
            <a:endParaRPr lang="en-US" sz="3600" b="1" dirty="0"/>
          </a:p>
        </p:txBody>
      </p:sp>
      <p:sp>
        <p:nvSpPr>
          <p:cNvPr id="5" name="TextBox 4"/>
          <p:cNvSpPr txBox="1"/>
          <p:nvPr/>
        </p:nvSpPr>
        <p:spPr>
          <a:xfrm>
            <a:off x="685800" y="1676400"/>
            <a:ext cx="7239000" cy="4893647"/>
          </a:xfrm>
          <a:prstGeom prst="rect">
            <a:avLst/>
          </a:prstGeom>
          <a:noFill/>
        </p:spPr>
        <p:txBody>
          <a:bodyPr wrap="square" rtlCol="0">
            <a:spAutoFit/>
          </a:bodyPr>
          <a:lstStyle/>
          <a:p>
            <a:r>
              <a:rPr lang="en-US" sz="2400" b="1" dirty="0" smtClean="0">
                <a:solidFill>
                  <a:schemeClr val="bg1"/>
                </a:solidFill>
              </a:rPr>
              <a:t>Usually “hard” means that there is no known polynomial-time algorithm to calculate s1.</a:t>
            </a:r>
          </a:p>
          <a:p>
            <a:endParaRPr lang="en-US" sz="2400" b="1" dirty="0">
              <a:solidFill>
                <a:schemeClr val="bg1"/>
              </a:solidFill>
            </a:endParaRPr>
          </a:p>
          <a:p>
            <a:r>
              <a:rPr lang="en-US" sz="2400" b="1" dirty="0" smtClean="0">
                <a:solidFill>
                  <a:schemeClr val="bg1"/>
                </a:solidFill>
              </a:rPr>
              <a:t>Given such trapdoor one-way function, Alice and Bob can use this function to create for both of them a private key(s1) and a public key(s2).</a:t>
            </a:r>
          </a:p>
          <a:p>
            <a:endParaRPr lang="en-US" sz="2400" b="1" dirty="0">
              <a:solidFill>
                <a:schemeClr val="bg1"/>
              </a:solidFill>
            </a:endParaRPr>
          </a:p>
          <a:p>
            <a:r>
              <a:rPr lang="en-US" sz="2400" b="1" dirty="0" smtClean="0">
                <a:solidFill>
                  <a:schemeClr val="bg1"/>
                </a:solidFill>
              </a:rPr>
              <a:t>When Alice wishes to send a message to Bob she encrypts it with Bob’s public key and then Bob decrypts it with his private key.</a:t>
            </a:r>
            <a:endParaRPr lang="en-US" sz="2400" b="1" dirty="0">
              <a:solidFill>
                <a:schemeClr val="bg1"/>
              </a:solidFill>
            </a:endParaRPr>
          </a:p>
        </p:txBody>
      </p:sp>
    </p:spTree>
    <p:extLst>
      <p:ext uri="{BB962C8B-B14F-4D97-AF65-F5344CB8AC3E}">
        <p14:creationId xmlns:p14="http://schemas.microsoft.com/office/powerpoint/2010/main" val="1334675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The Key Distribution Problem</a:t>
            </a:r>
            <a:endParaRPr lang="en-US" sz="3600" b="1" dirty="0"/>
          </a:p>
        </p:txBody>
      </p:sp>
      <p:sp>
        <p:nvSpPr>
          <p:cNvPr id="5" name="TextBox 4"/>
          <p:cNvSpPr txBox="1"/>
          <p:nvPr/>
        </p:nvSpPr>
        <p:spPr>
          <a:xfrm>
            <a:off x="685800" y="1676400"/>
            <a:ext cx="7239000" cy="4893647"/>
          </a:xfrm>
          <a:prstGeom prst="rect">
            <a:avLst/>
          </a:prstGeom>
          <a:noFill/>
        </p:spPr>
        <p:txBody>
          <a:bodyPr wrap="square" rtlCol="0">
            <a:spAutoFit/>
          </a:bodyPr>
          <a:lstStyle/>
          <a:p>
            <a:r>
              <a:rPr lang="en-US" sz="2400" b="1" dirty="0" smtClean="0">
                <a:solidFill>
                  <a:schemeClr val="bg1"/>
                </a:solidFill>
              </a:rPr>
              <a:t>There are several problems with the classical scheme of the key distribution problem.</a:t>
            </a:r>
          </a:p>
          <a:p>
            <a:endParaRPr lang="en-US" sz="2400" b="1" dirty="0">
              <a:solidFill>
                <a:schemeClr val="bg1"/>
              </a:solidFill>
            </a:endParaRPr>
          </a:p>
          <a:p>
            <a:r>
              <a:rPr lang="en-US" sz="2400" b="1" dirty="0" smtClean="0">
                <a:solidFill>
                  <a:schemeClr val="bg1"/>
                </a:solidFill>
              </a:rPr>
              <a:t>First, their security is based on the fact that there are no known algorithms for mathematical problems which might have an efficient solution.</a:t>
            </a:r>
          </a:p>
          <a:p>
            <a:endParaRPr lang="en-US" sz="2400" b="1" dirty="0">
              <a:solidFill>
                <a:schemeClr val="bg1"/>
              </a:solidFill>
            </a:endParaRPr>
          </a:p>
          <a:p>
            <a:r>
              <a:rPr lang="en-US" sz="2400" b="1" dirty="0" smtClean="0">
                <a:solidFill>
                  <a:schemeClr val="bg1"/>
                </a:solidFill>
              </a:rPr>
              <a:t>Second, usually such mathematical problems(such as factoring large integers) have an efficient solution on quantum computers.</a:t>
            </a:r>
          </a:p>
        </p:txBody>
      </p:sp>
    </p:spTree>
    <p:extLst>
      <p:ext uri="{BB962C8B-B14F-4D97-AF65-F5344CB8AC3E}">
        <p14:creationId xmlns:p14="http://schemas.microsoft.com/office/powerpoint/2010/main" val="648997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Quantum Key Distribution</a:t>
            </a:r>
            <a:endParaRPr lang="en-US" sz="3600" b="1" dirty="0"/>
          </a:p>
        </p:txBody>
      </p:sp>
      <p:sp>
        <p:nvSpPr>
          <p:cNvPr id="5" name="TextBox 4"/>
          <p:cNvSpPr txBox="1"/>
          <p:nvPr/>
        </p:nvSpPr>
        <p:spPr>
          <a:xfrm>
            <a:off x="685800" y="1676400"/>
            <a:ext cx="7239000" cy="4154984"/>
          </a:xfrm>
          <a:prstGeom prst="rect">
            <a:avLst/>
          </a:prstGeom>
          <a:noFill/>
        </p:spPr>
        <p:txBody>
          <a:bodyPr wrap="square" rtlCol="0">
            <a:spAutoFit/>
          </a:bodyPr>
          <a:lstStyle/>
          <a:p>
            <a:r>
              <a:rPr lang="en-US" sz="2400" b="1" dirty="0" smtClean="0">
                <a:solidFill>
                  <a:schemeClr val="bg1"/>
                </a:solidFill>
              </a:rPr>
              <a:t>A quantum key-distribution protocol is a protocol that uses the quantum mechanical model that enables Alice and Bob to set up a secret key provided they have :</a:t>
            </a:r>
          </a:p>
          <a:p>
            <a:endParaRPr lang="en-US" sz="2400" b="1" dirty="0">
              <a:solidFill>
                <a:schemeClr val="bg1"/>
              </a:solidFill>
            </a:endParaRPr>
          </a:p>
          <a:p>
            <a:pPr marL="342900" indent="-342900">
              <a:buFontTx/>
              <a:buChar char="-"/>
            </a:pPr>
            <a:r>
              <a:rPr lang="en-US" sz="2400" b="1" dirty="0" smtClean="0">
                <a:solidFill>
                  <a:schemeClr val="bg1"/>
                </a:solidFill>
              </a:rPr>
              <a:t>A quantum channel where Eve can read and modify messages</a:t>
            </a:r>
          </a:p>
          <a:p>
            <a:pPr marL="342900" indent="-342900">
              <a:buFontTx/>
              <a:buChar char="-"/>
            </a:pPr>
            <a:r>
              <a:rPr lang="en-US" sz="2400" b="1" dirty="0" smtClean="0">
                <a:solidFill>
                  <a:schemeClr val="bg1"/>
                </a:solidFill>
              </a:rPr>
              <a:t>An authenticated classical channel, where Eve can read messages but not modify them</a:t>
            </a:r>
          </a:p>
        </p:txBody>
      </p:sp>
    </p:spTree>
    <p:extLst>
      <p:ext uri="{BB962C8B-B14F-4D97-AF65-F5344CB8AC3E}">
        <p14:creationId xmlns:p14="http://schemas.microsoft.com/office/powerpoint/2010/main" val="3398441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sz="3600" b="1" dirty="0" smtClean="0"/>
              <a:t>Quantum Key Distribution</a:t>
            </a:r>
            <a:endParaRPr lang="en-US" sz="3600" b="1" dirty="0"/>
          </a:p>
        </p:txBody>
      </p:sp>
      <p:sp>
        <p:nvSpPr>
          <p:cNvPr id="5" name="TextBox 4"/>
          <p:cNvSpPr txBox="1"/>
          <p:nvPr/>
        </p:nvSpPr>
        <p:spPr>
          <a:xfrm>
            <a:off x="685800" y="1676400"/>
            <a:ext cx="7239000" cy="4893647"/>
          </a:xfrm>
          <a:prstGeom prst="rect">
            <a:avLst/>
          </a:prstGeom>
          <a:noFill/>
        </p:spPr>
        <p:txBody>
          <a:bodyPr wrap="square" rtlCol="0">
            <a:spAutoFit/>
          </a:bodyPr>
          <a:lstStyle/>
          <a:p>
            <a:r>
              <a:rPr lang="en-US" sz="2400" b="1" dirty="0" smtClean="0">
                <a:solidFill>
                  <a:schemeClr val="bg1"/>
                </a:solidFill>
              </a:rPr>
              <a:t>There are several proposed protocols for QKD. In this lecture we will talk about two of them :</a:t>
            </a:r>
          </a:p>
          <a:p>
            <a:endParaRPr lang="en-US" sz="2400" b="1" dirty="0">
              <a:solidFill>
                <a:schemeClr val="bg1"/>
              </a:solidFill>
            </a:endParaRPr>
          </a:p>
          <a:p>
            <a:pPr marL="342900" indent="-342900">
              <a:buFontTx/>
              <a:buChar char="-"/>
            </a:pPr>
            <a:r>
              <a:rPr lang="en-US" sz="2400" b="1" dirty="0" smtClean="0">
                <a:solidFill>
                  <a:schemeClr val="bg1"/>
                </a:solidFill>
              </a:rPr>
              <a:t>The BB84 protocol : This is first protocol proposed for QKD. This protocol is easier to implement in reality but harder to analyze and prove its security </a:t>
            </a:r>
          </a:p>
          <a:p>
            <a:pPr marL="342900" indent="-342900">
              <a:buFontTx/>
              <a:buChar char="-"/>
            </a:pPr>
            <a:r>
              <a:rPr lang="en-US" sz="2400" b="1" dirty="0" smtClean="0">
                <a:solidFill>
                  <a:schemeClr val="bg1"/>
                </a:solidFill>
              </a:rPr>
              <a:t>The Lo and </a:t>
            </a:r>
            <a:r>
              <a:rPr lang="en-US" sz="2400" b="1" dirty="0" err="1" smtClean="0">
                <a:solidFill>
                  <a:schemeClr val="bg1"/>
                </a:solidFill>
              </a:rPr>
              <a:t>Chau</a:t>
            </a:r>
            <a:r>
              <a:rPr lang="en-US" sz="2400" b="1" dirty="0" smtClean="0">
                <a:solidFill>
                  <a:schemeClr val="bg1"/>
                </a:solidFill>
              </a:rPr>
              <a:t> protocol : This is the first protocol which have been proved to be secure. Harder to implement but easier to analyze</a:t>
            </a:r>
          </a:p>
        </p:txBody>
      </p:sp>
    </p:spTree>
    <p:extLst>
      <p:ext uri="{BB962C8B-B14F-4D97-AF65-F5344CB8AC3E}">
        <p14:creationId xmlns:p14="http://schemas.microsoft.com/office/powerpoint/2010/main" val="1670268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1059</TotalTime>
  <Words>3098</Words>
  <Application>Microsoft Office PowerPoint</Application>
  <PresentationFormat>On-screen Show (4:3)</PresentationFormat>
  <Paragraphs>210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Winter</vt:lpstr>
      <vt:lpstr>Introduction to Quantum Key Distribution</vt:lpstr>
      <vt:lpstr>Classical Cryptography</vt:lpstr>
      <vt:lpstr>The One-Time Pad</vt:lpstr>
      <vt:lpstr>One-time Pad Security</vt:lpstr>
      <vt:lpstr>The Key Distribution Problem</vt:lpstr>
      <vt:lpstr>The Key Distribution Problem</vt:lpstr>
      <vt:lpstr>The Key Distribution Problem</vt:lpstr>
      <vt:lpstr>Quantum Key Distribution</vt:lpstr>
      <vt:lpstr>Quantum Key Distribution</vt:lpstr>
      <vt:lpstr>The BB84 Protocol</vt:lpstr>
      <vt:lpstr>The BB84 Protocol</vt:lpstr>
      <vt:lpstr>The BB84 Protocol</vt:lpstr>
      <vt:lpstr>The BB84 Protocol</vt:lpstr>
      <vt:lpstr>The BB84 Protocol</vt:lpstr>
      <vt:lpstr>The BB84 Protocol</vt:lpstr>
      <vt:lpstr>The BB84 Protocol</vt:lpstr>
      <vt:lpstr>The BB84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lpstr>The Lo and Chau Protocol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64</cp:revision>
  <dcterms:created xsi:type="dcterms:W3CDTF">2013-11-16T15:17:00Z</dcterms:created>
  <dcterms:modified xsi:type="dcterms:W3CDTF">2013-11-25T11:58:07Z</dcterms:modified>
</cp:coreProperties>
</file>