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9" r:id="rId3"/>
  </p:sldMasterIdLst>
  <p:notesMasterIdLst>
    <p:notesMasterId r:id="rId18"/>
  </p:notesMasterIdLst>
  <p:handoutMasterIdLst>
    <p:handoutMasterId r:id="rId19"/>
  </p:handoutMasterIdLst>
  <p:sldIdLst>
    <p:sldId id="36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405" r:id="rId14"/>
    <p:sldId id="407" r:id="rId15"/>
    <p:sldId id="408" r:id="rId16"/>
    <p:sldId id="4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87097" autoAdjust="0"/>
  </p:normalViewPr>
  <p:slideViewPr>
    <p:cSldViewPr>
      <p:cViewPr varScale="1">
        <p:scale>
          <a:sx n="60" d="100"/>
          <a:sy n="60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9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31ACD1-7DAC-4734-A01E-732F2A94046B}" type="datetimeFigureOut">
              <a:rPr lang="he-IL" smtClean="0"/>
              <a:pPr/>
              <a:t>י"ב/כסלו/תשע"ב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FC6A5C-52C8-4EBC-BDE1-6DE1FDCE4A6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763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CBD1C8-EFE5-4C30-A8DC-AB379FFE26BE}" type="datetimeFigureOut">
              <a:rPr lang="he-IL" smtClean="0"/>
              <a:pPr/>
              <a:t>י"ב/כסלו/תשע"ב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807EDD-27A5-4A2B-B491-F704BBE3F4F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861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D89FA-FC34-4442-BFA9-DCE73A3F899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16398-951F-4446-AC5A-FCC932068E1E}" type="slidenum">
              <a:rPr lang="he-IL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70" y="4343400"/>
            <a:ext cx="5027263" cy="411480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1B0F0BD-0B85-4F80-9A57-6CAC5E6D0A68}" type="slidenum">
              <a:rPr lang="he-IL">
                <a:solidFill>
                  <a:prstClr val="white"/>
                </a:solidFill>
              </a:rPr>
              <a:pPr/>
              <a:t>11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A104A08-8D62-442F-BF14-E87C92C1E52E}" type="slidenum">
              <a:rPr lang="he-IL">
                <a:solidFill>
                  <a:prstClr val="white"/>
                </a:solidFill>
              </a:rPr>
              <a:pPr/>
              <a:t>12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F95FAA7-5694-495D-8AF9-A5B4F7FD5C85}" type="slidenum">
              <a:rPr lang="he-IL">
                <a:solidFill>
                  <a:prstClr val="white"/>
                </a:solidFill>
              </a:rPr>
              <a:pPr/>
              <a:t>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03C66DD-D997-4D31-B842-40A92B46E6D7}" type="slidenum">
              <a:rPr lang="he-IL">
                <a:solidFill>
                  <a:prstClr val="white"/>
                </a:solidFill>
              </a:rPr>
              <a:pPr/>
              <a:t>14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B73E2-CA0A-4CC5-8669-37DBC521D8E9}" type="slidenum">
              <a:rPr lang="he-IL" altLang="en-US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24275" y="804863"/>
            <a:ext cx="1171575" cy="879475"/>
          </a:xfrm>
          <a:solidFill>
            <a:srgbClr val="FFFFFF"/>
          </a:solidFill>
          <a:ln/>
        </p:spPr>
      </p:sp>
      <p:sp>
        <p:nvSpPr>
          <p:cNvPr id="2949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3209" y="3237035"/>
            <a:ext cx="7802427" cy="184666"/>
          </a:xfrm>
          <a:ln/>
        </p:spPr>
        <p:txBody>
          <a:bodyPr lIns="0" tIns="0" rIns="0" bIns="0">
            <a:sp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91D7B4-9EBE-43D6-8C1A-B2B13BE310EC}" type="slidenum">
              <a:rPr lang="he-IL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24275" y="804863"/>
            <a:ext cx="1171575" cy="879475"/>
          </a:xfrm>
          <a:solidFill>
            <a:srgbClr val="FFFFFF"/>
          </a:solidFill>
          <a:ln/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3209" y="3237035"/>
            <a:ext cx="7802427" cy="184666"/>
          </a:xfrm>
          <a:ln/>
        </p:spPr>
        <p:txBody>
          <a:bodyPr lIns="0" tIns="0" rIns="0" bIns="0">
            <a:sp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F8BF-46A7-4EF2-993F-D44240E803FB}" type="slidenum">
              <a:rPr lang="he-IL" altLang="en-US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24275" y="804863"/>
            <a:ext cx="1171575" cy="879475"/>
          </a:xfrm>
          <a:solidFill>
            <a:srgbClr val="FFFFFF"/>
          </a:solidFill>
          <a:ln/>
        </p:spPr>
      </p:sp>
      <p:sp>
        <p:nvSpPr>
          <p:cNvPr id="3512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73209" y="3237035"/>
            <a:ext cx="7802427" cy="184666"/>
          </a:xfrm>
          <a:ln/>
        </p:spPr>
        <p:txBody>
          <a:bodyPr lIns="0" tIns="0" rIns="0" bIns="0">
            <a:spAutoFit/>
          </a:bodyPr>
          <a:lstStyle/>
          <a:p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DCCC4-3CC5-4685-BB57-1A0C71046B5E}" type="slidenum">
              <a:rPr lang="he-IL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70" y="4343400"/>
            <a:ext cx="5027263" cy="411480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E00E99-7D50-4DBB-A610-C474D0496606}" type="slidenum">
              <a:rPr lang="he-IL" altLang="en-US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70" y="4343400"/>
            <a:ext cx="5027263" cy="411480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CAD9E-7AAD-4DD4-B702-FA798E3D0FE0}" type="slidenum">
              <a:rPr lang="he-IL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70" y="4343400"/>
            <a:ext cx="5027263" cy="411480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5F07D-5C6E-45E2-8D14-8A33B9C1AC26}" type="slidenum">
              <a:rPr lang="he-IL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70" y="4343400"/>
            <a:ext cx="5027263" cy="411480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5FAC1-1428-4A30-8C1A-720DC73FD8DA}" type="slidenum">
              <a:rPr lang="he-IL" altLang="en-US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70" y="4343400"/>
            <a:ext cx="5027263" cy="411480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3F64A09C-FB86-4DE6-B37D-18BE9E2AA1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317F2A3C-70E0-4F3E-A183-013701AC50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68A974F1-4CC7-4615-94EF-F4E647B1972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943967D2-D318-4DB1-93CF-E44F84D654B4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F7D1A797-80E3-4019-BC6C-EBCFC44671F3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2A4779BC-DA6B-4259-9E07-F147B4F6EFCD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0841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4213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70961BB7-67EB-45F2-AA0E-0C736B806C7C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528ECB9C-9DAF-4207-8BC2-EE48E4E80A32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5F8E169E-17EE-41FF-806A-2C94634551DA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2135E3A7-2857-48DC-893B-0C8DEE64A029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1BECFBA6-70A7-4395-A628-9A32BFC5A1B3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9BB326A5-A7C9-46F4-B385-20EE59B6DD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FC5998E1-48B2-4B4B-8EFC-064E34CAA1C7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B488E0D1-EA8D-4BE1-8C10-E01BB0D581FD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42875"/>
            <a:ext cx="1941513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42875"/>
            <a:ext cx="5676900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882FF069-06C9-40AD-801E-409FF0B5E7E1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2875"/>
            <a:ext cx="7770813" cy="1311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0813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5: DataLink Layer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5a-</a:t>
            </a:r>
            <a:fld id="{CAA425F0-4BB8-4BB9-9975-76FB22AF5A54}" type="slidenum">
              <a:rPr lang="he-IL">
                <a:cs typeface="Times New Roman" pitchFamily="18" charset="0"/>
              </a:rPr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E8E81C20-6EBE-4A06-B978-A9A2B3886947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BFCCD534-93DF-4E36-AAC9-06B3282EFBF6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95063499-91BC-40A7-ADA1-FCB5804188B5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92D96E48-8807-4A53-BFD8-11DE93436B40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6F108FDD-8972-40A4-BC62-C07579374A47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AFA8F54C-6665-4BD1-A82C-B44977753464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ACF66637-F138-49DA-889A-ADF99A859A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13CF77E6-CF0F-4CC8-BC8F-F792709A1C2F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53E2CBAD-7056-4D84-AEA4-EC47031050FA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56E06B93-9BED-4F77-95FD-640E7FFFEA09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86833610-31EC-4586-B31F-A1ACD0455147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B73C1685-8FEF-4EA5-9B49-E26EDF0980B3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64B49ACE-1E7B-4633-B375-0C8B9FDEDC2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20BD8EFA-1154-494A-8AB7-571FB0795F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C3486010-7989-4D52-AAFE-2977174842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FF5ADC40-793C-43B5-B7AE-59B8465CD8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83053B1B-98F5-4131-B1A1-BC1BB55089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5-</a:t>
            </a:r>
            <a:fld id="{EDFD3A07-E5D5-4632-9D18-98E4EA91B9E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25" y="64865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81975" y="6486525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  <a:cs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5-</a:t>
            </a:r>
            <a:fld id="{0AC3AC17-BA30-4E3D-8717-0E02DB1A8E5A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rgbClr val="0000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42875"/>
            <a:ext cx="7770813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0813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410200" y="64008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/>
              <a:t>5: DataLink Layer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62925" y="6400800"/>
            <a:ext cx="674688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>
                <a:latin typeface="Times New Roman" pitchFamily="18" charset="0"/>
              </a:rPr>
              <a:t>5a-</a:t>
            </a:r>
            <a:fld id="{62E0D698-FED6-4CC1-A970-5A529F75503D}" type="slidenum">
              <a:rPr lang="he-IL">
                <a:latin typeface="Times New Roman" pitchFamily="18" charset="0"/>
                <a:cs typeface="Times New Roman" pitchFamily="18" charset="0"/>
              </a:rPr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sldNum="0" hdr="0" dt="0"/>
  <p:txStyles>
    <p:titleStyle>
      <a:lvl1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4000" u="sng">
          <a:solidFill>
            <a:srgbClr val="3333CC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4000" u="sng">
          <a:solidFill>
            <a:srgbClr val="3333CC"/>
          </a:solidFill>
          <a:latin typeface="Comic Sans MS" pitchFamily="66" charset="0"/>
        </a:defRPr>
      </a:lvl2pPr>
      <a:lvl3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4000" u="sng">
          <a:solidFill>
            <a:srgbClr val="3333CC"/>
          </a:solidFill>
          <a:latin typeface="Comic Sans MS" pitchFamily="66" charset="0"/>
        </a:defRPr>
      </a:lvl3pPr>
      <a:lvl4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4000" u="sng">
          <a:solidFill>
            <a:srgbClr val="3333CC"/>
          </a:solidFill>
          <a:latin typeface="Comic Sans MS" pitchFamily="66" charset="0"/>
        </a:defRPr>
      </a:lvl4pPr>
      <a:lvl5pPr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4000" u="sng">
          <a:solidFill>
            <a:srgbClr val="3333CC"/>
          </a:solidFill>
          <a:latin typeface="Comic Sans MS" pitchFamily="66" charset="0"/>
        </a:defRPr>
      </a:lvl5pPr>
      <a:lvl6pPr marL="1536700" indent="-2159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u="sng">
          <a:solidFill>
            <a:srgbClr val="3333CC"/>
          </a:solidFill>
          <a:latin typeface="Comic Sans MS" pitchFamily="66" charset="0"/>
        </a:defRPr>
      </a:lvl6pPr>
      <a:lvl7pPr marL="1993900" indent="-2159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u="sng">
          <a:solidFill>
            <a:srgbClr val="3333CC"/>
          </a:solidFill>
          <a:latin typeface="Comic Sans MS" pitchFamily="66" charset="0"/>
        </a:defRPr>
      </a:lvl7pPr>
      <a:lvl8pPr marL="2451100" indent="-2159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u="sng">
          <a:solidFill>
            <a:srgbClr val="3333CC"/>
          </a:solidFill>
          <a:latin typeface="Comic Sans MS" pitchFamily="66" charset="0"/>
        </a:defRPr>
      </a:lvl8pPr>
      <a:lvl9pPr marL="2908300" indent="-215900" algn="l" defTabSz="449263" rtl="0" eaLnBrk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 u="sng">
          <a:solidFill>
            <a:srgbClr val="3333CC"/>
          </a:solidFill>
          <a:latin typeface="Comic Sans MS" pitchFamily="66" charset="0"/>
        </a:defRPr>
      </a:lvl9pPr>
    </p:titleStyle>
    <p:bodyStyle>
      <a:lvl1pPr marL="341313" indent="-341313" algn="l" defTabSz="449263" rtl="0" eaLnBrk="0" fontAlgn="base" hangingPunct="0">
        <a:lnSpc>
          <a:spcPct val="97000"/>
        </a:lnSpc>
        <a:spcBef>
          <a:spcPts val="700"/>
        </a:spcBef>
        <a:spcAft>
          <a:spcPct val="0"/>
        </a:spcAft>
        <a:buClr>
          <a:srgbClr val="3333CC"/>
        </a:buClr>
        <a:buSzPct val="85000"/>
        <a:buFont typeface="ZapfDingbats" pitchFamily="82" charset="2"/>
        <a:buChar char="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7000"/>
        </a:lnSpc>
        <a:spcBef>
          <a:spcPts val="600"/>
        </a:spcBef>
        <a:spcAft>
          <a:spcPct val="0"/>
        </a:spcAft>
        <a:buClr>
          <a:srgbClr val="3333CC"/>
        </a:buClr>
        <a:buSzPct val="75000"/>
        <a:buFont typeface="ZapfDingbats" pitchFamily="82" charset="2"/>
        <a:buChar char="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Comic Sans MS" pitchFamily="66" charset="0"/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Times New Roman" pitchFamily="18" charset="0"/>
        </a:defRPr>
      </a:lvl4pPr>
      <a:lvl5pPr marL="20574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8" charset="0"/>
        </a:defRPr>
      </a:lvl5pPr>
      <a:lvl6pPr marL="25146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8" charset="0"/>
        </a:defRPr>
      </a:lvl6pPr>
      <a:lvl7pPr marL="29718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8" charset="0"/>
        </a:defRPr>
      </a:lvl7pPr>
      <a:lvl8pPr marL="34290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8" charset="0"/>
        </a:defRPr>
      </a:lvl8pPr>
      <a:lvl9pPr marL="3886200" indent="-228600" algn="l" defTabSz="449263" rtl="0" eaLnBrk="0" fontAlgn="base" hangingPunct="0">
        <a:lnSpc>
          <a:spcPct val="9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mtClean="0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mtClean="0">
                <a:solidFill>
                  <a:srgbClr val="000000"/>
                </a:solidFill>
              </a:rPr>
              <a:t>#</a:t>
            </a:r>
            <a:fld id="{7910F9F0-E377-44A4-9884-0298BDAD0540}" type="slidenum">
              <a:rPr lang="en-US" altLang="he-IL" smtClean="0">
                <a:solidFill>
                  <a:srgbClr val="000000"/>
                </a:solidFill>
                <a:cs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Data Link Layer</a:t>
            </a:r>
          </a:p>
        </p:txBody>
      </p:sp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5-</a:t>
            </a:r>
            <a:fld id="{8849DF7F-35A8-45F3-AE87-10E25A2794A0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696913"/>
            <a:ext cx="3108325" cy="1143000"/>
          </a:xfrm>
        </p:spPr>
        <p:txBody>
          <a:bodyPr/>
          <a:lstStyle/>
          <a:p>
            <a:r>
              <a:rPr lang="en-US" sz="3600"/>
              <a:t>Self-learning, forwarding: example</a:t>
            </a:r>
          </a:p>
        </p:txBody>
      </p:sp>
      <p:graphicFrame>
        <p:nvGraphicFramePr>
          <p:cNvPr id="685060" name="Object 4"/>
          <p:cNvGraphicFramePr>
            <a:graphicFrameLocks noChangeAspect="1"/>
          </p:cNvGraphicFramePr>
          <p:nvPr/>
        </p:nvGraphicFramePr>
        <p:xfrm>
          <a:off x="5029200" y="2185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185988"/>
                        <a:ext cx="6111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1" name="Object 5"/>
          <p:cNvGraphicFramePr>
            <a:graphicFrameLocks noChangeAspect="1"/>
          </p:cNvGraphicFramePr>
          <p:nvPr/>
        </p:nvGraphicFramePr>
        <p:xfrm>
          <a:off x="7686675" y="33115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6675" y="3311525"/>
                        <a:ext cx="6111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5575300" y="2582863"/>
            <a:ext cx="754063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i="1" smtClean="0">
              <a:solidFill>
                <a:srgbClr val="000000"/>
              </a:solidFill>
            </a:endParaRPr>
          </a:p>
        </p:txBody>
      </p:sp>
      <p:sp>
        <p:nvSpPr>
          <p:cNvPr id="685063" name="Line 7"/>
          <p:cNvSpPr>
            <a:spLocks noChangeShapeType="1"/>
          </p:cNvSpPr>
          <p:nvPr/>
        </p:nvSpPr>
        <p:spPr bwMode="auto">
          <a:xfrm flipV="1">
            <a:off x="5637213" y="3200400"/>
            <a:ext cx="679450" cy="655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i="1" smtClean="0">
              <a:solidFill>
                <a:srgbClr val="000000"/>
              </a:solidFill>
            </a:endParaRPr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 flipV="1">
            <a:off x="6761163" y="2533650"/>
            <a:ext cx="593725" cy="407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i="1" smtClean="0">
              <a:solidFill>
                <a:srgbClr val="000000"/>
              </a:solidFill>
            </a:endParaRPr>
          </a:p>
        </p:txBody>
      </p:sp>
      <p:sp>
        <p:nvSpPr>
          <p:cNvPr id="685065" name="Line 9"/>
          <p:cNvSpPr>
            <a:spLocks noChangeShapeType="1"/>
          </p:cNvSpPr>
          <p:nvPr/>
        </p:nvSpPr>
        <p:spPr bwMode="auto">
          <a:xfrm>
            <a:off x="6835775" y="3016250"/>
            <a:ext cx="939800" cy="395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i="1" smtClean="0">
              <a:solidFill>
                <a:srgbClr val="000000"/>
              </a:solidFill>
            </a:endParaRPr>
          </a:p>
        </p:txBody>
      </p:sp>
      <p:graphicFrame>
        <p:nvGraphicFramePr>
          <p:cNvPr id="685066" name="Object 10"/>
          <p:cNvGraphicFramePr>
            <a:graphicFrameLocks noChangeAspect="1"/>
          </p:cNvGraphicFramePr>
          <p:nvPr/>
        </p:nvGraphicFramePr>
        <p:xfrm>
          <a:off x="5365750" y="3836988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Clip" r:id="rId7" imgW="1305000" imgH="1085760" progId="">
                  <p:embed/>
                </p:oleObj>
              </mc:Choice>
              <mc:Fallback>
                <p:oleObj name="Clip" r:id="rId7" imgW="1305000" imgH="108576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836988"/>
                        <a:ext cx="6111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7" name="Object 11"/>
          <p:cNvGraphicFramePr>
            <a:graphicFrameLocks noChangeAspect="1"/>
          </p:cNvGraphicFramePr>
          <p:nvPr/>
        </p:nvGraphicFramePr>
        <p:xfrm>
          <a:off x="7297738" y="2201863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Clip" r:id="rId8" imgW="1305000" imgH="1085760" progId="">
                  <p:embed/>
                </p:oleObj>
              </mc:Choice>
              <mc:Fallback>
                <p:oleObj name="Clip" r:id="rId8" imgW="1305000" imgH="10857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2201863"/>
                        <a:ext cx="6111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5068" name="Object 12"/>
          <p:cNvGraphicFramePr>
            <a:graphicFrameLocks noChangeAspect="1"/>
          </p:cNvGraphicFramePr>
          <p:nvPr/>
        </p:nvGraphicFramePr>
        <p:xfrm>
          <a:off x="6203950" y="1622425"/>
          <a:ext cx="6111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Clip" r:id="rId9" imgW="1305000" imgH="1085760" progId="">
                  <p:embed/>
                </p:oleObj>
              </mc:Choice>
              <mc:Fallback>
                <p:oleObj name="Clip" r:id="rId9" imgW="1305000" imgH="10857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3950" y="1622425"/>
                        <a:ext cx="6111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69" name="Line 13"/>
          <p:cNvSpPr>
            <a:spLocks noChangeShapeType="1"/>
          </p:cNvSpPr>
          <p:nvPr/>
        </p:nvSpPr>
        <p:spPr bwMode="auto">
          <a:xfrm flipH="1" flipV="1">
            <a:off x="6529388" y="2132013"/>
            <a:ext cx="11112" cy="781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i="1" smtClean="0">
              <a:solidFill>
                <a:srgbClr val="000000"/>
              </a:solidFill>
            </a:endParaRPr>
          </a:p>
        </p:txBody>
      </p:sp>
      <p:graphicFrame>
        <p:nvGraphicFramePr>
          <p:cNvPr id="685070" name="Object 14"/>
          <p:cNvGraphicFramePr>
            <a:graphicFrameLocks noChangeAspect="1"/>
          </p:cNvGraphicFramePr>
          <p:nvPr/>
        </p:nvGraphicFramePr>
        <p:xfrm>
          <a:off x="6523038" y="3951288"/>
          <a:ext cx="6111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Clip" r:id="rId10" imgW="1305000" imgH="1085760" progId="">
                  <p:embed/>
                </p:oleObj>
              </mc:Choice>
              <mc:Fallback>
                <p:oleObj name="Clip" r:id="rId10" imgW="1305000" imgH="10857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038" y="3951288"/>
                        <a:ext cx="611187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5071" name="Line 15"/>
          <p:cNvSpPr>
            <a:spLocks noChangeShapeType="1"/>
          </p:cNvSpPr>
          <p:nvPr/>
        </p:nvSpPr>
        <p:spPr bwMode="auto">
          <a:xfrm flipH="1" flipV="1">
            <a:off x="6538913" y="3159125"/>
            <a:ext cx="204787" cy="808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i="1" smtClean="0">
              <a:solidFill>
                <a:srgbClr val="000000"/>
              </a:solidFill>
            </a:endParaRPr>
          </a:p>
        </p:txBody>
      </p:sp>
      <p:sp>
        <p:nvSpPr>
          <p:cNvPr id="685072" name="Text Box 16"/>
          <p:cNvSpPr txBox="1">
            <a:spLocks noChangeArrowheads="1"/>
          </p:cNvSpPr>
          <p:nvPr/>
        </p:nvSpPr>
        <p:spPr bwMode="auto">
          <a:xfrm>
            <a:off x="6411913" y="1243013"/>
            <a:ext cx="350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685073" name="Text Box 17"/>
          <p:cNvSpPr txBox="1">
            <a:spLocks noChangeArrowheads="1"/>
          </p:cNvSpPr>
          <p:nvPr/>
        </p:nvSpPr>
        <p:spPr bwMode="auto">
          <a:xfrm>
            <a:off x="6605588" y="4502150"/>
            <a:ext cx="392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A’</a:t>
            </a: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7827963" y="1912938"/>
            <a:ext cx="328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685075" name="Text Box 19"/>
          <p:cNvSpPr txBox="1">
            <a:spLocks noChangeArrowheads="1"/>
          </p:cNvSpPr>
          <p:nvPr/>
        </p:nvSpPr>
        <p:spPr bwMode="auto">
          <a:xfrm>
            <a:off x="5497513" y="4398963"/>
            <a:ext cx="369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B’</a:t>
            </a:r>
          </a:p>
        </p:txBody>
      </p:sp>
      <p:sp>
        <p:nvSpPr>
          <p:cNvPr id="685076" name="Text Box 20"/>
          <p:cNvSpPr txBox="1">
            <a:spLocks noChangeArrowheads="1"/>
          </p:cNvSpPr>
          <p:nvPr/>
        </p:nvSpPr>
        <p:spPr bwMode="auto">
          <a:xfrm>
            <a:off x="7918450" y="3779838"/>
            <a:ext cx="322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85077" name="Text Box 21"/>
          <p:cNvSpPr txBox="1">
            <a:spLocks noChangeArrowheads="1"/>
          </p:cNvSpPr>
          <p:nvPr/>
        </p:nvSpPr>
        <p:spPr bwMode="auto">
          <a:xfrm>
            <a:off x="5006975" y="1860550"/>
            <a:ext cx="363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</a:rPr>
              <a:t>C’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6145213" y="2936875"/>
            <a:ext cx="720725" cy="279400"/>
            <a:chOff x="3913" y="3140"/>
            <a:chExt cx="454" cy="176"/>
          </a:xfrm>
        </p:grpSpPr>
        <p:sp>
          <p:nvSpPr>
            <p:cNvPr id="685079" name="Rectangle 23"/>
            <p:cNvSpPr>
              <a:spLocks noChangeArrowheads="1"/>
            </p:cNvSpPr>
            <p:nvPr/>
          </p:nvSpPr>
          <p:spPr bwMode="auto">
            <a:xfrm>
              <a:off x="3913" y="3228"/>
              <a:ext cx="407" cy="88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l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080" name="Freeform 24"/>
            <p:cNvSpPr>
              <a:spLocks/>
            </p:cNvSpPr>
            <p:nvPr/>
          </p:nvSpPr>
          <p:spPr bwMode="auto">
            <a:xfrm>
              <a:off x="3958" y="3145"/>
              <a:ext cx="409" cy="68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37" y="62"/>
                </a:cxn>
                <a:cxn ang="0">
                  <a:pos x="219" y="0"/>
                </a:cxn>
                <a:cxn ang="0">
                  <a:pos x="280" y="0"/>
                </a:cxn>
              </a:cxnLst>
              <a:rect l="0" t="0" r="r" b="b"/>
              <a:pathLst>
                <a:path w="280" h="63">
                  <a:moveTo>
                    <a:pt x="0" y="63"/>
                  </a:moveTo>
                  <a:lnTo>
                    <a:pt x="37" y="62"/>
                  </a:lnTo>
                  <a:lnTo>
                    <a:pt x="219" y="0"/>
                  </a:lnTo>
                  <a:lnTo>
                    <a:pt x="28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081" name="Freeform 25"/>
            <p:cNvSpPr>
              <a:spLocks/>
            </p:cNvSpPr>
            <p:nvPr/>
          </p:nvSpPr>
          <p:spPr bwMode="auto">
            <a:xfrm>
              <a:off x="4044" y="3140"/>
              <a:ext cx="251" cy="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102" y="74"/>
                </a:cxn>
                <a:cxn ang="0">
                  <a:pos x="148" y="74"/>
                </a:cxn>
              </a:cxnLst>
              <a:rect l="0" t="0" r="r" b="b"/>
              <a:pathLst>
                <a:path w="148" h="74">
                  <a:moveTo>
                    <a:pt x="0" y="0"/>
                  </a:moveTo>
                  <a:lnTo>
                    <a:pt x="40" y="0"/>
                  </a:lnTo>
                  <a:lnTo>
                    <a:pt x="102" y="74"/>
                  </a:lnTo>
                  <a:lnTo>
                    <a:pt x="148" y="74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85082" name="Text Box 26"/>
          <p:cNvSpPr txBox="1">
            <a:spLocks noChangeArrowheads="1"/>
          </p:cNvSpPr>
          <p:nvPr/>
        </p:nvSpPr>
        <p:spPr bwMode="auto">
          <a:xfrm>
            <a:off x="6286500" y="26066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85083" name="Text Box 27"/>
          <p:cNvSpPr txBox="1">
            <a:spLocks noChangeArrowheads="1"/>
          </p:cNvSpPr>
          <p:nvPr/>
        </p:nvSpPr>
        <p:spPr bwMode="auto">
          <a:xfrm>
            <a:off x="6619875" y="26320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85084" name="Text Box 28"/>
          <p:cNvSpPr txBox="1">
            <a:spLocks noChangeArrowheads="1"/>
          </p:cNvSpPr>
          <p:nvPr/>
        </p:nvSpPr>
        <p:spPr bwMode="auto">
          <a:xfrm>
            <a:off x="6897688" y="2784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85085" name="Text Box 29"/>
          <p:cNvSpPr txBox="1">
            <a:spLocks noChangeArrowheads="1"/>
          </p:cNvSpPr>
          <p:nvPr/>
        </p:nvSpPr>
        <p:spPr bwMode="auto">
          <a:xfrm>
            <a:off x="6581775" y="31654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85086" name="Text Box 30"/>
          <p:cNvSpPr txBox="1">
            <a:spLocks noChangeArrowheads="1"/>
          </p:cNvSpPr>
          <p:nvPr/>
        </p:nvSpPr>
        <p:spPr bwMode="auto">
          <a:xfrm>
            <a:off x="6151563" y="3227388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85087" name="Text Box 31"/>
          <p:cNvSpPr txBox="1">
            <a:spLocks noChangeArrowheads="1"/>
          </p:cNvSpPr>
          <p:nvPr/>
        </p:nvSpPr>
        <p:spPr bwMode="auto">
          <a:xfrm>
            <a:off x="5892800" y="2830513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778625" y="1223963"/>
            <a:ext cx="1428750" cy="366712"/>
            <a:chOff x="1750" y="3514"/>
            <a:chExt cx="900" cy="231"/>
          </a:xfrm>
        </p:grpSpPr>
        <p:sp>
          <p:nvSpPr>
            <p:cNvPr id="685089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FFFFFF"/>
                  </a:solidFill>
                </a:rPr>
                <a:t>A A’</a:t>
              </a:r>
            </a:p>
          </p:txBody>
        </p:sp>
        <p:sp>
          <p:nvSpPr>
            <p:cNvPr id="685091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092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994525" y="525463"/>
            <a:ext cx="1498600" cy="714375"/>
            <a:chOff x="4406" y="331"/>
            <a:chExt cx="944" cy="450"/>
          </a:xfrm>
        </p:grpSpPr>
        <p:sp>
          <p:nvSpPr>
            <p:cNvPr id="685094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095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7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smtClean="0">
                  <a:solidFill>
                    <a:srgbClr val="000000"/>
                  </a:solidFill>
                </a:rPr>
                <a:t>Source: A</a:t>
              </a:r>
            </a:p>
          </p:txBody>
        </p:sp>
        <p:sp>
          <p:nvSpPr>
            <p:cNvPr id="685097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600" smtClean="0">
                  <a:solidFill>
                    <a:srgbClr val="000000"/>
                  </a:solidFill>
                </a:rPr>
                <a:t>Dest: A’</a:t>
              </a:r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3336925" y="4937125"/>
            <a:ext cx="3035300" cy="1444625"/>
            <a:chOff x="3441" y="3154"/>
            <a:chExt cx="1912" cy="910"/>
          </a:xfrm>
        </p:grpSpPr>
        <p:sp>
          <p:nvSpPr>
            <p:cNvPr id="685099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00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</a:rPr>
                <a:t>MAC addr  interface   TTL</a:t>
              </a:r>
            </a:p>
          </p:txBody>
        </p:sp>
        <p:sp>
          <p:nvSpPr>
            <p:cNvPr id="685101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02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03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00800" y="5326063"/>
            <a:ext cx="1851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000000"/>
                </a:solidFill>
              </a:rPr>
              <a:t>Switch table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000000"/>
                </a:solidFill>
              </a:rPr>
              <a:t>(initially empty)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771900" y="5370513"/>
            <a:ext cx="2493963" cy="374650"/>
            <a:chOff x="2376" y="3383"/>
            <a:chExt cx="1571" cy="236"/>
          </a:xfrm>
        </p:grpSpPr>
        <p:sp>
          <p:nvSpPr>
            <p:cNvPr id="685106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685107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685108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00000"/>
                  </a:solidFill>
                </a:rPr>
                <a:t>60</a:t>
              </a:r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5799138" y="2881313"/>
            <a:ext cx="1428750" cy="366712"/>
            <a:chOff x="1750" y="3514"/>
            <a:chExt cx="900" cy="231"/>
          </a:xfrm>
        </p:grpSpPr>
        <p:sp>
          <p:nvSpPr>
            <p:cNvPr id="685116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17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FFFFFF"/>
                  </a:solidFill>
                </a:rPr>
                <a:t>A A’</a:t>
              </a:r>
            </a:p>
          </p:txBody>
        </p:sp>
        <p:sp>
          <p:nvSpPr>
            <p:cNvPr id="685118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19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5799138" y="2879725"/>
            <a:ext cx="1428750" cy="366713"/>
            <a:chOff x="1750" y="3514"/>
            <a:chExt cx="900" cy="231"/>
          </a:xfrm>
        </p:grpSpPr>
        <p:sp>
          <p:nvSpPr>
            <p:cNvPr id="685121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22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FFFFFF"/>
                  </a:solidFill>
                </a:rPr>
                <a:t>A A’</a:t>
              </a:r>
            </a:p>
          </p:txBody>
        </p:sp>
        <p:sp>
          <p:nvSpPr>
            <p:cNvPr id="685123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24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26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27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FFFFFF"/>
                  </a:solidFill>
                </a:rPr>
                <a:t>A A’</a:t>
              </a:r>
            </a:p>
          </p:txBody>
        </p:sp>
        <p:sp>
          <p:nvSpPr>
            <p:cNvPr id="685128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29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>
            <a:off x="5799138" y="2882900"/>
            <a:ext cx="1428750" cy="366713"/>
            <a:chOff x="1750" y="3514"/>
            <a:chExt cx="900" cy="231"/>
          </a:xfrm>
        </p:grpSpPr>
        <p:sp>
          <p:nvSpPr>
            <p:cNvPr id="685131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32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FFFFFF"/>
                  </a:solidFill>
                </a:rPr>
                <a:t>A A’</a:t>
              </a:r>
            </a:p>
          </p:txBody>
        </p:sp>
        <p:sp>
          <p:nvSpPr>
            <p:cNvPr id="685133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34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5795963" y="2879725"/>
            <a:ext cx="1428750" cy="366713"/>
            <a:chOff x="1750" y="3514"/>
            <a:chExt cx="900" cy="231"/>
          </a:xfrm>
        </p:grpSpPr>
        <p:sp>
          <p:nvSpPr>
            <p:cNvPr id="685136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37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FFFFFF"/>
                  </a:solidFill>
                </a:rPr>
                <a:t>A A’</a:t>
              </a:r>
            </a:p>
          </p:txBody>
        </p:sp>
        <p:sp>
          <p:nvSpPr>
            <p:cNvPr id="685138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39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350838" y="2411413"/>
            <a:ext cx="4044950" cy="9445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frame destination unknown:</a:t>
            </a:r>
            <a:endParaRPr lang="en-US" i="1"/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2260600" y="2797175"/>
            <a:ext cx="92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FF0000"/>
                </a:solidFill>
              </a:rPr>
              <a:t>flood</a:t>
            </a:r>
          </a:p>
        </p:txBody>
      </p: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6130925" y="3981450"/>
            <a:ext cx="1428750" cy="366713"/>
            <a:chOff x="730" y="2472"/>
            <a:chExt cx="900" cy="231"/>
          </a:xfrm>
        </p:grpSpPr>
        <p:sp>
          <p:nvSpPr>
            <p:cNvPr id="685144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45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FFFFFF"/>
                  </a:solidFill>
                </a:rPr>
                <a:t>A’ A</a:t>
              </a:r>
            </a:p>
          </p:txBody>
        </p:sp>
        <p:sp>
          <p:nvSpPr>
            <p:cNvPr id="685146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  <p:sp>
          <p:nvSpPr>
            <p:cNvPr id="685147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i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65125" y="3328988"/>
            <a:ext cx="404495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800" smtClean="0">
                <a:solidFill>
                  <a:srgbClr val="000000"/>
                </a:solidFill>
              </a:rPr>
              <a:t>destination A location known:</a:t>
            </a:r>
            <a:endParaRPr lang="en-US" sz="2800" i="1" smtClean="0">
              <a:solidFill>
                <a:srgbClr val="FF0000"/>
              </a:solidFill>
            </a:endParaRPr>
          </a:p>
        </p:txBody>
      </p:sp>
      <p:grpSp>
        <p:nvGrpSpPr>
          <p:cNvPr id="13" name="Group 94"/>
          <p:cNvGrpSpPr>
            <a:grpSpLocks/>
          </p:cNvGrpSpPr>
          <p:nvPr/>
        </p:nvGrpSpPr>
        <p:grpSpPr bwMode="auto">
          <a:xfrm>
            <a:off x="3768725" y="5656263"/>
            <a:ext cx="2493963" cy="374650"/>
            <a:chOff x="2376" y="3383"/>
            <a:chExt cx="1571" cy="236"/>
          </a:xfrm>
        </p:grpSpPr>
        <p:sp>
          <p:nvSpPr>
            <p:cNvPr id="685151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00000"/>
                  </a:solidFill>
                </a:rPr>
                <a:t>A’</a:t>
              </a:r>
            </a:p>
          </p:txBody>
        </p:sp>
        <p:sp>
          <p:nvSpPr>
            <p:cNvPr id="685152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685153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00000"/>
                  </a:solidFill>
                </a:rPr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60400" y="4076700"/>
            <a:ext cx="404495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800" i="1" smtClean="0">
                <a:solidFill>
                  <a:srgbClr val="FF0000"/>
                </a:solidFill>
              </a:rPr>
              <a:t>selective send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1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72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78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0" y="33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00" y="-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" y="-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4D5330B7-D44E-47EC-A4DC-9823ED1E4E52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10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Loop-free: tree</a:t>
            </a:r>
          </a:p>
        </p:txBody>
      </p:sp>
      <p:sp>
        <p:nvSpPr>
          <p:cNvPr id="400387" name="Oval 3"/>
          <p:cNvSpPr>
            <a:spLocks noChangeArrowheads="1"/>
          </p:cNvSpPr>
          <p:nvPr/>
        </p:nvSpPr>
        <p:spPr bwMode="auto">
          <a:xfrm>
            <a:off x="4000500" y="30480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388" name="Line 4"/>
          <p:cNvSpPr>
            <a:spLocks noChangeShapeType="1"/>
          </p:cNvSpPr>
          <p:nvPr/>
        </p:nvSpPr>
        <p:spPr bwMode="auto">
          <a:xfrm>
            <a:off x="3479800" y="25146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389" name="Line 5"/>
          <p:cNvSpPr>
            <a:spLocks noChangeShapeType="1"/>
          </p:cNvSpPr>
          <p:nvPr/>
        </p:nvSpPr>
        <p:spPr bwMode="auto">
          <a:xfrm>
            <a:off x="3479800" y="3225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3900" y="2667000"/>
            <a:ext cx="1460500" cy="381000"/>
            <a:chOff x="1256" y="2176"/>
            <a:chExt cx="920" cy="24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400392" name="Oval 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0393" name="Line 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0394" name="Line 1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00395" name="Line 11"/>
          <p:cNvSpPr>
            <a:spLocks noChangeShapeType="1"/>
          </p:cNvSpPr>
          <p:nvPr/>
        </p:nvSpPr>
        <p:spPr bwMode="auto">
          <a:xfrm>
            <a:off x="2006600" y="24257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396" name="Line 12"/>
          <p:cNvSpPr>
            <a:spLocks noChangeShapeType="1"/>
          </p:cNvSpPr>
          <p:nvPr/>
        </p:nvSpPr>
        <p:spPr bwMode="auto">
          <a:xfrm>
            <a:off x="4178300" y="3429000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397" name="Line 13"/>
          <p:cNvSpPr>
            <a:spLocks noChangeShapeType="1"/>
          </p:cNvSpPr>
          <p:nvPr/>
        </p:nvSpPr>
        <p:spPr bwMode="auto">
          <a:xfrm>
            <a:off x="3454400" y="41275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398" name="Line 14"/>
          <p:cNvSpPr>
            <a:spLocks noChangeShapeType="1"/>
          </p:cNvSpPr>
          <p:nvPr/>
        </p:nvSpPr>
        <p:spPr bwMode="auto">
          <a:xfrm>
            <a:off x="4419600" y="32258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399" name="Line 15"/>
          <p:cNvSpPr>
            <a:spLocks noChangeShapeType="1"/>
          </p:cNvSpPr>
          <p:nvPr/>
        </p:nvSpPr>
        <p:spPr bwMode="auto">
          <a:xfrm>
            <a:off x="5905500" y="2514600"/>
            <a:ext cx="0" cy="161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05500" y="2654300"/>
            <a:ext cx="1460500" cy="381000"/>
            <a:chOff x="1256" y="2176"/>
            <a:chExt cx="920" cy="240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400402" name="Oval 1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0403" name="Line 1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0404" name="Line 2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911850" y="3670300"/>
            <a:ext cx="1460500" cy="381000"/>
            <a:chOff x="1256" y="2176"/>
            <a:chExt cx="920" cy="240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400407" name="Oval 23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00408" name="Line 24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00409" name="Line 25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00410" name="Line 26"/>
          <p:cNvSpPr>
            <a:spLocks noChangeShapeType="1"/>
          </p:cNvSpPr>
          <p:nvPr/>
        </p:nvSpPr>
        <p:spPr bwMode="auto">
          <a:xfrm>
            <a:off x="7366000" y="35052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11" name="Line 27"/>
          <p:cNvSpPr>
            <a:spLocks noChangeShapeType="1"/>
          </p:cNvSpPr>
          <p:nvPr/>
        </p:nvSpPr>
        <p:spPr bwMode="auto">
          <a:xfrm>
            <a:off x="7385050" y="20320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12" name="Oval 28"/>
          <p:cNvSpPr>
            <a:spLocks noChangeArrowheads="1"/>
          </p:cNvSpPr>
          <p:nvPr/>
        </p:nvSpPr>
        <p:spPr bwMode="auto">
          <a:xfrm>
            <a:off x="3581400" y="45593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13" name="Line 29"/>
          <p:cNvSpPr>
            <a:spLocks noChangeShapeType="1"/>
          </p:cNvSpPr>
          <p:nvPr/>
        </p:nvSpPr>
        <p:spPr bwMode="auto">
          <a:xfrm>
            <a:off x="3797300" y="41275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14" name="Line 30"/>
          <p:cNvSpPr>
            <a:spLocks noChangeShapeType="1"/>
          </p:cNvSpPr>
          <p:nvPr/>
        </p:nvSpPr>
        <p:spPr bwMode="auto">
          <a:xfrm>
            <a:off x="3232150" y="52197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15" name="Line 31"/>
          <p:cNvSpPr>
            <a:spLocks noChangeShapeType="1"/>
          </p:cNvSpPr>
          <p:nvPr/>
        </p:nvSpPr>
        <p:spPr bwMode="auto">
          <a:xfrm>
            <a:off x="3797300" y="4940300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16" name="Rectangle 32"/>
          <p:cNvSpPr>
            <a:spLocks noChangeArrowheads="1"/>
          </p:cNvSpPr>
          <p:nvPr/>
        </p:nvSpPr>
        <p:spPr bwMode="auto">
          <a:xfrm>
            <a:off x="3371850" y="56007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00417" name="Line 33"/>
          <p:cNvSpPr>
            <a:spLocks noChangeShapeType="1"/>
          </p:cNvSpPr>
          <p:nvPr/>
        </p:nvSpPr>
        <p:spPr bwMode="auto">
          <a:xfrm>
            <a:off x="3587750" y="52451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18" name="Rectangle 34"/>
          <p:cNvSpPr>
            <a:spLocks noChangeArrowheads="1"/>
          </p:cNvSpPr>
          <p:nvPr/>
        </p:nvSpPr>
        <p:spPr bwMode="auto">
          <a:xfrm>
            <a:off x="1117600" y="30099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00419" name="Line 35"/>
          <p:cNvSpPr>
            <a:spLocks noChangeShapeType="1"/>
          </p:cNvSpPr>
          <p:nvPr/>
        </p:nvSpPr>
        <p:spPr bwMode="auto">
          <a:xfrm>
            <a:off x="15367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20" name="Rectangle 36"/>
          <p:cNvSpPr>
            <a:spLocks noChangeArrowheads="1"/>
          </p:cNvSpPr>
          <p:nvPr/>
        </p:nvSpPr>
        <p:spPr bwMode="auto">
          <a:xfrm>
            <a:off x="8039100" y="25146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00421" name="Line 37"/>
          <p:cNvSpPr>
            <a:spLocks noChangeShapeType="1"/>
          </p:cNvSpPr>
          <p:nvPr/>
        </p:nvSpPr>
        <p:spPr bwMode="auto">
          <a:xfrm>
            <a:off x="7385050" y="2667000"/>
            <a:ext cx="654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22" name="Text Box 38"/>
          <p:cNvSpPr txBox="1">
            <a:spLocks noChangeArrowheads="1"/>
          </p:cNvSpPr>
          <p:nvPr/>
        </p:nvSpPr>
        <p:spPr bwMode="auto">
          <a:xfrm>
            <a:off x="4019550" y="451485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400423" name="Text Box 39"/>
          <p:cNvSpPr txBox="1">
            <a:spLocks noChangeArrowheads="1"/>
          </p:cNvSpPr>
          <p:nvPr/>
        </p:nvSpPr>
        <p:spPr bwMode="auto">
          <a:xfrm>
            <a:off x="4019550" y="251460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400424" name="Text Box 40"/>
          <p:cNvSpPr txBox="1">
            <a:spLocks noChangeArrowheads="1"/>
          </p:cNvSpPr>
          <p:nvPr/>
        </p:nvSpPr>
        <p:spPr bwMode="auto">
          <a:xfrm>
            <a:off x="2339975" y="22225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400425" name="Text Box 41"/>
          <p:cNvSpPr txBox="1">
            <a:spLocks noChangeArrowheads="1"/>
          </p:cNvSpPr>
          <p:nvPr/>
        </p:nvSpPr>
        <p:spPr bwMode="auto">
          <a:xfrm>
            <a:off x="6350000" y="41021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</a:p>
        </p:txBody>
      </p:sp>
      <p:sp>
        <p:nvSpPr>
          <p:cNvPr id="400426" name="Text Box 42"/>
          <p:cNvSpPr txBox="1">
            <a:spLocks noChangeArrowheads="1"/>
          </p:cNvSpPr>
          <p:nvPr/>
        </p:nvSpPr>
        <p:spPr bwMode="auto">
          <a:xfrm>
            <a:off x="6350000" y="21971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</a:p>
        </p:txBody>
      </p:sp>
      <p:sp>
        <p:nvSpPr>
          <p:cNvPr id="400427" name="Rectangle 43"/>
          <p:cNvSpPr>
            <a:spLocks noChangeArrowheads="1"/>
          </p:cNvSpPr>
          <p:nvPr/>
        </p:nvSpPr>
        <p:spPr bwMode="auto">
          <a:xfrm>
            <a:off x="7759700" y="2514600"/>
            <a:ext cx="266700" cy="1524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400428" name="Text Box 44"/>
          <p:cNvSpPr txBox="1">
            <a:spLocks noChangeArrowheads="1"/>
          </p:cNvSpPr>
          <p:nvPr/>
        </p:nvSpPr>
        <p:spPr bwMode="auto">
          <a:xfrm>
            <a:off x="115888" y="5249863"/>
            <a:ext cx="29495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So a message to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A will go by marks…</a:t>
            </a:r>
          </a:p>
        </p:txBody>
      </p:sp>
      <p:sp>
        <p:nvSpPr>
          <p:cNvPr id="400429" name="Text Box 45"/>
          <p:cNvSpPr txBox="1">
            <a:spLocks noChangeArrowheads="1"/>
          </p:cNvSpPr>
          <p:nvPr/>
        </p:nvSpPr>
        <p:spPr bwMode="auto">
          <a:xfrm>
            <a:off x="4768850" y="5245100"/>
            <a:ext cx="3225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 message from A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will mark A’s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9 0.01481 L -0.06875 0.01111 L -0.07013 0.03518 L -0.21875 0.03518 L -0.21875 0.09259 L -0.40625 0.09074 L -0.40625 0.22407 L -0.44791 0.22407 L -0.44791 0.38333 L -0.47291 0.38333 L -0.47152 0.45185 " pathEditMode="relative" ptsTypes="AAAAAAAAAAA">
                                      <p:cBhvr>
                                        <p:cTn id="6" dur="5000" fill="hold"/>
                                        <p:tgtEl>
                                          <p:spTgt spid="400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none" smtClean="0"/>
              <a:t>Designated port / Root Port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1979613" y="1484313"/>
            <a:ext cx="4638675" cy="4819650"/>
            <a:chOff x="3175" y="1167"/>
            <a:chExt cx="2041" cy="2121"/>
          </a:xfrm>
        </p:grpSpPr>
        <p:sp>
          <p:nvSpPr>
            <p:cNvPr id="29715" name="AutoShape 5"/>
            <p:cNvSpPr>
              <a:spLocks noChangeAspect="1" noChangeArrowheads="1" noTextEdit="1"/>
            </p:cNvSpPr>
            <p:nvPr/>
          </p:nvSpPr>
          <p:spPr bwMode="auto">
            <a:xfrm>
              <a:off x="3175" y="1172"/>
              <a:ext cx="2041" cy="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16" name="Freeform 6"/>
            <p:cNvSpPr>
              <a:spLocks/>
            </p:cNvSpPr>
            <p:nvPr/>
          </p:nvSpPr>
          <p:spPr bwMode="auto">
            <a:xfrm>
              <a:off x="4186" y="1625"/>
              <a:ext cx="146" cy="164"/>
            </a:xfrm>
            <a:custGeom>
              <a:avLst/>
              <a:gdLst>
                <a:gd name="T0" fmla="*/ 6 w 146"/>
                <a:gd name="T1" fmla="*/ 136 h 164"/>
                <a:gd name="T2" fmla="*/ 11 w 146"/>
                <a:gd name="T3" fmla="*/ 140 h 164"/>
                <a:gd name="T4" fmla="*/ 13 w 146"/>
                <a:gd name="T5" fmla="*/ 140 h 164"/>
                <a:gd name="T6" fmla="*/ 17 w 146"/>
                <a:gd name="T7" fmla="*/ 145 h 164"/>
                <a:gd name="T8" fmla="*/ 19 w 146"/>
                <a:gd name="T9" fmla="*/ 145 h 164"/>
                <a:gd name="T10" fmla="*/ 23 w 146"/>
                <a:gd name="T11" fmla="*/ 147 h 164"/>
                <a:gd name="T12" fmla="*/ 28 w 146"/>
                <a:gd name="T13" fmla="*/ 147 h 164"/>
                <a:gd name="T14" fmla="*/ 32 w 146"/>
                <a:gd name="T15" fmla="*/ 150 h 164"/>
                <a:gd name="T16" fmla="*/ 34 w 146"/>
                <a:gd name="T17" fmla="*/ 152 h 164"/>
                <a:gd name="T18" fmla="*/ 39 w 146"/>
                <a:gd name="T19" fmla="*/ 152 h 164"/>
                <a:gd name="T20" fmla="*/ 43 w 146"/>
                <a:gd name="T21" fmla="*/ 152 h 164"/>
                <a:gd name="T22" fmla="*/ 47 w 146"/>
                <a:gd name="T23" fmla="*/ 155 h 164"/>
                <a:gd name="T24" fmla="*/ 54 w 146"/>
                <a:gd name="T25" fmla="*/ 155 h 164"/>
                <a:gd name="T26" fmla="*/ 88 w 146"/>
                <a:gd name="T27" fmla="*/ 147 h 164"/>
                <a:gd name="T28" fmla="*/ 114 w 146"/>
                <a:gd name="T29" fmla="*/ 126 h 164"/>
                <a:gd name="T30" fmla="*/ 131 w 146"/>
                <a:gd name="T31" fmla="*/ 97 h 164"/>
                <a:gd name="T32" fmla="*/ 137 w 146"/>
                <a:gd name="T33" fmla="*/ 62 h 164"/>
                <a:gd name="T34" fmla="*/ 137 w 146"/>
                <a:gd name="T35" fmla="*/ 52 h 164"/>
                <a:gd name="T36" fmla="*/ 137 w 146"/>
                <a:gd name="T37" fmla="*/ 50 h 164"/>
                <a:gd name="T38" fmla="*/ 137 w 146"/>
                <a:gd name="T39" fmla="*/ 43 h 164"/>
                <a:gd name="T40" fmla="*/ 135 w 146"/>
                <a:gd name="T41" fmla="*/ 40 h 164"/>
                <a:gd name="T42" fmla="*/ 135 w 146"/>
                <a:gd name="T43" fmla="*/ 35 h 164"/>
                <a:gd name="T44" fmla="*/ 133 w 146"/>
                <a:gd name="T45" fmla="*/ 31 h 164"/>
                <a:gd name="T46" fmla="*/ 133 w 146"/>
                <a:gd name="T47" fmla="*/ 28 h 164"/>
                <a:gd name="T48" fmla="*/ 131 w 146"/>
                <a:gd name="T49" fmla="*/ 21 h 164"/>
                <a:gd name="T50" fmla="*/ 129 w 146"/>
                <a:gd name="T51" fmla="*/ 19 h 164"/>
                <a:gd name="T52" fmla="*/ 127 w 146"/>
                <a:gd name="T53" fmla="*/ 14 h 164"/>
                <a:gd name="T54" fmla="*/ 127 w 146"/>
                <a:gd name="T55" fmla="*/ 14 h 164"/>
                <a:gd name="T56" fmla="*/ 122 w 146"/>
                <a:gd name="T57" fmla="*/ 7 h 164"/>
                <a:gd name="T58" fmla="*/ 122 w 146"/>
                <a:gd name="T59" fmla="*/ 7 h 164"/>
                <a:gd name="T60" fmla="*/ 118 w 146"/>
                <a:gd name="T61" fmla="*/ 0 h 164"/>
                <a:gd name="T62" fmla="*/ 118 w 146"/>
                <a:gd name="T63" fmla="*/ 0 h 164"/>
                <a:gd name="T64" fmla="*/ 140 w 146"/>
                <a:gd name="T65" fmla="*/ 31 h 164"/>
                <a:gd name="T66" fmla="*/ 146 w 146"/>
                <a:gd name="T67" fmla="*/ 71 h 164"/>
                <a:gd name="T68" fmla="*/ 146 w 146"/>
                <a:gd name="T69" fmla="*/ 90 h 164"/>
                <a:gd name="T70" fmla="*/ 133 w 146"/>
                <a:gd name="T71" fmla="*/ 124 h 164"/>
                <a:gd name="T72" fmla="*/ 110 w 146"/>
                <a:gd name="T73" fmla="*/ 147 h 164"/>
                <a:gd name="T74" fmla="*/ 79 w 146"/>
                <a:gd name="T75" fmla="*/ 162 h 164"/>
                <a:gd name="T76" fmla="*/ 62 w 146"/>
                <a:gd name="T77" fmla="*/ 164 h 164"/>
                <a:gd name="T78" fmla="*/ 28 w 146"/>
                <a:gd name="T79" fmla="*/ 155 h 164"/>
                <a:gd name="T80" fmla="*/ 0 w 146"/>
                <a:gd name="T81" fmla="*/ 131 h 164"/>
                <a:gd name="T82" fmla="*/ 0 w 146"/>
                <a:gd name="T83" fmla="*/ 131 h 164"/>
                <a:gd name="T84" fmla="*/ 4 w 146"/>
                <a:gd name="T85" fmla="*/ 136 h 164"/>
                <a:gd name="T86" fmla="*/ 6 w 146"/>
                <a:gd name="T87" fmla="*/ 136 h 16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6"/>
                <a:gd name="T133" fmla="*/ 0 h 164"/>
                <a:gd name="T134" fmla="*/ 146 w 146"/>
                <a:gd name="T135" fmla="*/ 164 h 16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6" h="164">
                  <a:moveTo>
                    <a:pt x="6" y="136"/>
                  </a:moveTo>
                  <a:lnTo>
                    <a:pt x="6" y="136"/>
                  </a:lnTo>
                  <a:lnTo>
                    <a:pt x="11" y="140"/>
                  </a:lnTo>
                  <a:lnTo>
                    <a:pt x="13" y="140"/>
                  </a:lnTo>
                  <a:lnTo>
                    <a:pt x="17" y="145"/>
                  </a:lnTo>
                  <a:lnTo>
                    <a:pt x="19" y="145"/>
                  </a:lnTo>
                  <a:lnTo>
                    <a:pt x="23" y="147"/>
                  </a:lnTo>
                  <a:lnTo>
                    <a:pt x="28" y="147"/>
                  </a:lnTo>
                  <a:lnTo>
                    <a:pt x="32" y="150"/>
                  </a:lnTo>
                  <a:lnTo>
                    <a:pt x="34" y="152"/>
                  </a:lnTo>
                  <a:lnTo>
                    <a:pt x="39" y="152"/>
                  </a:lnTo>
                  <a:lnTo>
                    <a:pt x="43" y="152"/>
                  </a:lnTo>
                  <a:lnTo>
                    <a:pt x="47" y="155"/>
                  </a:lnTo>
                  <a:lnTo>
                    <a:pt x="54" y="155"/>
                  </a:lnTo>
                  <a:lnTo>
                    <a:pt x="71" y="152"/>
                  </a:lnTo>
                  <a:lnTo>
                    <a:pt x="88" y="147"/>
                  </a:lnTo>
                  <a:lnTo>
                    <a:pt x="101" y="138"/>
                  </a:lnTo>
                  <a:lnTo>
                    <a:pt x="114" y="126"/>
                  </a:lnTo>
                  <a:lnTo>
                    <a:pt x="125" y="114"/>
                  </a:lnTo>
                  <a:lnTo>
                    <a:pt x="131" y="97"/>
                  </a:lnTo>
                  <a:lnTo>
                    <a:pt x="137" y="81"/>
                  </a:lnTo>
                  <a:lnTo>
                    <a:pt x="137" y="62"/>
                  </a:lnTo>
                  <a:lnTo>
                    <a:pt x="137" y="52"/>
                  </a:lnTo>
                  <a:lnTo>
                    <a:pt x="137" y="50"/>
                  </a:lnTo>
                  <a:lnTo>
                    <a:pt x="137" y="43"/>
                  </a:lnTo>
                  <a:lnTo>
                    <a:pt x="135" y="40"/>
                  </a:lnTo>
                  <a:lnTo>
                    <a:pt x="135" y="35"/>
                  </a:lnTo>
                  <a:lnTo>
                    <a:pt x="133" y="31"/>
                  </a:lnTo>
                  <a:lnTo>
                    <a:pt x="133" y="28"/>
                  </a:lnTo>
                  <a:lnTo>
                    <a:pt x="131" y="21"/>
                  </a:lnTo>
                  <a:lnTo>
                    <a:pt x="129" y="19"/>
                  </a:lnTo>
                  <a:lnTo>
                    <a:pt x="127" y="14"/>
                  </a:lnTo>
                  <a:lnTo>
                    <a:pt x="122" y="7"/>
                  </a:lnTo>
                  <a:lnTo>
                    <a:pt x="118" y="0"/>
                  </a:lnTo>
                  <a:lnTo>
                    <a:pt x="129" y="14"/>
                  </a:lnTo>
                  <a:lnTo>
                    <a:pt x="140" y="31"/>
                  </a:lnTo>
                  <a:lnTo>
                    <a:pt x="144" y="50"/>
                  </a:lnTo>
                  <a:lnTo>
                    <a:pt x="146" y="71"/>
                  </a:lnTo>
                  <a:lnTo>
                    <a:pt x="146" y="90"/>
                  </a:lnTo>
                  <a:lnTo>
                    <a:pt x="140" y="107"/>
                  </a:lnTo>
                  <a:lnTo>
                    <a:pt x="133" y="124"/>
                  </a:lnTo>
                  <a:lnTo>
                    <a:pt x="122" y="136"/>
                  </a:lnTo>
                  <a:lnTo>
                    <a:pt x="110" y="147"/>
                  </a:lnTo>
                  <a:lnTo>
                    <a:pt x="97" y="157"/>
                  </a:lnTo>
                  <a:lnTo>
                    <a:pt x="79" y="162"/>
                  </a:lnTo>
                  <a:lnTo>
                    <a:pt x="62" y="164"/>
                  </a:lnTo>
                  <a:lnTo>
                    <a:pt x="45" y="162"/>
                  </a:lnTo>
                  <a:lnTo>
                    <a:pt x="28" y="155"/>
                  </a:lnTo>
                  <a:lnTo>
                    <a:pt x="13" y="145"/>
                  </a:lnTo>
                  <a:lnTo>
                    <a:pt x="0" y="131"/>
                  </a:lnTo>
                  <a:lnTo>
                    <a:pt x="4" y="136"/>
                  </a:lnTo>
                  <a:lnTo>
                    <a:pt x="6" y="13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17" name="Freeform 7"/>
            <p:cNvSpPr>
              <a:spLocks/>
            </p:cNvSpPr>
            <p:nvPr/>
          </p:nvSpPr>
          <p:spPr bwMode="auto">
            <a:xfrm>
              <a:off x="4751" y="1842"/>
              <a:ext cx="147" cy="162"/>
            </a:xfrm>
            <a:custGeom>
              <a:avLst/>
              <a:gdLst>
                <a:gd name="T0" fmla="*/ 5 w 147"/>
                <a:gd name="T1" fmla="*/ 135 h 162"/>
                <a:gd name="T2" fmla="*/ 11 w 147"/>
                <a:gd name="T3" fmla="*/ 140 h 162"/>
                <a:gd name="T4" fmla="*/ 13 w 147"/>
                <a:gd name="T5" fmla="*/ 140 h 162"/>
                <a:gd name="T6" fmla="*/ 18 w 147"/>
                <a:gd name="T7" fmla="*/ 143 h 162"/>
                <a:gd name="T8" fmla="*/ 20 w 147"/>
                <a:gd name="T9" fmla="*/ 145 h 162"/>
                <a:gd name="T10" fmla="*/ 24 w 147"/>
                <a:gd name="T11" fmla="*/ 147 h 162"/>
                <a:gd name="T12" fmla="*/ 26 w 147"/>
                <a:gd name="T13" fmla="*/ 147 h 162"/>
                <a:gd name="T14" fmla="*/ 31 w 147"/>
                <a:gd name="T15" fmla="*/ 150 h 162"/>
                <a:gd name="T16" fmla="*/ 35 w 147"/>
                <a:gd name="T17" fmla="*/ 150 h 162"/>
                <a:gd name="T18" fmla="*/ 39 w 147"/>
                <a:gd name="T19" fmla="*/ 152 h 162"/>
                <a:gd name="T20" fmla="*/ 43 w 147"/>
                <a:gd name="T21" fmla="*/ 152 h 162"/>
                <a:gd name="T22" fmla="*/ 46 w 147"/>
                <a:gd name="T23" fmla="*/ 152 h 162"/>
                <a:gd name="T24" fmla="*/ 54 w 147"/>
                <a:gd name="T25" fmla="*/ 152 h 162"/>
                <a:gd name="T26" fmla="*/ 86 w 147"/>
                <a:gd name="T27" fmla="*/ 145 h 162"/>
                <a:gd name="T28" fmla="*/ 114 w 147"/>
                <a:gd name="T29" fmla="*/ 126 h 162"/>
                <a:gd name="T30" fmla="*/ 132 w 147"/>
                <a:gd name="T31" fmla="*/ 97 h 162"/>
                <a:gd name="T32" fmla="*/ 138 w 147"/>
                <a:gd name="T33" fmla="*/ 59 h 162"/>
                <a:gd name="T34" fmla="*/ 138 w 147"/>
                <a:gd name="T35" fmla="*/ 52 h 162"/>
                <a:gd name="T36" fmla="*/ 138 w 147"/>
                <a:gd name="T37" fmla="*/ 47 h 162"/>
                <a:gd name="T38" fmla="*/ 136 w 147"/>
                <a:gd name="T39" fmla="*/ 42 h 162"/>
                <a:gd name="T40" fmla="*/ 136 w 147"/>
                <a:gd name="T41" fmla="*/ 38 h 162"/>
                <a:gd name="T42" fmla="*/ 134 w 147"/>
                <a:gd name="T43" fmla="*/ 35 h 162"/>
                <a:gd name="T44" fmla="*/ 134 w 147"/>
                <a:gd name="T45" fmla="*/ 31 h 162"/>
                <a:gd name="T46" fmla="*/ 132 w 147"/>
                <a:gd name="T47" fmla="*/ 26 h 162"/>
                <a:gd name="T48" fmla="*/ 129 w 147"/>
                <a:gd name="T49" fmla="*/ 21 h 162"/>
                <a:gd name="T50" fmla="*/ 129 w 147"/>
                <a:gd name="T51" fmla="*/ 19 h 162"/>
                <a:gd name="T52" fmla="*/ 127 w 147"/>
                <a:gd name="T53" fmla="*/ 14 h 162"/>
                <a:gd name="T54" fmla="*/ 125 w 147"/>
                <a:gd name="T55" fmla="*/ 12 h 162"/>
                <a:gd name="T56" fmla="*/ 123 w 147"/>
                <a:gd name="T57" fmla="*/ 7 h 162"/>
                <a:gd name="T58" fmla="*/ 121 w 147"/>
                <a:gd name="T59" fmla="*/ 4 h 162"/>
                <a:gd name="T60" fmla="*/ 119 w 147"/>
                <a:gd name="T61" fmla="*/ 0 h 162"/>
                <a:gd name="T62" fmla="*/ 119 w 147"/>
                <a:gd name="T63" fmla="*/ 0 h 162"/>
                <a:gd name="T64" fmla="*/ 138 w 147"/>
                <a:gd name="T65" fmla="*/ 31 h 162"/>
                <a:gd name="T66" fmla="*/ 147 w 147"/>
                <a:gd name="T67" fmla="*/ 69 h 162"/>
                <a:gd name="T68" fmla="*/ 145 w 147"/>
                <a:gd name="T69" fmla="*/ 88 h 162"/>
                <a:gd name="T70" fmla="*/ 132 w 147"/>
                <a:gd name="T71" fmla="*/ 121 h 162"/>
                <a:gd name="T72" fmla="*/ 110 w 147"/>
                <a:gd name="T73" fmla="*/ 147 h 162"/>
                <a:gd name="T74" fmla="*/ 80 w 147"/>
                <a:gd name="T75" fmla="*/ 162 h 162"/>
                <a:gd name="T76" fmla="*/ 63 w 147"/>
                <a:gd name="T77" fmla="*/ 162 h 162"/>
                <a:gd name="T78" fmla="*/ 28 w 147"/>
                <a:gd name="T79" fmla="*/ 154 h 162"/>
                <a:gd name="T80" fmla="*/ 0 w 147"/>
                <a:gd name="T81" fmla="*/ 131 h 162"/>
                <a:gd name="T82" fmla="*/ 0 w 147"/>
                <a:gd name="T83" fmla="*/ 131 h 162"/>
                <a:gd name="T84" fmla="*/ 5 w 147"/>
                <a:gd name="T85" fmla="*/ 135 h 162"/>
                <a:gd name="T86" fmla="*/ 5 w 147"/>
                <a:gd name="T87" fmla="*/ 135 h 1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7"/>
                <a:gd name="T133" fmla="*/ 0 h 162"/>
                <a:gd name="T134" fmla="*/ 147 w 147"/>
                <a:gd name="T135" fmla="*/ 162 h 1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7" h="162">
                  <a:moveTo>
                    <a:pt x="5" y="135"/>
                  </a:moveTo>
                  <a:lnTo>
                    <a:pt x="5" y="135"/>
                  </a:lnTo>
                  <a:lnTo>
                    <a:pt x="11" y="140"/>
                  </a:lnTo>
                  <a:lnTo>
                    <a:pt x="13" y="140"/>
                  </a:lnTo>
                  <a:lnTo>
                    <a:pt x="18" y="143"/>
                  </a:lnTo>
                  <a:lnTo>
                    <a:pt x="20" y="145"/>
                  </a:lnTo>
                  <a:lnTo>
                    <a:pt x="24" y="147"/>
                  </a:lnTo>
                  <a:lnTo>
                    <a:pt x="26" y="147"/>
                  </a:lnTo>
                  <a:lnTo>
                    <a:pt x="31" y="150"/>
                  </a:lnTo>
                  <a:lnTo>
                    <a:pt x="35" y="150"/>
                  </a:lnTo>
                  <a:lnTo>
                    <a:pt x="39" y="152"/>
                  </a:lnTo>
                  <a:lnTo>
                    <a:pt x="43" y="152"/>
                  </a:lnTo>
                  <a:lnTo>
                    <a:pt x="46" y="152"/>
                  </a:lnTo>
                  <a:lnTo>
                    <a:pt x="54" y="152"/>
                  </a:lnTo>
                  <a:lnTo>
                    <a:pt x="71" y="152"/>
                  </a:lnTo>
                  <a:lnTo>
                    <a:pt x="86" y="145"/>
                  </a:lnTo>
                  <a:lnTo>
                    <a:pt x="102" y="138"/>
                  </a:lnTo>
                  <a:lnTo>
                    <a:pt x="114" y="126"/>
                  </a:lnTo>
                  <a:lnTo>
                    <a:pt x="123" y="112"/>
                  </a:lnTo>
                  <a:lnTo>
                    <a:pt x="132" y="97"/>
                  </a:lnTo>
                  <a:lnTo>
                    <a:pt x="136" y="78"/>
                  </a:lnTo>
                  <a:lnTo>
                    <a:pt x="138" y="59"/>
                  </a:lnTo>
                  <a:lnTo>
                    <a:pt x="138" y="52"/>
                  </a:lnTo>
                  <a:lnTo>
                    <a:pt x="138" y="47"/>
                  </a:lnTo>
                  <a:lnTo>
                    <a:pt x="136" y="42"/>
                  </a:lnTo>
                  <a:lnTo>
                    <a:pt x="136" y="38"/>
                  </a:lnTo>
                  <a:lnTo>
                    <a:pt x="134" y="35"/>
                  </a:lnTo>
                  <a:lnTo>
                    <a:pt x="134" y="31"/>
                  </a:lnTo>
                  <a:lnTo>
                    <a:pt x="132" y="26"/>
                  </a:lnTo>
                  <a:lnTo>
                    <a:pt x="129" y="21"/>
                  </a:lnTo>
                  <a:lnTo>
                    <a:pt x="129" y="19"/>
                  </a:lnTo>
                  <a:lnTo>
                    <a:pt x="127" y="14"/>
                  </a:lnTo>
                  <a:lnTo>
                    <a:pt x="125" y="12"/>
                  </a:lnTo>
                  <a:lnTo>
                    <a:pt x="123" y="7"/>
                  </a:lnTo>
                  <a:lnTo>
                    <a:pt x="121" y="4"/>
                  </a:lnTo>
                  <a:lnTo>
                    <a:pt x="119" y="0"/>
                  </a:lnTo>
                  <a:lnTo>
                    <a:pt x="129" y="14"/>
                  </a:lnTo>
                  <a:lnTo>
                    <a:pt x="138" y="31"/>
                  </a:lnTo>
                  <a:lnTo>
                    <a:pt x="145" y="50"/>
                  </a:lnTo>
                  <a:lnTo>
                    <a:pt x="147" y="69"/>
                  </a:lnTo>
                  <a:lnTo>
                    <a:pt x="145" y="88"/>
                  </a:lnTo>
                  <a:lnTo>
                    <a:pt x="140" y="107"/>
                  </a:lnTo>
                  <a:lnTo>
                    <a:pt x="132" y="121"/>
                  </a:lnTo>
                  <a:lnTo>
                    <a:pt x="123" y="135"/>
                  </a:lnTo>
                  <a:lnTo>
                    <a:pt x="110" y="147"/>
                  </a:lnTo>
                  <a:lnTo>
                    <a:pt x="95" y="154"/>
                  </a:lnTo>
                  <a:lnTo>
                    <a:pt x="80" y="162"/>
                  </a:lnTo>
                  <a:lnTo>
                    <a:pt x="63" y="162"/>
                  </a:lnTo>
                  <a:lnTo>
                    <a:pt x="46" y="159"/>
                  </a:lnTo>
                  <a:lnTo>
                    <a:pt x="28" y="154"/>
                  </a:lnTo>
                  <a:lnTo>
                    <a:pt x="13" y="143"/>
                  </a:lnTo>
                  <a:lnTo>
                    <a:pt x="0" y="131"/>
                  </a:lnTo>
                  <a:lnTo>
                    <a:pt x="5" y="135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18" name="Freeform 8"/>
            <p:cNvSpPr>
              <a:spLocks/>
            </p:cNvSpPr>
            <p:nvPr/>
          </p:nvSpPr>
          <p:spPr bwMode="auto">
            <a:xfrm>
              <a:off x="3495" y="1884"/>
              <a:ext cx="149" cy="163"/>
            </a:xfrm>
            <a:custGeom>
              <a:avLst/>
              <a:gdLst>
                <a:gd name="T0" fmla="*/ 7 w 149"/>
                <a:gd name="T1" fmla="*/ 136 h 163"/>
                <a:gd name="T2" fmla="*/ 11 w 149"/>
                <a:gd name="T3" fmla="*/ 139 h 163"/>
                <a:gd name="T4" fmla="*/ 13 w 149"/>
                <a:gd name="T5" fmla="*/ 141 h 163"/>
                <a:gd name="T6" fmla="*/ 18 w 149"/>
                <a:gd name="T7" fmla="*/ 143 h 163"/>
                <a:gd name="T8" fmla="*/ 20 w 149"/>
                <a:gd name="T9" fmla="*/ 143 h 163"/>
                <a:gd name="T10" fmla="*/ 24 w 149"/>
                <a:gd name="T11" fmla="*/ 146 h 163"/>
                <a:gd name="T12" fmla="*/ 28 w 149"/>
                <a:gd name="T13" fmla="*/ 148 h 163"/>
                <a:gd name="T14" fmla="*/ 33 w 149"/>
                <a:gd name="T15" fmla="*/ 148 h 163"/>
                <a:gd name="T16" fmla="*/ 35 w 149"/>
                <a:gd name="T17" fmla="*/ 151 h 163"/>
                <a:gd name="T18" fmla="*/ 39 w 149"/>
                <a:gd name="T19" fmla="*/ 151 h 163"/>
                <a:gd name="T20" fmla="*/ 43 w 149"/>
                <a:gd name="T21" fmla="*/ 151 h 163"/>
                <a:gd name="T22" fmla="*/ 48 w 149"/>
                <a:gd name="T23" fmla="*/ 153 h 163"/>
                <a:gd name="T24" fmla="*/ 56 w 149"/>
                <a:gd name="T25" fmla="*/ 153 h 163"/>
                <a:gd name="T26" fmla="*/ 89 w 149"/>
                <a:gd name="T27" fmla="*/ 146 h 163"/>
                <a:gd name="T28" fmla="*/ 114 w 149"/>
                <a:gd name="T29" fmla="*/ 124 h 163"/>
                <a:gd name="T30" fmla="*/ 132 w 149"/>
                <a:gd name="T31" fmla="*/ 96 h 163"/>
                <a:gd name="T32" fmla="*/ 140 w 149"/>
                <a:gd name="T33" fmla="*/ 60 h 163"/>
                <a:gd name="T34" fmla="*/ 138 w 149"/>
                <a:gd name="T35" fmla="*/ 51 h 163"/>
                <a:gd name="T36" fmla="*/ 138 w 149"/>
                <a:gd name="T37" fmla="*/ 48 h 163"/>
                <a:gd name="T38" fmla="*/ 138 w 149"/>
                <a:gd name="T39" fmla="*/ 43 h 163"/>
                <a:gd name="T40" fmla="*/ 136 w 149"/>
                <a:gd name="T41" fmla="*/ 39 h 163"/>
                <a:gd name="T42" fmla="*/ 136 w 149"/>
                <a:gd name="T43" fmla="*/ 34 h 163"/>
                <a:gd name="T44" fmla="*/ 134 w 149"/>
                <a:gd name="T45" fmla="*/ 29 h 163"/>
                <a:gd name="T46" fmla="*/ 134 w 149"/>
                <a:gd name="T47" fmla="*/ 27 h 163"/>
                <a:gd name="T48" fmla="*/ 132 w 149"/>
                <a:gd name="T49" fmla="*/ 22 h 163"/>
                <a:gd name="T50" fmla="*/ 129 w 149"/>
                <a:gd name="T51" fmla="*/ 20 h 163"/>
                <a:gd name="T52" fmla="*/ 127 w 149"/>
                <a:gd name="T53" fmla="*/ 12 h 163"/>
                <a:gd name="T54" fmla="*/ 127 w 149"/>
                <a:gd name="T55" fmla="*/ 12 h 163"/>
                <a:gd name="T56" fmla="*/ 123 w 149"/>
                <a:gd name="T57" fmla="*/ 5 h 163"/>
                <a:gd name="T58" fmla="*/ 123 w 149"/>
                <a:gd name="T59" fmla="*/ 5 h 163"/>
                <a:gd name="T60" fmla="*/ 119 w 149"/>
                <a:gd name="T61" fmla="*/ 0 h 163"/>
                <a:gd name="T62" fmla="*/ 119 w 149"/>
                <a:gd name="T63" fmla="*/ 0 h 163"/>
                <a:gd name="T64" fmla="*/ 140 w 149"/>
                <a:gd name="T65" fmla="*/ 31 h 163"/>
                <a:gd name="T66" fmla="*/ 149 w 149"/>
                <a:gd name="T67" fmla="*/ 70 h 163"/>
                <a:gd name="T68" fmla="*/ 147 w 149"/>
                <a:gd name="T69" fmla="*/ 89 h 163"/>
                <a:gd name="T70" fmla="*/ 134 w 149"/>
                <a:gd name="T71" fmla="*/ 122 h 163"/>
                <a:gd name="T72" fmla="*/ 110 w 149"/>
                <a:gd name="T73" fmla="*/ 146 h 163"/>
                <a:gd name="T74" fmla="*/ 80 w 149"/>
                <a:gd name="T75" fmla="*/ 160 h 163"/>
                <a:gd name="T76" fmla="*/ 65 w 149"/>
                <a:gd name="T77" fmla="*/ 163 h 163"/>
                <a:gd name="T78" fmla="*/ 28 w 149"/>
                <a:gd name="T79" fmla="*/ 153 h 163"/>
                <a:gd name="T80" fmla="*/ 0 w 149"/>
                <a:gd name="T81" fmla="*/ 129 h 163"/>
                <a:gd name="T82" fmla="*/ 0 w 149"/>
                <a:gd name="T83" fmla="*/ 129 h 163"/>
                <a:gd name="T84" fmla="*/ 7 w 149"/>
                <a:gd name="T85" fmla="*/ 134 h 163"/>
                <a:gd name="T86" fmla="*/ 7 w 149"/>
                <a:gd name="T87" fmla="*/ 136 h 16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9"/>
                <a:gd name="T133" fmla="*/ 0 h 163"/>
                <a:gd name="T134" fmla="*/ 149 w 149"/>
                <a:gd name="T135" fmla="*/ 163 h 16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9" h="163">
                  <a:moveTo>
                    <a:pt x="7" y="136"/>
                  </a:moveTo>
                  <a:lnTo>
                    <a:pt x="7" y="136"/>
                  </a:lnTo>
                  <a:lnTo>
                    <a:pt x="11" y="139"/>
                  </a:lnTo>
                  <a:lnTo>
                    <a:pt x="13" y="141"/>
                  </a:lnTo>
                  <a:lnTo>
                    <a:pt x="18" y="143"/>
                  </a:lnTo>
                  <a:lnTo>
                    <a:pt x="20" y="143"/>
                  </a:lnTo>
                  <a:lnTo>
                    <a:pt x="24" y="146"/>
                  </a:lnTo>
                  <a:lnTo>
                    <a:pt x="28" y="148"/>
                  </a:lnTo>
                  <a:lnTo>
                    <a:pt x="33" y="148"/>
                  </a:lnTo>
                  <a:lnTo>
                    <a:pt x="35" y="151"/>
                  </a:lnTo>
                  <a:lnTo>
                    <a:pt x="39" y="151"/>
                  </a:lnTo>
                  <a:lnTo>
                    <a:pt x="43" y="151"/>
                  </a:lnTo>
                  <a:lnTo>
                    <a:pt x="48" y="153"/>
                  </a:lnTo>
                  <a:lnTo>
                    <a:pt x="56" y="153"/>
                  </a:lnTo>
                  <a:lnTo>
                    <a:pt x="71" y="151"/>
                  </a:lnTo>
                  <a:lnTo>
                    <a:pt x="89" y="146"/>
                  </a:lnTo>
                  <a:lnTo>
                    <a:pt x="102" y="136"/>
                  </a:lnTo>
                  <a:lnTo>
                    <a:pt x="114" y="124"/>
                  </a:lnTo>
                  <a:lnTo>
                    <a:pt x="125" y="112"/>
                  </a:lnTo>
                  <a:lnTo>
                    <a:pt x="132" y="96"/>
                  </a:lnTo>
                  <a:lnTo>
                    <a:pt x="138" y="79"/>
                  </a:lnTo>
                  <a:lnTo>
                    <a:pt x="140" y="60"/>
                  </a:lnTo>
                  <a:lnTo>
                    <a:pt x="138" y="51"/>
                  </a:lnTo>
                  <a:lnTo>
                    <a:pt x="138" y="48"/>
                  </a:lnTo>
                  <a:lnTo>
                    <a:pt x="138" y="43"/>
                  </a:lnTo>
                  <a:lnTo>
                    <a:pt x="136" y="39"/>
                  </a:lnTo>
                  <a:lnTo>
                    <a:pt x="136" y="34"/>
                  </a:lnTo>
                  <a:lnTo>
                    <a:pt x="134" y="29"/>
                  </a:lnTo>
                  <a:lnTo>
                    <a:pt x="134" y="27"/>
                  </a:lnTo>
                  <a:lnTo>
                    <a:pt x="132" y="22"/>
                  </a:lnTo>
                  <a:lnTo>
                    <a:pt x="129" y="20"/>
                  </a:lnTo>
                  <a:lnTo>
                    <a:pt x="127" y="12"/>
                  </a:lnTo>
                  <a:lnTo>
                    <a:pt x="123" y="5"/>
                  </a:lnTo>
                  <a:lnTo>
                    <a:pt x="119" y="0"/>
                  </a:lnTo>
                  <a:lnTo>
                    <a:pt x="132" y="15"/>
                  </a:lnTo>
                  <a:lnTo>
                    <a:pt x="140" y="31"/>
                  </a:lnTo>
                  <a:lnTo>
                    <a:pt x="147" y="48"/>
                  </a:lnTo>
                  <a:lnTo>
                    <a:pt x="149" y="70"/>
                  </a:lnTo>
                  <a:lnTo>
                    <a:pt x="147" y="89"/>
                  </a:lnTo>
                  <a:lnTo>
                    <a:pt x="140" y="105"/>
                  </a:lnTo>
                  <a:lnTo>
                    <a:pt x="134" y="122"/>
                  </a:lnTo>
                  <a:lnTo>
                    <a:pt x="123" y="134"/>
                  </a:lnTo>
                  <a:lnTo>
                    <a:pt x="110" y="146"/>
                  </a:lnTo>
                  <a:lnTo>
                    <a:pt x="97" y="155"/>
                  </a:lnTo>
                  <a:lnTo>
                    <a:pt x="80" y="160"/>
                  </a:lnTo>
                  <a:lnTo>
                    <a:pt x="65" y="163"/>
                  </a:lnTo>
                  <a:lnTo>
                    <a:pt x="46" y="160"/>
                  </a:lnTo>
                  <a:lnTo>
                    <a:pt x="28" y="153"/>
                  </a:lnTo>
                  <a:lnTo>
                    <a:pt x="13" y="143"/>
                  </a:lnTo>
                  <a:lnTo>
                    <a:pt x="0" y="129"/>
                  </a:lnTo>
                  <a:lnTo>
                    <a:pt x="7" y="134"/>
                  </a:lnTo>
                  <a:lnTo>
                    <a:pt x="7" y="13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19" name="Freeform 9"/>
            <p:cNvSpPr>
              <a:spLocks/>
            </p:cNvSpPr>
            <p:nvPr/>
          </p:nvSpPr>
          <p:spPr bwMode="auto">
            <a:xfrm>
              <a:off x="4117" y="2371"/>
              <a:ext cx="146" cy="162"/>
            </a:xfrm>
            <a:custGeom>
              <a:avLst/>
              <a:gdLst>
                <a:gd name="T0" fmla="*/ 6 w 146"/>
                <a:gd name="T1" fmla="*/ 135 h 162"/>
                <a:gd name="T2" fmla="*/ 11 w 146"/>
                <a:gd name="T3" fmla="*/ 138 h 162"/>
                <a:gd name="T4" fmla="*/ 13 w 146"/>
                <a:gd name="T5" fmla="*/ 140 h 162"/>
                <a:gd name="T6" fmla="*/ 17 w 146"/>
                <a:gd name="T7" fmla="*/ 143 h 162"/>
                <a:gd name="T8" fmla="*/ 19 w 146"/>
                <a:gd name="T9" fmla="*/ 143 h 162"/>
                <a:gd name="T10" fmla="*/ 24 w 146"/>
                <a:gd name="T11" fmla="*/ 145 h 162"/>
                <a:gd name="T12" fmla="*/ 28 w 146"/>
                <a:gd name="T13" fmla="*/ 147 h 162"/>
                <a:gd name="T14" fmla="*/ 32 w 146"/>
                <a:gd name="T15" fmla="*/ 147 h 162"/>
                <a:gd name="T16" fmla="*/ 34 w 146"/>
                <a:gd name="T17" fmla="*/ 150 h 162"/>
                <a:gd name="T18" fmla="*/ 39 w 146"/>
                <a:gd name="T19" fmla="*/ 150 h 162"/>
                <a:gd name="T20" fmla="*/ 43 w 146"/>
                <a:gd name="T21" fmla="*/ 152 h 162"/>
                <a:gd name="T22" fmla="*/ 47 w 146"/>
                <a:gd name="T23" fmla="*/ 152 h 162"/>
                <a:gd name="T24" fmla="*/ 54 w 146"/>
                <a:gd name="T25" fmla="*/ 152 h 162"/>
                <a:gd name="T26" fmla="*/ 88 w 146"/>
                <a:gd name="T27" fmla="*/ 145 h 162"/>
                <a:gd name="T28" fmla="*/ 114 w 146"/>
                <a:gd name="T29" fmla="*/ 126 h 162"/>
                <a:gd name="T30" fmla="*/ 131 w 146"/>
                <a:gd name="T31" fmla="*/ 95 h 162"/>
                <a:gd name="T32" fmla="*/ 138 w 146"/>
                <a:gd name="T33" fmla="*/ 59 h 162"/>
                <a:gd name="T34" fmla="*/ 138 w 146"/>
                <a:gd name="T35" fmla="*/ 50 h 162"/>
                <a:gd name="T36" fmla="*/ 138 w 146"/>
                <a:gd name="T37" fmla="*/ 47 h 162"/>
                <a:gd name="T38" fmla="*/ 138 w 146"/>
                <a:gd name="T39" fmla="*/ 42 h 162"/>
                <a:gd name="T40" fmla="*/ 135 w 146"/>
                <a:gd name="T41" fmla="*/ 38 h 162"/>
                <a:gd name="T42" fmla="*/ 135 w 146"/>
                <a:gd name="T43" fmla="*/ 33 h 162"/>
                <a:gd name="T44" fmla="*/ 133 w 146"/>
                <a:gd name="T45" fmla="*/ 28 h 162"/>
                <a:gd name="T46" fmla="*/ 133 w 146"/>
                <a:gd name="T47" fmla="*/ 26 h 162"/>
                <a:gd name="T48" fmla="*/ 131 w 146"/>
                <a:gd name="T49" fmla="*/ 21 h 162"/>
                <a:gd name="T50" fmla="*/ 129 w 146"/>
                <a:gd name="T51" fmla="*/ 19 h 162"/>
                <a:gd name="T52" fmla="*/ 127 w 146"/>
                <a:gd name="T53" fmla="*/ 12 h 162"/>
                <a:gd name="T54" fmla="*/ 127 w 146"/>
                <a:gd name="T55" fmla="*/ 12 h 162"/>
                <a:gd name="T56" fmla="*/ 123 w 146"/>
                <a:gd name="T57" fmla="*/ 4 h 162"/>
                <a:gd name="T58" fmla="*/ 123 w 146"/>
                <a:gd name="T59" fmla="*/ 4 h 162"/>
                <a:gd name="T60" fmla="*/ 118 w 146"/>
                <a:gd name="T61" fmla="*/ 0 h 162"/>
                <a:gd name="T62" fmla="*/ 118 w 146"/>
                <a:gd name="T63" fmla="*/ 0 h 162"/>
                <a:gd name="T64" fmla="*/ 140 w 146"/>
                <a:gd name="T65" fmla="*/ 31 h 162"/>
                <a:gd name="T66" fmla="*/ 146 w 146"/>
                <a:gd name="T67" fmla="*/ 69 h 162"/>
                <a:gd name="T68" fmla="*/ 146 w 146"/>
                <a:gd name="T69" fmla="*/ 88 h 162"/>
                <a:gd name="T70" fmla="*/ 133 w 146"/>
                <a:gd name="T71" fmla="*/ 121 h 162"/>
                <a:gd name="T72" fmla="*/ 110 w 146"/>
                <a:gd name="T73" fmla="*/ 145 h 162"/>
                <a:gd name="T74" fmla="*/ 80 w 146"/>
                <a:gd name="T75" fmla="*/ 159 h 162"/>
                <a:gd name="T76" fmla="*/ 62 w 146"/>
                <a:gd name="T77" fmla="*/ 162 h 162"/>
                <a:gd name="T78" fmla="*/ 28 w 146"/>
                <a:gd name="T79" fmla="*/ 152 h 162"/>
                <a:gd name="T80" fmla="*/ 0 w 146"/>
                <a:gd name="T81" fmla="*/ 128 h 162"/>
                <a:gd name="T82" fmla="*/ 0 w 146"/>
                <a:gd name="T83" fmla="*/ 128 h 162"/>
                <a:gd name="T84" fmla="*/ 4 w 146"/>
                <a:gd name="T85" fmla="*/ 133 h 162"/>
                <a:gd name="T86" fmla="*/ 6 w 146"/>
                <a:gd name="T87" fmla="*/ 135 h 1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6"/>
                <a:gd name="T133" fmla="*/ 0 h 162"/>
                <a:gd name="T134" fmla="*/ 146 w 146"/>
                <a:gd name="T135" fmla="*/ 162 h 1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6" h="162">
                  <a:moveTo>
                    <a:pt x="6" y="135"/>
                  </a:moveTo>
                  <a:lnTo>
                    <a:pt x="6" y="135"/>
                  </a:lnTo>
                  <a:lnTo>
                    <a:pt x="11" y="138"/>
                  </a:lnTo>
                  <a:lnTo>
                    <a:pt x="13" y="140"/>
                  </a:lnTo>
                  <a:lnTo>
                    <a:pt x="17" y="143"/>
                  </a:lnTo>
                  <a:lnTo>
                    <a:pt x="19" y="143"/>
                  </a:lnTo>
                  <a:lnTo>
                    <a:pt x="24" y="145"/>
                  </a:lnTo>
                  <a:lnTo>
                    <a:pt x="28" y="147"/>
                  </a:lnTo>
                  <a:lnTo>
                    <a:pt x="32" y="147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3" y="152"/>
                  </a:lnTo>
                  <a:lnTo>
                    <a:pt x="47" y="152"/>
                  </a:lnTo>
                  <a:lnTo>
                    <a:pt x="54" y="152"/>
                  </a:lnTo>
                  <a:lnTo>
                    <a:pt x="71" y="150"/>
                  </a:lnTo>
                  <a:lnTo>
                    <a:pt x="88" y="145"/>
                  </a:lnTo>
                  <a:lnTo>
                    <a:pt x="101" y="135"/>
                  </a:lnTo>
                  <a:lnTo>
                    <a:pt x="114" y="126"/>
                  </a:lnTo>
                  <a:lnTo>
                    <a:pt x="125" y="112"/>
                  </a:lnTo>
                  <a:lnTo>
                    <a:pt x="131" y="95"/>
                  </a:lnTo>
                  <a:lnTo>
                    <a:pt x="138" y="78"/>
                  </a:lnTo>
                  <a:lnTo>
                    <a:pt x="138" y="59"/>
                  </a:lnTo>
                  <a:lnTo>
                    <a:pt x="138" y="50"/>
                  </a:lnTo>
                  <a:lnTo>
                    <a:pt x="138" y="47"/>
                  </a:lnTo>
                  <a:lnTo>
                    <a:pt x="138" y="42"/>
                  </a:lnTo>
                  <a:lnTo>
                    <a:pt x="135" y="38"/>
                  </a:lnTo>
                  <a:lnTo>
                    <a:pt x="135" y="33"/>
                  </a:lnTo>
                  <a:lnTo>
                    <a:pt x="133" y="28"/>
                  </a:lnTo>
                  <a:lnTo>
                    <a:pt x="133" y="26"/>
                  </a:lnTo>
                  <a:lnTo>
                    <a:pt x="131" y="21"/>
                  </a:lnTo>
                  <a:lnTo>
                    <a:pt x="129" y="19"/>
                  </a:lnTo>
                  <a:lnTo>
                    <a:pt x="127" y="12"/>
                  </a:lnTo>
                  <a:lnTo>
                    <a:pt x="123" y="4"/>
                  </a:lnTo>
                  <a:lnTo>
                    <a:pt x="118" y="0"/>
                  </a:lnTo>
                  <a:lnTo>
                    <a:pt x="129" y="14"/>
                  </a:lnTo>
                  <a:lnTo>
                    <a:pt x="140" y="31"/>
                  </a:lnTo>
                  <a:lnTo>
                    <a:pt x="144" y="50"/>
                  </a:lnTo>
                  <a:lnTo>
                    <a:pt x="146" y="69"/>
                  </a:lnTo>
                  <a:lnTo>
                    <a:pt x="146" y="88"/>
                  </a:lnTo>
                  <a:lnTo>
                    <a:pt x="140" y="104"/>
                  </a:lnTo>
                  <a:lnTo>
                    <a:pt x="133" y="121"/>
                  </a:lnTo>
                  <a:lnTo>
                    <a:pt x="123" y="135"/>
                  </a:lnTo>
                  <a:lnTo>
                    <a:pt x="110" y="145"/>
                  </a:lnTo>
                  <a:lnTo>
                    <a:pt x="97" y="154"/>
                  </a:lnTo>
                  <a:lnTo>
                    <a:pt x="80" y="159"/>
                  </a:lnTo>
                  <a:lnTo>
                    <a:pt x="62" y="162"/>
                  </a:lnTo>
                  <a:lnTo>
                    <a:pt x="45" y="159"/>
                  </a:lnTo>
                  <a:lnTo>
                    <a:pt x="28" y="152"/>
                  </a:lnTo>
                  <a:lnTo>
                    <a:pt x="13" y="143"/>
                  </a:lnTo>
                  <a:lnTo>
                    <a:pt x="0" y="128"/>
                  </a:lnTo>
                  <a:lnTo>
                    <a:pt x="4" y="133"/>
                  </a:lnTo>
                  <a:lnTo>
                    <a:pt x="6" y="135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0" name="Freeform 10"/>
            <p:cNvSpPr>
              <a:spLocks/>
            </p:cNvSpPr>
            <p:nvPr/>
          </p:nvSpPr>
          <p:spPr bwMode="auto">
            <a:xfrm>
              <a:off x="3723" y="2869"/>
              <a:ext cx="147" cy="162"/>
            </a:xfrm>
            <a:custGeom>
              <a:avLst/>
              <a:gdLst>
                <a:gd name="T0" fmla="*/ 7 w 147"/>
                <a:gd name="T1" fmla="*/ 135 h 162"/>
                <a:gd name="T2" fmla="*/ 11 w 147"/>
                <a:gd name="T3" fmla="*/ 140 h 162"/>
                <a:gd name="T4" fmla="*/ 13 w 147"/>
                <a:gd name="T5" fmla="*/ 140 h 162"/>
                <a:gd name="T6" fmla="*/ 18 w 147"/>
                <a:gd name="T7" fmla="*/ 143 h 162"/>
                <a:gd name="T8" fmla="*/ 20 w 147"/>
                <a:gd name="T9" fmla="*/ 145 h 162"/>
                <a:gd name="T10" fmla="*/ 24 w 147"/>
                <a:gd name="T11" fmla="*/ 147 h 162"/>
                <a:gd name="T12" fmla="*/ 28 w 147"/>
                <a:gd name="T13" fmla="*/ 147 h 162"/>
                <a:gd name="T14" fmla="*/ 33 w 147"/>
                <a:gd name="T15" fmla="*/ 150 h 162"/>
                <a:gd name="T16" fmla="*/ 35 w 147"/>
                <a:gd name="T17" fmla="*/ 150 h 162"/>
                <a:gd name="T18" fmla="*/ 39 w 147"/>
                <a:gd name="T19" fmla="*/ 152 h 162"/>
                <a:gd name="T20" fmla="*/ 43 w 147"/>
                <a:gd name="T21" fmla="*/ 152 h 162"/>
                <a:gd name="T22" fmla="*/ 48 w 147"/>
                <a:gd name="T23" fmla="*/ 152 h 162"/>
                <a:gd name="T24" fmla="*/ 56 w 147"/>
                <a:gd name="T25" fmla="*/ 152 h 162"/>
                <a:gd name="T26" fmla="*/ 89 w 147"/>
                <a:gd name="T27" fmla="*/ 145 h 162"/>
                <a:gd name="T28" fmla="*/ 114 w 147"/>
                <a:gd name="T29" fmla="*/ 126 h 162"/>
                <a:gd name="T30" fmla="*/ 132 w 147"/>
                <a:gd name="T31" fmla="*/ 97 h 162"/>
                <a:gd name="T32" fmla="*/ 138 w 147"/>
                <a:gd name="T33" fmla="*/ 59 h 162"/>
                <a:gd name="T34" fmla="*/ 138 w 147"/>
                <a:gd name="T35" fmla="*/ 52 h 162"/>
                <a:gd name="T36" fmla="*/ 138 w 147"/>
                <a:gd name="T37" fmla="*/ 47 h 162"/>
                <a:gd name="T38" fmla="*/ 138 w 147"/>
                <a:gd name="T39" fmla="*/ 43 h 162"/>
                <a:gd name="T40" fmla="*/ 136 w 147"/>
                <a:gd name="T41" fmla="*/ 38 h 162"/>
                <a:gd name="T42" fmla="*/ 136 w 147"/>
                <a:gd name="T43" fmla="*/ 33 h 162"/>
                <a:gd name="T44" fmla="*/ 134 w 147"/>
                <a:gd name="T45" fmla="*/ 31 h 162"/>
                <a:gd name="T46" fmla="*/ 134 w 147"/>
                <a:gd name="T47" fmla="*/ 26 h 162"/>
                <a:gd name="T48" fmla="*/ 132 w 147"/>
                <a:gd name="T49" fmla="*/ 21 h 162"/>
                <a:gd name="T50" fmla="*/ 129 w 147"/>
                <a:gd name="T51" fmla="*/ 19 h 162"/>
                <a:gd name="T52" fmla="*/ 127 w 147"/>
                <a:gd name="T53" fmla="*/ 14 h 162"/>
                <a:gd name="T54" fmla="*/ 127 w 147"/>
                <a:gd name="T55" fmla="*/ 12 h 162"/>
                <a:gd name="T56" fmla="*/ 123 w 147"/>
                <a:gd name="T57" fmla="*/ 7 h 162"/>
                <a:gd name="T58" fmla="*/ 123 w 147"/>
                <a:gd name="T59" fmla="*/ 4 h 162"/>
                <a:gd name="T60" fmla="*/ 119 w 147"/>
                <a:gd name="T61" fmla="*/ 0 h 162"/>
                <a:gd name="T62" fmla="*/ 119 w 147"/>
                <a:gd name="T63" fmla="*/ 0 h 162"/>
                <a:gd name="T64" fmla="*/ 140 w 147"/>
                <a:gd name="T65" fmla="*/ 31 h 162"/>
                <a:gd name="T66" fmla="*/ 147 w 147"/>
                <a:gd name="T67" fmla="*/ 69 h 162"/>
                <a:gd name="T68" fmla="*/ 147 w 147"/>
                <a:gd name="T69" fmla="*/ 88 h 162"/>
                <a:gd name="T70" fmla="*/ 134 w 147"/>
                <a:gd name="T71" fmla="*/ 121 h 162"/>
                <a:gd name="T72" fmla="*/ 110 w 147"/>
                <a:gd name="T73" fmla="*/ 147 h 162"/>
                <a:gd name="T74" fmla="*/ 80 w 147"/>
                <a:gd name="T75" fmla="*/ 162 h 162"/>
                <a:gd name="T76" fmla="*/ 65 w 147"/>
                <a:gd name="T77" fmla="*/ 162 h 162"/>
                <a:gd name="T78" fmla="*/ 28 w 147"/>
                <a:gd name="T79" fmla="*/ 155 h 162"/>
                <a:gd name="T80" fmla="*/ 0 w 147"/>
                <a:gd name="T81" fmla="*/ 131 h 162"/>
                <a:gd name="T82" fmla="*/ 0 w 147"/>
                <a:gd name="T83" fmla="*/ 131 h 162"/>
                <a:gd name="T84" fmla="*/ 7 w 147"/>
                <a:gd name="T85" fmla="*/ 135 h 162"/>
                <a:gd name="T86" fmla="*/ 7 w 147"/>
                <a:gd name="T87" fmla="*/ 135 h 1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7"/>
                <a:gd name="T133" fmla="*/ 0 h 162"/>
                <a:gd name="T134" fmla="*/ 147 w 147"/>
                <a:gd name="T135" fmla="*/ 162 h 1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7" h="162">
                  <a:moveTo>
                    <a:pt x="7" y="135"/>
                  </a:moveTo>
                  <a:lnTo>
                    <a:pt x="7" y="135"/>
                  </a:lnTo>
                  <a:lnTo>
                    <a:pt x="11" y="140"/>
                  </a:lnTo>
                  <a:lnTo>
                    <a:pt x="13" y="140"/>
                  </a:lnTo>
                  <a:lnTo>
                    <a:pt x="18" y="143"/>
                  </a:lnTo>
                  <a:lnTo>
                    <a:pt x="20" y="145"/>
                  </a:lnTo>
                  <a:lnTo>
                    <a:pt x="24" y="147"/>
                  </a:lnTo>
                  <a:lnTo>
                    <a:pt x="28" y="147"/>
                  </a:lnTo>
                  <a:lnTo>
                    <a:pt x="33" y="150"/>
                  </a:lnTo>
                  <a:lnTo>
                    <a:pt x="35" y="150"/>
                  </a:lnTo>
                  <a:lnTo>
                    <a:pt x="39" y="152"/>
                  </a:lnTo>
                  <a:lnTo>
                    <a:pt x="43" y="152"/>
                  </a:lnTo>
                  <a:lnTo>
                    <a:pt x="48" y="152"/>
                  </a:lnTo>
                  <a:lnTo>
                    <a:pt x="56" y="152"/>
                  </a:lnTo>
                  <a:lnTo>
                    <a:pt x="71" y="152"/>
                  </a:lnTo>
                  <a:lnTo>
                    <a:pt x="89" y="145"/>
                  </a:lnTo>
                  <a:lnTo>
                    <a:pt x="102" y="138"/>
                  </a:lnTo>
                  <a:lnTo>
                    <a:pt x="114" y="126"/>
                  </a:lnTo>
                  <a:lnTo>
                    <a:pt x="125" y="112"/>
                  </a:lnTo>
                  <a:lnTo>
                    <a:pt x="132" y="97"/>
                  </a:lnTo>
                  <a:lnTo>
                    <a:pt x="138" y="78"/>
                  </a:lnTo>
                  <a:lnTo>
                    <a:pt x="138" y="59"/>
                  </a:lnTo>
                  <a:lnTo>
                    <a:pt x="138" y="52"/>
                  </a:lnTo>
                  <a:lnTo>
                    <a:pt x="138" y="47"/>
                  </a:lnTo>
                  <a:lnTo>
                    <a:pt x="138" y="43"/>
                  </a:lnTo>
                  <a:lnTo>
                    <a:pt x="136" y="38"/>
                  </a:lnTo>
                  <a:lnTo>
                    <a:pt x="136" y="33"/>
                  </a:lnTo>
                  <a:lnTo>
                    <a:pt x="134" y="31"/>
                  </a:lnTo>
                  <a:lnTo>
                    <a:pt x="134" y="26"/>
                  </a:lnTo>
                  <a:lnTo>
                    <a:pt x="132" y="21"/>
                  </a:lnTo>
                  <a:lnTo>
                    <a:pt x="129" y="19"/>
                  </a:lnTo>
                  <a:lnTo>
                    <a:pt x="127" y="14"/>
                  </a:lnTo>
                  <a:lnTo>
                    <a:pt x="127" y="12"/>
                  </a:lnTo>
                  <a:lnTo>
                    <a:pt x="123" y="7"/>
                  </a:lnTo>
                  <a:lnTo>
                    <a:pt x="123" y="4"/>
                  </a:lnTo>
                  <a:lnTo>
                    <a:pt x="119" y="0"/>
                  </a:lnTo>
                  <a:lnTo>
                    <a:pt x="129" y="14"/>
                  </a:lnTo>
                  <a:lnTo>
                    <a:pt x="140" y="31"/>
                  </a:lnTo>
                  <a:lnTo>
                    <a:pt x="145" y="50"/>
                  </a:lnTo>
                  <a:lnTo>
                    <a:pt x="147" y="69"/>
                  </a:lnTo>
                  <a:lnTo>
                    <a:pt x="147" y="88"/>
                  </a:lnTo>
                  <a:lnTo>
                    <a:pt x="140" y="107"/>
                  </a:lnTo>
                  <a:lnTo>
                    <a:pt x="134" y="121"/>
                  </a:lnTo>
                  <a:lnTo>
                    <a:pt x="123" y="135"/>
                  </a:lnTo>
                  <a:lnTo>
                    <a:pt x="110" y="147"/>
                  </a:lnTo>
                  <a:lnTo>
                    <a:pt x="97" y="155"/>
                  </a:lnTo>
                  <a:lnTo>
                    <a:pt x="80" y="162"/>
                  </a:lnTo>
                  <a:lnTo>
                    <a:pt x="65" y="162"/>
                  </a:lnTo>
                  <a:lnTo>
                    <a:pt x="46" y="159"/>
                  </a:lnTo>
                  <a:lnTo>
                    <a:pt x="28" y="155"/>
                  </a:lnTo>
                  <a:lnTo>
                    <a:pt x="13" y="143"/>
                  </a:lnTo>
                  <a:lnTo>
                    <a:pt x="0" y="131"/>
                  </a:lnTo>
                  <a:lnTo>
                    <a:pt x="7" y="135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1" name="Freeform 11"/>
            <p:cNvSpPr>
              <a:spLocks/>
            </p:cNvSpPr>
            <p:nvPr/>
          </p:nvSpPr>
          <p:spPr bwMode="auto">
            <a:xfrm>
              <a:off x="4539" y="2907"/>
              <a:ext cx="146" cy="162"/>
            </a:xfrm>
            <a:custGeom>
              <a:avLst/>
              <a:gdLst>
                <a:gd name="T0" fmla="*/ 6 w 146"/>
                <a:gd name="T1" fmla="*/ 136 h 162"/>
                <a:gd name="T2" fmla="*/ 10 w 146"/>
                <a:gd name="T3" fmla="*/ 138 h 162"/>
                <a:gd name="T4" fmla="*/ 12 w 146"/>
                <a:gd name="T5" fmla="*/ 140 h 162"/>
                <a:gd name="T6" fmla="*/ 17 w 146"/>
                <a:gd name="T7" fmla="*/ 143 h 162"/>
                <a:gd name="T8" fmla="*/ 19 w 146"/>
                <a:gd name="T9" fmla="*/ 143 h 162"/>
                <a:gd name="T10" fmla="*/ 23 w 146"/>
                <a:gd name="T11" fmla="*/ 145 h 162"/>
                <a:gd name="T12" fmla="*/ 25 w 146"/>
                <a:gd name="T13" fmla="*/ 147 h 162"/>
                <a:gd name="T14" fmla="*/ 30 w 146"/>
                <a:gd name="T15" fmla="*/ 147 h 162"/>
                <a:gd name="T16" fmla="*/ 34 w 146"/>
                <a:gd name="T17" fmla="*/ 150 h 162"/>
                <a:gd name="T18" fmla="*/ 38 w 146"/>
                <a:gd name="T19" fmla="*/ 150 h 162"/>
                <a:gd name="T20" fmla="*/ 43 w 146"/>
                <a:gd name="T21" fmla="*/ 152 h 162"/>
                <a:gd name="T22" fmla="*/ 45 w 146"/>
                <a:gd name="T23" fmla="*/ 152 h 162"/>
                <a:gd name="T24" fmla="*/ 53 w 146"/>
                <a:gd name="T25" fmla="*/ 152 h 162"/>
                <a:gd name="T26" fmla="*/ 86 w 146"/>
                <a:gd name="T27" fmla="*/ 145 h 162"/>
                <a:gd name="T28" fmla="*/ 114 w 146"/>
                <a:gd name="T29" fmla="*/ 126 h 162"/>
                <a:gd name="T30" fmla="*/ 131 w 146"/>
                <a:gd name="T31" fmla="*/ 95 h 162"/>
                <a:gd name="T32" fmla="*/ 137 w 146"/>
                <a:gd name="T33" fmla="*/ 59 h 162"/>
                <a:gd name="T34" fmla="*/ 137 w 146"/>
                <a:gd name="T35" fmla="*/ 50 h 162"/>
                <a:gd name="T36" fmla="*/ 137 w 146"/>
                <a:gd name="T37" fmla="*/ 47 h 162"/>
                <a:gd name="T38" fmla="*/ 135 w 146"/>
                <a:gd name="T39" fmla="*/ 43 h 162"/>
                <a:gd name="T40" fmla="*/ 135 w 146"/>
                <a:gd name="T41" fmla="*/ 38 h 162"/>
                <a:gd name="T42" fmla="*/ 133 w 146"/>
                <a:gd name="T43" fmla="*/ 33 h 162"/>
                <a:gd name="T44" fmla="*/ 133 w 146"/>
                <a:gd name="T45" fmla="*/ 28 h 162"/>
                <a:gd name="T46" fmla="*/ 131 w 146"/>
                <a:gd name="T47" fmla="*/ 26 h 162"/>
                <a:gd name="T48" fmla="*/ 129 w 146"/>
                <a:gd name="T49" fmla="*/ 21 h 162"/>
                <a:gd name="T50" fmla="*/ 129 w 146"/>
                <a:gd name="T51" fmla="*/ 19 h 162"/>
                <a:gd name="T52" fmla="*/ 126 w 146"/>
                <a:gd name="T53" fmla="*/ 14 h 162"/>
                <a:gd name="T54" fmla="*/ 124 w 146"/>
                <a:gd name="T55" fmla="*/ 12 h 162"/>
                <a:gd name="T56" fmla="*/ 122 w 146"/>
                <a:gd name="T57" fmla="*/ 7 h 162"/>
                <a:gd name="T58" fmla="*/ 120 w 146"/>
                <a:gd name="T59" fmla="*/ 5 h 162"/>
                <a:gd name="T60" fmla="*/ 118 w 146"/>
                <a:gd name="T61" fmla="*/ 0 h 162"/>
                <a:gd name="T62" fmla="*/ 118 w 146"/>
                <a:gd name="T63" fmla="*/ 0 h 162"/>
                <a:gd name="T64" fmla="*/ 137 w 146"/>
                <a:gd name="T65" fmla="*/ 31 h 162"/>
                <a:gd name="T66" fmla="*/ 146 w 146"/>
                <a:gd name="T67" fmla="*/ 69 h 162"/>
                <a:gd name="T68" fmla="*/ 144 w 146"/>
                <a:gd name="T69" fmla="*/ 88 h 162"/>
                <a:gd name="T70" fmla="*/ 131 w 146"/>
                <a:gd name="T71" fmla="*/ 121 h 162"/>
                <a:gd name="T72" fmla="*/ 109 w 146"/>
                <a:gd name="T73" fmla="*/ 145 h 162"/>
                <a:gd name="T74" fmla="*/ 79 w 146"/>
                <a:gd name="T75" fmla="*/ 159 h 162"/>
                <a:gd name="T76" fmla="*/ 62 w 146"/>
                <a:gd name="T77" fmla="*/ 162 h 162"/>
                <a:gd name="T78" fmla="*/ 27 w 146"/>
                <a:gd name="T79" fmla="*/ 152 h 162"/>
                <a:gd name="T80" fmla="*/ 0 w 146"/>
                <a:gd name="T81" fmla="*/ 131 h 162"/>
                <a:gd name="T82" fmla="*/ 0 w 146"/>
                <a:gd name="T83" fmla="*/ 131 h 162"/>
                <a:gd name="T84" fmla="*/ 4 w 146"/>
                <a:gd name="T85" fmla="*/ 133 h 162"/>
                <a:gd name="T86" fmla="*/ 6 w 146"/>
                <a:gd name="T87" fmla="*/ 136 h 1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6"/>
                <a:gd name="T133" fmla="*/ 0 h 162"/>
                <a:gd name="T134" fmla="*/ 146 w 146"/>
                <a:gd name="T135" fmla="*/ 162 h 1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6" h="162">
                  <a:moveTo>
                    <a:pt x="6" y="136"/>
                  </a:moveTo>
                  <a:lnTo>
                    <a:pt x="6" y="136"/>
                  </a:lnTo>
                  <a:lnTo>
                    <a:pt x="10" y="138"/>
                  </a:lnTo>
                  <a:lnTo>
                    <a:pt x="12" y="140"/>
                  </a:lnTo>
                  <a:lnTo>
                    <a:pt x="17" y="143"/>
                  </a:lnTo>
                  <a:lnTo>
                    <a:pt x="19" y="143"/>
                  </a:lnTo>
                  <a:lnTo>
                    <a:pt x="23" y="145"/>
                  </a:lnTo>
                  <a:lnTo>
                    <a:pt x="25" y="147"/>
                  </a:lnTo>
                  <a:lnTo>
                    <a:pt x="30" y="147"/>
                  </a:lnTo>
                  <a:lnTo>
                    <a:pt x="34" y="150"/>
                  </a:lnTo>
                  <a:lnTo>
                    <a:pt x="38" y="150"/>
                  </a:lnTo>
                  <a:lnTo>
                    <a:pt x="43" y="152"/>
                  </a:lnTo>
                  <a:lnTo>
                    <a:pt x="45" y="152"/>
                  </a:lnTo>
                  <a:lnTo>
                    <a:pt x="53" y="152"/>
                  </a:lnTo>
                  <a:lnTo>
                    <a:pt x="71" y="150"/>
                  </a:lnTo>
                  <a:lnTo>
                    <a:pt x="86" y="145"/>
                  </a:lnTo>
                  <a:lnTo>
                    <a:pt x="101" y="136"/>
                  </a:lnTo>
                  <a:lnTo>
                    <a:pt x="114" y="126"/>
                  </a:lnTo>
                  <a:lnTo>
                    <a:pt x="122" y="112"/>
                  </a:lnTo>
                  <a:lnTo>
                    <a:pt x="131" y="95"/>
                  </a:lnTo>
                  <a:lnTo>
                    <a:pt x="135" y="78"/>
                  </a:lnTo>
                  <a:lnTo>
                    <a:pt x="137" y="59"/>
                  </a:lnTo>
                  <a:lnTo>
                    <a:pt x="137" y="50"/>
                  </a:lnTo>
                  <a:lnTo>
                    <a:pt x="137" y="47"/>
                  </a:lnTo>
                  <a:lnTo>
                    <a:pt x="135" y="43"/>
                  </a:lnTo>
                  <a:lnTo>
                    <a:pt x="135" y="38"/>
                  </a:lnTo>
                  <a:lnTo>
                    <a:pt x="133" y="33"/>
                  </a:lnTo>
                  <a:lnTo>
                    <a:pt x="133" y="28"/>
                  </a:lnTo>
                  <a:lnTo>
                    <a:pt x="131" y="26"/>
                  </a:lnTo>
                  <a:lnTo>
                    <a:pt x="129" y="21"/>
                  </a:lnTo>
                  <a:lnTo>
                    <a:pt x="129" y="19"/>
                  </a:lnTo>
                  <a:lnTo>
                    <a:pt x="126" y="14"/>
                  </a:lnTo>
                  <a:lnTo>
                    <a:pt x="124" y="12"/>
                  </a:lnTo>
                  <a:lnTo>
                    <a:pt x="122" y="7"/>
                  </a:lnTo>
                  <a:lnTo>
                    <a:pt x="120" y="5"/>
                  </a:lnTo>
                  <a:lnTo>
                    <a:pt x="118" y="0"/>
                  </a:lnTo>
                  <a:lnTo>
                    <a:pt x="129" y="14"/>
                  </a:lnTo>
                  <a:lnTo>
                    <a:pt x="137" y="31"/>
                  </a:lnTo>
                  <a:lnTo>
                    <a:pt x="144" y="50"/>
                  </a:lnTo>
                  <a:lnTo>
                    <a:pt x="146" y="69"/>
                  </a:lnTo>
                  <a:lnTo>
                    <a:pt x="144" y="88"/>
                  </a:lnTo>
                  <a:lnTo>
                    <a:pt x="139" y="105"/>
                  </a:lnTo>
                  <a:lnTo>
                    <a:pt x="131" y="121"/>
                  </a:lnTo>
                  <a:lnTo>
                    <a:pt x="122" y="136"/>
                  </a:lnTo>
                  <a:lnTo>
                    <a:pt x="109" y="145"/>
                  </a:lnTo>
                  <a:lnTo>
                    <a:pt x="94" y="155"/>
                  </a:lnTo>
                  <a:lnTo>
                    <a:pt x="79" y="159"/>
                  </a:lnTo>
                  <a:lnTo>
                    <a:pt x="62" y="162"/>
                  </a:lnTo>
                  <a:lnTo>
                    <a:pt x="45" y="159"/>
                  </a:lnTo>
                  <a:lnTo>
                    <a:pt x="27" y="152"/>
                  </a:lnTo>
                  <a:lnTo>
                    <a:pt x="12" y="143"/>
                  </a:lnTo>
                  <a:lnTo>
                    <a:pt x="0" y="131"/>
                  </a:lnTo>
                  <a:lnTo>
                    <a:pt x="4" y="133"/>
                  </a:lnTo>
                  <a:lnTo>
                    <a:pt x="6" y="136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2" name="Freeform 12"/>
            <p:cNvSpPr>
              <a:spLocks/>
            </p:cNvSpPr>
            <p:nvPr/>
          </p:nvSpPr>
          <p:spPr bwMode="auto">
            <a:xfrm>
              <a:off x="3695" y="1444"/>
              <a:ext cx="147" cy="162"/>
            </a:xfrm>
            <a:custGeom>
              <a:avLst/>
              <a:gdLst>
                <a:gd name="T0" fmla="*/ 7 w 147"/>
                <a:gd name="T1" fmla="*/ 135 h 162"/>
                <a:gd name="T2" fmla="*/ 11 w 147"/>
                <a:gd name="T3" fmla="*/ 138 h 162"/>
                <a:gd name="T4" fmla="*/ 13 w 147"/>
                <a:gd name="T5" fmla="*/ 140 h 162"/>
                <a:gd name="T6" fmla="*/ 18 w 147"/>
                <a:gd name="T7" fmla="*/ 143 h 162"/>
                <a:gd name="T8" fmla="*/ 20 w 147"/>
                <a:gd name="T9" fmla="*/ 143 h 162"/>
                <a:gd name="T10" fmla="*/ 24 w 147"/>
                <a:gd name="T11" fmla="*/ 145 h 162"/>
                <a:gd name="T12" fmla="*/ 28 w 147"/>
                <a:gd name="T13" fmla="*/ 147 h 162"/>
                <a:gd name="T14" fmla="*/ 33 w 147"/>
                <a:gd name="T15" fmla="*/ 147 h 162"/>
                <a:gd name="T16" fmla="*/ 35 w 147"/>
                <a:gd name="T17" fmla="*/ 150 h 162"/>
                <a:gd name="T18" fmla="*/ 39 w 147"/>
                <a:gd name="T19" fmla="*/ 150 h 162"/>
                <a:gd name="T20" fmla="*/ 43 w 147"/>
                <a:gd name="T21" fmla="*/ 152 h 162"/>
                <a:gd name="T22" fmla="*/ 48 w 147"/>
                <a:gd name="T23" fmla="*/ 152 h 162"/>
                <a:gd name="T24" fmla="*/ 54 w 147"/>
                <a:gd name="T25" fmla="*/ 152 h 162"/>
                <a:gd name="T26" fmla="*/ 89 w 147"/>
                <a:gd name="T27" fmla="*/ 145 h 162"/>
                <a:gd name="T28" fmla="*/ 114 w 147"/>
                <a:gd name="T29" fmla="*/ 126 h 162"/>
                <a:gd name="T30" fmla="*/ 132 w 147"/>
                <a:gd name="T31" fmla="*/ 95 h 162"/>
                <a:gd name="T32" fmla="*/ 138 w 147"/>
                <a:gd name="T33" fmla="*/ 59 h 162"/>
                <a:gd name="T34" fmla="*/ 138 w 147"/>
                <a:gd name="T35" fmla="*/ 50 h 162"/>
                <a:gd name="T36" fmla="*/ 138 w 147"/>
                <a:gd name="T37" fmla="*/ 47 h 162"/>
                <a:gd name="T38" fmla="*/ 138 w 147"/>
                <a:gd name="T39" fmla="*/ 43 h 162"/>
                <a:gd name="T40" fmla="*/ 136 w 147"/>
                <a:gd name="T41" fmla="*/ 38 h 162"/>
                <a:gd name="T42" fmla="*/ 136 w 147"/>
                <a:gd name="T43" fmla="*/ 33 h 162"/>
                <a:gd name="T44" fmla="*/ 134 w 147"/>
                <a:gd name="T45" fmla="*/ 28 h 162"/>
                <a:gd name="T46" fmla="*/ 134 w 147"/>
                <a:gd name="T47" fmla="*/ 26 h 162"/>
                <a:gd name="T48" fmla="*/ 132 w 147"/>
                <a:gd name="T49" fmla="*/ 21 h 162"/>
                <a:gd name="T50" fmla="*/ 130 w 147"/>
                <a:gd name="T51" fmla="*/ 19 h 162"/>
                <a:gd name="T52" fmla="*/ 127 w 147"/>
                <a:gd name="T53" fmla="*/ 14 h 162"/>
                <a:gd name="T54" fmla="*/ 127 w 147"/>
                <a:gd name="T55" fmla="*/ 12 h 162"/>
                <a:gd name="T56" fmla="*/ 123 w 147"/>
                <a:gd name="T57" fmla="*/ 7 h 162"/>
                <a:gd name="T58" fmla="*/ 123 w 147"/>
                <a:gd name="T59" fmla="*/ 4 h 162"/>
                <a:gd name="T60" fmla="*/ 119 w 147"/>
                <a:gd name="T61" fmla="*/ 0 h 162"/>
                <a:gd name="T62" fmla="*/ 119 w 147"/>
                <a:gd name="T63" fmla="*/ 0 h 162"/>
                <a:gd name="T64" fmla="*/ 140 w 147"/>
                <a:gd name="T65" fmla="*/ 31 h 162"/>
                <a:gd name="T66" fmla="*/ 147 w 147"/>
                <a:gd name="T67" fmla="*/ 69 h 162"/>
                <a:gd name="T68" fmla="*/ 147 w 147"/>
                <a:gd name="T69" fmla="*/ 88 h 162"/>
                <a:gd name="T70" fmla="*/ 134 w 147"/>
                <a:gd name="T71" fmla="*/ 121 h 162"/>
                <a:gd name="T72" fmla="*/ 110 w 147"/>
                <a:gd name="T73" fmla="*/ 145 h 162"/>
                <a:gd name="T74" fmla="*/ 80 w 147"/>
                <a:gd name="T75" fmla="*/ 159 h 162"/>
                <a:gd name="T76" fmla="*/ 63 w 147"/>
                <a:gd name="T77" fmla="*/ 162 h 162"/>
                <a:gd name="T78" fmla="*/ 28 w 147"/>
                <a:gd name="T79" fmla="*/ 152 h 162"/>
                <a:gd name="T80" fmla="*/ 0 w 147"/>
                <a:gd name="T81" fmla="*/ 131 h 162"/>
                <a:gd name="T82" fmla="*/ 0 w 147"/>
                <a:gd name="T83" fmla="*/ 131 h 162"/>
                <a:gd name="T84" fmla="*/ 5 w 147"/>
                <a:gd name="T85" fmla="*/ 133 h 162"/>
                <a:gd name="T86" fmla="*/ 7 w 147"/>
                <a:gd name="T87" fmla="*/ 135 h 16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7"/>
                <a:gd name="T133" fmla="*/ 0 h 162"/>
                <a:gd name="T134" fmla="*/ 147 w 147"/>
                <a:gd name="T135" fmla="*/ 162 h 16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7" h="162">
                  <a:moveTo>
                    <a:pt x="7" y="135"/>
                  </a:moveTo>
                  <a:lnTo>
                    <a:pt x="7" y="135"/>
                  </a:lnTo>
                  <a:lnTo>
                    <a:pt x="11" y="138"/>
                  </a:lnTo>
                  <a:lnTo>
                    <a:pt x="13" y="140"/>
                  </a:lnTo>
                  <a:lnTo>
                    <a:pt x="18" y="143"/>
                  </a:lnTo>
                  <a:lnTo>
                    <a:pt x="20" y="143"/>
                  </a:lnTo>
                  <a:lnTo>
                    <a:pt x="24" y="145"/>
                  </a:lnTo>
                  <a:lnTo>
                    <a:pt x="28" y="147"/>
                  </a:lnTo>
                  <a:lnTo>
                    <a:pt x="33" y="147"/>
                  </a:lnTo>
                  <a:lnTo>
                    <a:pt x="35" y="150"/>
                  </a:lnTo>
                  <a:lnTo>
                    <a:pt x="39" y="150"/>
                  </a:lnTo>
                  <a:lnTo>
                    <a:pt x="43" y="152"/>
                  </a:lnTo>
                  <a:lnTo>
                    <a:pt x="48" y="152"/>
                  </a:lnTo>
                  <a:lnTo>
                    <a:pt x="54" y="152"/>
                  </a:lnTo>
                  <a:lnTo>
                    <a:pt x="71" y="150"/>
                  </a:lnTo>
                  <a:lnTo>
                    <a:pt x="89" y="145"/>
                  </a:lnTo>
                  <a:lnTo>
                    <a:pt x="102" y="135"/>
                  </a:lnTo>
                  <a:lnTo>
                    <a:pt x="114" y="126"/>
                  </a:lnTo>
                  <a:lnTo>
                    <a:pt x="125" y="112"/>
                  </a:lnTo>
                  <a:lnTo>
                    <a:pt x="132" y="95"/>
                  </a:lnTo>
                  <a:lnTo>
                    <a:pt x="138" y="78"/>
                  </a:lnTo>
                  <a:lnTo>
                    <a:pt x="138" y="59"/>
                  </a:lnTo>
                  <a:lnTo>
                    <a:pt x="138" y="50"/>
                  </a:lnTo>
                  <a:lnTo>
                    <a:pt x="138" y="47"/>
                  </a:lnTo>
                  <a:lnTo>
                    <a:pt x="138" y="43"/>
                  </a:lnTo>
                  <a:lnTo>
                    <a:pt x="136" y="38"/>
                  </a:lnTo>
                  <a:lnTo>
                    <a:pt x="136" y="33"/>
                  </a:lnTo>
                  <a:lnTo>
                    <a:pt x="134" y="28"/>
                  </a:lnTo>
                  <a:lnTo>
                    <a:pt x="134" y="26"/>
                  </a:lnTo>
                  <a:lnTo>
                    <a:pt x="132" y="21"/>
                  </a:lnTo>
                  <a:lnTo>
                    <a:pt x="130" y="19"/>
                  </a:lnTo>
                  <a:lnTo>
                    <a:pt x="127" y="14"/>
                  </a:lnTo>
                  <a:lnTo>
                    <a:pt x="127" y="12"/>
                  </a:lnTo>
                  <a:lnTo>
                    <a:pt x="123" y="7"/>
                  </a:lnTo>
                  <a:lnTo>
                    <a:pt x="123" y="4"/>
                  </a:lnTo>
                  <a:lnTo>
                    <a:pt x="119" y="0"/>
                  </a:lnTo>
                  <a:lnTo>
                    <a:pt x="130" y="14"/>
                  </a:lnTo>
                  <a:lnTo>
                    <a:pt x="140" y="31"/>
                  </a:lnTo>
                  <a:lnTo>
                    <a:pt x="145" y="50"/>
                  </a:lnTo>
                  <a:lnTo>
                    <a:pt x="147" y="69"/>
                  </a:lnTo>
                  <a:lnTo>
                    <a:pt x="147" y="88"/>
                  </a:lnTo>
                  <a:lnTo>
                    <a:pt x="140" y="104"/>
                  </a:lnTo>
                  <a:lnTo>
                    <a:pt x="134" y="121"/>
                  </a:lnTo>
                  <a:lnTo>
                    <a:pt x="123" y="135"/>
                  </a:lnTo>
                  <a:lnTo>
                    <a:pt x="110" y="145"/>
                  </a:lnTo>
                  <a:lnTo>
                    <a:pt x="97" y="155"/>
                  </a:lnTo>
                  <a:lnTo>
                    <a:pt x="80" y="159"/>
                  </a:lnTo>
                  <a:lnTo>
                    <a:pt x="63" y="162"/>
                  </a:lnTo>
                  <a:lnTo>
                    <a:pt x="46" y="159"/>
                  </a:lnTo>
                  <a:lnTo>
                    <a:pt x="28" y="152"/>
                  </a:lnTo>
                  <a:lnTo>
                    <a:pt x="13" y="143"/>
                  </a:lnTo>
                  <a:lnTo>
                    <a:pt x="0" y="131"/>
                  </a:lnTo>
                  <a:lnTo>
                    <a:pt x="5" y="133"/>
                  </a:lnTo>
                  <a:lnTo>
                    <a:pt x="7" y="135"/>
                  </a:lnTo>
                  <a:close/>
                </a:path>
              </a:pathLst>
            </a:custGeom>
            <a:solidFill>
              <a:srgbClr val="00A0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3" name="Freeform 13"/>
            <p:cNvSpPr>
              <a:spLocks/>
            </p:cNvSpPr>
            <p:nvPr/>
          </p:nvSpPr>
          <p:spPr bwMode="auto">
            <a:xfrm>
              <a:off x="3665" y="1410"/>
              <a:ext cx="168" cy="186"/>
            </a:xfrm>
            <a:custGeom>
              <a:avLst/>
              <a:gdLst>
                <a:gd name="T0" fmla="*/ 138 w 168"/>
                <a:gd name="T1" fmla="*/ 24 h 186"/>
                <a:gd name="T2" fmla="*/ 134 w 168"/>
                <a:gd name="T3" fmla="*/ 19 h 186"/>
                <a:gd name="T4" fmla="*/ 134 w 168"/>
                <a:gd name="T5" fmla="*/ 19 h 186"/>
                <a:gd name="T6" fmla="*/ 127 w 168"/>
                <a:gd name="T7" fmla="*/ 15 h 186"/>
                <a:gd name="T8" fmla="*/ 127 w 168"/>
                <a:gd name="T9" fmla="*/ 15 h 186"/>
                <a:gd name="T10" fmla="*/ 121 w 168"/>
                <a:gd name="T11" fmla="*/ 12 h 186"/>
                <a:gd name="T12" fmla="*/ 119 w 168"/>
                <a:gd name="T13" fmla="*/ 10 h 186"/>
                <a:gd name="T14" fmla="*/ 114 w 168"/>
                <a:gd name="T15" fmla="*/ 7 h 186"/>
                <a:gd name="T16" fmla="*/ 112 w 168"/>
                <a:gd name="T17" fmla="*/ 7 h 186"/>
                <a:gd name="T18" fmla="*/ 108 w 168"/>
                <a:gd name="T19" fmla="*/ 5 h 186"/>
                <a:gd name="T20" fmla="*/ 104 w 168"/>
                <a:gd name="T21" fmla="*/ 5 h 186"/>
                <a:gd name="T22" fmla="*/ 99 w 168"/>
                <a:gd name="T23" fmla="*/ 3 h 186"/>
                <a:gd name="T24" fmla="*/ 95 w 168"/>
                <a:gd name="T25" fmla="*/ 3 h 186"/>
                <a:gd name="T26" fmla="*/ 93 w 168"/>
                <a:gd name="T27" fmla="*/ 3 h 186"/>
                <a:gd name="T28" fmla="*/ 84 w 168"/>
                <a:gd name="T29" fmla="*/ 0 h 186"/>
                <a:gd name="T30" fmla="*/ 52 w 168"/>
                <a:gd name="T31" fmla="*/ 10 h 186"/>
                <a:gd name="T32" fmla="*/ 26 w 168"/>
                <a:gd name="T33" fmla="*/ 29 h 186"/>
                <a:gd name="T34" fmla="*/ 7 w 168"/>
                <a:gd name="T35" fmla="*/ 57 h 186"/>
                <a:gd name="T36" fmla="*/ 0 w 168"/>
                <a:gd name="T37" fmla="*/ 93 h 186"/>
                <a:gd name="T38" fmla="*/ 0 w 168"/>
                <a:gd name="T39" fmla="*/ 103 h 186"/>
                <a:gd name="T40" fmla="*/ 3 w 168"/>
                <a:gd name="T41" fmla="*/ 108 h 186"/>
                <a:gd name="T42" fmla="*/ 3 w 168"/>
                <a:gd name="T43" fmla="*/ 112 h 186"/>
                <a:gd name="T44" fmla="*/ 3 w 168"/>
                <a:gd name="T45" fmla="*/ 117 h 186"/>
                <a:gd name="T46" fmla="*/ 5 w 168"/>
                <a:gd name="T47" fmla="*/ 119 h 186"/>
                <a:gd name="T48" fmla="*/ 5 w 168"/>
                <a:gd name="T49" fmla="*/ 124 h 186"/>
                <a:gd name="T50" fmla="*/ 7 w 168"/>
                <a:gd name="T51" fmla="*/ 129 h 186"/>
                <a:gd name="T52" fmla="*/ 9 w 168"/>
                <a:gd name="T53" fmla="*/ 134 h 186"/>
                <a:gd name="T54" fmla="*/ 9 w 168"/>
                <a:gd name="T55" fmla="*/ 136 h 186"/>
                <a:gd name="T56" fmla="*/ 11 w 168"/>
                <a:gd name="T57" fmla="*/ 141 h 186"/>
                <a:gd name="T58" fmla="*/ 13 w 168"/>
                <a:gd name="T59" fmla="*/ 143 h 186"/>
                <a:gd name="T60" fmla="*/ 15 w 168"/>
                <a:gd name="T61" fmla="*/ 148 h 186"/>
                <a:gd name="T62" fmla="*/ 18 w 168"/>
                <a:gd name="T63" fmla="*/ 148 h 186"/>
                <a:gd name="T64" fmla="*/ 22 w 168"/>
                <a:gd name="T65" fmla="*/ 155 h 186"/>
                <a:gd name="T66" fmla="*/ 35 w 168"/>
                <a:gd name="T67" fmla="*/ 167 h 186"/>
                <a:gd name="T68" fmla="*/ 65 w 168"/>
                <a:gd name="T69" fmla="*/ 184 h 186"/>
                <a:gd name="T70" fmla="*/ 84 w 168"/>
                <a:gd name="T71" fmla="*/ 186 h 186"/>
                <a:gd name="T72" fmla="*/ 116 w 168"/>
                <a:gd name="T73" fmla="*/ 179 h 186"/>
                <a:gd name="T74" fmla="*/ 144 w 168"/>
                <a:gd name="T75" fmla="*/ 160 h 186"/>
                <a:gd name="T76" fmla="*/ 162 w 168"/>
                <a:gd name="T77" fmla="*/ 131 h 186"/>
                <a:gd name="T78" fmla="*/ 168 w 168"/>
                <a:gd name="T79" fmla="*/ 93 h 186"/>
                <a:gd name="T80" fmla="*/ 166 w 168"/>
                <a:gd name="T81" fmla="*/ 74 h 186"/>
                <a:gd name="T82" fmla="*/ 151 w 168"/>
                <a:gd name="T83" fmla="*/ 38 h 186"/>
                <a:gd name="T84" fmla="*/ 138 w 168"/>
                <a:gd name="T85" fmla="*/ 24 h 18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8"/>
                <a:gd name="T130" fmla="*/ 0 h 186"/>
                <a:gd name="T131" fmla="*/ 168 w 168"/>
                <a:gd name="T132" fmla="*/ 186 h 18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8" h="186">
                  <a:moveTo>
                    <a:pt x="138" y="24"/>
                  </a:moveTo>
                  <a:lnTo>
                    <a:pt x="138" y="24"/>
                  </a:lnTo>
                  <a:lnTo>
                    <a:pt x="134" y="19"/>
                  </a:lnTo>
                  <a:lnTo>
                    <a:pt x="127" y="15"/>
                  </a:lnTo>
                  <a:lnTo>
                    <a:pt x="121" y="12"/>
                  </a:lnTo>
                  <a:lnTo>
                    <a:pt x="119" y="10"/>
                  </a:lnTo>
                  <a:lnTo>
                    <a:pt x="114" y="7"/>
                  </a:lnTo>
                  <a:lnTo>
                    <a:pt x="112" y="7"/>
                  </a:lnTo>
                  <a:lnTo>
                    <a:pt x="108" y="5"/>
                  </a:lnTo>
                  <a:lnTo>
                    <a:pt x="104" y="5"/>
                  </a:lnTo>
                  <a:lnTo>
                    <a:pt x="99" y="3"/>
                  </a:lnTo>
                  <a:lnTo>
                    <a:pt x="95" y="3"/>
                  </a:lnTo>
                  <a:lnTo>
                    <a:pt x="93" y="3"/>
                  </a:lnTo>
                  <a:lnTo>
                    <a:pt x="84" y="0"/>
                  </a:lnTo>
                  <a:lnTo>
                    <a:pt x="67" y="3"/>
                  </a:lnTo>
                  <a:lnTo>
                    <a:pt x="52" y="10"/>
                  </a:lnTo>
                  <a:lnTo>
                    <a:pt x="37" y="17"/>
                  </a:lnTo>
                  <a:lnTo>
                    <a:pt x="26" y="29"/>
                  </a:lnTo>
                  <a:lnTo>
                    <a:pt x="15" y="43"/>
                  </a:lnTo>
                  <a:lnTo>
                    <a:pt x="7" y="57"/>
                  </a:lnTo>
                  <a:lnTo>
                    <a:pt x="3" y="77"/>
                  </a:lnTo>
                  <a:lnTo>
                    <a:pt x="0" y="93"/>
                  </a:lnTo>
                  <a:lnTo>
                    <a:pt x="0" y="103"/>
                  </a:lnTo>
                  <a:lnTo>
                    <a:pt x="3" y="108"/>
                  </a:lnTo>
                  <a:lnTo>
                    <a:pt x="3" y="112"/>
                  </a:lnTo>
                  <a:lnTo>
                    <a:pt x="3" y="117"/>
                  </a:lnTo>
                  <a:lnTo>
                    <a:pt x="5" y="119"/>
                  </a:lnTo>
                  <a:lnTo>
                    <a:pt x="5" y="124"/>
                  </a:lnTo>
                  <a:lnTo>
                    <a:pt x="7" y="129"/>
                  </a:lnTo>
                  <a:lnTo>
                    <a:pt x="9" y="134"/>
                  </a:lnTo>
                  <a:lnTo>
                    <a:pt x="9" y="136"/>
                  </a:lnTo>
                  <a:lnTo>
                    <a:pt x="11" y="141"/>
                  </a:lnTo>
                  <a:lnTo>
                    <a:pt x="13" y="143"/>
                  </a:lnTo>
                  <a:lnTo>
                    <a:pt x="15" y="148"/>
                  </a:lnTo>
                  <a:lnTo>
                    <a:pt x="18" y="148"/>
                  </a:lnTo>
                  <a:lnTo>
                    <a:pt x="22" y="155"/>
                  </a:lnTo>
                  <a:lnTo>
                    <a:pt x="35" y="167"/>
                  </a:lnTo>
                  <a:lnTo>
                    <a:pt x="50" y="179"/>
                  </a:lnTo>
                  <a:lnTo>
                    <a:pt x="65" y="184"/>
                  </a:lnTo>
                  <a:lnTo>
                    <a:pt x="84" y="186"/>
                  </a:lnTo>
                  <a:lnTo>
                    <a:pt x="101" y="184"/>
                  </a:lnTo>
                  <a:lnTo>
                    <a:pt x="116" y="179"/>
                  </a:lnTo>
                  <a:lnTo>
                    <a:pt x="132" y="172"/>
                  </a:lnTo>
                  <a:lnTo>
                    <a:pt x="144" y="160"/>
                  </a:lnTo>
                  <a:lnTo>
                    <a:pt x="153" y="146"/>
                  </a:lnTo>
                  <a:lnTo>
                    <a:pt x="162" y="131"/>
                  </a:lnTo>
                  <a:lnTo>
                    <a:pt x="166" y="112"/>
                  </a:lnTo>
                  <a:lnTo>
                    <a:pt x="168" y="93"/>
                  </a:lnTo>
                  <a:lnTo>
                    <a:pt x="166" y="74"/>
                  </a:lnTo>
                  <a:lnTo>
                    <a:pt x="160" y="55"/>
                  </a:lnTo>
                  <a:lnTo>
                    <a:pt x="151" y="38"/>
                  </a:lnTo>
                  <a:lnTo>
                    <a:pt x="138" y="24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4" name="Line 14"/>
            <p:cNvSpPr>
              <a:spLocks noChangeShapeType="1"/>
            </p:cNvSpPr>
            <p:nvPr/>
          </p:nvSpPr>
          <p:spPr bwMode="auto">
            <a:xfrm>
              <a:off x="4590" y="2730"/>
              <a:ext cx="1" cy="14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5" name="Line 15"/>
            <p:cNvSpPr>
              <a:spLocks noChangeShapeType="1"/>
            </p:cNvSpPr>
            <p:nvPr/>
          </p:nvSpPr>
          <p:spPr bwMode="auto">
            <a:xfrm>
              <a:off x="3777" y="272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6" name="Line 16"/>
            <p:cNvSpPr>
              <a:spLocks noChangeShapeType="1"/>
            </p:cNvSpPr>
            <p:nvPr/>
          </p:nvSpPr>
          <p:spPr bwMode="auto">
            <a:xfrm>
              <a:off x="3777" y="2771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7" name="Line 17"/>
            <p:cNvSpPr>
              <a:spLocks noChangeShapeType="1"/>
            </p:cNvSpPr>
            <p:nvPr/>
          </p:nvSpPr>
          <p:spPr bwMode="auto">
            <a:xfrm>
              <a:off x="3777" y="2819"/>
              <a:ext cx="1" cy="1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8" name="Line 18"/>
            <p:cNvSpPr>
              <a:spLocks noChangeShapeType="1"/>
            </p:cNvSpPr>
            <p:nvPr/>
          </p:nvSpPr>
          <p:spPr bwMode="auto">
            <a:xfrm flipH="1" flipV="1">
              <a:off x="3844" y="2182"/>
              <a:ext cx="256" cy="1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29" name="Line 19"/>
            <p:cNvSpPr>
              <a:spLocks noChangeShapeType="1"/>
            </p:cNvSpPr>
            <p:nvPr/>
          </p:nvSpPr>
          <p:spPr bwMode="auto">
            <a:xfrm flipV="1">
              <a:off x="4169" y="1956"/>
              <a:ext cx="1" cy="37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0" name="Line 20"/>
            <p:cNvSpPr>
              <a:spLocks noChangeShapeType="1"/>
            </p:cNvSpPr>
            <p:nvPr/>
          </p:nvSpPr>
          <p:spPr bwMode="auto">
            <a:xfrm>
              <a:off x="4805" y="1491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1" name="Line 21"/>
            <p:cNvSpPr>
              <a:spLocks noChangeShapeType="1"/>
            </p:cNvSpPr>
            <p:nvPr/>
          </p:nvSpPr>
          <p:spPr bwMode="auto">
            <a:xfrm>
              <a:off x="4805" y="1539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2" name="Line 22"/>
            <p:cNvSpPr>
              <a:spLocks noChangeShapeType="1"/>
            </p:cNvSpPr>
            <p:nvPr/>
          </p:nvSpPr>
          <p:spPr bwMode="auto">
            <a:xfrm>
              <a:off x="4805" y="1587"/>
              <a:ext cx="1" cy="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3" name="Line 23"/>
            <p:cNvSpPr>
              <a:spLocks noChangeShapeType="1"/>
            </p:cNvSpPr>
            <p:nvPr/>
          </p:nvSpPr>
          <p:spPr bwMode="auto">
            <a:xfrm>
              <a:off x="4805" y="1634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4" name="Line 24"/>
            <p:cNvSpPr>
              <a:spLocks noChangeShapeType="1"/>
            </p:cNvSpPr>
            <p:nvPr/>
          </p:nvSpPr>
          <p:spPr bwMode="auto">
            <a:xfrm>
              <a:off x="4805" y="1682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5" name="Line 25"/>
            <p:cNvSpPr>
              <a:spLocks noChangeShapeType="1"/>
            </p:cNvSpPr>
            <p:nvPr/>
          </p:nvSpPr>
          <p:spPr bwMode="auto">
            <a:xfrm>
              <a:off x="4805" y="1730"/>
              <a:ext cx="1" cy="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6" name="Line 26"/>
            <p:cNvSpPr>
              <a:spLocks noChangeShapeType="1"/>
            </p:cNvSpPr>
            <p:nvPr/>
          </p:nvSpPr>
          <p:spPr bwMode="auto">
            <a:xfrm>
              <a:off x="4805" y="1777"/>
              <a:ext cx="1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7" name="Line 27"/>
            <p:cNvSpPr>
              <a:spLocks noChangeShapeType="1"/>
            </p:cNvSpPr>
            <p:nvPr/>
          </p:nvSpPr>
          <p:spPr bwMode="auto">
            <a:xfrm flipV="1">
              <a:off x="4308" y="1491"/>
              <a:ext cx="233" cy="14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8" name="Line 28"/>
            <p:cNvSpPr>
              <a:spLocks noChangeShapeType="1"/>
            </p:cNvSpPr>
            <p:nvPr/>
          </p:nvSpPr>
          <p:spPr bwMode="auto">
            <a:xfrm>
              <a:off x="4100" y="1294"/>
              <a:ext cx="107" cy="30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39" name="Line 29"/>
            <p:cNvSpPr>
              <a:spLocks noChangeShapeType="1"/>
            </p:cNvSpPr>
            <p:nvPr/>
          </p:nvSpPr>
          <p:spPr bwMode="auto">
            <a:xfrm>
              <a:off x="3549" y="1737"/>
              <a:ext cx="1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0" name="Line 30"/>
            <p:cNvSpPr>
              <a:spLocks noChangeShapeType="1"/>
            </p:cNvSpPr>
            <p:nvPr/>
          </p:nvSpPr>
          <p:spPr bwMode="auto">
            <a:xfrm>
              <a:off x="3749" y="1294"/>
              <a:ext cx="1" cy="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1" name="Line 31"/>
            <p:cNvSpPr>
              <a:spLocks noChangeShapeType="1"/>
            </p:cNvSpPr>
            <p:nvPr/>
          </p:nvSpPr>
          <p:spPr bwMode="auto">
            <a:xfrm>
              <a:off x="3749" y="1341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2" name="Line 32"/>
            <p:cNvSpPr>
              <a:spLocks noChangeShapeType="1"/>
            </p:cNvSpPr>
            <p:nvPr/>
          </p:nvSpPr>
          <p:spPr bwMode="auto">
            <a:xfrm>
              <a:off x="3749" y="1389"/>
              <a:ext cx="1" cy="2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3" name="Line 33"/>
            <p:cNvSpPr>
              <a:spLocks noChangeShapeType="1"/>
            </p:cNvSpPr>
            <p:nvPr/>
          </p:nvSpPr>
          <p:spPr bwMode="auto">
            <a:xfrm>
              <a:off x="4237" y="1787"/>
              <a:ext cx="1" cy="1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4" name="Line 34"/>
            <p:cNvSpPr>
              <a:spLocks noChangeShapeType="1"/>
            </p:cNvSpPr>
            <p:nvPr/>
          </p:nvSpPr>
          <p:spPr bwMode="auto">
            <a:xfrm>
              <a:off x="4805" y="2004"/>
              <a:ext cx="1" cy="15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5" name="Line 35"/>
            <p:cNvSpPr>
              <a:spLocks noChangeShapeType="1"/>
            </p:cNvSpPr>
            <p:nvPr/>
          </p:nvSpPr>
          <p:spPr bwMode="auto">
            <a:xfrm flipH="1">
              <a:off x="4242" y="2182"/>
              <a:ext cx="303" cy="19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6" name="Line 36"/>
            <p:cNvSpPr>
              <a:spLocks noChangeShapeType="1"/>
            </p:cNvSpPr>
            <p:nvPr/>
          </p:nvSpPr>
          <p:spPr bwMode="auto">
            <a:xfrm>
              <a:off x="4244" y="2499"/>
              <a:ext cx="271" cy="20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7" name="Line 37"/>
            <p:cNvSpPr>
              <a:spLocks noChangeShapeType="1"/>
            </p:cNvSpPr>
            <p:nvPr/>
          </p:nvSpPr>
          <p:spPr bwMode="auto">
            <a:xfrm flipH="1">
              <a:off x="3842" y="2490"/>
              <a:ext cx="266" cy="20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8" name="Line 38"/>
            <p:cNvSpPr>
              <a:spLocks noChangeShapeType="1"/>
            </p:cNvSpPr>
            <p:nvPr/>
          </p:nvSpPr>
          <p:spPr bwMode="auto">
            <a:xfrm>
              <a:off x="3775" y="3031"/>
              <a:ext cx="1" cy="2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49" name="Line 39"/>
            <p:cNvSpPr>
              <a:spLocks noChangeShapeType="1"/>
            </p:cNvSpPr>
            <p:nvPr/>
          </p:nvSpPr>
          <p:spPr bwMode="auto">
            <a:xfrm>
              <a:off x="3775" y="3078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0" name="Line 40"/>
            <p:cNvSpPr>
              <a:spLocks noChangeShapeType="1"/>
            </p:cNvSpPr>
            <p:nvPr/>
          </p:nvSpPr>
          <p:spPr bwMode="auto">
            <a:xfrm>
              <a:off x="3775" y="3126"/>
              <a:ext cx="1" cy="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1" name="Line 41"/>
            <p:cNvSpPr>
              <a:spLocks noChangeShapeType="1"/>
            </p:cNvSpPr>
            <p:nvPr/>
          </p:nvSpPr>
          <p:spPr bwMode="auto">
            <a:xfrm>
              <a:off x="4590" y="3066"/>
              <a:ext cx="1" cy="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2" name="Line 42"/>
            <p:cNvSpPr>
              <a:spLocks noChangeShapeType="1"/>
            </p:cNvSpPr>
            <p:nvPr/>
          </p:nvSpPr>
          <p:spPr bwMode="auto">
            <a:xfrm>
              <a:off x="3749" y="1603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3" name="Line 43"/>
            <p:cNvSpPr>
              <a:spLocks noChangeShapeType="1"/>
            </p:cNvSpPr>
            <p:nvPr/>
          </p:nvSpPr>
          <p:spPr bwMode="auto">
            <a:xfrm>
              <a:off x="3749" y="1651"/>
              <a:ext cx="1" cy="2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4" name="Line 44"/>
            <p:cNvSpPr>
              <a:spLocks noChangeShapeType="1"/>
            </p:cNvSpPr>
            <p:nvPr/>
          </p:nvSpPr>
          <p:spPr bwMode="auto">
            <a:xfrm>
              <a:off x="3749" y="1699"/>
              <a:ext cx="1" cy="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5" name="Line 45"/>
            <p:cNvSpPr>
              <a:spLocks noChangeShapeType="1"/>
            </p:cNvSpPr>
            <p:nvPr/>
          </p:nvSpPr>
          <p:spPr bwMode="auto">
            <a:xfrm>
              <a:off x="4683" y="2969"/>
              <a:ext cx="23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6" name="Rectangle 46"/>
            <p:cNvSpPr>
              <a:spLocks noChangeArrowheads="1"/>
            </p:cNvSpPr>
            <p:nvPr/>
          </p:nvSpPr>
          <p:spPr bwMode="auto">
            <a:xfrm>
              <a:off x="3562" y="1167"/>
              <a:ext cx="37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A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7" name="Rectangle 47"/>
            <p:cNvSpPr>
              <a:spLocks noChangeArrowheads="1"/>
            </p:cNvSpPr>
            <p:nvPr/>
          </p:nvSpPr>
          <p:spPr bwMode="auto">
            <a:xfrm>
              <a:off x="3212" y="1611"/>
              <a:ext cx="41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C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8" name="Rectangle 48"/>
            <p:cNvSpPr>
              <a:spLocks noChangeArrowheads="1"/>
            </p:cNvSpPr>
            <p:nvPr/>
          </p:nvSpPr>
          <p:spPr bwMode="auto">
            <a:xfrm>
              <a:off x="3336" y="2059"/>
              <a:ext cx="37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E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59" name="Rectangle 49"/>
            <p:cNvSpPr>
              <a:spLocks noChangeArrowheads="1"/>
            </p:cNvSpPr>
            <p:nvPr/>
          </p:nvSpPr>
          <p:spPr bwMode="auto">
            <a:xfrm>
              <a:off x="3994" y="1832"/>
              <a:ext cx="41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D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0" name="Rectangle 50"/>
            <p:cNvSpPr>
              <a:spLocks noChangeArrowheads="1"/>
            </p:cNvSpPr>
            <p:nvPr/>
          </p:nvSpPr>
          <p:spPr bwMode="auto">
            <a:xfrm>
              <a:off x="5083" y="1372"/>
              <a:ext cx="37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1" name="Rectangle 51"/>
            <p:cNvSpPr>
              <a:spLocks noChangeArrowheads="1"/>
            </p:cNvSpPr>
            <p:nvPr/>
          </p:nvSpPr>
          <p:spPr bwMode="auto">
            <a:xfrm>
              <a:off x="5167" y="1885"/>
              <a:ext cx="37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K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2" name="Rectangle 52"/>
            <p:cNvSpPr>
              <a:spLocks noChangeArrowheads="1"/>
            </p:cNvSpPr>
            <p:nvPr/>
          </p:nvSpPr>
          <p:spPr bwMode="auto">
            <a:xfrm>
              <a:off x="4962" y="2059"/>
              <a:ext cx="34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F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3" name="Rectangle 53"/>
            <p:cNvSpPr>
              <a:spLocks noChangeArrowheads="1"/>
            </p:cNvSpPr>
            <p:nvPr/>
          </p:nvSpPr>
          <p:spPr bwMode="auto">
            <a:xfrm>
              <a:off x="4954" y="2609"/>
              <a:ext cx="41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H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4" name="Rectangle 54"/>
            <p:cNvSpPr>
              <a:spLocks noChangeArrowheads="1"/>
            </p:cNvSpPr>
            <p:nvPr/>
          </p:nvSpPr>
          <p:spPr bwMode="auto">
            <a:xfrm>
              <a:off x="4969" y="3162"/>
              <a:ext cx="2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J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5" name="Rectangle 55"/>
            <p:cNvSpPr>
              <a:spLocks noChangeArrowheads="1"/>
            </p:cNvSpPr>
            <p:nvPr/>
          </p:nvSpPr>
          <p:spPr bwMode="auto">
            <a:xfrm>
              <a:off x="3338" y="2599"/>
              <a:ext cx="43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G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6" name="Line 56"/>
            <p:cNvSpPr>
              <a:spLocks noChangeShapeType="1"/>
            </p:cNvSpPr>
            <p:nvPr/>
          </p:nvSpPr>
          <p:spPr bwMode="auto">
            <a:xfrm>
              <a:off x="4896" y="1899"/>
              <a:ext cx="225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7" name="Rectangle 57"/>
            <p:cNvSpPr>
              <a:spLocks noChangeArrowheads="1"/>
            </p:cNvSpPr>
            <p:nvPr/>
          </p:nvSpPr>
          <p:spPr bwMode="auto">
            <a:xfrm>
              <a:off x="3562" y="3033"/>
              <a:ext cx="15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I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8" name="Line 58"/>
            <p:cNvSpPr>
              <a:spLocks noChangeShapeType="1"/>
            </p:cNvSpPr>
            <p:nvPr/>
          </p:nvSpPr>
          <p:spPr bwMode="auto">
            <a:xfrm>
              <a:off x="3549" y="2044"/>
              <a:ext cx="1" cy="1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69" name="Line 59"/>
            <p:cNvSpPr>
              <a:spLocks noChangeShapeType="1"/>
            </p:cNvSpPr>
            <p:nvPr/>
          </p:nvSpPr>
          <p:spPr bwMode="auto">
            <a:xfrm>
              <a:off x="3323" y="2168"/>
              <a:ext cx="607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0" name="Line 60"/>
            <p:cNvSpPr>
              <a:spLocks noChangeShapeType="1"/>
            </p:cNvSpPr>
            <p:nvPr/>
          </p:nvSpPr>
          <p:spPr bwMode="auto">
            <a:xfrm>
              <a:off x="3323" y="2168"/>
              <a:ext cx="607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1" name="Line 61"/>
            <p:cNvSpPr>
              <a:spLocks noChangeShapeType="1"/>
            </p:cNvSpPr>
            <p:nvPr/>
          </p:nvSpPr>
          <p:spPr bwMode="auto">
            <a:xfrm>
              <a:off x="3323" y="2168"/>
              <a:ext cx="607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2" name="Line 62"/>
            <p:cNvSpPr>
              <a:spLocks noChangeShapeType="1"/>
            </p:cNvSpPr>
            <p:nvPr/>
          </p:nvSpPr>
          <p:spPr bwMode="auto">
            <a:xfrm>
              <a:off x="4425" y="2168"/>
              <a:ext cx="602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3" name="Line 63"/>
            <p:cNvSpPr>
              <a:spLocks noChangeShapeType="1"/>
            </p:cNvSpPr>
            <p:nvPr/>
          </p:nvSpPr>
          <p:spPr bwMode="auto">
            <a:xfrm>
              <a:off x="4425" y="2168"/>
              <a:ext cx="602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4" name="Line 64"/>
            <p:cNvSpPr>
              <a:spLocks noChangeShapeType="1"/>
            </p:cNvSpPr>
            <p:nvPr/>
          </p:nvSpPr>
          <p:spPr bwMode="auto">
            <a:xfrm>
              <a:off x="4425" y="2168"/>
              <a:ext cx="602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5" name="Line 65"/>
            <p:cNvSpPr>
              <a:spLocks noChangeShapeType="1"/>
            </p:cNvSpPr>
            <p:nvPr/>
          </p:nvSpPr>
          <p:spPr bwMode="auto">
            <a:xfrm>
              <a:off x="3192" y="1725"/>
              <a:ext cx="772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6" name="Line 66"/>
            <p:cNvSpPr>
              <a:spLocks noChangeShapeType="1"/>
            </p:cNvSpPr>
            <p:nvPr/>
          </p:nvSpPr>
          <p:spPr bwMode="auto">
            <a:xfrm>
              <a:off x="3192" y="1725"/>
              <a:ext cx="772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7" name="Line 67"/>
            <p:cNvSpPr>
              <a:spLocks noChangeShapeType="1"/>
            </p:cNvSpPr>
            <p:nvPr/>
          </p:nvSpPr>
          <p:spPr bwMode="auto">
            <a:xfrm>
              <a:off x="3192" y="1725"/>
              <a:ext cx="772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8" name="Line 68"/>
            <p:cNvSpPr>
              <a:spLocks noChangeShapeType="1"/>
            </p:cNvSpPr>
            <p:nvPr/>
          </p:nvSpPr>
          <p:spPr bwMode="auto">
            <a:xfrm>
              <a:off x="3538" y="1279"/>
              <a:ext cx="861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79" name="Line 69"/>
            <p:cNvSpPr>
              <a:spLocks noChangeShapeType="1"/>
            </p:cNvSpPr>
            <p:nvPr/>
          </p:nvSpPr>
          <p:spPr bwMode="auto">
            <a:xfrm>
              <a:off x="3538" y="1279"/>
              <a:ext cx="861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0" name="Line 70"/>
            <p:cNvSpPr>
              <a:spLocks noChangeShapeType="1"/>
            </p:cNvSpPr>
            <p:nvPr/>
          </p:nvSpPr>
          <p:spPr bwMode="auto">
            <a:xfrm>
              <a:off x="3538" y="1279"/>
              <a:ext cx="861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1" name="Line 71"/>
            <p:cNvSpPr>
              <a:spLocks noChangeShapeType="1"/>
            </p:cNvSpPr>
            <p:nvPr/>
          </p:nvSpPr>
          <p:spPr bwMode="auto">
            <a:xfrm>
              <a:off x="4433" y="1479"/>
              <a:ext cx="701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2" name="Line 72"/>
            <p:cNvSpPr>
              <a:spLocks noChangeShapeType="1"/>
            </p:cNvSpPr>
            <p:nvPr/>
          </p:nvSpPr>
          <p:spPr bwMode="auto">
            <a:xfrm>
              <a:off x="4433" y="1479"/>
              <a:ext cx="701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3" name="Line 73"/>
            <p:cNvSpPr>
              <a:spLocks noChangeShapeType="1"/>
            </p:cNvSpPr>
            <p:nvPr/>
          </p:nvSpPr>
          <p:spPr bwMode="auto">
            <a:xfrm>
              <a:off x="4433" y="1479"/>
              <a:ext cx="701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4" name="Line 74"/>
            <p:cNvSpPr>
              <a:spLocks noChangeShapeType="1"/>
            </p:cNvSpPr>
            <p:nvPr/>
          </p:nvSpPr>
          <p:spPr bwMode="auto">
            <a:xfrm>
              <a:off x="3323" y="2711"/>
              <a:ext cx="607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5" name="Line 75"/>
            <p:cNvSpPr>
              <a:spLocks noChangeShapeType="1"/>
            </p:cNvSpPr>
            <p:nvPr/>
          </p:nvSpPr>
          <p:spPr bwMode="auto">
            <a:xfrm>
              <a:off x="3323" y="2711"/>
              <a:ext cx="607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6" name="Line 76"/>
            <p:cNvSpPr>
              <a:spLocks noChangeShapeType="1"/>
            </p:cNvSpPr>
            <p:nvPr/>
          </p:nvSpPr>
          <p:spPr bwMode="auto">
            <a:xfrm>
              <a:off x="3323" y="2711"/>
              <a:ext cx="607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7" name="Line 77"/>
            <p:cNvSpPr>
              <a:spLocks noChangeShapeType="1"/>
            </p:cNvSpPr>
            <p:nvPr/>
          </p:nvSpPr>
          <p:spPr bwMode="auto">
            <a:xfrm>
              <a:off x="4425" y="2718"/>
              <a:ext cx="602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8" name="Line 78"/>
            <p:cNvSpPr>
              <a:spLocks noChangeShapeType="1"/>
            </p:cNvSpPr>
            <p:nvPr/>
          </p:nvSpPr>
          <p:spPr bwMode="auto">
            <a:xfrm>
              <a:off x="4425" y="2718"/>
              <a:ext cx="602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89" name="Line 79"/>
            <p:cNvSpPr>
              <a:spLocks noChangeShapeType="1"/>
            </p:cNvSpPr>
            <p:nvPr/>
          </p:nvSpPr>
          <p:spPr bwMode="auto">
            <a:xfrm>
              <a:off x="4425" y="2718"/>
              <a:ext cx="602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0" name="Line 80"/>
            <p:cNvSpPr>
              <a:spLocks noChangeShapeType="1"/>
            </p:cNvSpPr>
            <p:nvPr/>
          </p:nvSpPr>
          <p:spPr bwMode="auto">
            <a:xfrm>
              <a:off x="3973" y="1944"/>
              <a:ext cx="548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1" name="Line 81"/>
            <p:cNvSpPr>
              <a:spLocks noChangeShapeType="1"/>
            </p:cNvSpPr>
            <p:nvPr/>
          </p:nvSpPr>
          <p:spPr bwMode="auto">
            <a:xfrm>
              <a:off x="3973" y="1944"/>
              <a:ext cx="548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2" name="Line 82"/>
            <p:cNvSpPr>
              <a:spLocks noChangeShapeType="1"/>
            </p:cNvSpPr>
            <p:nvPr/>
          </p:nvSpPr>
          <p:spPr bwMode="auto">
            <a:xfrm>
              <a:off x="3973" y="1944"/>
              <a:ext cx="548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3" name="Line 83"/>
            <p:cNvSpPr>
              <a:spLocks noChangeShapeType="1"/>
            </p:cNvSpPr>
            <p:nvPr/>
          </p:nvSpPr>
          <p:spPr bwMode="auto">
            <a:xfrm>
              <a:off x="3538" y="3145"/>
              <a:ext cx="1170" cy="1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4" name="Line 84"/>
            <p:cNvSpPr>
              <a:spLocks noChangeShapeType="1"/>
            </p:cNvSpPr>
            <p:nvPr/>
          </p:nvSpPr>
          <p:spPr bwMode="auto">
            <a:xfrm>
              <a:off x="3538" y="3145"/>
              <a:ext cx="1170" cy="1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5" name="Line 85"/>
            <p:cNvSpPr>
              <a:spLocks noChangeShapeType="1"/>
            </p:cNvSpPr>
            <p:nvPr/>
          </p:nvSpPr>
          <p:spPr bwMode="auto">
            <a:xfrm>
              <a:off x="3538" y="3145"/>
              <a:ext cx="1170" cy="1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6" name="Line 86"/>
            <p:cNvSpPr>
              <a:spLocks noChangeShapeType="1"/>
            </p:cNvSpPr>
            <p:nvPr/>
          </p:nvSpPr>
          <p:spPr bwMode="auto">
            <a:xfrm flipV="1">
              <a:off x="4928" y="2883"/>
              <a:ext cx="1" cy="386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7" name="Line 87"/>
            <p:cNvSpPr>
              <a:spLocks noChangeShapeType="1"/>
            </p:cNvSpPr>
            <p:nvPr/>
          </p:nvSpPr>
          <p:spPr bwMode="auto">
            <a:xfrm flipV="1">
              <a:off x="4928" y="2883"/>
              <a:ext cx="1" cy="386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8" name="Line 88"/>
            <p:cNvSpPr>
              <a:spLocks noChangeShapeType="1"/>
            </p:cNvSpPr>
            <p:nvPr/>
          </p:nvSpPr>
          <p:spPr bwMode="auto">
            <a:xfrm flipV="1">
              <a:off x="4928" y="2883"/>
              <a:ext cx="1" cy="386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799" name="Line 89"/>
            <p:cNvSpPr>
              <a:spLocks noChangeShapeType="1"/>
            </p:cNvSpPr>
            <p:nvPr/>
          </p:nvSpPr>
          <p:spPr bwMode="auto">
            <a:xfrm flipV="1">
              <a:off x="5132" y="1608"/>
              <a:ext cx="1" cy="412"/>
            </a:xfrm>
            <a:prstGeom prst="line">
              <a:avLst/>
            </a:prstGeom>
            <a:noFill/>
            <a:ln w="41275">
              <a:solidFill>
                <a:srgbClr val="00A0C6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0" name="Line 90"/>
            <p:cNvSpPr>
              <a:spLocks noChangeShapeType="1"/>
            </p:cNvSpPr>
            <p:nvPr/>
          </p:nvSpPr>
          <p:spPr bwMode="auto">
            <a:xfrm flipV="1">
              <a:off x="5132" y="1608"/>
              <a:ext cx="1" cy="412"/>
            </a:xfrm>
            <a:prstGeom prst="line">
              <a:avLst/>
            </a:prstGeom>
            <a:noFill/>
            <a:ln w="26988">
              <a:solidFill>
                <a:srgbClr val="80CFE2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1" name="Line 91"/>
            <p:cNvSpPr>
              <a:spLocks noChangeShapeType="1"/>
            </p:cNvSpPr>
            <p:nvPr/>
          </p:nvSpPr>
          <p:spPr bwMode="auto">
            <a:xfrm flipV="1">
              <a:off x="5132" y="1608"/>
              <a:ext cx="1" cy="412"/>
            </a:xfrm>
            <a:prstGeom prst="line">
              <a:avLst/>
            </a:prstGeom>
            <a:noFill/>
            <a:ln w="14288">
              <a:solidFill>
                <a:srgbClr val="CCECF4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he-IL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2" name="Freeform 92"/>
            <p:cNvSpPr>
              <a:spLocks/>
            </p:cNvSpPr>
            <p:nvPr/>
          </p:nvSpPr>
          <p:spPr bwMode="auto">
            <a:xfrm>
              <a:off x="4156" y="1591"/>
              <a:ext cx="167" cy="186"/>
            </a:xfrm>
            <a:custGeom>
              <a:avLst/>
              <a:gdLst>
                <a:gd name="T0" fmla="*/ 137 w 167"/>
                <a:gd name="T1" fmla="*/ 24 h 186"/>
                <a:gd name="T2" fmla="*/ 133 w 167"/>
                <a:gd name="T3" fmla="*/ 19 h 186"/>
                <a:gd name="T4" fmla="*/ 133 w 167"/>
                <a:gd name="T5" fmla="*/ 19 h 186"/>
                <a:gd name="T6" fmla="*/ 127 w 167"/>
                <a:gd name="T7" fmla="*/ 15 h 186"/>
                <a:gd name="T8" fmla="*/ 127 w 167"/>
                <a:gd name="T9" fmla="*/ 15 h 186"/>
                <a:gd name="T10" fmla="*/ 120 w 167"/>
                <a:gd name="T11" fmla="*/ 12 h 186"/>
                <a:gd name="T12" fmla="*/ 118 w 167"/>
                <a:gd name="T13" fmla="*/ 10 h 186"/>
                <a:gd name="T14" fmla="*/ 114 w 167"/>
                <a:gd name="T15" fmla="*/ 8 h 186"/>
                <a:gd name="T16" fmla="*/ 112 w 167"/>
                <a:gd name="T17" fmla="*/ 8 h 186"/>
                <a:gd name="T18" fmla="*/ 107 w 167"/>
                <a:gd name="T19" fmla="*/ 5 h 186"/>
                <a:gd name="T20" fmla="*/ 103 w 167"/>
                <a:gd name="T21" fmla="*/ 5 h 186"/>
                <a:gd name="T22" fmla="*/ 99 w 167"/>
                <a:gd name="T23" fmla="*/ 3 h 186"/>
                <a:gd name="T24" fmla="*/ 94 w 167"/>
                <a:gd name="T25" fmla="*/ 3 h 186"/>
                <a:gd name="T26" fmla="*/ 92 w 167"/>
                <a:gd name="T27" fmla="*/ 3 h 186"/>
                <a:gd name="T28" fmla="*/ 84 w 167"/>
                <a:gd name="T29" fmla="*/ 0 h 186"/>
                <a:gd name="T30" fmla="*/ 51 w 167"/>
                <a:gd name="T31" fmla="*/ 10 h 186"/>
                <a:gd name="T32" fmla="*/ 26 w 167"/>
                <a:gd name="T33" fmla="*/ 29 h 186"/>
                <a:gd name="T34" fmla="*/ 6 w 167"/>
                <a:gd name="T35" fmla="*/ 58 h 186"/>
                <a:gd name="T36" fmla="*/ 0 w 167"/>
                <a:gd name="T37" fmla="*/ 93 h 186"/>
                <a:gd name="T38" fmla="*/ 0 w 167"/>
                <a:gd name="T39" fmla="*/ 103 h 186"/>
                <a:gd name="T40" fmla="*/ 2 w 167"/>
                <a:gd name="T41" fmla="*/ 108 h 186"/>
                <a:gd name="T42" fmla="*/ 2 w 167"/>
                <a:gd name="T43" fmla="*/ 112 h 186"/>
                <a:gd name="T44" fmla="*/ 2 w 167"/>
                <a:gd name="T45" fmla="*/ 117 h 186"/>
                <a:gd name="T46" fmla="*/ 4 w 167"/>
                <a:gd name="T47" fmla="*/ 120 h 186"/>
                <a:gd name="T48" fmla="*/ 4 w 167"/>
                <a:gd name="T49" fmla="*/ 124 h 186"/>
                <a:gd name="T50" fmla="*/ 6 w 167"/>
                <a:gd name="T51" fmla="*/ 129 h 186"/>
                <a:gd name="T52" fmla="*/ 8 w 167"/>
                <a:gd name="T53" fmla="*/ 134 h 186"/>
                <a:gd name="T54" fmla="*/ 8 w 167"/>
                <a:gd name="T55" fmla="*/ 136 h 186"/>
                <a:gd name="T56" fmla="*/ 10 w 167"/>
                <a:gd name="T57" fmla="*/ 141 h 186"/>
                <a:gd name="T58" fmla="*/ 13 w 167"/>
                <a:gd name="T59" fmla="*/ 143 h 186"/>
                <a:gd name="T60" fmla="*/ 15 w 167"/>
                <a:gd name="T61" fmla="*/ 148 h 186"/>
                <a:gd name="T62" fmla="*/ 17 w 167"/>
                <a:gd name="T63" fmla="*/ 148 h 186"/>
                <a:gd name="T64" fmla="*/ 21 w 167"/>
                <a:gd name="T65" fmla="*/ 155 h 186"/>
                <a:gd name="T66" fmla="*/ 34 w 167"/>
                <a:gd name="T67" fmla="*/ 167 h 186"/>
                <a:gd name="T68" fmla="*/ 64 w 167"/>
                <a:gd name="T69" fmla="*/ 184 h 186"/>
                <a:gd name="T70" fmla="*/ 84 w 167"/>
                <a:gd name="T71" fmla="*/ 186 h 186"/>
                <a:gd name="T72" fmla="*/ 116 w 167"/>
                <a:gd name="T73" fmla="*/ 179 h 186"/>
                <a:gd name="T74" fmla="*/ 144 w 167"/>
                <a:gd name="T75" fmla="*/ 160 h 186"/>
                <a:gd name="T76" fmla="*/ 161 w 167"/>
                <a:gd name="T77" fmla="*/ 131 h 186"/>
                <a:gd name="T78" fmla="*/ 167 w 167"/>
                <a:gd name="T79" fmla="*/ 93 h 186"/>
                <a:gd name="T80" fmla="*/ 165 w 167"/>
                <a:gd name="T81" fmla="*/ 74 h 186"/>
                <a:gd name="T82" fmla="*/ 150 w 167"/>
                <a:gd name="T83" fmla="*/ 39 h 186"/>
                <a:gd name="T84" fmla="*/ 137 w 167"/>
                <a:gd name="T85" fmla="*/ 24 h 18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7"/>
                <a:gd name="T130" fmla="*/ 0 h 186"/>
                <a:gd name="T131" fmla="*/ 167 w 167"/>
                <a:gd name="T132" fmla="*/ 186 h 18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7" h="186">
                  <a:moveTo>
                    <a:pt x="137" y="24"/>
                  </a:moveTo>
                  <a:lnTo>
                    <a:pt x="137" y="24"/>
                  </a:lnTo>
                  <a:lnTo>
                    <a:pt x="133" y="19"/>
                  </a:lnTo>
                  <a:lnTo>
                    <a:pt x="127" y="15"/>
                  </a:lnTo>
                  <a:lnTo>
                    <a:pt x="120" y="12"/>
                  </a:lnTo>
                  <a:lnTo>
                    <a:pt x="118" y="10"/>
                  </a:lnTo>
                  <a:lnTo>
                    <a:pt x="114" y="8"/>
                  </a:lnTo>
                  <a:lnTo>
                    <a:pt x="112" y="8"/>
                  </a:lnTo>
                  <a:lnTo>
                    <a:pt x="107" y="5"/>
                  </a:lnTo>
                  <a:lnTo>
                    <a:pt x="103" y="5"/>
                  </a:lnTo>
                  <a:lnTo>
                    <a:pt x="99" y="3"/>
                  </a:lnTo>
                  <a:lnTo>
                    <a:pt x="94" y="3"/>
                  </a:lnTo>
                  <a:lnTo>
                    <a:pt x="92" y="3"/>
                  </a:lnTo>
                  <a:lnTo>
                    <a:pt x="84" y="0"/>
                  </a:lnTo>
                  <a:lnTo>
                    <a:pt x="66" y="3"/>
                  </a:lnTo>
                  <a:lnTo>
                    <a:pt x="51" y="10"/>
                  </a:lnTo>
                  <a:lnTo>
                    <a:pt x="36" y="17"/>
                  </a:lnTo>
                  <a:lnTo>
                    <a:pt x="26" y="29"/>
                  </a:lnTo>
                  <a:lnTo>
                    <a:pt x="15" y="43"/>
                  </a:lnTo>
                  <a:lnTo>
                    <a:pt x="6" y="58"/>
                  </a:lnTo>
                  <a:lnTo>
                    <a:pt x="2" y="77"/>
                  </a:lnTo>
                  <a:lnTo>
                    <a:pt x="0" y="93"/>
                  </a:lnTo>
                  <a:lnTo>
                    <a:pt x="0" y="103"/>
                  </a:lnTo>
                  <a:lnTo>
                    <a:pt x="2" y="108"/>
                  </a:lnTo>
                  <a:lnTo>
                    <a:pt x="2" y="112"/>
                  </a:lnTo>
                  <a:lnTo>
                    <a:pt x="2" y="117"/>
                  </a:lnTo>
                  <a:lnTo>
                    <a:pt x="4" y="120"/>
                  </a:lnTo>
                  <a:lnTo>
                    <a:pt x="4" y="124"/>
                  </a:lnTo>
                  <a:lnTo>
                    <a:pt x="6" y="129"/>
                  </a:lnTo>
                  <a:lnTo>
                    <a:pt x="8" y="134"/>
                  </a:lnTo>
                  <a:lnTo>
                    <a:pt x="8" y="136"/>
                  </a:lnTo>
                  <a:lnTo>
                    <a:pt x="10" y="141"/>
                  </a:lnTo>
                  <a:lnTo>
                    <a:pt x="13" y="143"/>
                  </a:lnTo>
                  <a:lnTo>
                    <a:pt x="15" y="148"/>
                  </a:lnTo>
                  <a:lnTo>
                    <a:pt x="17" y="148"/>
                  </a:lnTo>
                  <a:lnTo>
                    <a:pt x="21" y="155"/>
                  </a:lnTo>
                  <a:lnTo>
                    <a:pt x="34" y="167"/>
                  </a:lnTo>
                  <a:lnTo>
                    <a:pt x="49" y="179"/>
                  </a:lnTo>
                  <a:lnTo>
                    <a:pt x="64" y="184"/>
                  </a:lnTo>
                  <a:lnTo>
                    <a:pt x="84" y="186"/>
                  </a:lnTo>
                  <a:lnTo>
                    <a:pt x="101" y="184"/>
                  </a:lnTo>
                  <a:lnTo>
                    <a:pt x="116" y="179"/>
                  </a:lnTo>
                  <a:lnTo>
                    <a:pt x="131" y="172"/>
                  </a:lnTo>
                  <a:lnTo>
                    <a:pt x="144" y="160"/>
                  </a:lnTo>
                  <a:lnTo>
                    <a:pt x="152" y="146"/>
                  </a:lnTo>
                  <a:lnTo>
                    <a:pt x="161" y="131"/>
                  </a:lnTo>
                  <a:lnTo>
                    <a:pt x="165" y="112"/>
                  </a:lnTo>
                  <a:lnTo>
                    <a:pt x="167" y="93"/>
                  </a:lnTo>
                  <a:lnTo>
                    <a:pt x="165" y="74"/>
                  </a:lnTo>
                  <a:lnTo>
                    <a:pt x="159" y="55"/>
                  </a:lnTo>
                  <a:lnTo>
                    <a:pt x="150" y="39"/>
                  </a:lnTo>
                  <a:lnTo>
                    <a:pt x="137" y="24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3" name="Freeform 93"/>
            <p:cNvSpPr>
              <a:spLocks/>
            </p:cNvSpPr>
            <p:nvPr/>
          </p:nvSpPr>
          <p:spPr bwMode="auto">
            <a:xfrm>
              <a:off x="3693" y="2835"/>
              <a:ext cx="168" cy="186"/>
            </a:xfrm>
            <a:custGeom>
              <a:avLst/>
              <a:gdLst>
                <a:gd name="T0" fmla="*/ 138 w 168"/>
                <a:gd name="T1" fmla="*/ 24 h 186"/>
                <a:gd name="T2" fmla="*/ 138 w 168"/>
                <a:gd name="T3" fmla="*/ 24 h 186"/>
                <a:gd name="T4" fmla="*/ 127 w 168"/>
                <a:gd name="T5" fmla="*/ 15 h 186"/>
                <a:gd name="T6" fmla="*/ 114 w 168"/>
                <a:gd name="T7" fmla="*/ 7 h 186"/>
                <a:gd name="T8" fmla="*/ 99 w 168"/>
                <a:gd name="T9" fmla="*/ 3 h 186"/>
                <a:gd name="T10" fmla="*/ 84 w 168"/>
                <a:gd name="T11" fmla="*/ 0 h 186"/>
                <a:gd name="T12" fmla="*/ 84 w 168"/>
                <a:gd name="T13" fmla="*/ 0 h 186"/>
                <a:gd name="T14" fmla="*/ 67 w 168"/>
                <a:gd name="T15" fmla="*/ 3 h 186"/>
                <a:gd name="T16" fmla="*/ 52 w 168"/>
                <a:gd name="T17" fmla="*/ 7 h 186"/>
                <a:gd name="T18" fmla="*/ 37 w 168"/>
                <a:gd name="T19" fmla="*/ 17 h 186"/>
                <a:gd name="T20" fmla="*/ 24 w 168"/>
                <a:gd name="T21" fmla="*/ 26 h 186"/>
                <a:gd name="T22" fmla="*/ 15 w 168"/>
                <a:gd name="T23" fmla="*/ 41 h 186"/>
                <a:gd name="T24" fmla="*/ 7 w 168"/>
                <a:gd name="T25" fmla="*/ 57 h 186"/>
                <a:gd name="T26" fmla="*/ 2 w 168"/>
                <a:gd name="T27" fmla="*/ 74 h 186"/>
                <a:gd name="T28" fmla="*/ 0 w 168"/>
                <a:gd name="T29" fmla="*/ 93 h 186"/>
                <a:gd name="T30" fmla="*/ 0 w 168"/>
                <a:gd name="T31" fmla="*/ 93 h 186"/>
                <a:gd name="T32" fmla="*/ 2 w 168"/>
                <a:gd name="T33" fmla="*/ 110 h 186"/>
                <a:gd name="T34" fmla="*/ 5 w 168"/>
                <a:gd name="T35" fmla="*/ 127 h 186"/>
                <a:gd name="T36" fmla="*/ 11 w 168"/>
                <a:gd name="T37" fmla="*/ 141 h 186"/>
                <a:gd name="T38" fmla="*/ 20 w 168"/>
                <a:gd name="T39" fmla="*/ 153 h 186"/>
                <a:gd name="T40" fmla="*/ 20 w 168"/>
                <a:gd name="T41" fmla="*/ 153 h 186"/>
                <a:gd name="T42" fmla="*/ 33 w 168"/>
                <a:gd name="T43" fmla="*/ 167 h 186"/>
                <a:gd name="T44" fmla="*/ 48 w 168"/>
                <a:gd name="T45" fmla="*/ 177 h 186"/>
                <a:gd name="T46" fmla="*/ 65 w 168"/>
                <a:gd name="T47" fmla="*/ 184 h 186"/>
                <a:gd name="T48" fmla="*/ 84 w 168"/>
                <a:gd name="T49" fmla="*/ 186 h 186"/>
                <a:gd name="T50" fmla="*/ 84 w 168"/>
                <a:gd name="T51" fmla="*/ 186 h 186"/>
                <a:gd name="T52" fmla="*/ 101 w 168"/>
                <a:gd name="T53" fmla="*/ 184 h 186"/>
                <a:gd name="T54" fmla="*/ 116 w 168"/>
                <a:gd name="T55" fmla="*/ 179 h 186"/>
                <a:gd name="T56" fmla="*/ 132 w 168"/>
                <a:gd name="T57" fmla="*/ 169 h 186"/>
                <a:gd name="T58" fmla="*/ 142 w 168"/>
                <a:gd name="T59" fmla="*/ 158 h 186"/>
                <a:gd name="T60" fmla="*/ 153 w 168"/>
                <a:gd name="T61" fmla="*/ 146 h 186"/>
                <a:gd name="T62" fmla="*/ 162 w 168"/>
                <a:gd name="T63" fmla="*/ 129 h 186"/>
                <a:gd name="T64" fmla="*/ 166 w 168"/>
                <a:gd name="T65" fmla="*/ 112 h 186"/>
                <a:gd name="T66" fmla="*/ 168 w 168"/>
                <a:gd name="T67" fmla="*/ 93 h 186"/>
                <a:gd name="T68" fmla="*/ 168 w 168"/>
                <a:gd name="T69" fmla="*/ 93 h 186"/>
                <a:gd name="T70" fmla="*/ 166 w 168"/>
                <a:gd name="T71" fmla="*/ 72 h 186"/>
                <a:gd name="T72" fmla="*/ 159 w 168"/>
                <a:gd name="T73" fmla="*/ 53 h 186"/>
                <a:gd name="T74" fmla="*/ 151 w 168"/>
                <a:gd name="T75" fmla="*/ 36 h 186"/>
                <a:gd name="T76" fmla="*/ 138 w 168"/>
                <a:gd name="T77" fmla="*/ 24 h 186"/>
                <a:gd name="T78" fmla="*/ 138 w 168"/>
                <a:gd name="T79" fmla="*/ 24 h 1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8"/>
                <a:gd name="T121" fmla="*/ 0 h 186"/>
                <a:gd name="T122" fmla="*/ 168 w 168"/>
                <a:gd name="T123" fmla="*/ 186 h 18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8" h="186">
                  <a:moveTo>
                    <a:pt x="138" y="24"/>
                  </a:moveTo>
                  <a:lnTo>
                    <a:pt x="138" y="24"/>
                  </a:lnTo>
                  <a:lnTo>
                    <a:pt x="127" y="15"/>
                  </a:lnTo>
                  <a:lnTo>
                    <a:pt x="114" y="7"/>
                  </a:lnTo>
                  <a:lnTo>
                    <a:pt x="99" y="3"/>
                  </a:lnTo>
                  <a:lnTo>
                    <a:pt x="84" y="0"/>
                  </a:lnTo>
                  <a:lnTo>
                    <a:pt x="67" y="3"/>
                  </a:lnTo>
                  <a:lnTo>
                    <a:pt x="52" y="7"/>
                  </a:lnTo>
                  <a:lnTo>
                    <a:pt x="37" y="17"/>
                  </a:lnTo>
                  <a:lnTo>
                    <a:pt x="24" y="26"/>
                  </a:lnTo>
                  <a:lnTo>
                    <a:pt x="15" y="41"/>
                  </a:lnTo>
                  <a:lnTo>
                    <a:pt x="7" y="57"/>
                  </a:lnTo>
                  <a:lnTo>
                    <a:pt x="2" y="74"/>
                  </a:lnTo>
                  <a:lnTo>
                    <a:pt x="0" y="93"/>
                  </a:lnTo>
                  <a:lnTo>
                    <a:pt x="2" y="110"/>
                  </a:lnTo>
                  <a:lnTo>
                    <a:pt x="5" y="127"/>
                  </a:lnTo>
                  <a:lnTo>
                    <a:pt x="11" y="141"/>
                  </a:lnTo>
                  <a:lnTo>
                    <a:pt x="20" y="153"/>
                  </a:lnTo>
                  <a:lnTo>
                    <a:pt x="33" y="167"/>
                  </a:lnTo>
                  <a:lnTo>
                    <a:pt x="48" y="177"/>
                  </a:lnTo>
                  <a:lnTo>
                    <a:pt x="65" y="184"/>
                  </a:lnTo>
                  <a:lnTo>
                    <a:pt x="84" y="186"/>
                  </a:lnTo>
                  <a:lnTo>
                    <a:pt x="101" y="184"/>
                  </a:lnTo>
                  <a:lnTo>
                    <a:pt x="116" y="179"/>
                  </a:lnTo>
                  <a:lnTo>
                    <a:pt x="132" y="169"/>
                  </a:lnTo>
                  <a:lnTo>
                    <a:pt x="142" y="158"/>
                  </a:lnTo>
                  <a:lnTo>
                    <a:pt x="153" y="146"/>
                  </a:lnTo>
                  <a:lnTo>
                    <a:pt x="162" y="129"/>
                  </a:lnTo>
                  <a:lnTo>
                    <a:pt x="166" y="112"/>
                  </a:lnTo>
                  <a:lnTo>
                    <a:pt x="168" y="93"/>
                  </a:lnTo>
                  <a:lnTo>
                    <a:pt x="166" y="72"/>
                  </a:lnTo>
                  <a:lnTo>
                    <a:pt x="159" y="53"/>
                  </a:lnTo>
                  <a:lnTo>
                    <a:pt x="151" y="36"/>
                  </a:lnTo>
                  <a:lnTo>
                    <a:pt x="138" y="24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4" name="Freeform 94"/>
            <p:cNvSpPr>
              <a:spLocks/>
            </p:cNvSpPr>
            <p:nvPr/>
          </p:nvSpPr>
          <p:spPr bwMode="auto">
            <a:xfrm>
              <a:off x="4508" y="2873"/>
              <a:ext cx="168" cy="186"/>
            </a:xfrm>
            <a:custGeom>
              <a:avLst/>
              <a:gdLst>
                <a:gd name="T0" fmla="*/ 138 w 168"/>
                <a:gd name="T1" fmla="*/ 24 h 186"/>
                <a:gd name="T2" fmla="*/ 138 w 168"/>
                <a:gd name="T3" fmla="*/ 24 h 186"/>
                <a:gd name="T4" fmla="*/ 127 w 168"/>
                <a:gd name="T5" fmla="*/ 15 h 186"/>
                <a:gd name="T6" fmla="*/ 114 w 168"/>
                <a:gd name="T7" fmla="*/ 8 h 186"/>
                <a:gd name="T8" fmla="*/ 99 w 168"/>
                <a:gd name="T9" fmla="*/ 3 h 186"/>
                <a:gd name="T10" fmla="*/ 84 w 168"/>
                <a:gd name="T11" fmla="*/ 0 h 186"/>
                <a:gd name="T12" fmla="*/ 84 w 168"/>
                <a:gd name="T13" fmla="*/ 0 h 186"/>
                <a:gd name="T14" fmla="*/ 67 w 168"/>
                <a:gd name="T15" fmla="*/ 3 h 186"/>
                <a:gd name="T16" fmla="*/ 52 w 168"/>
                <a:gd name="T17" fmla="*/ 8 h 186"/>
                <a:gd name="T18" fmla="*/ 37 w 168"/>
                <a:gd name="T19" fmla="*/ 17 h 186"/>
                <a:gd name="T20" fmla="*/ 24 w 168"/>
                <a:gd name="T21" fmla="*/ 27 h 186"/>
                <a:gd name="T22" fmla="*/ 15 w 168"/>
                <a:gd name="T23" fmla="*/ 41 h 186"/>
                <a:gd name="T24" fmla="*/ 7 w 168"/>
                <a:gd name="T25" fmla="*/ 58 h 186"/>
                <a:gd name="T26" fmla="*/ 3 w 168"/>
                <a:gd name="T27" fmla="*/ 74 h 186"/>
                <a:gd name="T28" fmla="*/ 0 w 168"/>
                <a:gd name="T29" fmla="*/ 93 h 186"/>
                <a:gd name="T30" fmla="*/ 0 w 168"/>
                <a:gd name="T31" fmla="*/ 93 h 186"/>
                <a:gd name="T32" fmla="*/ 3 w 168"/>
                <a:gd name="T33" fmla="*/ 110 h 186"/>
                <a:gd name="T34" fmla="*/ 5 w 168"/>
                <a:gd name="T35" fmla="*/ 127 h 186"/>
                <a:gd name="T36" fmla="*/ 11 w 168"/>
                <a:gd name="T37" fmla="*/ 141 h 186"/>
                <a:gd name="T38" fmla="*/ 20 w 168"/>
                <a:gd name="T39" fmla="*/ 153 h 186"/>
                <a:gd name="T40" fmla="*/ 20 w 168"/>
                <a:gd name="T41" fmla="*/ 153 h 186"/>
                <a:gd name="T42" fmla="*/ 33 w 168"/>
                <a:gd name="T43" fmla="*/ 167 h 186"/>
                <a:gd name="T44" fmla="*/ 48 w 168"/>
                <a:gd name="T45" fmla="*/ 177 h 186"/>
                <a:gd name="T46" fmla="*/ 65 w 168"/>
                <a:gd name="T47" fmla="*/ 184 h 186"/>
                <a:gd name="T48" fmla="*/ 84 w 168"/>
                <a:gd name="T49" fmla="*/ 186 h 186"/>
                <a:gd name="T50" fmla="*/ 84 w 168"/>
                <a:gd name="T51" fmla="*/ 186 h 186"/>
                <a:gd name="T52" fmla="*/ 102 w 168"/>
                <a:gd name="T53" fmla="*/ 184 h 186"/>
                <a:gd name="T54" fmla="*/ 117 w 168"/>
                <a:gd name="T55" fmla="*/ 179 h 186"/>
                <a:gd name="T56" fmla="*/ 132 w 168"/>
                <a:gd name="T57" fmla="*/ 170 h 186"/>
                <a:gd name="T58" fmla="*/ 142 w 168"/>
                <a:gd name="T59" fmla="*/ 158 h 186"/>
                <a:gd name="T60" fmla="*/ 153 w 168"/>
                <a:gd name="T61" fmla="*/ 146 h 186"/>
                <a:gd name="T62" fmla="*/ 162 w 168"/>
                <a:gd name="T63" fmla="*/ 129 h 186"/>
                <a:gd name="T64" fmla="*/ 166 w 168"/>
                <a:gd name="T65" fmla="*/ 112 h 186"/>
                <a:gd name="T66" fmla="*/ 168 w 168"/>
                <a:gd name="T67" fmla="*/ 93 h 186"/>
                <a:gd name="T68" fmla="*/ 168 w 168"/>
                <a:gd name="T69" fmla="*/ 93 h 186"/>
                <a:gd name="T70" fmla="*/ 166 w 168"/>
                <a:gd name="T71" fmla="*/ 72 h 186"/>
                <a:gd name="T72" fmla="*/ 160 w 168"/>
                <a:gd name="T73" fmla="*/ 53 h 186"/>
                <a:gd name="T74" fmla="*/ 151 w 168"/>
                <a:gd name="T75" fmla="*/ 36 h 186"/>
                <a:gd name="T76" fmla="*/ 138 w 168"/>
                <a:gd name="T77" fmla="*/ 24 h 186"/>
                <a:gd name="T78" fmla="*/ 138 w 168"/>
                <a:gd name="T79" fmla="*/ 24 h 1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8"/>
                <a:gd name="T121" fmla="*/ 0 h 186"/>
                <a:gd name="T122" fmla="*/ 168 w 168"/>
                <a:gd name="T123" fmla="*/ 186 h 18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8" h="186">
                  <a:moveTo>
                    <a:pt x="138" y="24"/>
                  </a:moveTo>
                  <a:lnTo>
                    <a:pt x="138" y="24"/>
                  </a:lnTo>
                  <a:lnTo>
                    <a:pt x="127" y="15"/>
                  </a:lnTo>
                  <a:lnTo>
                    <a:pt x="114" y="8"/>
                  </a:lnTo>
                  <a:lnTo>
                    <a:pt x="99" y="3"/>
                  </a:lnTo>
                  <a:lnTo>
                    <a:pt x="84" y="0"/>
                  </a:lnTo>
                  <a:lnTo>
                    <a:pt x="67" y="3"/>
                  </a:lnTo>
                  <a:lnTo>
                    <a:pt x="52" y="8"/>
                  </a:lnTo>
                  <a:lnTo>
                    <a:pt x="37" y="17"/>
                  </a:lnTo>
                  <a:lnTo>
                    <a:pt x="24" y="27"/>
                  </a:lnTo>
                  <a:lnTo>
                    <a:pt x="15" y="41"/>
                  </a:lnTo>
                  <a:lnTo>
                    <a:pt x="7" y="58"/>
                  </a:lnTo>
                  <a:lnTo>
                    <a:pt x="3" y="74"/>
                  </a:lnTo>
                  <a:lnTo>
                    <a:pt x="0" y="93"/>
                  </a:lnTo>
                  <a:lnTo>
                    <a:pt x="3" y="110"/>
                  </a:lnTo>
                  <a:lnTo>
                    <a:pt x="5" y="127"/>
                  </a:lnTo>
                  <a:lnTo>
                    <a:pt x="11" y="141"/>
                  </a:lnTo>
                  <a:lnTo>
                    <a:pt x="20" y="153"/>
                  </a:lnTo>
                  <a:lnTo>
                    <a:pt x="33" y="167"/>
                  </a:lnTo>
                  <a:lnTo>
                    <a:pt x="48" y="177"/>
                  </a:lnTo>
                  <a:lnTo>
                    <a:pt x="65" y="184"/>
                  </a:lnTo>
                  <a:lnTo>
                    <a:pt x="84" y="186"/>
                  </a:lnTo>
                  <a:lnTo>
                    <a:pt x="102" y="184"/>
                  </a:lnTo>
                  <a:lnTo>
                    <a:pt x="117" y="179"/>
                  </a:lnTo>
                  <a:lnTo>
                    <a:pt x="132" y="170"/>
                  </a:lnTo>
                  <a:lnTo>
                    <a:pt x="142" y="158"/>
                  </a:lnTo>
                  <a:lnTo>
                    <a:pt x="153" y="146"/>
                  </a:lnTo>
                  <a:lnTo>
                    <a:pt x="162" y="129"/>
                  </a:lnTo>
                  <a:lnTo>
                    <a:pt x="166" y="112"/>
                  </a:lnTo>
                  <a:lnTo>
                    <a:pt x="168" y="93"/>
                  </a:lnTo>
                  <a:lnTo>
                    <a:pt x="166" y="72"/>
                  </a:lnTo>
                  <a:lnTo>
                    <a:pt x="160" y="53"/>
                  </a:lnTo>
                  <a:lnTo>
                    <a:pt x="151" y="36"/>
                  </a:lnTo>
                  <a:lnTo>
                    <a:pt x="138" y="24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5" name="Freeform 95"/>
            <p:cNvSpPr>
              <a:spLocks/>
            </p:cNvSpPr>
            <p:nvPr/>
          </p:nvSpPr>
          <p:spPr bwMode="auto">
            <a:xfrm>
              <a:off x="4087" y="2335"/>
              <a:ext cx="168" cy="186"/>
            </a:xfrm>
            <a:custGeom>
              <a:avLst/>
              <a:gdLst>
                <a:gd name="T0" fmla="*/ 138 w 168"/>
                <a:gd name="T1" fmla="*/ 24 h 186"/>
                <a:gd name="T2" fmla="*/ 138 w 168"/>
                <a:gd name="T3" fmla="*/ 24 h 186"/>
                <a:gd name="T4" fmla="*/ 127 w 168"/>
                <a:gd name="T5" fmla="*/ 14 h 186"/>
                <a:gd name="T6" fmla="*/ 114 w 168"/>
                <a:gd name="T7" fmla="*/ 7 h 186"/>
                <a:gd name="T8" fmla="*/ 99 w 168"/>
                <a:gd name="T9" fmla="*/ 2 h 186"/>
                <a:gd name="T10" fmla="*/ 84 w 168"/>
                <a:gd name="T11" fmla="*/ 0 h 186"/>
                <a:gd name="T12" fmla="*/ 84 w 168"/>
                <a:gd name="T13" fmla="*/ 0 h 186"/>
                <a:gd name="T14" fmla="*/ 67 w 168"/>
                <a:gd name="T15" fmla="*/ 2 h 186"/>
                <a:gd name="T16" fmla="*/ 52 w 168"/>
                <a:gd name="T17" fmla="*/ 7 h 186"/>
                <a:gd name="T18" fmla="*/ 36 w 168"/>
                <a:gd name="T19" fmla="*/ 17 h 186"/>
                <a:gd name="T20" fmla="*/ 24 w 168"/>
                <a:gd name="T21" fmla="*/ 26 h 186"/>
                <a:gd name="T22" fmla="*/ 15 w 168"/>
                <a:gd name="T23" fmla="*/ 40 h 186"/>
                <a:gd name="T24" fmla="*/ 6 w 168"/>
                <a:gd name="T25" fmla="*/ 57 h 186"/>
                <a:gd name="T26" fmla="*/ 2 w 168"/>
                <a:gd name="T27" fmla="*/ 74 h 186"/>
                <a:gd name="T28" fmla="*/ 0 w 168"/>
                <a:gd name="T29" fmla="*/ 93 h 186"/>
                <a:gd name="T30" fmla="*/ 0 w 168"/>
                <a:gd name="T31" fmla="*/ 93 h 186"/>
                <a:gd name="T32" fmla="*/ 2 w 168"/>
                <a:gd name="T33" fmla="*/ 109 h 186"/>
                <a:gd name="T34" fmla="*/ 4 w 168"/>
                <a:gd name="T35" fmla="*/ 126 h 186"/>
                <a:gd name="T36" fmla="*/ 11 w 168"/>
                <a:gd name="T37" fmla="*/ 140 h 186"/>
                <a:gd name="T38" fmla="*/ 19 w 168"/>
                <a:gd name="T39" fmla="*/ 152 h 186"/>
                <a:gd name="T40" fmla="*/ 19 w 168"/>
                <a:gd name="T41" fmla="*/ 152 h 186"/>
                <a:gd name="T42" fmla="*/ 32 w 168"/>
                <a:gd name="T43" fmla="*/ 167 h 186"/>
                <a:gd name="T44" fmla="*/ 47 w 168"/>
                <a:gd name="T45" fmla="*/ 176 h 186"/>
                <a:gd name="T46" fmla="*/ 64 w 168"/>
                <a:gd name="T47" fmla="*/ 183 h 186"/>
                <a:gd name="T48" fmla="*/ 84 w 168"/>
                <a:gd name="T49" fmla="*/ 186 h 186"/>
                <a:gd name="T50" fmla="*/ 84 w 168"/>
                <a:gd name="T51" fmla="*/ 186 h 186"/>
                <a:gd name="T52" fmla="*/ 101 w 168"/>
                <a:gd name="T53" fmla="*/ 183 h 186"/>
                <a:gd name="T54" fmla="*/ 116 w 168"/>
                <a:gd name="T55" fmla="*/ 179 h 186"/>
                <a:gd name="T56" fmla="*/ 131 w 168"/>
                <a:gd name="T57" fmla="*/ 169 h 186"/>
                <a:gd name="T58" fmla="*/ 142 w 168"/>
                <a:gd name="T59" fmla="*/ 157 h 186"/>
                <a:gd name="T60" fmla="*/ 153 w 168"/>
                <a:gd name="T61" fmla="*/ 145 h 186"/>
                <a:gd name="T62" fmla="*/ 161 w 168"/>
                <a:gd name="T63" fmla="*/ 129 h 186"/>
                <a:gd name="T64" fmla="*/ 165 w 168"/>
                <a:gd name="T65" fmla="*/ 112 h 186"/>
                <a:gd name="T66" fmla="*/ 168 w 168"/>
                <a:gd name="T67" fmla="*/ 93 h 186"/>
                <a:gd name="T68" fmla="*/ 168 w 168"/>
                <a:gd name="T69" fmla="*/ 93 h 186"/>
                <a:gd name="T70" fmla="*/ 165 w 168"/>
                <a:gd name="T71" fmla="*/ 71 h 186"/>
                <a:gd name="T72" fmla="*/ 159 w 168"/>
                <a:gd name="T73" fmla="*/ 52 h 186"/>
                <a:gd name="T74" fmla="*/ 150 w 168"/>
                <a:gd name="T75" fmla="*/ 36 h 186"/>
                <a:gd name="T76" fmla="*/ 138 w 168"/>
                <a:gd name="T77" fmla="*/ 24 h 186"/>
                <a:gd name="T78" fmla="*/ 138 w 168"/>
                <a:gd name="T79" fmla="*/ 24 h 1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8"/>
                <a:gd name="T121" fmla="*/ 0 h 186"/>
                <a:gd name="T122" fmla="*/ 168 w 168"/>
                <a:gd name="T123" fmla="*/ 186 h 18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8" h="186">
                  <a:moveTo>
                    <a:pt x="138" y="24"/>
                  </a:moveTo>
                  <a:lnTo>
                    <a:pt x="138" y="24"/>
                  </a:lnTo>
                  <a:lnTo>
                    <a:pt x="127" y="14"/>
                  </a:lnTo>
                  <a:lnTo>
                    <a:pt x="114" y="7"/>
                  </a:lnTo>
                  <a:lnTo>
                    <a:pt x="99" y="2"/>
                  </a:lnTo>
                  <a:lnTo>
                    <a:pt x="84" y="0"/>
                  </a:lnTo>
                  <a:lnTo>
                    <a:pt x="67" y="2"/>
                  </a:lnTo>
                  <a:lnTo>
                    <a:pt x="52" y="7"/>
                  </a:lnTo>
                  <a:lnTo>
                    <a:pt x="36" y="17"/>
                  </a:lnTo>
                  <a:lnTo>
                    <a:pt x="24" y="26"/>
                  </a:lnTo>
                  <a:lnTo>
                    <a:pt x="15" y="40"/>
                  </a:lnTo>
                  <a:lnTo>
                    <a:pt x="6" y="57"/>
                  </a:lnTo>
                  <a:lnTo>
                    <a:pt x="2" y="74"/>
                  </a:lnTo>
                  <a:lnTo>
                    <a:pt x="0" y="93"/>
                  </a:lnTo>
                  <a:lnTo>
                    <a:pt x="2" y="109"/>
                  </a:lnTo>
                  <a:lnTo>
                    <a:pt x="4" y="126"/>
                  </a:lnTo>
                  <a:lnTo>
                    <a:pt x="11" y="140"/>
                  </a:lnTo>
                  <a:lnTo>
                    <a:pt x="19" y="152"/>
                  </a:lnTo>
                  <a:lnTo>
                    <a:pt x="32" y="167"/>
                  </a:lnTo>
                  <a:lnTo>
                    <a:pt x="47" y="176"/>
                  </a:lnTo>
                  <a:lnTo>
                    <a:pt x="64" y="183"/>
                  </a:lnTo>
                  <a:lnTo>
                    <a:pt x="84" y="186"/>
                  </a:lnTo>
                  <a:lnTo>
                    <a:pt x="101" y="183"/>
                  </a:lnTo>
                  <a:lnTo>
                    <a:pt x="116" y="179"/>
                  </a:lnTo>
                  <a:lnTo>
                    <a:pt x="131" y="169"/>
                  </a:lnTo>
                  <a:lnTo>
                    <a:pt x="142" y="157"/>
                  </a:lnTo>
                  <a:lnTo>
                    <a:pt x="153" y="145"/>
                  </a:lnTo>
                  <a:lnTo>
                    <a:pt x="161" y="129"/>
                  </a:lnTo>
                  <a:lnTo>
                    <a:pt x="165" y="112"/>
                  </a:lnTo>
                  <a:lnTo>
                    <a:pt x="168" y="93"/>
                  </a:lnTo>
                  <a:lnTo>
                    <a:pt x="165" y="71"/>
                  </a:lnTo>
                  <a:lnTo>
                    <a:pt x="159" y="52"/>
                  </a:lnTo>
                  <a:lnTo>
                    <a:pt x="150" y="36"/>
                  </a:lnTo>
                  <a:lnTo>
                    <a:pt x="138" y="24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6" name="Freeform 96"/>
            <p:cNvSpPr>
              <a:spLocks/>
            </p:cNvSpPr>
            <p:nvPr/>
          </p:nvSpPr>
          <p:spPr bwMode="auto">
            <a:xfrm>
              <a:off x="3465" y="1851"/>
              <a:ext cx="168" cy="184"/>
            </a:xfrm>
            <a:custGeom>
              <a:avLst/>
              <a:gdLst>
                <a:gd name="T0" fmla="*/ 140 w 168"/>
                <a:gd name="T1" fmla="*/ 22 h 184"/>
                <a:gd name="T2" fmla="*/ 140 w 168"/>
                <a:gd name="T3" fmla="*/ 22 h 184"/>
                <a:gd name="T4" fmla="*/ 127 w 168"/>
                <a:gd name="T5" fmla="*/ 12 h 184"/>
                <a:gd name="T6" fmla="*/ 114 w 168"/>
                <a:gd name="T7" fmla="*/ 5 h 184"/>
                <a:gd name="T8" fmla="*/ 99 w 168"/>
                <a:gd name="T9" fmla="*/ 0 h 184"/>
                <a:gd name="T10" fmla="*/ 84 w 168"/>
                <a:gd name="T11" fmla="*/ 0 h 184"/>
                <a:gd name="T12" fmla="*/ 84 w 168"/>
                <a:gd name="T13" fmla="*/ 0 h 184"/>
                <a:gd name="T14" fmla="*/ 67 w 168"/>
                <a:gd name="T15" fmla="*/ 0 h 184"/>
                <a:gd name="T16" fmla="*/ 52 w 168"/>
                <a:gd name="T17" fmla="*/ 7 h 184"/>
                <a:gd name="T18" fmla="*/ 39 w 168"/>
                <a:gd name="T19" fmla="*/ 14 h 184"/>
                <a:gd name="T20" fmla="*/ 26 w 168"/>
                <a:gd name="T21" fmla="*/ 26 h 184"/>
                <a:gd name="T22" fmla="*/ 15 w 168"/>
                <a:gd name="T23" fmla="*/ 41 h 184"/>
                <a:gd name="T24" fmla="*/ 7 w 168"/>
                <a:gd name="T25" fmla="*/ 55 h 184"/>
                <a:gd name="T26" fmla="*/ 2 w 168"/>
                <a:gd name="T27" fmla="*/ 74 h 184"/>
                <a:gd name="T28" fmla="*/ 0 w 168"/>
                <a:gd name="T29" fmla="*/ 91 h 184"/>
                <a:gd name="T30" fmla="*/ 0 w 168"/>
                <a:gd name="T31" fmla="*/ 91 h 184"/>
                <a:gd name="T32" fmla="*/ 2 w 168"/>
                <a:gd name="T33" fmla="*/ 110 h 184"/>
                <a:gd name="T34" fmla="*/ 7 w 168"/>
                <a:gd name="T35" fmla="*/ 124 h 184"/>
                <a:gd name="T36" fmla="*/ 13 w 168"/>
                <a:gd name="T37" fmla="*/ 138 h 184"/>
                <a:gd name="T38" fmla="*/ 22 w 168"/>
                <a:gd name="T39" fmla="*/ 153 h 184"/>
                <a:gd name="T40" fmla="*/ 22 w 168"/>
                <a:gd name="T41" fmla="*/ 153 h 184"/>
                <a:gd name="T42" fmla="*/ 35 w 168"/>
                <a:gd name="T43" fmla="*/ 165 h 184"/>
                <a:gd name="T44" fmla="*/ 50 w 168"/>
                <a:gd name="T45" fmla="*/ 176 h 184"/>
                <a:gd name="T46" fmla="*/ 67 w 168"/>
                <a:gd name="T47" fmla="*/ 181 h 184"/>
                <a:gd name="T48" fmla="*/ 84 w 168"/>
                <a:gd name="T49" fmla="*/ 184 h 184"/>
                <a:gd name="T50" fmla="*/ 84 w 168"/>
                <a:gd name="T51" fmla="*/ 184 h 184"/>
                <a:gd name="T52" fmla="*/ 101 w 168"/>
                <a:gd name="T53" fmla="*/ 184 h 184"/>
                <a:gd name="T54" fmla="*/ 116 w 168"/>
                <a:gd name="T55" fmla="*/ 176 h 184"/>
                <a:gd name="T56" fmla="*/ 132 w 168"/>
                <a:gd name="T57" fmla="*/ 169 h 184"/>
                <a:gd name="T58" fmla="*/ 144 w 168"/>
                <a:gd name="T59" fmla="*/ 157 h 184"/>
                <a:gd name="T60" fmla="*/ 155 w 168"/>
                <a:gd name="T61" fmla="*/ 143 h 184"/>
                <a:gd name="T62" fmla="*/ 162 w 168"/>
                <a:gd name="T63" fmla="*/ 129 h 184"/>
                <a:gd name="T64" fmla="*/ 166 w 168"/>
                <a:gd name="T65" fmla="*/ 110 h 184"/>
                <a:gd name="T66" fmla="*/ 168 w 168"/>
                <a:gd name="T67" fmla="*/ 91 h 184"/>
                <a:gd name="T68" fmla="*/ 168 w 168"/>
                <a:gd name="T69" fmla="*/ 91 h 184"/>
                <a:gd name="T70" fmla="*/ 166 w 168"/>
                <a:gd name="T71" fmla="*/ 72 h 184"/>
                <a:gd name="T72" fmla="*/ 162 w 168"/>
                <a:gd name="T73" fmla="*/ 53 h 184"/>
                <a:gd name="T74" fmla="*/ 151 w 168"/>
                <a:gd name="T75" fmla="*/ 36 h 184"/>
                <a:gd name="T76" fmla="*/ 140 w 168"/>
                <a:gd name="T77" fmla="*/ 22 h 184"/>
                <a:gd name="T78" fmla="*/ 140 w 168"/>
                <a:gd name="T79" fmla="*/ 22 h 18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8"/>
                <a:gd name="T121" fmla="*/ 0 h 184"/>
                <a:gd name="T122" fmla="*/ 168 w 168"/>
                <a:gd name="T123" fmla="*/ 184 h 18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8" h="184">
                  <a:moveTo>
                    <a:pt x="140" y="22"/>
                  </a:moveTo>
                  <a:lnTo>
                    <a:pt x="140" y="22"/>
                  </a:lnTo>
                  <a:lnTo>
                    <a:pt x="127" y="12"/>
                  </a:lnTo>
                  <a:lnTo>
                    <a:pt x="114" y="5"/>
                  </a:lnTo>
                  <a:lnTo>
                    <a:pt x="99" y="0"/>
                  </a:lnTo>
                  <a:lnTo>
                    <a:pt x="84" y="0"/>
                  </a:lnTo>
                  <a:lnTo>
                    <a:pt x="67" y="0"/>
                  </a:lnTo>
                  <a:lnTo>
                    <a:pt x="52" y="7"/>
                  </a:lnTo>
                  <a:lnTo>
                    <a:pt x="39" y="14"/>
                  </a:lnTo>
                  <a:lnTo>
                    <a:pt x="26" y="26"/>
                  </a:lnTo>
                  <a:lnTo>
                    <a:pt x="15" y="41"/>
                  </a:lnTo>
                  <a:lnTo>
                    <a:pt x="7" y="55"/>
                  </a:lnTo>
                  <a:lnTo>
                    <a:pt x="2" y="74"/>
                  </a:lnTo>
                  <a:lnTo>
                    <a:pt x="0" y="91"/>
                  </a:lnTo>
                  <a:lnTo>
                    <a:pt x="2" y="110"/>
                  </a:lnTo>
                  <a:lnTo>
                    <a:pt x="7" y="124"/>
                  </a:lnTo>
                  <a:lnTo>
                    <a:pt x="13" y="138"/>
                  </a:lnTo>
                  <a:lnTo>
                    <a:pt x="22" y="153"/>
                  </a:lnTo>
                  <a:lnTo>
                    <a:pt x="35" y="165"/>
                  </a:lnTo>
                  <a:lnTo>
                    <a:pt x="50" y="176"/>
                  </a:lnTo>
                  <a:lnTo>
                    <a:pt x="67" y="181"/>
                  </a:lnTo>
                  <a:lnTo>
                    <a:pt x="84" y="184"/>
                  </a:lnTo>
                  <a:lnTo>
                    <a:pt x="101" y="184"/>
                  </a:lnTo>
                  <a:lnTo>
                    <a:pt x="116" y="176"/>
                  </a:lnTo>
                  <a:lnTo>
                    <a:pt x="132" y="169"/>
                  </a:lnTo>
                  <a:lnTo>
                    <a:pt x="144" y="157"/>
                  </a:lnTo>
                  <a:lnTo>
                    <a:pt x="155" y="143"/>
                  </a:lnTo>
                  <a:lnTo>
                    <a:pt x="162" y="129"/>
                  </a:lnTo>
                  <a:lnTo>
                    <a:pt x="166" y="110"/>
                  </a:lnTo>
                  <a:lnTo>
                    <a:pt x="168" y="91"/>
                  </a:lnTo>
                  <a:lnTo>
                    <a:pt x="166" y="72"/>
                  </a:lnTo>
                  <a:lnTo>
                    <a:pt x="162" y="53"/>
                  </a:lnTo>
                  <a:lnTo>
                    <a:pt x="151" y="36"/>
                  </a:lnTo>
                  <a:lnTo>
                    <a:pt x="140" y="22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7" name="Freeform 97"/>
            <p:cNvSpPr>
              <a:spLocks/>
            </p:cNvSpPr>
            <p:nvPr/>
          </p:nvSpPr>
          <p:spPr bwMode="auto">
            <a:xfrm>
              <a:off x="4721" y="1808"/>
              <a:ext cx="166" cy="186"/>
            </a:xfrm>
            <a:custGeom>
              <a:avLst/>
              <a:gdLst>
                <a:gd name="T0" fmla="*/ 138 w 166"/>
                <a:gd name="T1" fmla="*/ 22 h 186"/>
                <a:gd name="T2" fmla="*/ 138 w 166"/>
                <a:gd name="T3" fmla="*/ 22 h 186"/>
                <a:gd name="T4" fmla="*/ 125 w 166"/>
                <a:gd name="T5" fmla="*/ 12 h 186"/>
                <a:gd name="T6" fmla="*/ 112 w 166"/>
                <a:gd name="T7" fmla="*/ 7 h 186"/>
                <a:gd name="T8" fmla="*/ 99 w 166"/>
                <a:gd name="T9" fmla="*/ 3 h 186"/>
                <a:gd name="T10" fmla="*/ 84 w 166"/>
                <a:gd name="T11" fmla="*/ 0 h 186"/>
                <a:gd name="T12" fmla="*/ 84 w 166"/>
                <a:gd name="T13" fmla="*/ 0 h 186"/>
                <a:gd name="T14" fmla="*/ 67 w 166"/>
                <a:gd name="T15" fmla="*/ 3 h 186"/>
                <a:gd name="T16" fmla="*/ 50 w 166"/>
                <a:gd name="T17" fmla="*/ 7 h 186"/>
                <a:gd name="T18" fmla="*/ 37 w 166"/>
                <a:gd name="T19" fmla="*/ 17 h 186"/>
                <a:gd name="T20" fmla="*/ 24 w 166"/>
                <a:gd name="T21" fmla="*/ 26 h 186"/>
                <a:gd name="T22" fmla="*/ 13 w 166"/>
                <a:gd name="T23" fmla="*/ 41 h 186"/>
                <a:gd name="T24" fmla="*/ 7 w 166"/>
                <a:gd name="T25" fmla="*/ 57 h 186"/>
                <a:gd name="T26" fmla="*/ 0 w 166"/>
                <a:gd name="T27" fmla="*/ 74 h 186"/>
                <a:gd name="T28" fmla="*/ 0 w 166"/>
                <a:gd name="T29" fmla="*/ 93 h 186"/>
                <a:gd name="T30" fmla="*/ 0 w 166"/>
                <a:gd name="T31" fmla="*/ 93 h 186"/>
                <a:gd name="T32" fmla="*/ 0 w 166"/>
                <a:gd name="T33" fmla="*/ 110 h 186"/>
                <a:gd name="T34" fmla="*/ 5 w 166"/>
                <a:gd name="T35" fmla="*/ 127 h 186"/>
                <a:gd name="T36" fmla="*/ 11 w 166"/>
                <a:gd name="T37" fmla="*/ 141 h 186"/>
                <a:gd name="T38" fmla="*/ 20 w 166"/>
                <a:gd name="T39" fmla="*/ 153 h 186"/>
                <a:gd name="T40" fmla="*/ 20 w 166"/>
                <a:gd name="T41" fmla="*/ 153 h 186"/>
                <a:gd name="T42" fmla="*/ 33 w 166"/>
                <a:gd name="T43" fmla="*/ 167 h 186"/>
                <a:gd name="T44" fmla="*/ 48 w 166"/>
                <a:gd name="T45" fmla="*/ 177 h 186"/>
                <a:gd name="T46" fmla="*/ 65 w 166"/>
                <a:gd name="T47" fmla="*/ 184 h 186"/>
                <a:gd name="T48" fmla="*/ 84 w 166"/>
                <a:gd name="T49" fmla="*/ 186 h 186"/>
                <a:gd name="T50" fmla="*/ 84 w 166"/>
                <a:gd name="T51" fmla="*/ 186 h 186"/>
                <a:gd name="T52" fmla="*/ 99 w 166"/>
                <a:gd name="T53" fmla="*/ 184 h 186"/>
                <a:gd name="T54" fmla="*/ 116 w 166"/>
                <a:gd name="T55" fmla="*/ 179 h 186"/>
                <a:gd name="T56" fmla="*/ 129 w 166"/>
                <a:gd name="T57" fmla="*/ 169 h 186"/>
                <a:gd name="T58" fmla="*/ 142 w 166"/>
                <a:gd name="T59" fmla="*/ 158 h 186"/>
                <a:gd name="T60" fmla="*/ 153 w 166"/>
                <a:gd name="T61" fmla="*/ 146 h 186"/>
                <a:gd name="T62" fmla="*/ 159 w 166"/>
                <a:gd name="T63" fmla="*/ 129 h 186"/>
                <a:gd name="T64" fmla="*/ 166 w 166"/>
                <a:gd name="T65" fmla="*/ 112 h 186"/>
                <a:gd name="T66" fmla="*/ 166 w 166"/>
                <a:gd name="T67" fmla="*/ 93 h 186"/>
                <a:gd name="T68" fmla="*/ 166 w 166"/>
                <a:gd name="T69" fmla="*/ 93 h 186"/>
                <a:gd name="T70" fmla="*/ 164 w 166"/>
                <a:gd name="T71" fmla="*/ 72 h 186"/>
                <a:gd name="T72" fmla="*/ 159 w 166"/>
                <a:gd name="T73" fmla="*/ 53 h 186"/>
                <a:gd name="T74" fmla="*/ 151 w 166"/>
                <a:gd name="T75" fmla="*/ 36 h 186"/>
                <a:gd name="T76" fmla="*/ 138 w 166"/>
                <a:gd name="T77" fmla="*/ 22 h 186"/>
                <a:gd name="T78" fmla="*/ 138 w 166"/>
                <a:gd name="T79" fmla="*/ 22 h 18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6"/>
                <a:gd name="T121" fmla="*/ 0 h 186"/>
                <a:gd name="T122" fmla="*/ 166 w 166"/>
                <a:gd name="T123" fmla="*/ 186 h 18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6" h="186">
                  <a:moveTo>
                    <a:pt x="138" y="22"/>
                  </a:moveTo>
                  <a:lnTo>
                    <a:pt x="138" y="22"/>
                  </a:lnTo>
                  <a:lnTo>
                    <a:pt x="125" y="12"/>
                  </a:lnTo>
                  <a:lnTo>
                    <a:pt x="112" y="7"/>
                  </a:lnTo>
                  <a:lnTo>
                    <a:pt x="99" y="3"/>
                  </a:lnTo>
                  <a:lnTo>
                    <a:pt x="84" y="0"/>
                  </a:lnTo>
                  <a:lnTo>
                    <a:pt x="67" y="3"/>
                  </a:lnTo>
                  <a:lnTo>
                    <a:pt x="50" y="7"/>
                  </a:lnTo>
                  <a:lnTo>
                    <a:pt x="37" y="17"/>
                  </a:lnTo>
                  <a:lnTo>
                    <a:pt x="24" y="26"/>
                  </a:lnTo>
                  <a:lnTo>
                    <a:pt x="13" y="41"/>
                  </a:lnTo>
                  <a:lnTo>
                    <a:pt x="7" y="57"/>
                  </a:lnTo>
                  <a:lnTo>
                    <a:pt x="0" y="74"/>
                  </a:lnTo>
                  <a:lnTo>
                    <a:pt x="0" y="93"/>
                  </a:lnTo>
                  <a:lnTo>
                    <a:pt x="0" y="110"/>
                  </a:lnTo>
                  <a:lnTo>
                    <a:pt x="5" y="127"/>
                  </a:lnTo>
                  <a:lnTo>
                    <a:pt x="11" y="141"/>
                  </a:lnTo>
                  <a:lnTo>
                    <a:pt x="20" y="153"/>
                  </a:lnTo>
                  <a:lnTo>
                    <a:pt x="33" y="167"/>
                  </a:lnTo>
                  <a:lnTo>
                    <a:pt x="48" y="177"/>
                  </a:lnTo>
                  <a:lnTo>
                    <a:pt x="65" y="184"/>
                  </a:lnTo>
                  <a:lnTo>
                    <a:pt x="84" y="186"/>
                  </a:lnTo>
                  <a:lnTo>
                    <a:pt x="99" y="184"/>
                  </a:lnTo>
                  <a:lnTo>
                    <a:pt x="116" y="179"/>
                  </a:lnTo>
                  <a:lnTo>
                    <a:pt x="129" y="169"/>
                  </a:lnTo>
                  <a:lnTo>
                    <a:pt x="142" y="158"/>
                  </a:lnTo>
                  <a:lnTo>
                    <a:pt x="153" y="146"/>
                  </a:lnTo>
                  <a:lnTo>
                    <a:pt x="159" y="129"/>
                  </a:lnTo>
                  <a:lnTo>
                    <a:pt x="166" y="112"/>
                  </a:lnTo>
                  <a:lnTo>
                    <a:pt x="166" y="93"/>
                  </a:lnTo>
                  <a:lnTo>
                    <a:pt x="164" y="72"/>
                  </a:lnTo>
                  <a:lnTo>
                    <a:pt x="159" y="53"/>
                  </a:lnTo>
                  <a:lnTo>
                    <a:pt x="151" y="36"/>
                  </a:lnTo>
                  <a:lnTo>
                    <a:pt x="138" y="22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8" name="Rectangle 98"/>
            <p:cNvSpPr>
              <a:spLocks noChangeArrowheads="1"/>
            </p:cNvSpPr>
            <p:nvPr/>
          </p:nvSpPr>
          <p:spPr bwMode="auto">
            <a:xfrm>
              <a:off x="4199" y="1644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B5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09" name="Rectangle 99"/>
            <p:cNvSpPr>
              <a:spLocks noChangeArrowheads="1"/>
            </p:cNvSpPr>
            <p:nvPr/>
          </p:nvSpPr>
          <p:spPr bwMode="auto">
            <a:xfrm>
              <a:off x="3511" y="1901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B2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10" name="Rectangle 100"/>
            <p:cNvSpPr>
              <a:spLocks noChangeArrowheads="1"/>
            </p:cNvSpPr>
            <p:nvPr/>
          </p:nvSpPr>
          <p:spPr bwMode="auto">
            <a:xfrm>
              <a:off x="3713" y="1465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B3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11" name="Rectangle 101"/>
            <p:cNvSpPr>
              <a:spLocks noChangeArrowheads="1"/>
            </p:cNvSpPr>
            <p:nvPr/>
          </p:nvSpPr>
          <p:spPr bwMode="auto">
            <a:xfrm>
              <a:off x="4767" y="1856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B7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12" name="Rectangle 102"/>
            <p:cNvSpPr>
              <a:spLocks noChangeArrowheads="1"/>
            </p:cNvSpPr>
            <p:nvPr/>
          </p:nvSpPr>
          <p:spPr bwMode="auto">
            <a:xfrm>
              <a:off x="4551" y="2921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B4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13" name="Rectangle 103"/>
            <p:cNvSpPr>
              <a:spLocks noChangeArrowheads="1"/>
            </p:cNvSpPr>
            <p:nvPr/>
          </p:nvSpPr>
          <p:spPr bwMode="auto">
            <a:xfrm>
              <a:off x="4134" y="2387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B1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29814" name="Rectangle 104"/>
            <p:cNvSpPr>
              <a:spLocks noChangeArrowheads="1"/>
            </p:cNvSpPr>
            <p:nvPr/>
          </p:nvSpPr>
          <p:spPr bwMode="auto">
            <a:xfrm>
              <a:off x="3738" y="2883"/>
              <a:ext cx="68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449263" eaLnBrk="0" fontAlgn="base" hangingPunct="0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smtClean="0">
                  <a:solidFill>
                    <a:srgbClr val="000000"/>
                  </a:solidFill>
                  <a:latin typeface="Myriad Roman" charset="0"/>
                </a:rPr>
                <a:t>B6</a:t>
              </a:r>
              <a:endParaRPr lang="en-US" sz="28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87145" name="Oval 105"/>
          <p:cNvSpPr>
            <a:spLocks noChangeArrowheads="1"/>
          </p:cNvSpPr>
          <p:nvPr/>
        </p:nvSpPr>
        <p:spPr bwMode="auto">
          <a:xfrm>
            <a:off x="4140200" y="2276475"/>
            <a:ext cx="431800" cy="360363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146" name="Text Box 106"/>
          <p:cNvSpPr txBox="1">
            <a:spLocks noChangeArrowheads="1"/>
          </p:cNvSpPr>
          <p:nvPr/>
        </p:nvSpPr>
        <p:spPr bwMode="auto">
          <a:xfrm>
            <a:off x="5292725" y="1412875"/>
            <a:ext cx="2016125" cy="455613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What are these</a:t>
            </a:r>
          </a:p>
        </p:txBody>
      </p:sp>
      <p:sp>
        <p:nvSpPr>
          <p:cNvPr id="87150" name="Oval 110"/>
          <p:cNvSpPr>
            <a:spLocks noChangeArrowheads="1"/>
          </p:cNvSpPr>
          <p:nvPr/>
        </p:nvSpPr>
        <p:spPr bwMode="auto">
          <a:xfrm>
            <a:off x="5435600" y="3213100"/>
            <a:ext cx="431800" cy="360363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151" name="Text Box 111"/>
          <p:cNvSpPr txBox="1">
            <a:spLocks noChangeArrowheads="1"/>
          </p:cNvSpPr>
          <p:nvPr/>
        </p:nvSpPr>
        <p:spPr bwMode="auto">
          <a:xfrm>
            <a:off x="6300788" y="3933825"/>
            <a:ext cx="1512887" cy="4556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And these</a:t>
            </a:r>
          </a:p>
        </p:txBody>
      </p:sp>
      <p:sp>
        <p:nvSpPr>
          <p:cNvPr id="87257" name="Text Box 217"/>
          <p:cNvSpPr txBox="1">
            <a:spLocks noChangeArrowheads="1"/>
          </p:cNvSpPr>
          <p:nvPr/>
        </p:nvSpPr>
        <p:spPr bwMode="auto">
          <a:xfrm>
            <a:off x="1403350" y="4076700"/>
            <a:ext cx="1800225" cy="4556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And this one</a:t>
            </a:r>
          </a:p>
        </p:txBody>
      </p:sp>
      <p:sp>
        <p:nvSpPr>
          <p:cNvPr id="87260" name="Oval 220"/>
          <p:cNvSpPr>
            <a:spLocks noChangeArrowheads="1"/>
          </p:cNvSpPr>
          <p:nvPr/>
        </p:nvSpPr>
        <p:spPr bwMode="auto">
          <a:xfrm>
            <a:off x="4067175" y="3933825"/>
            <a:ext cx="431800" cy="360363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261" name="Oval 221"/>
          <p:cNvSpPr>
            <a:spLocks noChangeArrowheads="1"/>
          </p:cNvSpPr>
          <p:nvPr/>
        </p:nvSpPr>
        <p:spPr bwMode="auto">
          <a:xfrm>
            <a:off x="2627313" y="2852738"/>
            <a:ext cx="431800" cy="360362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262" name="Oval 222"/>
          <p:cNvSpPr>
            <a:spLocks noChangeArrowheads="1"/>
          </p:cNvSpPr>
          <p:nvPr/>
        </p:nvSpPr>
        <p:spPr bwMode="auto">
          <a:xfrm>
            <a:off x="2555875" y="3284538"/>
            <a:ext cx="431800" cy="360362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568" name="Oval 528"/>
          <p:cNvSpPr>
            <a:spLocks noChangeArrowheads="1"/>
          </p:cNvSpPr>
          <p:nvPr/>
        </p:nvSpPr>
        <p:spPr bwMode="auto">
          <a:xfrm>
            <a:off x="5003800" y="5157788"/>
            <a:ext cx="431800" cy="360362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569" name="Oval 529"/>
          <p:cNvSpPr>
            <a:spLocks noChangeArrowheads="1"/>
          </p:cNvSpPr>
          <p:nvPr/>
        </p:nvSpPr>
        <p:spPr bwMode="auto">
          <a:xfrm>
            <a:off x="3924300" y="3860800"/>
            <a:ext cx="863600" cy="9366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570" name="Text Box 530"/>
          <p:cNvSpPr txBox="1">
            <a:spLocks noChangeArrowheads="1"/>
          </p:cNvSpPr>
          <p:nvPr/>
        </p:nvSpPr>
        <p:spPr bwMode="auto">
          <a:xfrm>
            <a:off x="519113" y="1273175"/>
            <a:ext cx="893762" cy="5746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smtClean="0">
                <a:solidFill>
                  <a:srgbClr val="000000"/>
                </a:solidFill>
                <a:latin typeface="Times New Roman" pitchFamily="18" charset="0"/>
              </a:rPr>
              <a:t>And</a:t>
            </a:r>
          </a:p>
        </p:txBody>
      </p:sp>
      <p:sp>
        <p:nvSpPr>
          <p:cNvPr id="87571" name="Oval 531"/>
          <p:cNvSpPr>
            <a:spLocks noChangeArrowheads="1"/>
          </p:cNvSpPr>
          <p:nvPr/>
        </p:nvSpPr>
        <p:spPr bwMode="auto">
          <a:xfrm>
            <a:off x="3059113" y="1844675"/>
            <a:ext cx="431800" cy="360363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572" name="Oval 532"/>
          <p:cNvSpPr>
            <a:spLocks noChangeArrowheads="1"/>
          </p:cNvSpPr>
          <p:nvPr/>
        </p:nvSpPr>
        <p:spPr bwMode="auto">
          <a:xfrm>
            <a:off x="3059113" y="2276475"/>
            <a:ext cx="431800" cy="360363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573" name="Oval 533"/>
          <p:cNvSpPr>
            <a:spLocks noChangeArrowheads="1"/>
          </p:cNvSpPr>
          <p:nvPr/>
        </p:nvSpPr>
        <p:spPr bwMode="auto">
          <a:xfrm>
            <a:off x="3132138" y="5157788"/>
            <a:ext cx="431800" cy="360362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7778" name="Oval 738"/>
          <p:cNvSpPr>
            <a:spLocks noChangeArrowheads="1"/>
          </p:cNvSpPr>
          <p:nvPr/>
        </p:nvSpPr>
        <p:spPr bwMode="auto">
          <a:xfrm>
            <a:off x="3132138" y="5516563"/>
            <a:ext cx="431800" cy="360362"/>
          </a:xfrm>
          <a:prstGeom prst="ellips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5" grpId="0" animBg="1"/>
      <p:bldP spid="87146" grpId="0" animBg="1"/>
      <p:bldP spid="87150" grpId="0" animBg="1"/>
      <p:bldP spid="87151" grpId="0" animBg="1"/>
      <p:bldP spid="87257" grpId="0" animBg="1"/>
      <p:bldP spid="87260" grpId="0" animBg="1"/>
      <p:bldP spid="87261" grpId="0" animBg="1"/>
      <p:bldP spid="87262" grpId="0" animBg="1"/>
      <p:bldP spid="87568" grpId="0" animBg="1"/>
      <p:bldP spid="87569" grpId="0" animBg="1"/>
      <p:bldP spid="87570" grpId="0" animBg="1"/>
      <p:bldP spid="87571" grpId="0" animBg="1"/>
      <p:bldP spid="87572" grpId="0" animBg="1"/>
      <p:bldP spid="87573" grpId="0" animBg="1"/>
      <p:bldP spid="877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STP Run – Find Root</a:t>
            </a:r>
          </a:p>
        </p:txBody>
      </p:sp>
      <p:sp>
        <p:nvSpPr>
          <p:cNvPr id="30723" name="AutoShape 3"/>
          <p:cNvSpPr>
            <a:spLocks noChangeAspect="1" noChangeArrowheads="1" noTextEdit="1"/>
          </p:cNvSpPr>
          <p:nvPr/>
        </p:nvSpPr>
        <p:spPr bwMode="auto">
          <a:xfrm>
            <a:off x="871538" y="1196975"/>
            <a:ext cx="46974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 flipV="1">
            <a:off x="2413000" y="3568700"/>
            <a:ext cx="573088" cy="455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70063" y="118586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A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965200" y="2233613"/>
            <a:ext cx="1285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C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252538" y="327501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E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763838" y="2751138"/>
            <a:ext cx="1285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D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262563" y="1647825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5449888" y="287496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K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986338" y="3281363"/>
            <a:ext cx="1079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F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965700" y="4583113"/>
            <a:ext cx="1285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H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5000625" y="5895975"/>
            <a:ext cx="889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J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257300" y="4554538"/>
            <a:ext cx="13811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G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4625975" y="1939925"/>
            <a:ext cx="1588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21050" y="2622550"/>
            <a:ext cx="1588" cy="366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3005138" y="1484313"/>
            <a:ext cx="242887" cy="698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V="1">
            <a:off x="3489325" y="1946275"/>
            <a:ext cx="533400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625975" y="3135313"/>
            <a:ext cx="1588" cy="388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4818063" y="2909888"/>
            <a:ext cx="533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3341688" y="3575050"/>
            <a:ext cx="690562" cy="49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3332163" y="4267200"/>
            <a:ext cx="636587" cy="55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3163888" y="3044825"/>
            <a:ext cx="1587" cy="879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H="1">
            <a:off x="2422525" y="4306888"/>
            <a:ext cx="603250" cy="490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2263775" y="4859338"/>
            <a:ext cx="1588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2259013" y="5562600"/>
            <a:ext cx="1587" cy="271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4132263" y="4875213"/>
            <a:ext cx="1587" cy="322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4132263" y="5653088"/>
            <a:ext cx="1587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2200275" y="1477963"/>
            <a:ext cx="1588" cy="260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2200275" y="2193925"/>
            <a:ext cx="1588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1770063" y="5595938"/>
            <a:ext cx="4921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I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1741488" y="2532063"/>
            <a:ext cx="1587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1741488" y="3225800"/>
            <a:ext cx="1587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>
            <a:off x="4329113" y="5438775"/>
            <a:ext cx="5540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7" name="Line 37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59" name="Line 39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1" name="Line 41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2" name="Line 42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3" name="Line 43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4" name="Line 44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5" name="Line 45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6" name="Line 46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7" name="Line 47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8" name="Line 48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69" name="Line 49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0" name="Line 50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4" name="Line 54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>
            <a:off x="3760788" y="4848225"/>
            <a:ext cx="1358900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7" name="Line 57"/>
          <p:cNvSpPr>
            <a:spLocks noChangeShapeType="1"/>
          </p:cNvSpPr>
          <p:nvPr/>
        </p:nvSpPr>
        <p:spPr bwMode="auto">
          <a:xfrm>
            <a:off x="3760788" y="4848225"/>
            <a:ext cx="1358900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8" name="Line 58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79" name="Line 59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0" name="Line 60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1" name="Line 61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2" name="Line 62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3" name="Line 63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4" name="Line 64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5" name="Line 65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6" name="Line 66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7" name="Freeform 67"/>
          <p:cNvSpPr>
            <a:spLocks/>
          </p:cNvSpPr>
          <p:nvPr/>
        </p:nvSpPr>
        <p:spPr bwMode="auto">
          <a:xfrm>
            <a:off x="1987550" y="1731963"/>
            <a:ext cx="336550" cy="388937"/>
          </a:xfrm>
          <a:custGeom>
            <a:avLst/>
            <a:gdLst>
              <a:gd name="T0" fmla="*/ 134 w 212"/>
              <a:gd name="T1" fmla="*/ 14 h 245"/>
              <a:gd name="T2" fmla="*/ 134 w 212"/>
              <a:gd name="T3" fmla="*/ 14 h 245"/>
              <a:gd name="T4" fmla="*/ 156 w 212"/>
              <a:gd name="T5" fmla="*/ 18 h 245"/>
              <a:gd name="T6" fmla="*/ 178 w 212"/>
              <a:gd name="T7" fmla="*/ 25 h 245"/>
              <a:gd name="T8" fmla="*/ 196 w 212"/>
              <a:gd name="T9" fmla="*/ 36 h 245"/>
              <a:gd name="T10" fmla="*/ 212 w 212"/>
              <a:gd name="T11" fmla="*/ 50 h 245"/>
              <a:gd name="T12" fmla="*/ 212 w 212"/>
              <a:gd name="T13" fmla="*/ 50 h 245"/>
              <a:gd name="T14" fmla="*/ 193 w 212"/>
              <a:gd name="T15" fmla="*/ 29 h 245"/>
              <a:gd name="T16" fmla="*/ 171 w 212"/>
              <a:gd name="T17" fmla="*/ 14 h 245"/>
              <a:gd name="T18" fmla="*/ 150 w 212"/>
              <a:gd name="T19" fmla="*/ 4 h 245"/>
              <a:gd name="T20" fmla="*/ 122 w 212"/>
              <a:gd name="T21" fmla="*/ 0 h 245"/>
              <a:gd name="T22" fmla="*/ 122 w 212"/>
              <a:gd name="T23" fmla="*/ 0 h 245"/>
              <a:gd name="T24" fmla="*/ 97 w 212"/>
              <a:gd name="T25" fmla="*/ 4 h 245"/>
              <a:gd name="T26" fmla="*/ 75 w 212"/>
              <a:gd name="T27" fmla="*/ 14 h 245"/>
              <a:gd name="T28" fmla="*/ 53 w 212"/>
              <a:gd name="T29" fmla="*/ 25 h 245"/>
              <a:gd name="T30" fmla="*/ 38 w 212"/>
              <a:gd name="T31" fmla="*/ 43 h 245"/>
              <a:gd name="T32" fmla="*/ 22 w 212"/>
              <a:gd name="T33" fmla="*/ 64 h 245"/>
              <a:gd name="T34" fmla="*/ 10 w 212"/>
              <a:gd name="T35" fmla="*/ 85 h 245"/>
              <a:gd name="T36" fmla="*/ 3 w 212"/>
              <a:gd name="T37" fmla="*/ 114 h 245"/>
              <a:gd name="T38" fmla="*/ 0 w 212"/>
              <a:gd name="T39" fmla="*/ 139 h 245"/>
              <a:gd name="T40" fmla="*/ 0 w 212"/>
              <a:gd name="T41" fmla="*/ 139 h 245"/>
              <a:gd name="T42" fmla="*/ 3 w 212"/>
              <a:gd name="T43" fmla="*/ 170 h 245"/>
              <a:gd name="T44" fmla="*/ 13 w 212"/>
              <a:gd name="T45" fmla="*/ 199 h 245"/>
              <a:gd name="T46" fmla="*/ 25 w 212"/>
              <a:gd name="T47" fmla="*/ 224 h 245"/>
              <a:gd name="T48" fmla="*/ 44 w 212"/>
              <a:gd name="T49" fmla="*/ 245 h 245"/>
              <a:gd name="T50" fmla="*/ 44 w 212"/>
              <a:gd name="T51" fmla="*/ 245 h 245"/>
              <a:gd name="T52" fmla="*/ 31 w 212"/>
              <a:gd name="T53" fmla="*/ 224 h 245"/>
              <a:gd name="T54" fmla="*/ 22 w 212"/>
              <a:gd name="T55" fmla="*/ 202 h 245"/>
              <a:gd name="T56" fmla="*/ 16 w 212"/>
              <a:gd name="T57" fmla="*/ 178 h 245"/>
              <a:gd name="T58" fmla="*/ 13 w 212"/>
              <a:gd name="T59" fmla="*/ 153 h 245"/>
              <a:gd name="T60" fmla="*/ 13 w 212"/>
              <a:gd name="T61" fmla="*/ 153 h 245"/>
              <a:gd name="T62" fmla="*/ 16 w 212"/>
              <a:gd name="T63" fmla="*/ 128 h 245"/>
              <a:gd name="T64" fmla="*/ 22 w 212"/>
              <a:gd name="T65" fmla="*/ 99 h 245"/>
              <a:gd name="T66" fmla="*/ 34 w 212"/>
              <a:gd name="T67" fmla="*/ 78 h 245"/>
              <a:gd name="T68" fmla="*/ 50 w 212"/>
              <a:gd name="T69" fmla="*/ 57 h 245"/>
              <a:gd name="T70" fmla="*/ 66 w 212"/>
              <a:gd name="T71" fmla="*/ 39 h 245"/>
              <a:gd name="T72" fmla="*/ 87 w 212"/>
              <a:gd name="T73" fmla="*/ 29 h 245"/>
              <a:gd name="T74" fmla="*/ 109 w 212"/>
              <a:gd name="T75" fmla="*/ 18 h 245"/>
              <a:gd name="T76" fmla="*/ 134 w 212"/>
              <a:gd name="T77" fmla="*/ 14 h 245"/>
              <a:gd name="T78" fmla="*/ 134 w 212"/>
              <a:gd name="T79" fmla="*/ 14 h 2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2"/>
              <a:gd name="T121" fmla="*/ 0 h 245"/>
              <a:gd name="T122" fmla="*/ 212 w 212"/>
              <a:gd name="T123" fmla="*/ 245 h 24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2" h="245">
                <a:moveTo>
                  <a:pt x="134" y="14"/>
                </a:moveTo>
                <a:lnTo>
                  <a:pt x="134" y="14"/>
                </a:lnTo>
                <a:lnTo>
                  <a:pt x="156" y="18"/>
                </a:lnTo>
                <a:lnTo>
                  <a:pt x="178" y="25"/>
                </a:lnTo>
                <a:lnTo>
                  <a:pt x="196" y="36"/>
                </a:lnTo>
                <a:lnTo>
                  <a:pt x="212" y="50"/>
                </a:lnTo>
                <a:lnTo>
                  <a:pt x="193" y="29"/>
                </a:lnTo>
                <a:lnTo>
                  <a:pt x="171" y="14"/>
                </a:lnTo>
                <a:lnTo>
                  <a:pt x="150" y="4"/>
                </a:lnTo>
                <a:lnTo>
                  <a:pt x="122" y="0"/>
                </a:lnTo>
                <a:lnTo>
                  <a:pt x="97" y="4"/>
                </a:lnTo>
                <a:lnTo>
                  <a:pt x="75" y="14"/>
                </a:lnTo>
                <a:lnTo>
                  <a:pt x="53" y="25"/>
                </a:lnTo>
                <a:lnTo>
                  <a:pt x="38" y="43"/>
                </a:lnTo>
                <a:lnTo>
                  <a:pt x="22" y="64"/>
                </a:lnTo>
                <a:lnTo>
                  <a:pt x="10" y="85"/>
                </a:lnTo>
                <a:lnTo>
                  <a:pt x="3" y="114"/>
                </a:lnTo>
                <a:lnTo>
                  <a:pt x="0" y="139"/>
                </a:lnTo>
                <a:lnTo>
                  <a:pt x="3" y="170"/>
                </a:lnTo>
                <a:lnTo>
                  <a:pt x="13" y="199"/>
                </a:lnTo>
                <a:lnTo>
                  <a:pt x="25" y="224"/>
                </a:lnTo>
                <a:lnTo>
                  <a:pt x="44" y="245"/>
                </a:lnTo>
                <a:lnTo>
                  <a:pt x="31" y="224"/>
                </a:lnTo>
                <a:lnTo>
                  <a:pt x="22" y="202"/>
                </a:lnTo>
                <a:lnTo>
                  <a:pt x="16" y="178"/>
                </a:lnTo>
                <a:lnTo>
                  <a:pt x="13" y="153"/>
                </a:lnTo>
                <a:lnTo>
                  <a:pt x="16" y="128"/>
                </a:lnTo>
                <a:lnTo>
                  <a:pt x="22" y="99"/>
                </a:lnTo>
                <a:lnTo>
                  <a:pt x="34" y="78"/>
                </a:lnTo>
                <a:lnTo>
                  <a:pt x="50" y="57"/>
                </a:lnTo>
                <a:lnTo>
                  <a:pt x="66" y="39"/>
                </a:lnTo>
                <a:lnTo>
                  <a:pt x="87" y="29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8" name="Freeform 68"/>
          <p:cNvSpPr>
            <a:spLocks/>
          </p:cNvSpPr>
          <p:nvPr/>
        </p:nvSpPr>
        <p:spPr bwMode="auto">
          <a:xfrm>
            <a:off x="2008188" y="1754188"/>
            <a:ext cx="384175" cy="439737"/>
          </a:xfrm>
          <a:custGeom>
            <a:avLst/>
            <a:gdLst>
              <a:gd name="T0" fmla="*/ 199 w 242"/>
              <a:gd name="T1" fmla="*/ 36 h 277"/>
              <a:gd name="T2" fmla="*/ 199 w 242"/>
              <a:gd name="T3" fmla="*/ 36 h 277"/>
              <a:gd name="T4" fmla="*/ 183 w 242"/>
              <a:gd name="T5" fmla="*/ 22 h 277"/>
              <a:gd name="T6" fmla="*/ 165 w 242"/>
              <a:gd name="T7" fmla="*/ 11 h 277"/>
              <a:gd name="T8" fmla="*/ 143 w 242"/>
              <a:gd name="T9" fmla="*/ 4 h 277"/>
              <a:gd name="T10" fmla="*/ 121 w 242"/>
              <a:gd name="T11" fmla="*/ 0 h 277"/>
              <a:gd name="T12" fmla="*/ 121 w 242"/>
              <a:gd name="T13" fmla="*/ 0 h 277"/>
              <a:gd name="T14" fmla="*/ 96 w 242"/>
              <a:gd name="T15" fmla="*/ 4 h 277"/>
              <a:gd name="T16" fmla="*/ 74 w 242"/>
              <a:gd name="T17" fmla="*/ 15 h 277"/>
              <a:gd name="T18" fmla="*/ 53 w 242"/>
              <a:gd name="T19" fmla="*/ 25 h 277"/>
              <a:gd name="T20" fmla="*/ 37 w 242"/>
              <a:gd name="T21" fmla="*/ 43 h 277"/>
              <a:gd name="T22" fmla="*/ 21 w 242"/>
              <a:gd name="T23" fmla="*/ 64 h 277"/>
              <a:gd name="T24" fmla="*/ 9 w 242"/>
              <a:gd name="T25" fmla="*/ 85 h 277"/>
              <a:gd name="T26" fmla="*/ 3 w 242"/>
              <a:gd name="T27" fmla="*/ 114 h 277"/>
              <a:gd name="T28" fmla="*/ 0 w 242"/>
              <a:gd name="T29" fmla="*/ 139 h 277"/>
              <a:gd name="T30" fmla="*/ 0 w 242"/>
              <a:gd name="T31" fmla="*/ 139 h 277"/>
              <a:gd name="T32" fmla="*/ 3 w 242"/>
              <a:gd name="T33" fmla="*/ 164 h 277"/>
              <a:gd name="T34" fmla="*/ 9 w 242"/>
              <a:gd name="T35" fmla="*/ 188 h 277"/>
              <a:gd name="T36" fmla="*/ 18 w 242"/>
              <a:gd name="T37" fmla="*/ 210 h 277"/>
              <a:gd name="T38" fmla="*/ 31 w 242"/>
              <a:gd name="T39" fmla="*/ 231 h 277"/>
              <a:gd name="T40" fmla="*/ 31 w 242"/>
              <a:gd name="T41" fmla="*/ 231 h 277"/>
              <a:gd name="T42" fmla="*/ 49 w 242"/>
              <a:gd name="T43" fmla="*/ 249 h 277"/>
              <a:gd name="T44" fmla="*/ 71 w 242"/>
              <a:gd name="T45" fmla="*/ 266 h 277"/>
              <a:gd name="T46" fmla="*/ 93 w 242"/>
              <a:gd name="T47" fmla="*/ 274 h 277"/>
              <a:gd name="T48" fmla="*/ 121 w 242"/>
              <a:gd name="T49" fmla="*/ 277 h 277"/>
              <a:gd name="T50" fmla="*/ 121 w 242"/>
              <a:gd name="T51" fmla="*/ 277 h 277"/>
              <a:gd name="T52" fmla="*/ 146 w 242"/>
              <a:gd name="T53" fmla="*/ 274 h 277"/>
              <a:gd name="T54" fmla="*/ 168 w 242"/>
              <a:gd name="T55" fmla="*/ 266 h 277"/>
              <a:gd name="T56" fmla="*/ 189 w 242"/>
              <a:gd name="T57" fmla="*/ 256 h 277"/>
              <a:gd name="T58" fmla="*/ 208 w 242"/>
              <a:gd name="T59" fmla="*/ 238 h 277"/>
              <a:gd name="T60" fmla="*/ 221 w 242"/>
              <a:gd name="T61" fmla="*/ 217 h 277"/>
              <a:gd name="T62" fmla="*/ 233 w 242"/>
              <a:gd name="T63" fmla="*/ 196 h 277"/>
              <a:gd name="T64" fmla="*/ 239 w 242"/>
              <a:gd name="T65" fmla="*/ 167 h 277"/>
              <a:gd name="T66" fmla="*/ 242 w 242"/>
              <a:gd name="T67" fmla="*/ 139 h 277"/>
              <a:gd name="T68" fmla="*/ 242 w 242"/>
              <a:gd name="T69" fmla="*/ 139 h 277"/>
              <a:gd name="T70" fmla="*/ 239 w 242"/>
              <a:gd name="T71" fmla="*/ 110 h 277"/>
              <a:gd name="T72" fmla="*/ 230 w 242"/>
              <a:gd name="T73" fmla="*/ 82 h 277"/>
              <a:gd name="T74" fmla="*/ 217 w 242"/>
              <a:gd name="T75" fmla="*/ 57 h 277"/>
              <a:gd name="T76" fmla="*/ 199 w 242"/>
              <a:gd name="T77" fmla="*/ 36 h 277"/>
              <a:gd name="T78" fmla="*/ 199 w 242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2"/>
              <a:gd name="T121" fmla="*/ 0 h 277"/>
              <a:gd name="T122" fmla="*/ 242 w 242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2" h="277">
                <a:moveTo>
                  <a:pt x="199" y="36"/>
                </a:moveTo>
                <a:lnTo>
                  <a:pt x="199" y="36"/>
                </a:lnTo>
                <a:lnTo>
                  <a:pt x="183" y="22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6" y="4"/>
                </a:lnTo>
                <a:lnTo>
                  <a:pt x="74" y="15"/>
                </a:lnTo>
                <a:lnTo>
                  <a:pt x="53" y="25"/>
                </a:lnTo>
                <a:lnTo>
                  <a:pt x="37" y="43"/>
                </a:lnTo>
                <a:lnTo>
                  <a:pt x="21" y="64"/>
                </a:lnTo>
                <a:lnTo>
                  <a:pt x="9" y="85"/>
                </a:lnTo>
                <a:lnTo>
                  <a:pt x="3" y="114"/>
                </a:lnTo>
                <a:lnTo>
                  <a:pt x="0" y="139"/>
                </a:lnTo>
                <a:lnTo>
                  <a:pt x="3" y="164"/>
                </a:lnTo>
                <a:lnTo>
                  <a:pt x="9" y="188"/>
                </a:lnTo>
                <a:lnTo>
                  <a:pt x="18" y="210"/>
                </a:lnTo>
                <a:lnTo>
                  <a:pt x="31" y="231"/>
                </a:lnTo>
                <a:lnTo>
                  <a:pt x="49" y="249"/>
                </a:lnTo>
                <a:lnTo>
                  <a:pt x="71" y="266"/>
                </a:lnTo>
                <a:lnTo>
                  <a:pt x="93" y="274"/>
                </a:lnTo>
                <a:lnTo>
                  <a:pt x="121" y="277"/>
                </a:lnTo>
                <a:lnTo>
                  <a:pt x="146" y="274"/>
                </a:lnTo>
                <a:lnTo>
                  <a:pt x="168" y="266"/>
                </a:lnTo>
                <a:lnTo>
                  <a:pt x="189" y="256"/>
                </a:lnTo>
                <a:lnTo>
                  <a:pt x="208" y="238"/>
                </a:lnTo>
                <a:lnTo>
                  <a:pt x="221" y="217"/>
                </a:lnTo>
                <a:lnTo>
                  <a:pt x="233" y="196"/>
                </a:lnTo>
                <a:lnTo>
                  <a:pt x="239" y="167"/>
                </a:lnTo>
                <a:lnTo>
                  <a:pt x="242" y="139"/>
                </a:lnTo>
                <a:lnTo>
                  <a:pt x="239" y="110"/>
                </a:lnTo>
                <a:lnTo>
                  <a:pt x="230" y="82"/>
                </a:lnTo>
                <a:lnTo>
                  <a:pt x="217" y="57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89" name="Rectangle 69"/>
          <p:cNvSpPr>
            <a:spLocks noChangeArrowheads="1"/>
          </p:cNvSpPr>
          <p:nvPr/>
        </p:nvSpPr>
        <p:spPr bwMode="auto">
          <a:xfrm>
            <a:off x="2120900" y="1878013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B3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0" name="Freeform 70"/>
          <p:cNvSpPr>
            <a:spLocks/>
          </p:cNvSpPr>
          <p:nvPr/>
        </p:nvSpPr>
        <p:spPr bwMode="auto">
          <a:xfrm>
            <a:off x="1528763" y="2774950"/>
            <a:ext cx="341312" cy="382588"/>
          </a:xfrm>
          <a:custGeom>
            <a:avLst/>
            <a:gdLst>
              <a:gd name="T0" fmla="*/ 134 w 215"/>
              <a:gd name="T1" fmla="*/ 14 h 241"/>
              <a:gd name="T2" fmla="*/ 134 w 215"/>
              <a:gd name="T3" fmla="*/ 14 h 241"/>
              <a:gd name="T4" fmla="*/ 155 w 215"/>
              <a:gd name="T5" fmla="*/ 14 h 241"/>
              <a:gd name="T6" fmla="*/ 177 w 215"/>
              <a:gd name="T7" fmla="*/ 21 h 241"/>
              <a:gd name="T8" fmla="*/ 196 w 215"/>
              <a:gd name="T9" fmla="*/ 32 h 241"/>
              <a:gd name="T10" fmla="*/ 215 w 215"/>
              <a:gd name="T11" fmla="*/ 46 h 241"/>
              <a:gd name="T12" fmla="*/ 215 w 215"/>
              <a:gd name="T13" fmla="*/ 46 h 241"/>
              <a:gd name="T14" fmla="*/ 196 w 215"/>
              <a:gd name="T15" fmla="*/ 24 h 241"/>
              <a:gd name="T16" fmla="*/ 174 w 215"/>
              <a:gd name="T17" fmla="*/ 10 h 241"/>
              <a:gd name="T18" fmla="*/ 149 w 215"/>
              <a:gd name="T19" fmla="*/ 0 h 241"/>
              <a:gd name="T20" fmla="*/ 121 w 215"/>
              <a:gd name="T21" fmla="*/ 0 h 241"/>
              <a:gd name="T22" fmla="*/ 121 w 215"/>
              <a:gd name="T23" fmla="*/ 0 h 241"/>
              <a:gd name="T24" fmla="*/ 96 w 215"/>
              <a:gd name="T25" fmla="*/ 0 h 241"/>
              <a:gd name="T26" fmla="*/ 74 w 215"/>
              <a:gd name="T27" fmla="*/ 10 h 241"/>
              <a:gd name="T28" fmla="*/ 56 w 215"/>
              <a:gd name="T29" fmla="*/ 21 h 241"/>
              <a:gd name="T30" fmla="*/ 37 w 215"/>
              <a:gd name="T31" fmla="*/ 39 h 241"/>
              <a:gd name="T32" fmla="*/ 22 w 215"/>
              <a:gd name="T33" fmla="*/ 60 h 241"/>
              <a:gd name="T34" fmla="*/ 9 w 215"/>
              <a:gd name="T35" fmla="*/ 81 h 241"/>
              <a:gd name="T36" fmla="*/ 3 w 215"/>
              <a:gd name="T37" fmla="*/ 110 h 241"/>
              <a:gd name="T38" fmla="*/ 0 w 215"/>
              <a:gd name="T39" fmla="*/ 135 h 241"/>
              <a:gd name="T40" fmla="*/ 0 w 215"/>
              <a:gd name="T41" fmla="*/ 135 h 241"/>
              <a:gd name="T42" fmla="*/ 3 w 215"/>
              <a:gd name="T43" fmla="*/ 166 h 241"/>
              <a:gd name="T44" fmla="*/ 12 w 215"/>
              <a:gd name="T45" fmla="*/ 195 h 241"/>
              <a:gd name="T46" fmla="*/ 25 w 215"/>
              <a:gd name="T47" fmla="*/ 220 h 241"/>
              <a:gd name="T48" fmla="*/ 43 w 215"/>
              <a:gd name="T49" fmla="*/ 241 h 241"/>
              <a:gd name="T50" fmla="*/ 43 w 215"/>
              <a:gd name="T51" fmla="*/ 241 h 241"/>
              <a:gd name="T52" fmla="*/ 31 w 215"/>
              <a:gd name="T53" fmla="*/ 220 h 241"/>
              <a:gd name="T54" fmla="*/ 22 w 215"/>
              <a:gd name="T55" fmla="*/ 198 h 241"/>
              <a:gd name="T56" fmla="*/ 15 w 215"/>
              <a:gd name="T57" fmla="*/ 177 h 241"/>
              <a:gd name="T58" fmla="*/ 12 w 215"/>
              <a:gd name="T59" fmla="*/ 149 h 241"/>
              <a:gd name="T60" fmla="*/ 12 w 215"/>
              <a:gd name="T61" fmla="*/ 149 h 241"/>
              <a:gd name="T62" fmla="*/ 15 w 215"/>
              <a:gd name="T63" fmla="*/ 124 h 241"/>
              <a:gd name="T64" fmla="*/ 22 w 215"/>
              <a:gd name="T65" fmla="*/ 95 h 241"/>
              <a:gd name="T66" fmla="*/ 34 w 215"/>
              <a:gd name="T67" fmla="*/ 74 h 241"/>
              <a:gd name="T68" fmla="*/ 50 w 215"/>
              <a:gd name="T69" fmla="*/ 53 h 241"/>
              <a:gd name="T70" fmla="*/ 68 w 215"/>
              <a:gd name="T71" fmla="*/ 35 h 241"/>
              <a:gd name="T72" fmla="*/ 87 w 215"/>
              <a:gd name="T73" fmla="*/ 24 h 241"/>
              <a:gd name="T74" fmla="*/ 109 w 215"/>
              <a:gd name="T75" fmla="*/ 14 h 241"/>
              <a:gd name="T76" fmla="*/ 134 w 215"/>
              <a:gd name="T77" fmla="*/ 14 h 241"/>
              <a:gd name="T78" fmla="*/ 134 w 215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5"/>
              <a:gd name="T121" fmla="*/ 0 h 241"/>
              <a:gd name="T122" fmla="*/ 215 w 215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5" h="241">
                <a:moveTo>
                  <a:pt x="134" y="14"/>
                </a:moveTo>
                <a:lnTo>
                  <a:pt x="134" y="14"/>
                </a:lnTo>
                <a:lnTo>
                  <a:pt x="155" y="14"/>
                </a:lnTo>
                <a:lnTo>
                  <a:pt x="177" y="21"/>
                </a:lnTo>
                <a:lnTo>
                  <a:pt x="196" y="32"/>
                </a:lnTo>
                <a:lnTo>
                  <a:pt x="215" y="46"/>
                </a:lnTo>
                <a:lnTo>
                  <a:pt x="196" y="24"/>
                </a:lnTo>
                <a:lnTo>
                  <a:pt x="174" y="10"/>
                </a:lnTo>
                <a:lnTo>
                  <a:pt x="149" y="0"/>
                </a:lnTo>
                <a:lnTo>
                  <a:pt x="121" y="0"/>
                </a:lnTo>
                <a:lnTo>
                  <a:pt x="96" y="0"/>
                </a:lnTo>
                <a:lnTo>
                  <a:pt x="74" y="10"/>
                </a:lnTo>
                <a:lnTo>
                  <a:pt x="56" y="21"/>
                </a:lnTo>
                <a:lnTo>
                  <a:pt x="37" y="39"/>
                </a:lnTo>
                <a:lnTo>
                  <a:pt x="22" y="60"/>
                </a:lnTo>
                <a:lnTo>
                  <a:pt x="9" y="81"/>
                </a:lnTo>
                <a:lnTo>
                  <a:pt x="3" y="110"/>
                </a:lnTo>
                <a:lnTo>
                  <a:pt x="0" y="135"/>
                </a:lnTo>
                <a:lnTo>
                  <a:pt x="3" y="166"/>
                </a:lnTo>
                <a:lnTo>
                  <a:pt x="12" y="195"/>
                </a:lnTo>
                <a:lnTo>
                  <a:pt x="25" y="220"/>
                </a:lnTo>
                <a:lnTo>
                  <a:pt x="43" y="241"/>
                </a:lnTo>
                <a:lnTo>
                  <a:pt x="31" y="220"/>
                </a:lnTo>
                <a:lnTo>
                  <a:pt x="22" y="198"/>
                </a:lnTo>
                <a:lnTo>
                  <a:pt x="15" y="177"/>
                </a:lnTo>
                <a:lnTo>
                  <a:pt x="12" y="149"/>
                </a:lnTo>
                <a:lnTo>
                  <a:pt x="15" y="124"/>
                </a:lnTo>
                <a:lnTo>
                  <a:pt x="22" y="95"/>
                </a:lnTo>
                <a:lnTo>
                  <a:pt x="34" y="74"/>
                </a:lnTo>
                <a:lnTo>
                  <a:pt x="50" y="53"/>
                </a:lnTo>
                <a:lnTo>
                  <a:pt x="68" y="35"/>
                </a:lnTo>
                <a:lnTo>
                  <a:pt x="87" y="24"/>
                </a:lnTo>
                <a:lnTo>
                  <a:pt x="109" y="14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1" name="Freeform 71"/>
          <p:cNvSpPr>
            <a:spLocks/>
          </p:cNvSpPr>
          <p:nvPr/>
        </p:nvSpPr>
        <p:spPr bwMode="auto">
          <a:xfrm>
            <a:off x="1547813" y="2797175"/>
            <a:ext cx="385762" cy="433388"/>
          </a:xfrm>
          <a:custGeom>
            <a:avLst/>
            <a:gdLst>
              <a:gd name="T0" fmla="*/ 203 w 243"/>
              <a:gd name="T1" fmla="*/ 32 h 273"/>
              <a:gd name="T2" fmla="*/ 203 w 243"/>
              <a:gd name="T3" fmla="*/ 32 h 273"/>
              <a:gd name="T4" fmla="*/ 184 w 243"/>
              <a:gd name="T5" fmla="*/ 18 h 273"/>
              <a:gd name="T6" fmla="*/ 165 w 243"/>
              <a:gd name="T7" fmla="*/ 7 h 273"/>
              <a:gd name="T8" fmla="*/ 143 w 243"/>
              <a:gd name="T9" fmla="*/ 0 h 273"/>
              <a:gd name="T10" fmla="*/ 122 w 243"/>
              <a:gd name="T11" fmla="*/ 0 h 273"/>
              <a:gd name="T12" fmla="*/ 122 w 243"/>
              <a:gd name="T13" fmla="*/ 0 h 273"/>
              <a:gd name="T14" fmla="*/ 97 w 243"/>
              <a:gd name="T15" fmla="*/ 0 h 273"/>
              <a:gd name="T16" fmla="*/ 75 w 243"/>
              <a:gd name="T17" fmla="*/ 10 h 273"/>
              <a:gd name="T18" fmla="*/ 56 w 243"/>
              <a:gd name="T19" fmla="*/ 21 h 273"/>
              <a:gd name="T20" fmla="*/ 38 w 243"/>
              <a:gd name="T21" fmla="*/ 39 h 273"/>
              <a:gd name="T22" fmla="*/ 22 w 243"/>
              <a:gd name="T23" fmla="*/ 60 h 273"/>
              <a:gd name="T24" fmla="*/ 10 w 243"/>
              <a:gd name="T25" fmla="*/ 81 h 273"/>
              <a:gd name="T26" fmla="*/ 3 w 243"/>
              <a:gd name="T27" fmla="*/ 110 h 273"/>
              <a:gd name="T28" fmla="*/ 0 w 243"/>
              <a:gd name="T29" fmla="*/ 135 h 273"/>
              <a:gd name="T30" fmla="*/ 0 w 243"/>
              <a:gd name="T31" fmla="*/ 135 h 273"/>
              <a:gd name="T32" fmla="*/ 3 w 243"/>
              <a:gd name="T33" fmla="*/ 163 h 273"/>
              <a:gd name="T34" fmla="*/ 10 w 243"/>
              <a:gd name="T35" fmla="*/ 184 h 273"/>
              <a:gd name="T36" fmla="*/ 19 w 243"/>
              <a:gd name="T37" fmla="*/ 206 h 273"/>
              <a:gd name="T38" fmla="*/ 31 w 243"/>
              <a:gd name="T39" fmla="*/ 227 h 273"/>
              <a:gd name="T40" fmla="*/ 31 w 243"/>
              <a:gd name="T41" fmla="*/ 227 h 273"/>
              <a:gd name="T42" fmla="*/ 50 w 243"/>
              <a:gd name="T43" fmla="*/ 245 h 273"/>
              <a:gd name="T44" fmla="*/ 72 w 243"/>
              <a:gd name="T45" fmla="*/ 262 h 273"/>
              <a:gd name="T46" fmla="*/ 97 w 243"/>
              <a:gd name="T47" fmla="*/ 270 h 273"/>
              <a:gd name="T48" fmla="*/ 122 w 243"/>
              <a:gd name="T49" fmla="*/ 273 h 273"/>
              <a:gd name="T50" fmla="*/ 122 w 243"/>
              <a:gd name="T51" fmla="*/ 273 h 273"/>
              <a:gd name="T52" fmla="*/ 147 w 243"/>
              <a:gd name="T53" fmla="*/ 273 h 273"/>
              <a:gd name="T54" fmla="*/ 168 w 243"/>
              <a:gd name="T55" fmla="*/ 262 h 273"/>
              <a:gd name="T56" fmla="*/ 190 w 243"/>
              <a:gd name="T57" fmla="*/ 252 h 273"/>
              <a:gd name="T58" fmla="*/ 209 w 243"/>
              <a:gd name="T59" fmla="*/ 234 h 273"/>
              <a:gd name="T60" fmla="*/ 224 w 243"/>
              <a:gd name="T61" fmla="*/ 213 h 273"/>
              <a:gd name="T62" fmla="*/ 234 w 243"/>
              <a:gd name="T63" fmla="*/ 191 h 273"/>
              <a:gd name="T64" fmla="*/ 240 w 243"/>
              <a:gd name="T65" fmla="*/ 163 h 273"/>
              <a:gd name="T66" fmla="*/ 243 w 243"/>
              <a:gd name="T67" fmla="*/ 135 h 273"/>
              <a:gd name="T68" fmla="*/ 243 w 243"/>
              <a:gd name="T69" fmla="*/ 135 h 273"/>
              <a:gd name="T70" fmla="*/ 240 w 243"/>
              <a:gd name="T71" fmla="*/ 106 h 273"/>
              <a:gd name="T72" fmla="*/ 234 w 243"/>
              <a:gd name="T73" fmla="*/ 78 h 273"/>
              <a:gd name="T74" fmla="*/ 218 w 243"/>
              <a:gd name="T75" fmla="*/ 53 h 273"/>
              <a:gd name="T76" fmla="*/ 203 w 243"/>
              <a:gd name="T77" fmla="*/ 32 h 273"/>
              <a:gd name="T78" fmla="*/ 203 w 243"/>
              <a:gd name="T79" fmla="*/ 32 h 27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3"/>
              <a:gd name="T122" fmla="*/ 243 w 243"/>
              <a:gd name="T123" fmla="*/ 273 h 27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3">
                <a:moveTo>
                  <a:pt x="203" y="32"/>
                </a:moveTo>
                <a:lnTo>
                  <a:pt x="203" y="32"/>
                </a:lnTo>
                <a:lnTo>
                  <a:pt x="184" y="18"/>
                </a:lnTo>
                <a:lnTo>
                  <a:pt x="165" y="7"/>
                </a:lnTo>
                <a:lnTo>
                  <a:pt x="143" y="0"/>
                </a:lnTo>
                <a:lnTo>
                  <a:pt x="122" y="0"/>
                </a:lnTo>
                <a:lnTo>
                  <a:pt x="97" y="0"/>
                </a:lnTo>
                <a:lnTo>
                  <a:pt x="75" y="10"/>
                </a:lnTo>
                <a:lnTo>
                  <a:pt x="56" y="21"/>
                </a:lnTo>
                <a:lnTo>
                  <a:pt x="38" y="39"/>
                </a:lnTo>
                <a:lnTo>
                  <a:pt x="22" y="60"/>
                </a:lnTo>
                <a:lnTo>
                  <a:pt x="10" y="81"/>
                </a:lnTo>
                <a:lnTo>
                  <a:pt x="3" y="110"/>
                </a:lnTo>
                <a:lnTo>
                  <a:pt x="0" y="135"/>
                </a:lnTo>
                <a:lnTo>
                  <a:pt x="3" y="163"/>
                </a:lnTo>
                <a:lnTo>
                  <a:pt x="10" y="184"/>
                </a:lnTo>
                <a:lnTo>
                  <a:pt x="19" y="206"/>
                </a:lnTo>
                <a:lnTo>
                  <a:pt x="31" y="227"/>
                </a:lnTo>
                <a:lnTo>
                  <a:pt x="50" y="245"/>
                </a:lnTo>
                <a:lnTo>
                  <a:pt x="72" y="262"/>
                </a:lnTo>
                <a:lnTo>
                  <a:pt x="97" y="270"/>
                </a:lnTo>
                <a:lnTo>
                  <a:pt x="122" y="273"/>
                </a:lnTo>
                <a:lnTo>
                  <a:pt x="147" y="273"/>
                </a:lnTo>
                <a:lnTo>
                  <a:pt x="168" y="262"/>
                </a:lnTo>
                <a:lnTo>
                  <a:pt x="190" y="252"/>
                </a:lnTo>
                <a:lnTo>
                  <a:pt x="209" y="234"/>
                </a:lnTo>
                <a:lnTo>
                  <a:pt x="224" y="213"/>
                </a:lnTo>
                <a:lnTo>
                  <a:pt x="234" y="191"/>
                </a:lnTo>
                <a:lnTo>
                  <a:pt x="240" y="163"/>
                </a:lnTo>
                <a:lnTo>
                  <a:pt x="243" y="135"/>
                </a:lnTo>
                <a:lnTo>
                  <a:pt x="240" y="106"/>
                </a:lnTo>
                <a:lnTo>
                  <a:pt x="234" y="78"/>
                </a:lnTo>
                <a:lnTo>
                  <a:pt x="218" y="53"/>
                </a:lnTo>
                <a:lnTo>
                  <a:pt x="203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2" name="Freeform 72"/>
          <p:cNvSpPr>
            <a:spLocks/>
          </p:cNvSpPr>
          <p:nvPr/>
        </p:nvSpPr>
        <p:spPr bwMode="auto">
          <a:xfrm>
            <a:off x="4413250" y="2673350"/>
            <a:ext cx="334963" cy="382588"/>
          </a:xfrm>
          <a:custGeom>
            <a:avLst/>
            <a:gdLst>
              <a:gd name="T0" fmla="*/ 134 w 211"/>
              <a:gd name="T1" fmla="*/ 14 h 241"/>
              <a:gd name="T2" fmla="*/ 134 w 211"/>
              <a:gd name="T3" fmla="*/ 14 h 241"/>
              <a:gd name="T4" fmla="*/ 155 w 211"/>
              <a:gd name="T5" fmla="*/ 18 h 241"/>
              <a:gd name="T6" fmla="*/ 174 w 211"/>
              <a:gd name="T7" fmla="*/ 25 h 241"/>
              <a:gd name="T8" fmla="*/ 193 w 211"/>
              <a:gd name="T9" fmla="*/ 32 h 241"/>
              <a:gd name="T10" fmla="*/ 211 w 211"/>
              <a:gd name="T11" fmla="*/ 46 h 241"/>
              <a:gd name="T12" fmla="*/ 211 w 211"/>
              <a:gd name="T13" fmla="*/ 46 h 241"/>
              <a:gd name="T14" fmla="*/ 193 w 211"/>
              <a:gd name="T15" fmla="*/ 28 h 241"/>
              <a:gd name="T16" fmla="*/ 171 w 211"/>
              <a:gd name="T17" fmla="*/ 14 h 241"/>
              <a:gd name="T18" fmla="*/ 146 w 211"/>
              <a:gd name="T19" fmla="*/ 3 h 241"/>
              <a:gd name="T20" fmla="*/ 121 w 211"/>
              <a:gd name="T21" fmla="*/ 0 h 241"/>
              <a:gd name="T22" fmla="*/ 121 w 211"/>
              <a:gd name="T23" fmla="*/ 0 h 241"/>
              <a:gd name="T24" fmla="*/ 96 w 211"/>
              <a:gd name="T25" fmla="*/ 3 h 241"/>
              <a:gd name="T26" fmla="*/ 71 w 211"/>
              <a:gd name="T27" fmla="*/ 10 h 241"/>
              <a:gd name="T28" fmla="*/ 53 w 211"/>
              <a:gd name="T29" fmla="*/ 25 h 241"/>
              <a:gd name="T30" fmla="*/ 34 w 211"/>
              <a:gd name="T31" fmla="*/ 39 h 241"/>
              <a:gd name="T32" fmla="*/ 19 w 211"/>
              <a:gd name="T33" fmla="*/ 60 h 241"/>
              <a:gd name="T34" fmla="*/ 9 w 211"/>
              <a:gd name="T35" fmla="*/ 85 h 241"/>
              <a:gd name="T36" fmla="*/ 0 w 211"/>
              <a:gd name="T37" fmla="*/ 110 h 241"/>
              <a:gd name="T38" fmla="*/ 0 w 211"/>
              <a:gd name="T39" fmla="*/ 138 h 241"/>
              <a:gd name="T40" fmla="*/ 0 w 211"/>
              <a:gd name="T41" fmla="*/ 138 h 241"/>
              <a:gd name="T42" fmla="*/ 3 w 211"/>
              <a:gd name="T43" fmla="*/ 167 h 241"/>
              <a:gd name="T44" fmla="*/ 9 w 211"/>
              <a:gd name="T45" fmla="*/ 195 h 241"/>
              <a:gd name="T46" fmla="*/ 25 w 211"/>
              <a:gd name="T47" fmla="*/ 220 h 241"/>
              <a:gd name="T48" fmla="*/ 40 w 211"/>
              <a:gd name="T49" fmla="*/ 241 h 241"/>
              <a:gd name="T50" fmla="*/ 40 w 211"/>
              <a:gd name="T51" fmla="*/ 241 h 241"/>
              <a:gd name="T52" fmla="*/ 28 w 211"/>
              <a:gd name="T53" fmla="*/ 223 h 241"/>
              <a:gd name="T54" fmla="*/ 19 w 211"/>
              <a:gd name="T55" fmla="*/ 202 h 241"/>
              <a:gd name="T56" fmla="*/ 12 w 211"/>
              <a:gd name="T57" fmla="*/ 177 h 241"/>
              <a:gd name="T58" fmla="*/ 12 w 211"/>
              <a:gd name="T59" fmla="*/ 152 h 241"/>
              <a:gd name="T60" fmla="*/ 12 w 211"/>
              <a:gd name="T61" fmla="*/ 152 h 241"/>
              <a:gd name="T62" fmla="*/ 12 w 211"/>
              <a:gd name="T63" fmla="*/ 124 h 241"/>
              <a:gd name="T64" fmla="*/ 22 w 211"/>
              <a:gd name="T65" fmla="*/ 99 h 241"/>
              <a:gd name="T66" fmla="*/ 31 w 211"/>
              <a:gd name="T67" fmla="*/ 74 h 241"/>
              <a:gd name="T68" fmla="*/ 47 w 211"/>
              <a:gd name="T69" fmla="*/ 53 h 241"/>
              <a:gd name="T70" fmla="*/ 65 w 211"/>
              <a:gd name="T71" fmla="*/ 39 h 241"/>
              <a:gd name="T72" fmla="*/ 84 w 211"/>
              <a:gd name="T73" fmla="*/ 25 h 241"/>
              <a:gd name="T74" fmla="*/ 109 w 211"/>
              <a:gd name="T75" fmla="*/ 18 h 241"/>
              <a:gd name="T76" fmla="*/ 134 w 211"/>
              <a:gd name="T77" fmla="*/ 14 h 241"/>
              <a:gd name="T78" fmla="*/ 134 w 211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1"/>
              <a:gd name="T122" fmla="*/ 211 w 211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1">
                <a:moveTo>
                  <a:pt x="134" y="14"/>
                </a:moveTo>
                <a:lnTo>
                  <a:pt x="134" y="14"/>
                </a:lnTo>
                <a:lnTo>
                  <a:pt x="155" y="18"/>
                </a:lnTo>
                <a:lnTo>
                  <a:pt x="174" y="25"/>
                </a:lnTo>
                <a:lnTo>
                  <a:pt x="193" y="32"/>
                </a:lnTo>
                <a:lnTo>
                  <a:pt x="211" y="46"/>
                </a:lnTo>
                <a:lnTo>
                  <a:pt x="193" y="28"/>
                </a:lnTo>
                <a:lnTo>
                  <a:pt x="171" y="14"/>
                </a:lnTo>
                <a:lnTo>
                  <a:pt x="146" y="3"/>
                </a:lnTo>
                <a:lnTo>
                  <a:pt x="121" y="0"/>
                </a:lnTo>
                <a:lnTo>
                  <a:pt x="96" y="3"/>
                </a:lnTo>
                <a:lnTo>
                  <a:pt x="71" y="10"/>
                </a:lnTo>
                <a:lnTo>
                  <a:pt x="53" y="25"/>
                </a:lnTo>
                <a:lnTo>
                  <a:pt x="34" y="39"/>
                </a:lnTo>
                <a:lnTo>
                  <a:pt x="19" y="60"/>
                </a:lnTo>
                <a:lnTo>
                  <a:pt x="9" y="85"/>
                </a:lnTo>
                <a:lnTo>
                  <a:pt x="0" y="110"/>
                </a:lnTo>
                <a:lnTo>
                  <a:pt x="0" y="138"/>
                </a:lnTo>
                <a:lnTo>
                  <a:pt x="3" y="167"/>
                </a:lnTo>
                <a:lnTo>
                  <a:pt x="9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3"/>
                </a:lnTo>
                <a:lnTo>
                  <a:pt x="19" y="202"/>
                </a:lnTo>
                <a:lnTo>
                  <a:pt x="12" y="177"/>
                </a:lnTo>
                <a:lnTo>
                  <a:pt x="12" y="152"/>
                </a:lnTo>
                <a:lnTo>
                  <a:pt x="12" y="124"/>
                </a:lnTo>
                <a:lnTo>
                  <a:pt x="22" y="99"/>
                </a:lnTo>
                <a:lnTo>
                  <a:pt x="31" y="74"/>
                </a:lnTo>
                <a:lnTo>
                  <a:pt x="47" y="53"/>
                </a:lnTo>
                <a:lnTo>
                  <a:pt x="65" y="39"/>
                </a:lnTo>
                <a:lnTo>
                  <a:pt x="84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3" name="Freeform 73"/>
          <p:cNvSpPr>
            <a:spLocks/>
          </p:cNvSpPr>
          <p:nvPr/>
        </p:nvSpPr>
        <p:spPr bwMode="auto">
          <a:xfrm>
            <a:off x="4432300" y="2695575"/>
            <a:ext cx="381000" cy="439738"/>
          </a:xfrm>
          <a:custGeom>
            <a:avLst/>
            <a:gdLst>
              <a:gd name="T0" fmla="*/ 199 w 240"/>
              <a:gd name="T1" fmla="*/ 32 h 277"/>
              <a:gd name="T2" fmla="*/ 199 w 240"/>
              <a:gd name="T3" fmla="*/ 32 h 277"/>
              <a:gd name="T4" fmla="*/ 181 w 240"/>
              <a:gd name="T5" fmla="*/ 18 h 277"/>
              <a:gd name="T6" fmla="*/ 162 w 240"/>
              <a:gd name="T7" fmla="*/ 11 h 277"/>
              <a:gd name="T8" fmla="*/ 143 w 240"/>
              <a:gd name="T9" fmla="*/ 4 h 277"/>
              <a:gd name="T10" fmla="*/ 122 w 240"/>
              <a:gd name="T11" fmla="*/ 0 h 277"/>
              <a:gd name="T12" fmla="*/ 122 w 240"/>
              <a:gd name="T13" fmla="*/ 0 h 277"/>
              <a:gd name="T14" fmla="*/ 97 w 240"/>
              <a:gd name="T15" fmla="*/ 4 h 277"/>
              <a:gd name="T16" fmla="*/ 72 w 240"/>
              <a:gd name="T17" fmla="*/ 11 h 277"/>
              <a:gd name="T18" fmla="*/ 53 w 240"/>
              <a:gd name="T19" fmla="*/ 25 h 277"/>
              <a:gd name="T20" fmla="*/ 35 w 240"/>
              <a:gd name="T21" fmla="*/ 39 h 277"/>
              <a:gd name="T22" fmla="*/ 19 w 240"/>
              <a:gd name="T23" fmla="*/ 60 h 277"/>
              <a:gd name="T24" fmla="*/ 10 w 240"/>
              <a:gd name="T25" fmla="*/ 85 h 277"/>
              <a:gd name="T26" fmla="*/ 0 w 240"/>
              <a:gd name="T27" fmla="*/ 110 h 277"/>
              <a:gd name="T28" fmla="*/ 0 w 240"/>
              <a:gd name="T29" fmla="*/ 138 h 277"/>
              <a:gd name="T30" fmla="*/ 0 w 240"/>
              <a:gd name="T31" fmla="*/ 138 h 277"/>
              <a:gd name="T32" fmla="*/ 0 w 240"/>
              <a:gd name="T33" fmla="*/ 163 h 277"/>
              <a:gd name="T34" fmla="*/ 7 w 240"/>
              <a:gd name="T35" fmla="*/ 188 h 277"/>
              <a:gd name="T36" fmla="*/ 16 w 240"/>
              <a:gd name="T37" fmla="*/ 209 h 277"/>
              <a:gd name="T38" fmla="*/ 28 w 240"/>
              <a:gd name="T39" fmla="*/ 227 h 277"/>
              <a:gd name="T40" fmla="*/ 28 w 240"/>
              <a:gd name="T41" fmla="*/ 227 h 277"/>
              <a:gd name="T42" fmla="*/ 47 w 240"/>
              <a:gd name="T43" fmla="*/ 248 h 277"/>
              <a:gd name="T44" fmla="*/ 69 w 240"/>
              <a:gd name="T45" fmla="*/ 263 h 277"/>
              <a:gd name="T46" fmla="*/ 94 w 240"/>
              <a:gd name="T47" fmla="*/ 273 h 277"/>
              <a:gd name="T48" fmla="*/ 122 w 240"/>
              <a:gd name="T49" fmla="*/ 277 h 277"/>
              <a:gd name="T50" fmla="*/ 122 w 240"/>
              <a:gd name="T51" fmla="*/ 277 h 277"/>
              <a:gd name="T52" fmla="*/ 143 w 240"/>
              <a:gd name="T53" fmla="*/ 273 h 277"/>
              <a:gd name="T54" fmla="*/ 168 w 240"/>
              <a:gd name="T55" fmla="*/ 266 h 277"/>
              <a:gd name="T56" fmla="*/ 187 w 240"/>
              <a:gd name="T57" fmla="*/ 252 h 277"/>
              <a:gd name="T58" fmla="*/ 206 w 240"/>
              <a:gd name="T59" fmla="*/ 234 h 277"/>
              <a:gd name="T60" fmla="*/ 221 w 240"/>
              <a:gd name="T61" fmla="*/ 216 h 277"/>
              <a:gd name="T62" fmla="*/ 231 w 240"/>
              <a:gd name="T63" fmla="*/ 192 h 277"/>
              <a:gd name="T64" fmla="*/ 240 w 240"/>
              <a:gd name="T65" fmla="*/ 167 h 277"/>
              <a:gd name="T66" fmla="*/ 240 w 240"/>
              <a:gd name="T67" fmla="*/ 138 h 277"/>
              <a:gd name="T68" fmla="*/ 240 w 240"/>
              <a:gd name="T69" fmla="*/ 138 h 277"/>
              <a:gd name="T70" fmla="*/ 237 w 240"/>
              <a:gd name="T71" fmla="*/ 106 h 277"/>
              <a:gd name="T72" fmla="*/ 231 w 240"/>
              <a:gd name="T73" fmla="*/ 78 h 277"/>
              <a:gd name="T74" fmla="*/ 218 w 240"/>
              <a:gd name="T75" fmla="*/ 53 h 277"/>
              <a:gd name="T76" fmla="*/ 199 w 240"/>
              <a:gd name="T77" fmla="*/ 32 h 277"/>
              <a:gd name="T78" fmla="*/ 199 w 240"/>
              <a:gd name="T79" fmla="*/ 32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0"/>
              <a:gd name="T121" fmla="*/ 0 h 277"/>
              <a:gd name="T122" fmla="*/ 240 w 240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0" h="277">
                <a:moveTo>
                  <a:pt x="199" y="32"/>
                </a:moveTo>
                <a:lnTo>
                  <a:pt x="199" y="32"/>
                </a:lnTo>
                <a:lnTo>
                  <a:pt x="181" y="18"/>
                </a:lnTo>
                <a:lnTo>
                  <a:pt x="162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2" y="11"/>
                </a:lnTo>
                <a:lnTo>
                  <a:pt x="53" y="25"/>
                </a:lnTo>
                <a:lnTo>
                  <a:pt x="35" y="39"/>
                </a:lnTo>
                <a:lnTo>
                  <a:pt x="19" y="60"/>
                </a:lnTo>
                <a:lnTo>
                  <a:pt x="10" y="85"/>
                </a:lnTo>
                <a:lnTo>
                  <a:pt x="0" y="110"/>
                </a:lnTo>
                <a:lnTo>
                  <a:pt x="0" y="138"/>
                </a:lnTo>
                <a:lnTo>
                  <a:pt x="0" y="163"/>
                </a:lnTo>
                <a:lnTo>
                  <a:pt x="7" y="188"/>
                </a:lnTo>
                <a:lnTo>
                  <a:pt x="16" y="209"/>
                </a:lnTo>
                <a:lnTo>
                  <a:pt x="28" y="227"/>
                </a:lnTo>
                <a:lnTo>
                  <a:pt x="47" y="248"/>
                </a:lnTo>
                <a:lnTo>
                  <a:pt x="69" y="263"/>
                </a:lnTo>
                <a:lnTo>
                  <a:pt x="94" y="273"/>
                </a:lnTo>
                <a:lnTo>
                  <a:pt x="122" y="277"/>
                </a:lnTo>
                <a:lnTo>
                  <a:pt x="143" y="273"/>
                </a:lnTo>
                <a:lnTo>
                  <a:pt x="168" y="266"/>
                </a:lnTo>
                <a:lnTo>
                  <a:pt x="187" y="252"/>
                </a:lnTo>
                <a:lnTo>
                  <a:pt x="206" y="234"/>
                </a:lnTo>
                <a:lnTo>
                  <a:pt x="221" y="216"/>
                </a:lnTo>
                <a:lnTo>
                  <a:pt x="231" y="192"/>
                </a:lnTo>
                <a:lnTo>
                  <a:pt x="240" y="167"/>
                </a:lnTo>
                <a:lnTo>
                  <a:pt x="240" y="138"/>
                </a:lnTo>
                <a:lnTo>
                  <a:pt x="237" y="106"/>
                </a:lnTo>
                <a:lnTo>
                  <a:pt x="231" y="78"/>
                </a:lnTo>
                <a:lnTo>
                  <a:pt x="218" y="53"/>
                </a:lnTo>
                <a:lnTo>
                  <a:pt x="199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4" name="Freeform 74"/>
          <p:cNvSpPr>
            <a:spLocks/>
          </p:cNvSpPr>
          <p:nvPr/>
        </p:nvSpPr>
        <p:spPr bwMode="auto">
          <a:xfrm>
            <a:off x="3924300" y="5191125"/>
            <a:ext cx="334963" cy="382588"/>
          </a:xfrm>
          <a:custGeom>
            <a:avLst/>
            <a:gdLst>
              <a:gd name="T0" fmla="*/ 134 w 211"/>
              <a:gd name="T1" fmla="*/ 14 h 241"/>
              <a:gd name="T2" fmla="*/ 134 w 211"/>
              <a:gd name="T3" fmla="*/ 14 h 241"/>
              <a:gd name="T4" fmla="*/ 155 w 211"/>
              <a:gd name="T5" fmla="*/ 18 h 241"/>
              <a:gd name="T6" fmla="*/ 177 w 211"/>
              <a:gd name="T7" fmla="*/ 25 h 241"/>
              <a:gd name="T8" fmla="*/ 196 w 211"/>
              <a:gd name="T9" fmla="*/ 36 h 241"/>
              <a:gd name="T10" fmla="*/ 211 w 211"/>
              <a:gd name="T11" fmla="*/ 50 h 241"/>
              <a:gd name="T12" fmla="*/ 211 w 211"/>
              <a:gd name="T13" fmla="*/ 50 h 241"/>
              <a:gd name="T14" fmla="*/ 193 w 211"/>
              <a:gd name="T15" fmla="*/ 28 h 241"/>
              <a:gd name="T16" fmla="*/ 171 w 211"/>
              <a:gd name="T17" fmla="*/ 14 h 241"/>
              <a:gd name="T18" fmla="*/ 146 w 211"/>
              <a:gd name="T19" fmla="*/ 4 h 241"/>
              <a:gd name="T20" fmla="*/ 121 w 211"/>
              <a:gd name="T21" fmla="*/ 0 h 241"/>
              <a:gd name="T22" fmla="*/ 121 w 211"/>
              <a:gd name="T23" fmla="*/ 0 h 241"/>
              <a:gd name="T24" fmla="*/ 96 w 211"/>
              <a:gd name="T25" fmla="*/ 4 h 241"/>
              <a:gd name="T26" fmla="*/ 75 w 211"/>
              <a:gd name="T27" fmla="*/ 11 h 241"/>
              <a:gd name="T28" fmla="*/ 53 w 211"/>
              <a:gd name="T29" fmla="*/ 25 h 241"/>
              <a:gd name="T30" fmla="*/ 34 w 211"/>
              <a:gd name="T31" fmla="*/ 39 h 241"/>
              <a:gd name="T32" fmla="*/ 22 w 211"/>
              <a:gd name="T33" fmla="*/ 60 h 241"/>
              <a:gd name="T34" fmla="*/ 9 w 211"/>
              <a:gd name="T35" fmla="*/ 85 h 241"/>
              <a:gd name="T36" fmla="*/ 3 w 211"/>
              <a:gd name="T37" fmla="*/ 110 h 241"/>
              <a:gd name="T38" fmla="*/ 0 w 211"/>
              <a:gd name="T39" fmla="*/ 138 h 241"/>
              <a:gd name="T40" fmla="*/ 0 w 211"/>
              <a:gd name="T41" fmla="*/ 138 h 241"/>
              <a:gd name="T42" fmla="*/ 3 w 211"/>
              <a:gd name="T43" fmla="*/ 167 h 241"/>
              <a:gd name="T44" fmla="*/ 12 w 211"/>
              <a:gd name="T45" fmla="*/ 195 h 241"/>
              <a:gd name="T46" fmla="*/ 25 w 211"/>
              <a:gd name="T47" fmla="*/ 220 h 241"/>
              <a:gd name="T48" fmla="*/ 40 w 211"/>
              <a:gd name="T49" fmla="*/ 241 h 241"/>
              <a:gd name="T50" fmla="*/ 40 w 211"/>
              <a:gd name="T51" fmla="*/ 241 h 241"/>
              <a:gd name="T52" fmla="*/ 28 w 211"/>
              <a:gd name="T53" fmla="*/ 224 h 241"/>
              <a:gd name="T54" fmla="*/ 19 w 211"/>
              <a:gd name="T55" fmla="*/ 202 h 241"/>
              <a:gd name="T56" fmla="*/ 15 w 211"/>
              <a:gd name="T57" fmla="*/ 178 h 241"/>
              <a:gd name="T58" fmla="*/ 12 w 211"/>
              <a:gd name="T59" fmla="*/ 153 h 241"/>
              <a:gd name="T60" fmla="*/ 12 w 211"/>
              <a:gd name="T61" fmla="*/ 153 h 241"/>
              <a:gd name="T62" fmla="*/ 15 w 211"/>
              <a:gd name="T63" fmla="*/ 124 h 241"/>
              <a:gd name="T64" fmla="*/ 22 w 211"/>
              <a:gd name="T65" fmla="*/ 99 h 241"/>
              <a:gd name="T66" fmla="*/ 34 w 211"/>
              <a:gd name="T67" fmla="*/ 75 h 241"/>
              <a:gd name="T68" fmla="*/ 47 w 211"/>
              <a:gd name="T69" fmla="*/ 53 h 241"/>
              <a:gd name="T70" fmla="*/ 65 w 211"/>
              <a:gd name="T71" fmla="*/ 39 h 241"/>
              <a:gd name="T72" fmla="*/ 87 w 211"/>
              <a:gd name="T73" fmla="*/ 25 h 241"/>
              <a:gd name="T74" fmla="*/ 109 w 211"/>
              <a:gd name="T75" fmla="*/ 18 h 241"/>
              <a:gd name="T76" fmla="*/ 134 w 211"/>
              <a:gd name="T77" fmla="*/ 14 h 241"/>
              <a:gd name="T78" fmla="*/ 134 w 211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1"/>
              <a:gd name="T122" fmla="*/ 211 w 211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1">
                <a:moveTo>
                  <a:pt x="134" y="14"/>
                </a:moveTo>
                <a:lnTo>
                  <a:pt x="134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6"/>
                </a:lnTo>
                <a:lnTo>
                  <a:pt x="211" y="50"/>
                </a:lnTo>
                <a:lnTo>
                  <a:pt x="193" y="28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5" y="11"/>
                </a:lnTo>
                <a:lnTo>
                  <a:pt x="53" y="25"/>
                </a:lnTo>
                <a:lnTo>
                  <a:pt x="34" y="39"/>
                </a:lnTo>
                <a:lnTo>
                  <a:pt x="22" y="60"/>
                </a:lnTo>
                <a:lnTo>
                  <a:pt x="9" y="85"/>
                </a:lnTo>
                <a:lnTo>
                  <a:pt x="3" y="110"/>
                </a:lnTo>
                <a:lnTo>
                  <a:pt x="0" y="138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4"/>
                </a:lnTo>
                <a:lnTo>
                  <a:pt x="19" y="202"/>
                </a:lnTo>
                <a:lnTo>
                  <a:pt x="15" y="178"/>
                </a:lnTo>
                <a:lnTo>
                  <a:pt x="12" y="153"/>
                </a:lnTo>
                <a:lnTo>
                  <a:pt x="15" y="124"/>
                </a:lnTo>
                <a:lnTo>
                  <a:pt x="22" y="99"/>
                </a:lnTo>
                <a:lnTo>
                  <a:pt x="34" y="75"/>
                </a:lnTo>
                <a:lnTo>
                  <a:pt x="47" y="53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5" name="Freeform 75"/>
          <p:cNvSpPr>
            <a:spLocks/>
          </p:cNvSpPr>
          <p:nvPr/>
        </p:nvSpPr>
        <p:spPr bwMode="auto">
          <a:xfrm>
            <a:off x="3943350" y="5213350"/>
            <a:ext cx="385763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6" name="Freeform 76"/>
          <p:cNvSpPr>
            <a:spLocks/>
          </p:cNvSpPr>
          <p:nvPr/>
        </p:nvSpPr>
        <p:spPr bwMode="auto">
          <a:xfrm>
            <a:off x="2052638" y="5100638"/>
            <a:ext cx="334962" cy="384175"/>
          </a:xfrm>
          <a:custGeom>
            <a:avLst/>
            <a:gdLst>
              <a:gd name="T0" fmla="*/ 133 w 211"/>
              <a:gd name="T1" fmla="*/ 14 h 242"/>
              <a:gd name="T2" fmla="*/ 133 w 211"/>
              <a:gd name="T3" fmla="*/ 14 h 242"/>
              <a:gd name="T4" fmla="*/ 155 w 211"/>
              <a:gd name="T5" fmla="*/ 18 h 242"/>
              <a:gd name="T6" fmla="*/ 177 w 211"/>
              <a:gd name="T7" fmla="*/ 25 h 242"/>
              <a:gd name="T8" fmla="*/ 196 w 211"/>
              <a:gd name="T9" fmla="*/ 36 h 242"/>
              <a:gd name="T10" fmla="*/ 211 w 211"/>
              <a:gd name="T11" fmla="*/ 50 h 242"/>
              <a:gd name="T12" fmla="*/ 211 w 211"/>
              <a:gd name="T13" fmla="*/ 50 h 242"/>
              <a:gd name="T14" fmla="*/ 193 w 211"/>
              <a:gd name="T15" fmla="*/ 29 h 242"/>
              <a:gd name="T16" fmla="*/ 171 w 211"/>
              <a:gd name="T17" fmla="*/ 14 h 242"/>
              <a:gd name="T18" fmla="*/ 146 w 211"/>
              <a:gd name="T19" fmla="*/ 4 h 242"/>
              <a:gd name="T20" fmla="*/ 121 w 211"/>
              <a:gd name="T21" fmla="*/ 0 h 242"/>
              <a:gd name="T22" fmla="*/ 121 w 211"/>
              <a:gd name="T23" fmla="*/ 0 h 242"/>
              <a:gd name="T24" fmla="*/ 96 w 211"/>
              <a:gd name="T25" fmla="*/ 4 h 242"/>
              <a:gd name="T26" fmla="*/ 74 w 211"/>
              <a:gd name="T27" fmla="*/ 11 h 242"/>
              <a:gd name="T28" fmla="*/ 53 w 211"/>
              <a:gd name="T29" fmla="*/ 25 h 242"/>
              <a:gd name="T30" fmla="*/ 34 w 211"/>
              <a:gd name="T31" fmla="*/ 39 h 242"/>
              <a:gd name="T32" fmla="*/ 21 w 211"/>
              <a:gd name="T33" fmla="*/ 61 h 242"/>
              <a:gd name="T34" fmla="*/ 9 w 211"/>
              <a:gd name="T35" fmla="*/ 85 h 242"/>
              <a:gd name="T36" fmla="*/ 3 w 211"/>
              <a:gd name="T37" fmla="*/ 110 h 242"/>
              <a:gd name="T38" fmla="*/ 0 w 211"/>
              <a:gd name="T39" fmla="*/ 139 h 242"/>
              <a:gd name="T40" fmla="*/ 0 w 211"/>
              <a:gd name="T41" fmla="*/ 139 h 242"/>
              <a:gd name="T42" fmla="*/ 3 w 211"/>
              <a:gd name="T43" fmla="*/ 167 h 242"/>
              <a:gd name="T44" fmla="*/ 12 w 211"/>
              <a:gd name="T45" fmla="*/ 195 h 242"/>
              <a:gd name="T46" fmla="*/ 25 w 211"/>
              <a:gd name="T47" fmla="*/ 220 h 242"/>
              <a:gd name="T48" fmla="*/ 40 w 211"/>
              <a:gd name="T49" fmla="*/ 242 h 242"/>
              <a:gd name="T50" fmla="*/ 40 w 211"/>
              <a:gd name="T51" fmla="*/ 242 h 242"/>
              <a:gd name="T52" fmla="*/ 28 w 211"/>
              <a:gd name="T53" fmla="*/ 224 h 242"/>
              <a:gd name="T54" fmla="*/ 18 w 211"/>
              <a:gd name="T55" fmla="*/ 203 h 242"/>
              <a:gd name="T56" fmla="*/ 15 w 211"/>
              <a:gd name="T57" fmla="*/ 178 h 242"/>
              <a:gd name="T58" fmla="*/ 12 w 211"/>
              <a:gd name="T59" fmla="*/ 153 h 242"/>
              <a:gd name="T60" fmla="*/ 12 w 211"/>
              <a:gd name="T61" fmla="*/ 153 h 242"/>
              <a:gd name="T62" fmla="*/ 15 w 211"/>
              <a:gd name="T63" fmla="*/ 124 h 242"/>
              <a:gd name="T64" fmla="*/ 21 w 211"/>
              <a:gd name="T65" fmla="*/ 100 h 242"/>
              <a:gd name="T66" fmla="*/ 34 w 211"/>
              <a:gd name="T67" fmla="*/ 75 h 242"/>
              <a:gd name="T68" fmla="*/ 46 w 211"/>
              <a:gd name="T69" fmla="*/ 54 h 242"/>
              <a:gd name="T70" fmla="*/ 65 w 211"/>
              <a:gd name="T71" fmla="*/ 39 h 242"/>
              <a:gd name="T72" fmla="*/ 87 w 211"/>
              <a:gd name="T73" fmla="*/ 25 h 242"/>
              <a:gd name="T74" fmla="*/ 109 w 211"/>
              <a:gd name="T75" fmla="*/ 18 h 242"/>
              <a:gd name="T76" fmla="*/ 133 w 211"/>
              <a:gd name="T77" fmla="*/ 14 h 242"/>
              <a:gd name="T78" fmla="*/ 133 w 211"/>
              <a:gd name="T79" fmla="*/ 14 h 24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2"/>
              <a:gd name="T122" fmla="*/ 211 w 211"/>
              <a:gd name="T123" fmla="*/ 242 h 24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2">
                <a:moveTo>
                  <a:pt x="133" y="14"/>
                </a:moveTo>
                <a:lnTo>
                  <a:pt x="133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6"/>
                </a:lnTo>
                <a:lnTo>
                  <a:pt x="211" y="50"/>
                </a:lnTo>
                <a:lnTo>
                  <a:pt x="193" y="29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4" y="11"/>
                </a:lnTo>
                <a:lnTo>
                  <a:pt x="53" y="25"/>
                </a:lnTo>
                <a:lnTo>
                  <a:pt x="34" y="39"/>
                </a:lnTo>
                <a:lnTo>
                  <a:pt x="21" y="61"/>
                </a:lnTo>
                <a:lnTo>
                  <a:pt x="9" y="85"/>
                </a:lnTo>
                <a:lnTo>
                  <a:pt x="3" y="110"/>
                </a:lnTo>
                <a:lnTo>
                  <a:pt x="0" y="139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2"/>
                </a:lnTo>
                <a:lnTo>
                  <a:pt x="28" y="224"/>
                </a:lnTo>
                <a:lnTo>
                  <a:pt x="18" y="203"/>
                </a:lnTo>
                <a:lnTo>
                  <a:pt x="15" y="178"/>
                </a:lnTo>
                <a:lnTo>
                  <a:pt x="12" y="153"/>
                </a:lnTo>
                <a:lnTo>
                  <a:pt x="15" y="124"/>
                </a:lnTo>
                <a:lnTo>
                  <a:pt x="21" y="100"/>
                </a:lnTo>
                <a:lnTo>
                  <a:pt x="34" y="75"/>
                </a:lnTo>
                <a:lnTo>
                  <a:pt x="46" y="54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3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7" name="Freeform 77"/>
          <p:cNvSpPr>
            <a:spLocks/>
          </p:cNvSpPr>
          <p:nvPr/>
        </p:nvSpPr>
        <p:spPr bwMode="auto">
          <a:xfrm>
            <a:off x="2071688" y="5122863"/>
            <a:ext cx="385762" cy="439737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1 w 243"/>
              <a:gd name="T11" fmla="*/ 0 h 277"/>
              <a:gd name="T12" fmla="*/ 121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4 w 243"/>
              <a:gd name="T21" fmla="*/ 40 h 277"/>
              <a:gd name="T22" fmla="*/ 22 w 243"/>
              <a:gd name="T23" fmla="*/ 61 h 277"/>
              <a:gd name="T24" fmla="*/ 9 w 243"/>
              <a:gd name="T25" fmla="*/ 86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6 w 243"/>
              <a:gd name="T35" fmla="*/ 189 h 277"/>
              <a:gd name="T36" fmla="*/ 16 w 243"/>
              <a:gd name="T37" fmla="*/ 210 h 277"/>
              <a:gd name="T38" fmla="*/ 28 w 243"/>
              <a:gd name="T39" fmla="*/ 228 h 277"/>
              <a:gd name="T40" fmla="*/ 28 w 243"/>
              <a:gd name="T41" fmla="*/ 228 h 277"/>
              <a:gd name="T42" fmla="*/ 47 w 243"/>
              <a:gd name="T43" fmla="*/ 249 h 277"/>
              <a:gd name="T44" fmla="*/ 69 w 243"/>
              <a:gd name="T45" fmla="*/ 263 h 277"/>
              <a:gd name="T46" fmla="*/ 93 w 243"/>
              <a:gd name="T47" fmla="*/ 274 h 277"/>
              <a:gd name="T48" fmla="*/ 121 w 243"/>
              <a:gd name="T49" fmla="*/ 277 h 277"/>
              <a:gd name="T50" fmla="*/ 121 w 243"/>
              <a:gd name="T51" fmla="*/ 277 h 277"/>
              <a:gd name="T52" fmla="*/ 146 w 243"/>
              <a:gd name="T53" fmla="*/ 274 h 277"/>
              <a:gd name="T54" fmla="*/ 168 w 243"/>
              <a:gd name="T55" fmla="*/ 267 h 277"/>
              <a:gd name="T56" fmla="*/ 190 w 243"/>
              <a:gd name="T57" fmla="*/ 252 h 277"/>
              <a:gd name="T58" fmla="*/ 205 w 243"/>
              <a:gd name="T59" fmla="*/ 235 h 277"/>
              <a:gd name="T60" fmla="*/ 221 w 243"/>
              <a:gd name="T61" fmla="*/ 217 h 277"/>
              <a:gd name="T62" fmla="*/ 233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0 w 243"/>
              <a:gd name="T73" fmla="*/ 79 h 277"/>
              <a:gd name="T74" fmla="*/ 218 w 243"/>
              <a:gd name="T75" fmla="*/ 54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4" y="40"/>
                </a:lnTo>
                <a:lnTo>
                  <a:pt x="22" y="61"/>
                </a:lnTo>
                <a:lnTo>
                  <a:pt x="9" y="86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6" y="189"/>
                </a:lnTo>
                <a:lnTo>
                  <a:pt x="16" y="210"/>
                </a:lnTo>
                <a:lnTo>
                  <a:pt x="28" y="228"/>
                </a:lnTo>
                <a:lnTo>
                  <a:pt x="47" y="249"/>
                </a:lnTo>
                <a:lnTo>
                  <a:pt x="69" y="263"/>
                </a:lnTo>
                <a:lnTo>
                  <a:pt x="93" y="274"/>
                </a:lnTo>
                <a:lnTo>
                  <a:pt x="121" y="277"/>
                </a:lnTo>
                <a:lnTo>
                  <a:pt x="146" y="274"/>
                </a:lnTo>
                <a:lnTo>
                  <a:pt x="168" y="267"/>
                </a:lnTo>
                <a:lnTo>
                  <a:pt x="190" y="252"/>
                </a:lnTo>
                <a:lnTo>
                  <a:pt x="205" y="235"/>
                </a:lnTo>
                <a:lnTo>
                  <a:pt x="221" y="217"/>
                </a:lnTo>
                <a:lnTo>
                  <a:pt x="233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0" y="79"/>
                </a:lnTo>
                <a:lnTo>
                  <a:pt x="218" y="54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8" name="Freeform 78"/>
          <p:cNvSpPr>
            <a:spLocks/>
          </p:cNvSpPr>
          <p:nvPr/>
        </p:nvSpPr>
        <p:spPr bwMode="auto">
          <a:xfrm>
            <a:off x="2955925" y="3917950"/>
            <a:ext cx="336550" cy="382588"/>
          </a:xfrm>
          <a:custGeom>
            <a:avLst/>
            <a:gdLst>
              <a:gd name="T0" fmla="*/ 134 w 212"/>
              <a:gd name="T1" fmla="*/ 14 h 241"/>
              <a:gd name="T2" fmla="*/ 134 w 212"/>
              <a:gd name="T3" fmla="*/ 14 h 241"/>
              <a:gd name="T4" fmla="*/ 156 w 212"/>
              <a:gd name="T5" fmla="*/ 18 h 241"/>
              <a:gd name="T6" fmla="*/ 177 w 212"/>
              <a:gd name="T7" fmla="*/ 25 h 241"/>
              <a:gd name="T8" fmla="*/ 196 w 212"/>
              <a:gd name="T9" fmla="*/ 36 h 241"/>
              <a:gd name="T10" fmla="*/ 212 w 212"/>
              <a:gd name="T11" fmla="*/ 50 h 241"/>
              <a:gd name="T12" fmla="*/ 212 w 212"/>
              <a:gd name="T13" fmla="*/ 50 h 241"/>
              <a:gd name="T14" fmla="*/ 193 w 212"/>
              <a:gd name="T15" fmla="*/ 28 h 241"/>
              <a:gd name="T16" fmla="*/ 171 w 212"/>
              <a:gd name="T17" fmla="*/ 14 h 241"/>
              <a:gd name="T18" fmla="*/ 146 w 212"/>
              <a:gd name="T19" fmla="*/ 4 h 241"/>
              <a:gd name="T20" fmla="*/ 121 w 212"/>
              <a:gd name="T21" fmla="*/ 0 h 241"/>
              <a:gd name="T22" fmla="*/ 121 w 212"/>
              <a:gd name="T23" fmla="*/ 0 h 241"/>
              <a:gd name="T24" fmla="*/ 96 w 212"/>
              <a:gd name="T25" fmla="*/ 4 h 241"/>
              <a:gd name="T26" fmla="*/ 75 w 212"/>
              <a:gd name="T27" fmla="*/ 11 h 241"/>
              <a:gd name="T28" fmla="*/ 53 w 212"/>
              <a:gd name="T29" fmla="*/ 25 h 241"/>
              <a:gd name="T30" fmla="*/ 34 w 212"/>
              <a:gd name="T31" fmla="*/ 39 h 241"/>
              <a:gd name="T32" fmla="*/ 22 w 212"/>
              <a:gd name="T33" fmla="*/ 60 h 241"/>
              <a:gd name="T34" fmla="*/ 9 w 212"/>
              <a:gd name="T35" fmla="*/ 85 h 241"/>
              <a:gd name="T36" fmla="*/ 3 w 212"/>
              <a:gd name="T37" fmla="*/ 110 h 241"/>
              <a:gd name="T38" fmla="*/ 0 w 212"/>
              <a:gd name="T39" fmla="*/ 138 h 241"/>
              <a:gd name="T40" fmla="*/ 0 w 212"/>
              <a:gd name="T41" fmla="*/ 138 h 241"/>
              <a:gd name="T42" fmla="*/ 3 w 212"/>
              <a:gd name="T43" fmla="*/ 167 h 241"/>
              <a:gd name="T44" fmla="*/ 12 w 212"/>
              <a:gd name="T45" fmla="*/ 195 h 241"/>
              <a:gd name="T46" fmla="*/ 25 w 212"/>
              <a:gd name="T47" fmla="*/ 220 h 241"/>
              <a:gd name="T48" fmla="*/ 40 w 212"/>
              <a:gd name="T49" fmla="*/ 241 h 241"/>
              <a:gd name="T50" fmla="*/ 40 w 212"/>
              <a:gd name="T51" fmla="*/ 241 h 241"/>
              <a:gd name="T52" fmla="*/ 28 w 212"/>
              <a:gd name="T53" fmla="*/ 224 h 241"/>
              <a:gd name="T54" fmla="*/ 19 w 212"/>
              <a:gd name="T55" fmla="*/ 202 h 241"/>
              <a:gd name="T56" fmla="*/ 16 w 212"/>
              <a:gd name="T57" fmla="*/ 177 h 241"/>
              <a:gd name="T58" fmla="*/ 12 w 212"/>
              <a:gd name="T59" fmla="*/ 153 h 241"/>
              <a:gd name="T60" fmla="*/ 12 w 212"/>
              <a:gd name="T61" fmla="*/ 153 h 241"/>
              <a:gd name="T62" fmla="*/ 16 w 212"/>
              <a:gd name="T63" fmla="*/ 124 h 241"/>
              <a:gd name="T64" fmla="*/ 22 w 212"/>
              <a:gd name="T65" fmla="*/ 99 h 241"/>
              <a:gd name="T66" fmla="*/ 34 w 212"/>
              <a:gd name="T67" fmla="*/ 75 h 241"/>
              <a:gd name="T68" fmla="*/ 47 w 212"/>
              <a:gd name="T69" fmla="*/ 53 h 241"/>
              <a:gd name="T70" fmla="*/ 65 w 212"/>
              <a:gd name="T71" fmla="*/ 39 h 241"/>
              <a:gd name="T72" fmla="*/ 87 w 212"/>
              <a:gd name="T73" fmla="*/ 25 h 241"/>
              <a:gd name="T74" fmla="*/ 109 w 212"/>
              <a:gd name="T75" fmla="*/ 18 h 241"/>
              <a:gd name="T76" fmla="*/ 134 w 212"/>
              <a:gd name="T77" fmla="*/ 14 h 241"/>
              <a:gd name="T78" fmla="*/ 134 w 212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2"/>
              <a:gd name="T121" fmla="*/ 0 h 241"/>
              <a:gd name="T122" fmla="*/ 212 w 212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2" h="241">
                <a:moveTo>
                  <a:pt x="134" y="14"/>
                </a:moveTo>
                <a:lnTo>
                  <a:pt x="134" y="14"/>
                </a:lnTo>
                <a:lnTo>
                  <a:pt x="156" y="18"/>
                </a:lnTo>
                <a:lnTo>
                  <a:pt x="177" y="25"/>
                </a:lnTo>
                <a:lnTo>
                  <a:pt x="196" y="36"/>
                </a:lnTo>
                <a:lnTo>
                  <a:pt x="212" y="50"/>
                </a:lnTo>
                <a:lnTo>
                  <a:pt x="193" y="28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5" y="11"/>
                </a:lnTo>
                <a:lnTo>
                  <a:pt x="53" y="25"/>
                </a:lnTo>
                <a:lnTo>
                  <a:pt x="34" y="39"/>
                </a:lnTo>
                <a:lnTo>
                  <a:pt x="22" y="60"/>
                </a:lnTo>
                <a:lnTo>
                  <a:pt x="9" y="85"/>
                </a:lnTo>
                <a:lnTo>
                  <a:pt x="3" y="110"/>
                </a:lnTo>
                <a:lnTo>
                  <a:pt x="0" y="138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4"/>
                </a:lnTo>
                <a:lnTo>
                  <a:pt x="19" y="202"/>
                </a:lnTo>
                <a:lnTo>
                  <a:pt x="16" y="177"/>
                </a:lnTo>
                <a:lnTo>
                  <a:pt x="12" y="153"/>
                </a:lnTo>
                <a:lnTo>
                  <a:pt x="16" y="124"/>
                </a:lnTo>
                <a:lnTo>
                  <a:pt x="22" y="99"/>
                </a:lnTo>
                <a:lnTo>
                  <a:pt x="34" y="75"/>
                </a:lnTo>
                <a:lnTo>
                  <a:pt x="47" y="53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799" name="Freeform 79"/>
          <p:cNvSpPr>
            <a:spLocks/>
          </p:cNvSpPr>
          <p:nvPr/>
        </p:nvSpPr>
        <p:spPr bwMode="auto">
          <a:xfrm>
            <a:off x="2974975" y="3940175"/>
            <a:ext cx="385763" cy="439738"/>
          </a:xfrm>
          <a:custGeom>
            <a:avLst/>
            <a:gdLst>
              <a:gd name="T0" fmla="*/ 200 w 243"/>
              <a:gd name="T1" fmla="*/ 36 h 277"/>
              <a:gd name="T2" fmla="*/ 200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4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4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4 w 243"/>
              <a:gd name="T33" fmla="*/ 163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3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3 h 277"/>
              <a:gd name="T54" fmla="*/ 169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200 w 243"/>
              <a:gd name="T77" fmla="*/ 36 h 277"/>
              <a:gd name="T78" fmla="*/ 200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200" y="36"/>
                </a:moveTo>
                <a:lnTo>
                  <a:pt x="200" y="36"/>
                </a:lnTo>
                <a:lnTo>
                  <a:pt x="184" y="22"/>
                </a:lnTo>
                <a:lnTo>
                  <a:pt x="165" y="11"/>
                </a:lnTo>
                <a:lnTo>
                  <a:pt x="144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4" y="110"/>
                </a:lnTo>
                <a:lnTo>
                  <a:pt x="0" y="139"/>
                </a:lnTo>
                <a:lnTo>
                  <a:pt x="4" y="163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3"/>
                </a:lnTo>
                <a:lnTo>
                  <a:pt x="122" y="277"/>
                </a:lnTo>
                <a:lnTo>
                  <a:pt x="147" y="273"/>
                </a:lnTo>
                <a:lnTo>
                  <a:pt x="169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20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0" name="Freeform 80"/>
          <p:cNvSpPr>
            <a:spLocks/>
          </p:cNvSpPr>
          <p:nvPr/>
        </p:nvSpPr>
        <p:spPr bwMode="auto">
          <a:xfrm>
            <a:off x="3114675" y="2160588"/>
            <a:ext cx="334963" cy="388937"/>
          </a:xfrm>
          <a:custGeom>
            <a:avLst/>
            <a:gdLst>
              <a:gd name="T0" fmla="*/ 133 w 211"/>
              <a:gd name="T1" fmla="*/ 14 h 245"/>
              <a:gd name="T2" fmla="*/ 133 w 211"/>
              <a:gd name="T3" fmla="*/ 14 h 245"/>
              <a:gd name="T4" fmla="*/ 155 w 211"/>
              <a:gd name="T5" fmla="*/ 18 h 245"/>
              <a:gd name="T6" fmla="*/ 177 w 211"/>
              <a:gd name="T7" fmla="*/ 25 h 245"/>
              <a:gd name="T8" fmla="*/ 196 w 211"/>
              <a:gd name="T9" fmla="*/ 35 h 245"/>
              <a:gd name="T10" fmla="*/ 211 w 211"/>
              <a:gd name="T11" fmla="*/ 50 h 245"/>
              <a:gd name="T12" fmla="*/ 211 w 211"/>
              <a:gd name="T13" fmla="*/ 50 h 245"/>
              <a:gd name="T14" fmla="*/ 193 w 211"/>
              <a:gd name="T15" fmla="*/ 28 h 245"/>
              <a:gd name="T16" fmla="*/ 171 w 211"/>
              <a:gd name="T17" fmla="*/ 14 h 245"/>
              <a:gd name="T18" fmla="*/ 149 w 211"/>
              <a:gd name="T19" fmla="*/ 3 h 245"/>
              <a:gd name="T20" fmla="*/ 121 w 211"/>
              <a:gd name="T21" fmla="*/ 0 h 245"/>
              <a:gd name="T22" fmla="*/ 121 w 211"/>
              <a:gd name="T23" fmla="*/ 0 h 245"/>
              <a:gd name="T24" fmla="*/ 96 w 211"/>
              <a:gd name="T25" fmla="*/ 3 h 245"/>
              <a:gd name="T26" fmla="*/ 74 w 211"/>
              <a:gd name="T27" fmla="*/ 14 h 245"/>
              <a:gd name="T28" fmla="*/ 52 w 211"/>
              <a:gd name="T29" fmla="*/ 25 h 245"/>
              <a:gd name="T30" fmla="*/ 37 w 211"/>
              <a:gd name="T31" fmla="*/ 42 h 245"/>
              <a:gd name="T32" fmla="*/ 21 w 211"/>
              <a:gd name="T33" fmla="*/ 64 h 245"/>
              <a:gd name="T34" fmla="*/ 9 w 211"/>
              <a:gd name="T35" fmla="*/ 85 h 245"/>
              <a:gd name="T36" fmla="*/ 3 w 211"/>
              <a:gd name="T37" fmla="*/ 113 h 245"/>
              <a:gd name="T38" fmla="*/ 0 w 211"/>
              <a:gd name="T39" fmla="*/ 138 h 245"/>
              <a:gd name="T40" fmla="*/ 0 w 211"/>
              <a:gd name="T41" fmla="*/ 138 h 245"/>
              <a:gd name="T42" fmla="*/ 3 w 211"/>
              <a:gd name="T43" fmla="*/ 170 h 245"/>
              <a:gd name="T44" fmla="*/ 12 w 211"/>
              <a:gd name="T45" fmla="*/ 199 h 245"/>
              <a:gd name="T46" fmla="*/ 24 w 211"/>
              <a:gd name="T47" fmla="*/ 223 h 245"/>
              <a:gd name="T48" fmla="*/ 43 w 211"/>
              <a:gd name="T49" fmla="*/ 245 h 245"/>
              <a:gd name="T50" fmla="*/ 43 w 211"/>
              <a:gd name="T51" fmla="*/ 245 h 245"/>
              <a:gd name="T52" fmla="*/ 31 w 211"/>
              <a:gd name="T53" fmla="*/ 223 h 245"/>
              <a:gd name="T54" fmla="*/ 21 w 211"/>
              <a:gd name="T55" fmla="*/ 202 h 245"/>
              <a:gd name="T56" fmla="*/ 15 w 211"/>
              <a:gd name="T57" fmla="*/ 177 h 245"/>
              <a:gd name="T58" fmla="*/ 12 w 211"/>
              <a:gd name="T59" fmla="*/ 152 h 245"/>
              <a:gd name="T60" fmla="*/ 12 w 211"/>
              <a:gd name="T61" fmla="*/ 152 h 245"/>
              <a:gd name="T62" fmla="*/ 15 w 211"/>
              <a:gd name="T63" fmla="*/ 128 h 245"/>
              <a:gd name="T64" fmla="*/ 21 w 211"/>
              <a:gd name="T65" fmla="*/ 99 h 245"/>
              <a:gd name="T66" fmla="*/ 34 w 211"/>
              <a:gd name="T67" fmla="*/ 78 h 245"/>
              <a:gd name="T68" fmla="*/ 49 w 211"/>
              <a:gd name="T69" fmla="*/ 57 h 245"/>
              <a:gd name="T70" fmla="*/ 65 w 211"/>
              <a:gd name="T71" fmla="*/ 39 h 245"/>
              <a:gd name="T72" fmla="*/ 87 w 211"/>
              <a:gd name="T73" fmla="*/ 28 h 245"/>
              <a:gd name="T74" fmla="*/ 109 w 211"/>
              <a:gd name="T75" fmla="*/ 18 h 245"/>
              <a:gd name="T76" fmla="*/ 133 w 211"/>
              <a:gd name="T77" fmla="*/ 14 h 245"/>
              <a:gd name="T78" fmla="*/ 133 w 211"/>
              <a:gd name="T79" fmla="*/ 14 h 2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5"/>
              <a:gd name="T122" fmla="*/ 211 w 211"/>
              <a:gd name="T123" fmla="*/ 245 h 24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5">
                <a:moveTo>
                  <a:pt x="133" y="14"/>
                </a:moveTo>
                <a:lnTo>
                  <a:pt x="133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5"/>
                </a:lnTo>
                <a:lnTo>
                  <a:pt x="211" y="50"/>
                </a:lnTo>
                <a:lnTo>
                  <a:pt x="193" y="28"/>
                </a:lnTo>
                <a:lnTo>
                  <a:pt x="171" y="14"/>
                </a:lnTo>
                <a:lnTo>
                  <a:pt x="149" y="3"/>
                </a:lnTo>
                <a:lnTo>
                  <a:pt x="121" y="0"/>
                </a:lnTo>
                <a:lnTo>
                  <a:pt x="96" y="3"/>
                </a:lnTo>
                <a:lnTo>
                  <a:pt x="74" y="14"/>
                </a:lnTo>
                <a:lnTo>
                  <a:pt x="52" y="25"/>
                </a:lnTo>
                <a:lnTo>
                  <a:pt x="37" y="42"/>
                </a:lnTo>
                <a:lnTo>
                  <a:pt x="21" y="64"/>
                </a:lnTo>
                <a:lnTo>
                  <a:pt x="9" y="85"/>
                </a:lnTo>
                <a:lnTo>
                  <a:pt x="3" y="113"/>
                </a:lnTo>
                <a:lnTo>
                  <a:pt x="0" y="138"/>
                </a:lnTo>
                <a:lnTo>
                  <a:pt x="3" y="170"/>
                </a:lnTo>
                <a:lnTo>
                  <a:pt x="12" y="199"/>
                </a:lnTo>
                <a:lnTo>
                  <a:pt x="24" y="223"/>
                </a:lnTo>
                <a:lnTo>
                  <a:pt x="43" y="245"/>
                </a:lnTo>
                <a:lnTo>
                  <a:pt x="31" y="223"/>
                </a:lnTo>
                <a:lnTo>
                  <a:pt x="21" y="202"/>
                </a:lnTo>
                <a:lnTo>
                  <a:pt x="15" y="177"/>
                </a:lnTo>
                <a:lnTo>
                  <a:pt x="12" y="152"/>
                </a:lnTo>
                <a:lnTo>
                  <a:pt x="15" y="128"/>
                </a:lnTo>
                <a:lnTo>
                  <a:pt x="21" y="99"/>
                </a:lnTo>
                <a:lnTo>
                  <a:pt x="34" y="78"/>
                </a:lnTo>
                <a:lnTo>
                  <a:pt x="49" y="57"/>
                </a:lnTo>
                <a:lnTo>
                  <a:pt x="65" y="39"/>
                </a:lnTo>
                <a:lnTo>
                  <a:pt x="87" y="28"/>
                </a:lnTo>
                <a:lnTo>
                  <a:pt x="109" y="18"/>
                </a:lnTo>
                <a:lnTo>
                  <a:pt x="133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1" name="Freeform 81"/>
          <p:cNvSpPr>
            <a:spLocks/>
          </p:cNvSpPr>
          <p:nvPr/>
        </p:nvSpPr>
        <p:spPr bwMode="auto">
          <a:xfrm>
            <a:off x="3133725" y="2182813"/>
            <a:ext cx="385763" cy="439737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1 h 277"/>
              <a:gd name="T6" fmla="*/ 165 w 243"/>
              <a:gd name="T7" fmla="*/ 11 h 277"/>
              <a:gd name="T8" fmla="*/ 143 w 243"/>
              <a:gd name="T9" fmla="*/ 4 h 277"/>
              <a:gd name="T10" fmla="*/ 121 w 243"/>
              <a:gd name="T11" fmla="*/ 0 h 277"/>
              <a:gd name="T12" fmla="*/ 121 w 243"/>
              <a:gd name="T13" fmla="*/ 0 h 277"/>
              <a:gd name="T14" fmla="*/ 97 w 243"/>
              <a:gd name="T15" fmla="*/ 4 h 277"/>
              <a:gd name="T16" fmla="*/ 75 w 243"/>
              <a:gd name="T17" fmla="*/ 14 h 277"/>
              <a:gd name="T18" fmla="*/ 53 w 243"/>
              <a:gd name="T19" fmla="*/ 25 h 277"/>
              <a:gd name="T20" fmla="*/ 37 w 243"/>
              <a:gd name="T21" fmla="*/ 43 h 277"/>
              <a:gd name="T22" fmla="*/ 22 w 243"/>
              <a:gd name="T23" fmla="*/ 64 h 277"/>
              <a:gd name="T24" fmla="*/ 9 w 243"/>
              <a:gd name="T25" fmla="*/ 85 h 277"/>
              <a:gd name="T26" fmla="*/ 3 w 243"/>
              <a:gd name="T27" fmla="*/ 114 h 277"/>
              <a:gd name="T28" fmla="*/ 0 w 243"/>
              <a:gd name="T29" fmla="*/ 138 h 277"/>
              <a:gd name="T30" fmla="*/ 0 w 243"/>
              <a:gd name="T31" fmla="*/ 138 h 277"/>
              <a:gd name="T32" fmla="*/ 3 w 243"/>
              <a:gd name="T33" fmla="*/ 163 h 277"/>
              <a:gd name="T34" fmla="*/ 9 w 243"/>
              <a:gd name="T35" fmla="*/ 188 h 277"/>
              <a:gd name="T36" fmla="*/ 19 w 243"/>
              <a:gd name="T37" fmla="*/ 209 h 277"/>
              <a:gd name="T38" fmla="*/ 31 w 243"/>
              <a:gd name="T39" fmla="*/ 231 h 277"/>
              <a:gd name="T40" fmla="*/ 31 w 243"/>
              <a:gd name="T41" fmla="*/ 231 h 277"/>
              <a:gd name="T42" fmla="*/ 50 w 243"/>
              <a:gd name="T43" fmla="*/ 248 h 277"/>
              <a:gd name="T44" fmla="*/ 72 w 243"/>
              <a:gd name="T45" fmla="*/ 266 h 277"/>
              <a:gd name="T46" fmla="*/ 93 w 243"/>
              <a:gd name="T47" fmla="*/ 273 h 277"/>
              <a:gd name="T48" fmla="*/ 121 w 243"/>
              <a:gd name="T49" fmla="*/ 277 h 277"/>
              <a:gd name="T50" fmla="*/ 121 w 243"/>
              <a:gd name="T51" fmla="*/ 277 h 277"/>
              <a:gd name="T52" fmla="*/ 146 w 243"/>
              <a:gd name="T53" fmla="*/ 273 h 277"/>
              <a:gd name="T54" fmla="*/ 168 w 243"/>
              <a:gd name="T55" fmla="*/ 266 h 277"/>
              <a:gd name="T56" fmla="*/ 190 w 243"/>
              <a:gd name="T57" fmla="*/ 256 h 277"/>
              <a:gd name="T58" fmla="*/ 209 w 243"/>
              <a:gd name="T59" fmla="*/ 238 h 277"/>
              <a:gd name="T60" fmla="*/ 221 w 243"/>
              <a:gd name="T61" fmla="*/ 217 h 277"/>
              <a:gd name="T62" fmla="*/ 233 w 243"/>
              <a:gd name="T63" fmla="*/ 195 h 277"/>
              <a:gd name="T64" fmla="*/ 240 w 243"/>
              <a:gd name="T65" fmla="*/ 167 h 277"/>
              <a:gd name="T66" fmla="*/ 243 w 243"/>
              <a:gd name="T67" fmla="*/ 138 h 277"/>
              <a:gd name="T68" fmla="*/ 243 w 243"/>
              <a:gd name="T69" fmla="*/ 138 h 277"/>
              <a:gd name="T70" fmla="*/ 240 w 243"/>
              <a:gd name="T71" fmla="*/ 110 h 277"/>
              <a:gd name="T72" fmla="*/ 230 w 243"/>
              <a:gd name="T73" fmla="*/ 82 h 277"/>
              <a:gd name="T74" fmla="*/ 218 w 243"/>
              <a:gd name="T75" fmla="*/ 57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1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7" y="4"/>
                </a:lnTo>
                <a:lnTo>
                  <a:pt x="75" y="14"/>
                </a:lnTo>
                <a:lnTo>
                  <a:pt x="53" y="25"/>
                </a:lnTo>
                <a:lnTo>
                  <a:pt x="37" y="43"/>
                </a:lnTo>
                <a:lnTo>
                  <a:pt x="22" y="64"/>
                </a:lnTo>
                <a:lnTo>
                  <a:pt x="9" y="85"/>
                </a:lnTo>
                <a:lnTo>
                  <a:pt x="3" y="114"/>
                </a:lnTo>
                <a:lnTo>
                  <a:pt x="0" y="138"/>
                </a:lnTo>
                <a:lnTo>
                  <a:pt x="3" y="163"/>
                </a:lnTo>
                <a:lnTo>
                  <a:pt x="9" y="188"/>
                </a:lnTo>
                <a:lnTo>
                  <a:pt x="19" y="209"/>
                </a:lnTo>
                <a:lnTo>
                  <a:pt x="31" y="231"/>
                </a:lnTo>
                <a:lnTo>
                  <a:pt x="50" y="248"/>
                </a:lnTo>
                <a:lnTo>
                  <a:pt x="72" y="266"/>
                </a:lnTo>
                <a:lnTo>
                  <a:pt x="93" y="273"/>
                </a:lnTo>
                <a:lnTo>
                  <a:pt x="121" y="277"/>
                </a:lnTo>
                <a:lnTo>
                  <a:pt x="146" y="273"/>
                </a:lnTo>
                <a:lnTo>
                  <a:pt x="168" y="266"/>
                </a:lnTo>
                <a:lnTo>
                  <a:pt x="190" y="256"/>
                </a:lnTo>
                <a:lnTo>
                  <a:pt x="209" y="238"/>
                </a:lnTo>
                <a:lnTo>
                  <a:pt x="221" y="217"/>
                </a:lnTo>
                <a:lnTo>
                  <a:pt x="233" y="195"/>
                </a:lnTo>
                <a:lnTo>
                  <a:pt x="240" y="167"/>
                </a:lnTo>
                <a:lnTo>
                  <a:pt x="243" y="138"/>
                </a:lnTo>
                <a:lnTo>
                  <a:pt x="240" y="110"/>
                </a:lnTo>
                <a:lnTo>
                  <a:pt x="230" y="82"/>
                </a:lnTo>
                <a:lnTo>
                  <a:pt x="218" y="57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2" name="Rectangle 82"/>
          <p:cNvSpPr>
            <a:spLocks noChangeArrowheads="1"/>
          </p:cNvSpPr>
          <p:nvPr/>
        </p:nvSpPr>
        <p:spPr bwMode="auto">
          <a:xfrm>
            <a:off x="4541838" y="280193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B7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3" name="Rectangle 83"/>
          <p:cNvSpPr>
            <a:spLocks noChangeArrowheads="1"/>
          </p:cNvSpPr>
          <p:nvPr/>
        </p:nvSpPr>
        <p:spPr bwMode="auto">
          <a:xfrm>
            <a:off x="4048125" y="5326063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B4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4" name="Rectangle 84"/>
          <p:cNvSpPr>
            <a:spLocks noChangeArrowheads="1"/>
          </p:cNvSpPr>
          <p:nvPr/>
        </p:nvSpPr>
        <p:spPr bwMode="auto">
          <a:xfrm>
            <a:off x="1657350" y="2909888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B2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5" name="Rectangle 85"/>
          <p:cNvSpPr>
            <a:spLocks noChangeArrowheads="1"/>
          </p:cNvSpPr>
          <p:nvPr/>
        </p:nvSpPr>
        <p:spPr bwMode="auto">
          <a:xfrm>
            <a:off x="3236913" y="230028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B5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6" name="Rectangle 86"/>
          <p:cNvSpPr>
            <a:spLocks noChangeArrowheads="1"/>
          </p:cNvSpPr>
          <p:nvPr/>
        </p:nvSpPr>
        <p:spPr bwMode="auto">
          <a:xfrm>
            <a:off x="3089275" y="4059238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B1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7" name="Rectangle 87"/>
          <p:cNvSpPr>
            <a:spLocks noChangeArrowheads="1"/>
          </p:cNvSpPr>
          <p:nvPr/>
        </p:nvSpPr>
        <p:spPr bwMode="auto">
          <a:xfrm>
            <a:off x="2170113" y="5235575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B6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8" name="Freeform 88"/>
          <p:cNvSpPr>
            <a:spLocks/>
          </p:cNvSpPr>
          <p:nvPr/>
        </p:nvSpPr>
        <p:spPr bwMode="auto">
          <a:xfrm>
            <a:off x="6659563" y="5476875"/>
            <a:ext cx="385762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09" name="Rectangle 89"/>
          <p:cNvSpPr>
            <a:spLocks noChangeArrowheads="1"/>
          </p:cNvSpPr>
          <p:nvPr/>
        </p:nvSpPr>
        <p:spPr bwMode="auto">
          <a:xfrm>
            <a:off x="6732588" y="558958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B8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0" name="Line 90"/>
          <p:cNvSpPr>
            <a:spLocks noChangeShapeType="1"/>
          </p:cNvSpPr>
          <p:nvPr/>
        </p:nvSpPr>
        <p:spPr bwMode="auto">
          <a:xfrm>
            <a:off x="4932363" y="5661025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1" name="Rectangle 91"/>
          <p:cNvSpPr>
            <a:spLocks noChangeArrowheads="1"/>
          </p:cNvSpPr>
          <p:nvPr/>
        </p:nvSpPr>
        <p:spPr bwMode="auto">
          <a:xfrm>
            <a:off x="7334250" y="4387850"/>
            <a:ext cx="984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L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2" name="Line 92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3" name="Line 93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4" name="Line 94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5" name="Rectangle 95"/>
          <p:cNvSpPr>
            <a:spLocks noChangeArrowheads="1"/>
          </p:cNvSpPr>
          <p:nvPr/>
        </p:nvSpPr>
        <p:spPr bwMode="auto">
          <a:xfrm>
            <a:off x="7885113" y="5870575"/>
            <a:ext cx="1476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M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6" name="Line 96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7" name="Line 97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8" name="Line 98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19" name="Freeform 99"/>
          <p:cNvSpPr>
            <a:spLocks/>
          </p:cNvSpPr>
          <p:nvPr/>
        </p:nvSpPr>
        <p:spPr bwMode="auto">
          <a:xfrm>
            <a:off x="6659563" y="3644900"/>
            <a:ext cx="385762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20" name="Rectangle 100"/>
          <p:cNvSpPr>
            <a:spLocks noChangeArrowheads="1"/>
          </p:cNvSpPr>
          <p:nvPr/>
        </p:nvSpPr>
        <p:spPr bwMode="auto">
          <a:xfrm>
            <a:off x="6732588" y="3789363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B9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21" name="Line 101"/>
          <p:cNvSpPr>
            <a:spLocks noChangeShapeType="1"/>
          </p:cNvSpPr>
          <p:nvPr/>
        </p:nvSpPr>
        <p:spPr bwMode="auto">
          <a:xfrm>
            <a:off x="7019925" y="5661025"/>
            <a:ext cx="792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22" name="Line 102"/>
          <p:cNvSpPr>
            <a:spLocks noChangeShapeType="1"/>
          </p:cNvSpPr>
          <p:nvPr/>
        </p:nvSpPr>
        <p:spPr bwMode="auto">
          <a:xfrm flipV="1">
            <a:off x="6877050" y="4652963"/>
            <a:ext cx="0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23" name="Line 103"/>
          <p:cNvSpPr>
            <a:spLocks noChangeShapeType="1"/>
          </p:cNvSpPr>
          <p:nvPr/>
        </p:nvSpPr>
        <p:spPr bwMode="auto">
          <a:xfrm flipV="1">
            <a:off x="6804025" y="4076700"/>
            <a:ext cx="0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24" name="Line 104"/>
          <p:cNvSpPr>
            <a:spLocks noChangeShapeType="1"/>
          </p:cNvSpPr>
          <p:nvPr/>
        </p:nvSpPr>
        <p:spPr bwMode="auto">
          <a:xfrm>
            <a:off x="5867400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825" name="Text Box 105"/>
          <p:cNvSpPr txBox="1">
            <a:spLocks noChangeArrowheads="1"/>
          </p:cNvSpPr>
          <p:nvPr/>
        </p:nvSpPr>
        <p:spPr bwMode="auto">
          <a:xfrm>
            <a:off x="1547813" y="1700213"/>
            <a:ext cx="3619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0826" name="Text Box 106"/>
          <p:cNvSpPr txBox="1">
            <a:spLocks noChangeArrowheads="1"/>
          </p:cNvSpPr>
          <p:nvPr/>
        </p:nvSpPr>
        <p:spPr bwMode="auto">
          <a:xfrm>
            <a:off x="3563938" y="2205038"/>
            <a:ext cx="3619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827" name="Text Box 107"/>
          <p:cNvSpPr txBox="1">
            <a:spLocks noChangeArrowheads="1"/>
          </p:cNvSpPr>
          <p:nvPr/>
        </p:nvSpPr>
        <p:spPr bwMode="auto">
          <a:xfrm>
            <a:off x="4067175" y="2636838"/>
            <a:ext cx="3619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0828" name="Text Box 108"/>
          <p:cNvSpPr txBox="1">
            <a:spLocks noChangeArrowheads="1"/>
          </p:cNvSpPr>
          <p:nvPr/>
        </p:nvSpPr>
        <p:spPr bwMode="auto">
          <a:xfrm>
            <a:off x="3563938" y="5157788"/>
            <a:ext cx="3619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0829" name="Text Box 109"/>
          <p:cNvSpPr txBox="1">
            <a:spLocks noChangeArrowheads="1"/>
          </p:cNvSpPr>
          <p:nvPr/>
        </p:nvSpPr>
        <p:spPr bwMode="auto">
          <a:xfrm>
            <a:off x="1692275" y="5084763"/>
            <a:ext cx="3619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0830" name="Text Box 110"/>
          <p:cNvSpPr txBox="1">
            <a:spLocks noChangeArrowheads="1"/>
          </p:cNvSpPr>
          <p:nvPr/>
        </p:nvSpPr>
        <p:spPr bwMode="auto">
          <a:xfrm>
            <a:off x="2627313" y="3933825"/>
            <a:ext cx="3619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0831" name="Text Box 111"/>
          <p:cNvSpPr txBox="1">
            <a:spLocks noChangeArrowheads="1"/>
          </p:cNvSpPr>
          <p:nvPr/>
        </p:nvSpPr>
        <p:spPr bwMode="auto">
          <a:xfrm>
            <a:off x="1187450" y="2781300"/>
            <a:ext cx="3619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0832" name="Text Box 112"/>
          <p:cNvSpPr txBox="1">
            <a:spLocks noChangeArrowheads="1"/>
          </p:cNvSpPr>
          <p:nvPr/>
        </p:nvSpPr>
        <p:spPr bwMode="auto">
          <a:xfrm>
            <a:off x="6300788" y="3644900"/>
            <a:ext cx="3619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0833" name="Text Box 113"/>
          <p:cNvSpPr txBox="1">
            <a:spLocks noChangeArrowheads="1"/>
          </p:cNvSpPr>
          <p:nvPr/>
        </p:nvSpPr>
        <p:spPr bwMode="auto">
          <a:xfrm>
            <a:off x="7019925" y="5084763"/>
            <a:ext cx="3619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107634" name="Text Box 114"/>
          <p:cNvSpPr txBox="1">
            <a:spLocks noChangeArrowheads="1"/>
          </p:cNvSpPr>
          <p:nvPr/>
        </p:nvSpPr>
        <p:spPr bwMode="auto">
          <a:xfrm>
            <a:off x="5653088" y="620713"/>
            <a:ext cx="28797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B3</a:t>
            </a:r>
            <a:r>
              <a:rPr lang="he-IL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sends BPDU</a:t>
            </a:r>
          </a:p>
        </p:txBody>
      </p:sp>
      <p:sp>
        <p:nvSpPr>
          <p:cNvPr id="107635" name="Text Box 115"/>
          <p:cNvSpPr txBox="1">
            <a:spLocks noChangeArrowheads="1"/>
          </p:cNvSpPr>
          <p:nvPr/>
        </p:nvSpPr>
        <p:spPr bwMode="auto">
          <a:xfrm>
            <a:off x="3563938" y="2205038"/>
            <a:ext cx="361950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7636" name="Text Box 116"/>
          <p:cNvSpPr txBox="1">
            <a:spLocks noChangeArrowheads="1"/>
          </p:cNvSpPr>
          <p:nvPr/>
        </p:nvSpPr>
        <p:spPr bwMode="auto">
          <a:xfrm>
            <a:off x="5651500" y="1327150"/>
            <a:ext cx="28797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B2</a:t>
            </a:r>
            <a:r>
              <a:rPr lang="he-IL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sends BPDU</a:t>
            </a:r>
          </a:p>
        </p:txBody>
      </p:sp>
      <p:sp>
        <p:nvSpPr>
          <p:cNvPr id="30837" name="Text Box 117"/>
          <p:cNvSpPr txBox="1">
            <a:spLocks noChangeArrowheads="1"/>
          </p:cNvSpPr>
          <p:nvPr/>
        </p:nvSpPr>
        <p:spPr bwMode="auto">
          <a:xfrm>
            <a:off x="1042988" y="2781300"/>
            <a:ext cx="3619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7638" name="Text Box 118"/>
          <p:cNvSpPr txBox="1">
            <a:spLocks noChangeArrowheads="1"/>
          </p:cNvSpPr>
          <p:nvPr/>
        </p:nvSpPr>
        <p:spPr bwMode="auto">
          <a:xfrm>
            <a:off x="1547813" y="1700213"/>
            <a:ext cx="361950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7639" name="Text Box 119"/>
          <p:cNvSpPr txBox="1">
            <a:spLocks noChangeArrowheads="1"/>
          </p:cNvSpPr>
          <p:nvPr/>
        </p:nvSpPr>
        <p:spPr bwMode="auto">
          <a:xfrm>
            <a:off x="5653088" y="1989138"/>
            <a:ext cx="28797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B1</a:t>
            </a:r>
            <a:r>
              <a:rPr lang="he-IL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sends BPDU</a:t>
            </a:r>
          </a:p>
        </p:txBody>
      </p:sp>
      <p:sp>
        <p:nvSpPr>
          <p:cNvPr id="30840" name="Text Box 120"/>
          <p:cNvSpPr txBox="1">
            <a:spLocks noChangeArrowheads="1"/>
          </p:cNvSpPr>
          <p:nvPr/>
        </p:nvSpPr>
        <p:spPr bwMode="auto">
          <a:xfrm>
            <a:off x="1116013" y="2781300"/>
            <a:ext cx="361950" cy="506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7641" name="Text Box 121"/>
          <p:cNvSpPr txBox="1">
            <a:spLocks noChangeArrowheads="1"/>
          </p:cNvSpPr>
          <p:nvPr/>
        </p:nvSpPr>
        <p:spPr bwMode="auto">
          <a:xfrm>
            <a:off x="1116013" y="2781300"/>
            <a:ext cx="361950" cy="506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7642" name="Text Box 122"/>
          <p:cNvSpPr txBox="1">
            <a:spLocks noChangeArrowheads="1"/>
          </p:cNvSpPr>
          <p:nvPr/>
        </p:nvSpPr>
        <p:spPr bwMode="auto">
          <a:xfrm>
            <a:off x="3563938" y="2205038"/>
            <a:ext cx="361950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7643" name="Text Box 123"/>
          <p:cNvSpPr txBox="1">
            <a:spLocks noChangeArrowheads="1"/>
          </p:cNvSpPr>
          <p:nvPr/>
        </p:nvSpPr>
        <p:spPr bwMode="auto">
          <a:xfrm>
            <a:off x="3995738" y="2565400"/>
            <a:ext cx="361950" cy="506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7644" name="Text Box 124"/>
          <p:cNvSpPr txBox="1">
            <a:spLocks noChangeArrowheads="1"/>
          </p:cNvSpPr>
          <p:nvPr/>
        </p:nvSpPr>
        <p:spPr bwMode="auto">
          <a:xfrm>
            <a:off x="1692275" y="5084763"/>
            <a:ext cx="361950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" name="Text Box 119"/>
          <p:cNvSpPr txBox="1">
            <a:spLocks noChangeArrowheads="1"/>
          </p:cNvSpPr>
          <p:nvPr/>
        </p:nvSpPr>
        <p:spPr bwMode="auto">
          <a:xfrm>
            <a:off x="5580063" y="2636838"/>
            <a:ext cx="28797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B4, B2</a:t>
            </a:r>
            <a:r>
              <a:rPr lang="he-IL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sends BPDU</a:t>
            </a:r>
          </a:p>
        </p:txBody>
      </p:sp>
      <p:sp>
        <p:nvSpPr>
          <p:cNvPr id="3" name="Text Box 119"/>
          <p:cNvSpPr txBox="1">
            <a:spLocks noChangeArrowheads="1"/>
          </p:cNvSpPr>
          <p:nvPr/>
        </p:nvSpPr>
        <p:spPr bwMode="auto">
          <a:xfrm>
            <a:off x="5580063" y="3213100"/>
            <a:ext cx="28797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5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B8</a:t>
            </a:r>
            <a:r>
              <a:rPr lang="he-IL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sends BPDU</a:t>
            </a:r>
          </a:p>
        </p:txBody>
      </p:sp>
      <p:sp>
        <p:nvSpPr>
          <p:cNvPr id="4" name="Text Box 121"/>
          <p:cNvSpPr txBox="1">
            <a:spLocks noChangeArrowheads="1"/>
          </p:cNvSpPr>
          <p:nvPr/>
        </p:nvSpPr>
        <p:spPr bwMode="auto">
          <a:xfrm>
            <a:off x="1547813" y="1700213"/>
            <a:ext cx="361950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" name="Text Box 121"/>
          <p:cNvSpPr txBox="1">
            <a:spLocks noChangeArrowheads="1"/>
          </p:cNvSpPr>
          <p:nvPr/>
        </p:nvSpPr>
        <p:spPr bwMode="auto">
          <a:xfrm>
            <a:off x="6948488" y="5084763"/>
            <a:ext cx="361950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" name="Text Box 121"/>
          <p:cNvSpPr txBox="1">
            <a:spLocks noChangeArrowheads="1"/>
          </p:cNvSpPr>
          <p:nvPr/>
        </p:nvSpPr>
        <p:spPr bwMode="auto">
          <a:xfrm>
            <a:off x="6227763" y="3644900"/>
            <a:ext cx="361950" cy="5064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" name="Text Box 124"/>
          <p:cNvSpPr txBox="1">
            <a:spLocks noChangeArrowheads="1"/>
          </p:cNvSpPr>
          <p:nvPr/>
        </p:nvSpPr>
        <p:spPr bwMode="auto">
          <a:xfrm>
            <a:off x="3563938" y="5157788"/>
            <a:ext cx="361950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34" grpId="0"/>
      <p:bldP spid="107635" grpId="0" animBg="1"/>
      <p:bldP spid="107636" grpId="0"/>
      <p:bldP spid="107638" grpId="0" animBg="1"/>
      <p:bldP spid="107639" grpId="0"/>
      <p:bldP spid="107641" grpId="0" animBg="1"/>
      <p:bldP spid="107642" grpId="0" animBg="1"/>
      <p:bldP spid="107643" grpId="0" animBg="1"/>
      <p:bldP spid="107644" grpId="0" animBg="1"/>
      <p:bldP spid="2" grpId="0"/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STP Run – Block Ports</a:t>
            </a:r>
          </a:p>
        </p:txBody>
      </p:sp>
      <p:sp>
        <p:nvSpPr>
          <p:cNvPr id="31747" name="AutoShape 5"/>
          <p:cNvSpPr>
            <a:spLocks noChangeAspect="1" noChangeArrowheads="1" noTextEdit="1"/>
          </p:cNvSpPr>
          <p:nvPr/>
        </p:nvSpPr>
        <p:spPr bwMode="auto">
          <a:xfrm>
            <a:off x="871538" y="1196975"/>
            <a:ext cx="46974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48" name="Line 7"/>
          <p:cNvSpPr>
            <a:spLocks noChangeShapeType="1"/>
          </p:cNvSpPr>
          <p:nvPr/>
        </p:nvSpPr>
        <p:spPr bwMode="auto">
          <a:xfrm flipH="1" flipV="1">
            <a:off x="2413000" y="3568700"/>
            <a:ext cx="573088" cy="455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1770063" y="118586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A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965200" y="2233613"/>
            <a:ext cx="1285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C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1" name="Rectangle 10"/>
          <p:cNvSpPr>
            <a:spLocks noChangeArrowheads="1"/>
          </p:cNvSpPr>
          <p:nvPr/>
        </p:nvSpPr>
        <p:spPr bwMode="auto">
          <a:xfrm>
            <a:off x="1252538" y="327501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E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2763838" y="2751138"/>
            <a:ext cx="1285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D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3" name="Rectangle 12"/>
          <p:cNvSpPr>
            <a:spLocks noChangeArrowheads="1"/>
          </p:cNvSpPr>
          <p:nvPr/>
        </p:nvSpPr>
        <p:spPr bwMode="auto">
          <a:xfrm>
            <a:off x="5262563" y="1647825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4" name="Rectangle 13"/>
          <p:cNvSpPr>
            <a:spLocks noChangeArrowheads="1"/>
          </p:cNvSpPr>
          <p:nvPr/>
        </p:nvSpPr>
        <p:spPr bwMode="auto">
          <a:xfrm>
            <a:off x="5449888" y="287496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K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5" name="Rectangle 14"/>
          <p:cNvSpPr>
            <a:spLocks noChangeArrowheads="1"/>
          </p:cNvSpPr>
          <p:nvPr/>
        </p:nvSpPr>
        <p:spPr bwMode="auto">
          <a:xfrm>
            <a:off x="4986338" y="3281363"/>
            <a:ext cx="1079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F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6" name="Rectangle 15"/>
          <p:cNvSpPr>
            <a:spLocks noChangeArrowheads="1"/>
          </p:cNvSpPr>
          <p:nvPr/>
        </p:nvSpPr>
        <p:spPr bwMode="auto">
          <a:xfrm>
            <a:off x="4965700" y="4583113"/>
            <a:ext cx="1285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H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7" name="Rectangle 16"/>
          <p:cNvSpPr>
            <a:spLocks noChangeArrowheads="1"/>
          </p:cNvSpPr>
          <p:nvPr/>
        </p:nvSpPr>
        <p:spPr bwMode="auto">
          <a:xfrm>
            <a:off x="5000625" y="5895975"/>
            <a:ext cx="889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J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8" name="Rectangle 17"/>
          <p:cNvSpPr>
            <a:spLocks noChangeArrowheads="1"/>
          </p:cNvSpPr>
          <p:nvPr/>
        </p:nvSpPr>
        <p:spPr bwMode="auto">
          <a:xfrm>
            <a:off x="1257300" y="4554538"/>
            <a:ext cx="13811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G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59" name="Line 18"/>
          <p:cNvSpPr>
            <a:spLocks noChangeShapeType="1"/>
          </p:cNvSpPr>
          <p:nvPr/>
        </p:nvSpPr>
        <p:spPr bwMode="auto">
          <a:xfrm>
            <a:off x="4625975" y="1939925"/>
            <a:ext cx="1588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0" name="Line 19"/>
          <p:cNvSpPr>
            <a:spLocks noChangeShapeType="1"/>
          </p:cNvSpPr>
          <p:nvPr/>
        </p:nvSpPr>
        <p:spPr bwMode="auto">
          <a:xfrm>
            <a:off x="3321050" y="2622550"/>
            <a:ext cx="1588" cy="366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1" name="Line 20"/>
          <p:cNvSpPr>
            <a:spLocks noChangeShapeType="1"/>
          </p:cNvSpPr>
          <p:nvPr/>
        </p:nvSpPr>
        <p:spPr bwMode="auto">
          <a:xfrm>
            <a:off x="3005138" y="1484313"/>
            <a:ext cx="242887" cy="698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2" name="Line 21"/>
          <p:cNvSpPr>
            <a:spLocks noChangeShapeType="1"/>
          </p:cNvSpPr>
          <p:nvPr/>
        </p:nvSpPr>
        <p:spPr bwMode="auto">
          <a:xfrm flipV="1">
            <a:off x="3489325" y="1946275"/>
            <a:ext cx="533400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3" name="Line 22"/>
          <p:cNvSpPr>
            <a:spLocks noChangeShapeType="1"/>
          </p:cNvSpPr>
          <p:nvPr/>
        </p:nvSpPr>
        <p:spPr bwMode="auto">
          <a:xfrm>
            <a:off x="4625975" y="3135313"/>
            <a:ext cx="1588" cy="388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4" name="Line 23"/>
          <p:cNvSpPr>
            <a:spLocks noChangeShapeType="1"/>
          </p:cNvSpPr>
          <p:nvPr/>
        </p:nvSpPr>
        <p:spPr bwMode="auto">
          <a:xfrm>
            <a:off x="4818063" y="2909888"/>
            <a:ext cx="533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5" name="Line 24"/>
          <p:cNvSpPr>
            <a:spLocks noChangeShapeType="1"/>
          </p:cNvSpPr>
          <p:nvPr/>
        </p:nvSpPr>
        <p:spPr bwMode="auto">
          <a:xfrm flipH="1">
            <a:off x="3341688" y="3575050"/>
            <a:ext cx="690562" cy="49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6" name="Line 25"/>
          <p:cNvSpPr>
            <a:spLocks noChangeShapeType="1"/>
          </p:cNvSpPr>
          <p:nvPr/>
        </p:nvSpPr>
        <p:spPr bwMode="auto">
          <a:xfrm>
            <a:off x="3332163" y="4267200"/>
            <a:ext cx="636587" cy="55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7" name="Line 26"/>
          <p:cNvSpPr>
            <a:spLocks noChangeShapeType="1"/>
          </p:cNvSpPr>
          <p:nvPr/>
        </p:nvSpPr>
        <p:spPr bwMode="auto">
          <a:xfrm flipV="1">
            <a:off x="3163888" y="3044825"/>
            <a:ext cx="1587" cy="879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8" name="Line 27"/>
          <p:cNvSpPr>
            <a:spLocks noChangeShapeType="1"/>
          </p:cNvSpPr>
          <p:nvPr/>
        </p:nvSpPr>
        <p:spPr bwMode="auto">
          <a:xfrm flipH="1">
            <a:off x="2422525" y="4306888"/>
            <a:ext cx="603250" cy="490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69" name="Line 28"/>
          <p:cNvSpPr>
            <a:spLocks noChangeShapeType="1"/>
          </p:cNvSpPr>
          <p:nvPr/>
        </p:nvSpPr>
        <p:spPr bwMode="auto">
          <a:xfrm>
            <a:off x="2263775" y="4859338"/>
            <a:ext cx="1588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0" name="Line 29"/>
          <p:cNvSpPr>
            <a:spLocks noChangeShapeType="1"/>
          </p:cNvSpPr>
          <p:nvPr/>
        </p:nvSpPr>
        <p:spPr bwMode="auto">
          <a:xfrm>
            <a:off x="2259013" y="5562600"/>
            <a:ext cx="1587" cy="271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1" name="Line 30"/>
          <p:cNvSpPr>
            <a:spLocks noChangeShapeType="1"/>
          </p:cNvSpPr>
          <p:nvPr/>
        </p:nvSpPr>
        <p:spPr bwMode="auto">
          <a:xfrm>
            <a:off x="4132263" y="4875213"/>
            <a:ext cx="1587" cy="322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2" name="Line 31"/>
          <p:cNvSpPr>
            <a:spLocks noChangeShapeType="1"/>
          </p:cNvSpPr>
          <p:nvPr/>
        </p:nvSpPr>
        <p:spPr bwMode="auto">
          <a:xfrm>
            <a:off x="4132263" y="5653088"/>
            <a:ext cx="1587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3" name="Line 32"/>
          <p:cNvSpPr>
            <a:spLocks noChangeShapeType="1"/>
          </p:cNvSpPr>
          <p:nvPr/>
        </p:nvSpPr>
        <p:spPr bwMode="auto">
          <a:xfrm>
            <a:off x="2200275" y="1477963"/>
            <a:ext cx="1588" cy="260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4" name="Line 33"/>
          <p:cNvSpPr>
            <a:spLocks noChangeShapeType="1"/>
          </p:cNvSpPr>
          <p:nvPr/>
        </p:nvSpPr>
        <p:spPr bwMode="auto">
          <a:xfrm>
            <a:off x="2200275" y="2193925"/>
            <a:ext cx="1588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5" name="Rectangle 34"/>
          <p:cNvSpPr>
            <a:spLocks noChangeArrowheads="1"/>
          </p:cNvSpPr>
          <p:nvPr/>
        </p:nvSpPr>
        <p:spPr bwMode="auto">
          <a:xfrm>
            <a:off x="1770063" y="5595938"/>
            <a:ext cx="4921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I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6" name="Line 35"/>
          <p:cNvSpPr>
            <a:spLocks noChangeShapeType="1"/>
          </p:cNvSpPr>
          <p:nvPr/>
        </p:nvSpPr>
        <p:spPr bwMode="auto">
          <a:xfrm>
            <a:off x="1741488" y="2532063"/>
            <a:ext cx="1587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7" name="Line 36"/>
          <p:cNvSpPr>
            <a:spLocks noChangeShapeType="1"/>
          </p:cNvSpPr>
          <p:nvPr/>
        </p:nvSpPr>
        <p:spPr bwMode="auto">
          <a:xfrm>
            <a:off x="1741488" y="3225800"/>
            <a:ext cx="1587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8" name="Line 37"/>
          <p:cNvSpPr>
            <a:spLocks noChangeShapeType="1"/>
          </p:cNvSpPr>
          <p:nvPr/>
        </p:nvSpPr>
        <p:spPr bwMode="auto">
          <a:xfrm>
            <a:off x="4329113" y="5438775"/>
            <a:ext cx="5540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79" name="Line 38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0" name="Line 39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1" name="Line 40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2" name="Line 41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3" name="Line 42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4" name="Line 43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5" name="Line 44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6" name="Line 45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7" name="Line 46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8" name="Line 47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89" name="Line 48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0" name="Line 49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1" name="Line 50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2" name="Line 51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3" name="Line 52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4" name="Line 53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5" name="Line 54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6" name="Line 55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7" name="Line 56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8" name="Line 57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799" name="Line 58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0" name="Line 59"/>
          <p:cNvSpPr>
            <a:spLocks noChangeShapeType="1"/>
          </p:cNvSpPr>
          <p:nvPr/>
        </p:nvSpPr>
        <p:spPr bwMode="auto">
          <a:xfrm>
            <a:off x="3760788" y="4848225"/>
            <a:ext cx="1358900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1" name="Line 60"/>
          <p:cNvSpPr>
            <a:spLocks noChangeShapeType="1"/>
          </p:cNvSpPr>
          <p:nvPr/>
        </p:nvSpPr>
        <p:spPr bwMode="auto">
          <a:xfrm>
            <a:off x="3760788" y="4848225"/>
            <a:ext cx="1358900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2" name="Line 62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3" name="Line 63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4" name="Line 64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5" name="Line 65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6" name="Line 66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7" name="Line 67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8" name="Line 68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09" name="Line 69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0" name="Line 70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1" name="Freeform 71"/>
          <p:cNvSpPr>
            <a:spLocks/>
          </p:cNvSpPr>
          <p:nvPr/>
        </p:nvSpPr>
        <p:spPr bwMode="auto">
          <a:xfrm>
            <a:off x="1987550" y="1731963"/>
            <a:ext cx="336550" cy="388937"/>
          </a:xfrm>
          <a:custGeom>
            <a:avLst/>
            <a:gdLst>
              <a:gd name="T0" fmla="*/ 134 w 212"/>
              <a:gd name="T1" fmla="*/ 14 h 245"/>
              <a:gd name="T2" fmla="*/ 134 w 212"/>
              <a:gd name="T3" fmla="*/ 14 h 245"/>
              <a:gd name="T4" fmla="*/ 156 w 212"/>
              <a:gd name="T5" fmla="*/ 18 h 245"/>
              <a:gd name="T6" fmla="*/ 178 w 212"/>
              <a:gd name="T7" fmla="*/ 25 h 245"/>
              <a:gd name="T8" fmla="*/ 196 w 212"/>
              <a:gd name="T9" fmla="*/ 36 h 245"/>
              <a:gd name="T10" fmla="*/ 212 w 212"/>
              <a:gd name="T11" fmla="*/ 50 h 245"/>
              <a:gd name="T12" fmla="*/ 212 w 212"/>
              <a:gd name="T13" fmla="*/ 50 h 245"/>
              <a:gd name="T14" fmla="*/ 193 w 212"/>
              <a:gd name="T15" fmla="*/ 29 h 245"/>
              <a:gd name="T16" fmla="*/ 171 w 212"/>
              <a:gd name="T17" fmla="*/ 14 h 245"/>
              <a:gd name="T18" fmla="*/ 150 w 212"/>
              <a:gd name="T19" fmla="*/ 4 h 245"/>
              <a:gd name="T20" fmla="*/ 122 w 212"/>
              <a:gd name="T21" fmla="*/ 0 h 245"/>
              <a:gd name="T22" fmla="*/ 122 w 212"/>
              <a:gd name="T23" fmla="*/ 0 h 245"/>
              <a:gd name="T24" fmla="*/ 97 w 212"/>
              <a:gd name="T25" fmla="*/ 4 h 245"/>
              <a:gd name="T26" fmla="*/ 75 w 212"/>
              <a:gd name="T27" fmla="*/ 14 h 245"/>
              <a:gd name="T28" fmla="*/ 53 w 212"/>
              <a:gd name="T29" fmla="*/ 25 h 245"/>
              <a:gd name="T30" fmla="*/ 38 w 212"/>
              <a:gd name="T31" fmla="*/ 43 h 245"/>
              <a:gd name="T32" fmla="*/ 22 w 212"/>
              <a:gd name="T33" fmla="*/ 64 h 245"/>
              <a:gd name="T34" fmla="*/ 10 w 212"/>
              <a:gd name="T35" fmla="*/ 85 h 245"/>
              <a:gd name="T36" fmla="*/ 3 w 212"/>
              <a:gd name="T37" fmla="*/ 114 h 245"/>
              <a:gd name="T38" fmla="*/ 0 w 212"/>
              <a:gd name="T39" fmla="*/ 139 h 245"/>
              <a:gd name="T40" fmla="*/ 0 w 212"/>
              <a:gd name="T41" fmla="*/ 139 h 245"/>
              <a:gd name="T42" fmla="*/ 3 w 212"/>
              <a:gd name="T43" fmla="*/ 170 h 245"/>
              <a:gd name="T44" fmla="*/ 13 w 212"/>
              <a:gd name="T45" fmla="*/ 199 h 245"/>
              <a:gd name="T46" fmla="*/ 25 w 212"/>
              <a:gd name="T47" fmla="*/ 224 h 245"/>
              <a:gd name="T48" fmla="*/ 44 w 212"/>
              <a:gd name="T49" fmla="*/ 245 h 245"/>
              <a:gd name="T50" fmla="*/ 44 w 212"/>
              <a:gd name="T51" fmla="*/ 245 h 245"/>
              <a:gd name="T52" fmla="*/ 31 w 212"/>
              <a:gd name="T53" fmla="*/ 224 h 245"/>
              <a:gd name="T54" fmla="*/ 22 w 212"/>
              <a:gd name="T55" fmla="*/ 202 h 245"/>
              <a:gd name="T56" fmla="*/ 16 w 212"/>
              <a:gd name="T57" fmla="*/ 178 h 245"/>
              <a:gd name="T58" fmla="*/ 13 w 212"/>
              <a:gd name="T59" fmla="*/ 153 h 245"/>
              <a:gd name="T60" fmla="*/ 13 w 212"/>
              <a:gd name="T61" fmla="*/ 153 h 245"/>
              <a:gd name="T62" fmla="*/ 16 w 212"/>
              <a:gd name="T63" fmla="*/ 128 h 245"/>
              <a:gd name="T64" fmla="*/ 22 w 212"/>
              <a:gd name="T65" fmla="*/ 99 h 245"/>
              <a:gd name="T66" fmla="*/ 34 w 212"/>
              <a:gd name="T67" fmla="*/ 78 h 245"/>
              <a:gd name="T68" fmla="*/ 50 w 212"/>
              <a:gd name="T69" fmla="*/ 57 h 245"/>
              <a:gd name="T70" fmla="*/ 66 w 212"/>
              <a:gd name="T71" fmla="*/ 39 h 245"/>
              <a:gd name="T72" fmla="*/ 87 w 212"/>
              <a:gd name="T73" fmla="*/ 29 h 245"/>
              <a:gd name="T74" fmla="*/ 109 w 212"/>
              <a:gd name="T75" fmla="*/ 18 h 245"/>
              <a:gd name="T76" fmla="*/ 134 w 212"/>
              <a:gd name="T77" fmla="*/ 14 h 245"/>
              <a:gd name="T78" fmla="*/ 134 w 212"/>
              <a:gd name="T79" fmla="*/ 14 h 2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2"/>
              <a:gd name="T121" fmla="*/ 0 h 245"/>
              <a:gd name="T122" fmla="*/ 212 w 212"/>
              <a:gd name="T123" fmla="*/ 245 h 24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2" h="245">
                <a:moveTo>
                  <a:pt x="134" y="14"/>
                </a:moveTo>
                <a:lnTo>
                  <a:pt x="134" y="14"/>
                </a:lnTo>
                <a:lnTo>
                  <a:pt x="156" y="18"/>
                </a:lnTo>
                <a:lnTo>
                  <a:pt x="178" y="25"/>
                </a:lnTo>
                <a:lnTo>
                  <a:pt x="196" y="36"/>
                </a:lnTo>
                <a:lnTo>
                  <a:pt x="212" y="50"/>
                </a:lnTo>
                <a:lnTo>
                  <a:pt x="193" y="29"/>
                </a:lnTo>
                <a:lnTo>
                  <a:pt x="171" y="14"/>
                </a:lnTo>
                <a:lnTo>
                  <a:pt x="150" y="4"/>
                </a:lnTo>
                <a:lnTo>
                  <a:pt x="122" y="0"/>
                </a:lnTo>
                <a:lnTo>
                  <a:pt x="97" y="4"/>
                </a:lnTo>
                <a:lnTo>
                  <a:pt x="75" y="14"/>
                </a:lnTo>
                <a:lnTo>
                  <a:pt x="53" y="25"/>
                </a:lnTo>
                <a:lnTo>
                  <a:pt x="38" y="43"/>
                </a:lnTo>
                <a:lnTo>
                  <a:pt x="22" y="64"/>
                </a:lnTo>
                <a:lnTo>
                  <a:pt x="10" y="85"/>
                </a:lnTo>
                <a:lnTo>
                  <a:pt x="3" y="114"/>
                </a:lnTo>
                <a:lnTo>
                  <a:pt x="0" y="139"/>
                </a:lnTo>
                <a:lnTo>
                  <a:pt x="3" y="170"/>
                </a:lnTo>
                <a:lnTo>
                  <a:pt x="13" y="199"/>
                </a:lnTo>
                <a:lnTo>
                  <a:pt x="25" y="224"/>
                </a:lnTo>
                <a:lnTo>
                  <a:pt x="44" y="245"/>
                </a:lnTo>
                <a:lnTo>
                  <a:pt x="31" y="224"/>
                </a:lnTo>
                <a:lnTo>
                  <a:pt x="22" y="202"/>
                </a:lnTo>
                <a:lnTo>
                  <a:pt x="16" y="178"/>
                </a:lnTo>
                <a:lnTo>
                  <a:pt x="13" y="153"/>
                </a:lnTo>
                <a:lnTo>
                  <a:pt x="16" y="128"/>
                </a:lnTo>
                <a:lnTo>
                  <a:pt x="22" y="99"/>
                </a:lnTo>
                <a:lnTo>
                  <a:pt x="34" y="78"/>
                </a:lnTo>
                <a:lnTo>
                  <a:pt x="50" y="57"/>
                </a:lnTo>
                <a:lnTo>
                  <a:pt x="66" y="39"/>
                </a:lnTo>
                <a:lnTo>
                  <a:pt x="87" y="29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2" name="Freeform 72"/>
          <p:cNvSpPr>
            <a:spLocks/>
          </p:cNvSpPr>
          <p:nvPr/>
        </p:nvSpPr>
        <p:spPr bwMode="auto">
          <a:xfrm>
            <a:off x="2008188" y="1754188"/>
            <a:ext cx="384175" cy="439737"/>
          </a:xfrm>
          <a:custGeom>
            <a:avLst/>
            <a:gdLst>
              <a:gd name="T0" fmla="*/ 199 w 242"/>
              <a:gd name="T1" fmla="*/ 36 h 277"/>
              <a:gd name="T2" fmla="*/ 199 w 242"/>
              <a:gd name="T3" fmla="*/ 36 h 277"/>
              <a:gd name="T4" fmla="*/ 183 w 242"/>
              <a:gd name="T5" fmla="*/ 22 h 277"/>
              <a:gd name="T6" fmla="*/ 165 w 242"/>
              <a:gd name="T7" fmla="*/ 11 h 277"/>
              <a:gd name="T8" fmla="*/ 143 w 242"/>
              <a:gd name="T9" fmla="*/ 4 h 277"/>
              <a:gd name="T10" fmla="*/ 121 w 242"/>
              <a:gd name="T11" fmla="*/ 0 h 277"/>
              <a:gd name="T12" fmla="*/ 121 w 242"/>
              <a:gd name="T13" fmla="*/ 0 h 277"/>
              <a:gd name="T14" fmla="*/ 96 w 242"/>
              <a:gd name="T15" fmla="*/ 4 h 277"/>
              <a:gd name="T16" fmla="*/ 74 w 242"/>
              <a:gd name="T17" fmla="*/ 15 h 277"/>
              <a:gd name="T18" fmla="*/ 53 w 242"/>
              <a:gd name="T19" fmla="*/ 25 h 277"/>
              <a:gd name="T20" fmla="*/ 37 w 242"/>
              <a:gd name="T21" fmla="*/ 43 h 277"/>
              <a:gd name="T22" fmla="*/ 21 w 242"/>
              <a:gd name="T23" fmla="*/ 64 h 277"/>
              <a:gd name="T24" fmla="*/ 9 w 242"/>
              <a:gd name="T25" fmla="*/ 85 h 277"/>
              <a:gd name="T26" fmla="*/ 3 w 242"/>
              <a:gd name="T27" fmla="*/ 114 h 277"/>
              <a:gd name="T28" fmla="*/ 0 w 242"/>
              <a:gd name="T29" fmla="*/ 139 h 277"/>
              <a:gd name="T30" fmla="*/ 0 w 242"/>
              <a:gd name="T31" fmla="*/ 139 h 277"/>
              <a:gd name="T32" fmla="*/ 3 w 242"/>
              <a:gd name="T33" fmla="*/ 164 h 277"/>
              <a:gd name="T34" fmla="*/ 9 w 242"/>
              <a:gd name="T35" fmla="*/ 188 h 277"/>
              <a:gd name="T36" fmla="*/ 18 w 242"/>
              <a:gd name="T37" fmla="*/ 210 h 277"/>
              <a:gd name="T38" fmla="*/ 31 w 242"/>
              <a:gd name="T39" fmla="*/ 231 h 277"/>
              <a:gd name="T40" fmla="*/ 31 w 242"/>
              <a:gd name="T41" fmla="*/ 231 h 277"/>
              <a:gd name="T42" fmla="*/ 49 w 242"/>
              <a:gd name="T43" fmla="*/ 249 h 277"/>
              <a:gd name="T44" fmla="*/ 71 w 242"/>
              <a:gd name="T45" fmla="*/ 266 h 277"/>
              <a:gd name="T46" fmla="*/ 93 w 242"/>
              <a:gd name="T47" fmla="*/ 274 h 277"/>
              <a:gd name="T48" fmla="*/ 121 w 242"/>
              <a:gd name="T49" fmla="*/ 277 h 277"/>
              <a:gd name="T50" fmla="*/ 121 w 242"/>
              <a:gd name="T51" fmla="*/ 277 h 277"/>
              <a:gd name="T52" fmla="*/ 146 w 242"/>
              <a:gd name="T53" fmla="*/ 274 h 277"/>
              <a:gd name="T54" fmla="*/ 168 w 242"/>
              <a:gd name="T55" fmla="*/ 266 h 277"/>
              <a:gd name="T56" fmla="*/ 189 w 242"/>
              <a:gd name="T57" fmla="*/ 256 h 277"/>
              <a:gd name="T58" fmla="*/ 208 w 242"/>
              <a:gd name="T59" fmla="*/ 238 h 277"/>
              <a:gd name="T60" fmla="*/ 221 w 242"/>
              <a:gd name="T61" fmla="*/ 217 h 277"/>
              <a:gd name="T62" fmla="*/ 233 w 242"/>
              <a:gd name="T63" fmla="*/ 196 h 277"/>
              <a:gd name="T64" fmla="*/ 239 w 242"/>
              <a:gd name="T65" fmla="*/ 167 h 277"/>
              <a:gd name="T66" fmla="*/ 242 w 242"/>
              <a:gd name="T67" fmla="*/ 139 h 277"/>
              <a:gd name="T68" fmla="*/ 242 w 242"/>
              <a:gd name="T69" fmla="*/ 139 h 277"/>
              <a:gd name="T70" fmla="*/ 239 w 242"/>
              <a:gd name="T71" fmla="*/ 110 h 277"/>
              <a:gd name="T72" fmla="*/ 230 w 242"/>
              <a:gd name="T73" fmla="*/ 82 h 277"/>
              <a:gd name="T74" fmla="*/ 217 w 242"/>
              <a:gd name="T75" fmla="*/ 57 h 277"/>
              <a:gd name="T76" fmla="*/ 199 w 242"/>
              <a:gd name="T77" fmla="*/ 36 h 277"/>
              <a:gd name="T78" fmla="*/ 199 w 242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2"/>
              <a:gd name="T121" fmla="*/ 0 h 277"/>
              <a:gd name="T122" fmla="*/ 242 w 242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2" h="277">
                <a:moveTo>
                  <a:pt x="199" y="36"/>
                </a:moveTo>
                <a:lnTo>
                  <a:pt x="199" y="36"/>
                </a:lnTo>
                <a:lnTo>
                  <a:pt x="183" y="22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6" y="4"/>
                </a:lnTo>
                <a:lnTo>
                  <a:pt x="74" y="15"/>
                </a:lnTo>
                <a:lnTo>
                  <a:pt x="53" y="25"/>
                </a:lnTo>
                <a:lnTo>
                  <a:pt x="37" y="43"/>
                </a:lnTo>
                <a:lnTo>
                  <a:pt x="21" y="64"/>
                </a:lnTo>
                <a:lnTo>
                  <a:pt x="9" y="85"/>
                </a:lnTo>
                <a:lnTo>
                  <a:pt x="3" y="114"/>
                </a:lnTo>
                <a:lnTo>
                  <a:pt x="0" y="139"/>
                </a:lnTo>
                <a:lnTo>
                  <a:pt x="3" y="164"/>
                </a:lnTo>
                <a:lnTo>
                  <a:pt x="9" y="188"/>
                </a:lnTo>
                <a:lnTo>
                  <a:pt x="18" y="210"/>
                </a:lnTo>
                <a:lnTo>
                  <a:pt x="31" y="231"/>
                </a:lnTo>
                <a:lnTo>
                  <a:pt x="49" y="249"/>
                </a:lnTo>
                <a:lnTo>
                  <a:pt x="71" y="266"/>
                </a:lnTo>
                <a:lnTo>
                  <a:pt x="93" y="274"/>
                </a:lnTo>
                <a:lnTo>
                  <a:pt x="121" y="277"/>
                </a:lnTo>
                <a:lnTo>
                  <a:pt x="146" y="274"/>
                </a:lnTo>
                <a:lnTo>
                  <a:pt x="168" y="266"/>
                </a:lnTo>
                <a:lnTo>
                  <a:pt x="189" y="256"/>
                </a:lnTo>
                <a:lnTo>
                  <a:pt x="208" y="238"/>
                </a:lnTo>
                <a:lnTo>
                  <a:pt x="221" y="217"/>
                </a:lnTo>
                <a:lnTo>
                  <a:pt x="233" y="196"/>
                </a:lnTo>
                <a:lnTo>
                  <a:pt x="239" y="167"/>
                </a:lnTo>
                <a:lnTo>
                  <a:pt x="242" y="139"/>
                </a:lnTo>
                <a:lnTo>
                  <a:pt x="239" y="110"/>
                </a:lnTo>
                <a:lnTo>
                  <a:pt x="230" y="82"/>
                </a:lnTo>
                <a:lnTo>
                  <a:pt x="217" y="57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3" name="Rectangle 73"/>
          <p:cNvSpPr>
            <a:spLocks noChangeArrowheads="1"/>
          </p:cNvSpPr>
          <p:nvPr/>
        </p:nvSpPr>
        <p:spPr bwMode="auto">
          <a:xfrm>
            <a:off x="2120900" y="1878013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B3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4" name="Freeform 74"/>
          <p:cNvSpPr>
            <a:spLocks/>
          </p:cNvSpPr>
          <p:nvPr/>
        </p:nvSpPr>
        <p:spPr bwMode="auto">
          <a:xfrm>
            <a:off x="1528763" y="2774950"/>
            <a:ext cx="341312" cy="382588"/>
          </a:xfrm>
          <a:custGeom>
            <a:avLst/>
            <a:gdLst>
              <a:gd name="T0" fmla="*/ 134 w 215"/>
              <a:gd name="T1" fmla="*/ 14 h 241"/>
              <a:gd name="T2" fmla="*/ 134 w 215"/>
              <a:gd name="T3" fmla="*/ 14 h 241"/>
              <a:gd name="T4" fmla="*/ 155 w 215"/>
              <a:gd name="T5" fmla="*/ 14 h 241"/>
              <a:gd name="T6" fmla="*/ 177 w 215"/>
              <a:gd name="T7" fmla="*/ 21 h 241"/>
              <a:gd name="T8" fmla="*/ 196 w 215"/>
              <a:gd name="T9" fmla="*/ 32 h 241"/>
              <a:gd name="T10" fmla="*/ 215 w 215"/>
              <a:gd name="T11" fmla="*/ 46 h 241"/>
              <a:gd name="T12" fmla="*/ 215 w 215"/>
              <a:gd name="T13" fmla="*/ 46 h 241"/>
              <a:gd name="T14" fmla="*/ 196 w 215"/>
              <a:gd name="T15" fmla="*/ 24 h 241"/>
              <a:gd name="T16" fmla="*/ 174 w 215"/>
              <a:gd name="T17" fmla="*/ 10 h 241"/>
              <a:gd name="T18" fmla="*/ 149 w 215"/>
              <a:gd name="T19" fmla="*/ 0 h 241"/>
              <a:gd name="T20" fmla="*/ 121 w 215"/>
              <a:gd name="T21" fmla="*/ 0 h 241"/>
              <a:gd name="T22" fmla="*/ 121 w 215"/>
              <a:gd name="T23" fmla="*/ 0 h 241"/>
              <a:gd name="T24" fmla="*/ 96 w 215"/>
              <a:gd name="T25" fmla="*/ 0 h 241"/>
              <a:gd name="T26" fmla="*/ 74 w 215"/>
              <a:gd name="T27" fmla="*/ 10 h 241"/>
              <a:gd name="T28" fmla="*/ 56 w 215"/>
              <a:gd name="T29" fmla="*/ 21 h 241"/>
              <a:gd name="T30" fmla="*/ 37 w 215"/>
              <a:gd name="T31" fmla="*/ 39 h 241"/>
              <a:gd name="T32" fmla="*/ 22 w 215"/>
              <a:gd name="T33" fmla="*/ 60 h 241"/>
              <a:gd name="T34" fmla="*/ 9 w 215"/>
              <a:gd name="T35" fmla="*/ 81 h 241"/>
              <a:gd name="T36" fmla="*/ 3 w 215"/>
              <a:gd name="T37" fmla="*/ 110 h 241"/>
              <a:gd name="T38" fmla="*/ 0 w 215"/>
              <a:gd name="T39" fmla="*/ 135 h 241"/>
              <a:gd name="T40" fmla="*/ 0 w 215"/>
              <a:gd name="T41" fmla="*/ 135 h 241"/>
              <a:gd name="T42" fmla="*/ 3 w 215"/>
              <a:gd name="T43" fmla="*/ 166 h 241"/>
              <a:gd name="T44" fmla="*/ 12 w 215"/>
              <a:gd name="T45" fmla="*/ 195 h 241"/>
              <a:gd name="T46" fmla="*/ 25 w 215"/>
              <a:gd name="T47" fmla="*/ 220 h 241"/>
              <a:gd name="T48" fmla="*/ 43 w 215"/>
              <a:gd name="T49" fmla="*/ 241 h 241"/>
              <a:gd name="T50" fmla="*/ 43 w 215"/>
              <a:gd name="T51" fmla="*/ 241 h 241"/>
              <a:gd name="T52" fmla="*/ 31 w 215"/>
              <a:gd name="T53" fmla="*/ 220 h 241"/>
              <a:gd name="T54" fmla="*/ 22 w 215"/>
              <a:gd name="T55" fmla="*/ 198 h 241"/>
              <a:gd name="T56" fmla="*/ 15 w 215"/>
              <a:gd name="T57" fmla="*/ 177 h 241"/>
              <a:gd name="T58" fmla="*/ 12 w 215"/>
              <a:gd name="T59" fmla="*/ 149 h 241"/>
              <a:gd name="T60" fmla="*/ 12 w 215"/>
              <a:gd name="T61" fmla="*/ 149 h 241"/>
              <a:gd name="T62" fmla="*/ 15 w 215"/>
              <a:gd name="T63" fmla="*/ 124 h 241"/>
              <a:gd name="T64" fmla="*/ 22 w 215"/>
              <a:gd name="T65" fmla="*/ 95 h 241"/>
              <a:gd name="T66" fmla="*/ 34 w 215"/>
              <a:gd name="T67" fmla="*/ 74 h 241"/>
              <a:gd name="T68" fmla="*/ 50 w 215"/>
              <a:gd name="T69" fmla="*/ 53 h 241"/>
              <a:gd name="T70" fmla="*/ 68 w 215"/>
              <a:gd name="T71" fmla="*/ 35 h 241"/>
              <a:gd name="T72" fmla="*/ 87 w 215"/>
              <a:gd name="T73" fmla="*/ 24 h 241"/>
              <a:gd name="T74" fmla="*/ 109 w 215"/>
              <a:gd name="T75" fmla="*/ 14 h 241"/>
              <a:gd name="T76" fmla="*/ 134 w 215"/>
              <a:gd name="T77" fmla="*/ 14 h 241"/>
              <a:gd name="T78" fmla="*/ 134 w 215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5"/>
              <a:gd name="T121" fmla="*/ 0 h 241"/>
              <a:gd name="T122" fmla="*/ 215 w 215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5" h="241">
                <a:moveTo>
                  <a:pt x="134" y="14"/>
                </a:moveTo>
                <a:lnTo>
                  <a:pt x="134" y="14"/>
                </a:lnTo>
                <a:lnTo>
                  <a:pt x="155" y="14"/>
                </a:lnTo>
                <a:lnTo>
                  <a:pt x="177" y="21"/>
                </a:lnTo>
                <a:lnTo>
                  <a:pt x="196" y="32"/>
                </a:lnTo>
                <a:lnTo>
                  <a:pt x="215" y="46"/>
                </a:lnTo>
                <a:lnTo>
                  <a:pt x="196" y="24"/>
                </a:lnTo>
                <a:lnTo>
                  <a:pt x="174" y="10"/>
                </a:lnTo>
                <a:lnTo>
                  <a:pt x="149" y="0"/>
                </a:lnTo>
                <a:lnTo>
                  <a:pt x="121" y="0"/>
                </a:lnTo>
                <a:lnTo>
                  <a:pt x="96" y="0"/>
                </a:lnTo>
                <a:lnTo>
                  <a:pt x="74" y="10"/>
                </a:lnTo>
                <a:lnTo>
                  <a:pt x="56" y="21"/>
                </a:lnTo>
                <a:lnTo>
                  <a:pt x="37" y="39"/>
                </a:lnTo>
                <a:lnTo>
                  <a:pt x="22" y="60"/>
                </a:lnTo>
                <a:lnTo>
                  <a:pt x="9" y="81"/>
                </a:lnTo>
                <a:lnTo>
                  <a:pt x="3" y="110"/>
                </a:lnTo>
                <a:lnTo>
                  <a:pt x="0" y="135"/>
                </a:lnTo>
                <a:lnTo>
                  <a:pt x="3" y="166"/>
                </a:lnTo>
                <a:lnTo>
                  <a:pt x="12" y="195"/>
                </a:lnTo>
                <a:lnTo>
                  <a:pt x="25" y="220"/>
                </a:lnTo>
                <a:lnTo>
                  <a:pt x="43" y="241"/>
                </a:lnTo>
                <a:lnTo>
                  <a:pt x="31" y="220"/>
                </a:lnTo>
                <a:lnTo>
                  <a:pt x="22" y="198"/>
                </a:lnTo>
                <a:lnTo>
                  <a:pt x="15" y="177"/>
                </a:lnTo>
                <a:lnTo>
                  <a:pt x="12" y="149"/>
                </a:lnTo>
                <a:lnTo>
                  <a:pt x="15" y="124"/>
                </a:lnTo>
                <a:lnTo>
                  <a:pt x="22" y="95"/>
                </a:lnTo>
                <a:lnTo>
                  <a:pt x="34" y="74"/>
                </a:lnTo>
                <a:lnTo>
                  <a:pt x="50" y="53"/>
                </a:lnTo>
                <a:lnTo>
                  <a:pt x="68" y="35"/>
                </a:lnTo>
                <a:lnTo>
                  <a:pt x="87" y="24"/>
                </a:lnTo>
                <a:lnTo>
                  <a:pt x="109" y="14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5" name="Freeform 75"/>
          <p:cNvSpPr>
            <a:spLocks/>
          </p:cNvSpPr>
          <p:nvPr/>
        </p:nvSpPr>
        <p:spPr bwMode="auto">
          <a:xfrm>
            <a:off x="1547813" y="2797175"/>
            <a:ext cx="385762" cy="433388"/>
          </a:xfrm>
          <a:custGeom>
            <a:avLst/>
            <a:gdLst>
              <a:gd name="T0" fmla="*/ 203 w 243"/>
              <a:gd name="T1" fmla="*/ 32 h 273"/>
              <a:gd name="T2" fmla="*/ 203 w 243"/>
              <a:gd name="T3" fmla="*/ 32 h 273"/>
              <a:gd name="T4" fmla="*/ 184 w 243"/>
              <a:gd name="T5" fmla="*/ 18 h 273"/>
              <a:gd name="T6" fmla="*/ 165 w 243"/>
              <a:gd name="T7" fmla="*/ 7 h 273"/>
              <a:gd name="T8" fmla="*/ 143 w 243"/>
              <a:gd name="T9" fmla="*/ 0 h 273"/>
              <a:gd name="T10" fmla="*/ 122 w 243"/>
              <a:gd name="T11" fmla="*/ 0 h 273"/>
              <a:gd name="T12" fmla="*/ 122 w 243"/>
              <a:gd name="T13" fmla="*/ 0 h 273"/>
              <a:gd name="T14" fmla="*/ 97 w 243"/>
              <a:gd name="T15" fmla="*/ 0 h 273"/>
              <a:gd name="T16" fmla="*/ 75 w 243"/>
              <a:gd name="T17" fmla="*/ 10 h 273"/>
              <a:gd name="T18" fmla="*/ 56 w 243"/>
              <a:gd name="T19" fmla="*/ 21 h 273"/>
              <a:gd name="T20" fmla="*/ 38 w 243"/>
              <a:gd name="T21" fmla="*/ 39 h 273"/>
              <a:gd name="T22" fmla="*/ 22 w 243"/>
              <a:gd name="T23" fmla="*/ 60 h 273"/>
              <a:gd name="T24" fmla="*/ 10 w 243"/>
              <a:gd name="T25" fmla="*/ 81 h 273"/>
              <a:gd name="T26" fmla="*/ 3 w 243"/>
              <a:gd name="T27" fmla="*/ 110 h 273"/>
              <a:gd name="T28" fmla="*/ 0 w 243"/>
              <a:gd name="T29" fmla="*/ 135 h 273"/>
              <a:gd name="T30" fmla="*/ 0 w 243"/>
              <a:gd name="T31" fmla="*/ 135 h 273"/>
              <a:gd name="T32" fmla="*/ 3 w 243"/>
              <a:gd name="T33" fmla="*/ 163 h 273"/>
              <a:gd name="T34" fmla="*/ 10 w 243"/>
              <a:gd name="T35" fmla="*/ 184 h 273"/>
              <a:gd name="T36" fmla="*/ 19 w 243"/>
              <a:gd name="T37" fmla="*/ 206 h 273"/>
              <a:gd name="T38" fmla="*/ 31 w 243"/>
              <a:gd name="T39" fmla="*/ 227 h 273"/>
              <a:gd name="T40" fmla="*/ 31 w 243"/>
              <a:gd name="T41" fmla="*/ 227 h 273"/>
              <a:gd name="T42" fmla="*/ 50 w 243"/>
              <a:gd name="T43" fmla="*/ 245 h 273"/>
              <a:gd name="T44" fmla="*/ 72 w 243"/>
              <a:gd name="T45" fmla="*/ 262 h 273"/>
              <a:gd name="T46" fmla="*/ 97 w 243"/>
              <a:gd name="T47" fmla="*/ 270 h 273"/>
              <a:gd name="T48" fmla="*/ 122 w 243"/>
              <a:gd name="T49" fmla="*/ 273 h 273"/>
              <a:gd name="T50" fmla="*/ 122 w 243"/>
              <a:gd name="T51" fmla="*/ 273 h 273"/>
              <a:gd name="T52" fmla="*/ 147 w 243"/>
              <a:gd name="T53" fmla="*/ 273 h 273"/>
              <a:gd name="T54" fmla="*/ 168 w 243"/>
              <a:gd name="T55" fmla="*/ 262 h 273"/>
              <a:gd name="T56" fmla="*/ 190 w 243"/>
              <a:gd name="T57" fmla="*/ 252 h 273"/>
              <a:gd name="T58" fmla="*/ 209 w 243"/>
              <a:gd name="T59" fmla="*/ 234 h 273"/>
              <a:gd name="T60" fmla="*/ 224 w 243"/>
              <a:gd name="T61" fmla="*/ 213 h 273"/>
              <a:gd name="T62" fmla="*/ 234 w 243"/>
              <a:gd name="T63" fmla="*/ 191 h 273"/>
              <a:gd name="T64" fmla="*/ 240 w 243"/>
              <a:gd name="T65" fmla="*/ 163 h 273"/>
              <a:gd name="T66" fmla="*/ 243 w 243"/>
              <a:gd name="T67" fmla="*/ 135 h 273"/>
              <a:gd name="T68" fmla="*/ 243 w 243"/>
              <a:gd name="T69" fmla="*/ 135 h 273"/>
              <a:gd name="T70" fmla="*/ 240 w 243"/>
              <a:gd name="T71" fmla="*/ 106 h 273"/>
              <a:gd name="T72" fmla="*/ 234 w 243"/>
              <a:gd name="T73" fmla="*/ 78 h 273"/>
              <a:gd name="T74" fmla="*/ 218 w 243"/>
              <a:gd name="T75" fmla="*/ 53 h 273"/>
              <a:gd name="T76" fmla="*/ 203 w 243"/>
              <a:gd name="T77" fmla="*/ 32 h 273"/>
              <a:gd name="T78" fmla="*/ 203 w 243"/>
              <a:gd name="T79" fmla="*/ 32 h 27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3"/>
              <a:gd name="T122" fmla="*/ 243 w 243"/>
              <a:gd name="T123" fmla="*/ 273 h 27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3">
                <a:moveTo>
                  <a:pt x="203" y="32"/>
                </a:moveTo>
                <a:lnTo>
                  <a:pt x="203" y="32"/>
                </a:lnTo>
                <a:lnTo>
                  <a:pt x="184" y="18"/>
                </a:lnTo>
                <a:lnTo>
                  <a:pt x="165" y="7"/>
                </a:lnTo>
                <a:lnTo>
                  <a:pt x="143" y="0"/>
                </a:lnTo>
                <a:lnTo>
                  <a:pt x="122" y="0"/>
                </a:lnTo>
                <a:lnTo>
                  <a:pt x="97" y="0"/>
                </a:lnTo>
                <a:lnTo>
                  <a:pt x="75" y="10"/>
                </a:lnTo>
                <a:lnTo>
                  <a:pt x="56" y="21"/>
                </a:lnTo>
                <a:lnTo>
                  <a:pt x="38" y="39"/>
                </a:lnTo>
                <a:lnTo>
                  <a:pt x="22" y="60"/>
                </a:lnTo>
                <a:lnTo>
                  <a:pt x="10" y="81"/>
                </a:lnTo>
                <a:lnTo>
                  <a:pt x="3" y="110"/>
                </a:lnTo>
                <a:lnTo>
                  <a:pt x="0" y="135"/>
                </a:lnTo>
                <a:lnTo>
                  <a:pt x="3" y="163"/>
                </a:lnTo>
                <a:lnTo>
                  <a:pt x="10" y="184"/>
                </a:lnTo>
                <a:lnTo>
                  <a:pt x="19" y="206"/>
                </a:lnTo>
                <a:lnTo>
                  <a:pt x="31" y="227"/>
                </a:lnTo>
                <a:lnTo>
                  <a:pt x="50" y="245"/>
                </a:lnTo>
                <a:lnTo>
                  <a:pt x="72" y="262"/>
                </a:lnTo>
                <a:lnTo>
                  <a:pt x="97" y="270"/>
                </a:lnTo>
                <a:lnTo>
                  <a:pt x="122" y="273"/>
                </a:lnTo>
                <a:lnTo>
                  <a:pt x="147" y="273"/>
                </a:lnTo>
                <a:lnTo>
                  <a:pt x="168" y="262"/>
                </a:lnTo>
                <a:lnTo>
                  <a:pt x="190" y="252"/>
                </a:lnTo>
                <a:lnTo>
                  <a:pt x="209" y="234"/>
                </a:lnTo>
                <a:lnTo>
                  <a:pt x="224" y="213"/>
                </a:lnTo>
                <a:lnTo>
                  <a:pt x="234" y="191"/>
                </a:lnTo>
                <a:lnTo>
                  <a:pt x="240" y="163"/>
                </a:lnTo>
                <a:lnTo>
                  <a:pt x="243" y="135"/>
                </a:lnTo>
                <a:lnTo>
                  <a:pt x="240" y="106"/>
                </a:lnTo>
                <a:lnTo>
                  <a:pt x="234" y="78"/>
                </a:lnTo>
                <a:lnTo>
                  <a:pt x="218" y="53"/>
                </a:lnTo>
                <a:lnTo>
                  <a:pt x="203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6" name="Freeform 76"/>
          <p:cNvSpPr>
            <a:spLocks/>
          </p:cNvSpPr>
          <p:nvPr/>
        </p:nvSpPr>
        <p:spPr bwMode="auto">
          <a:xfrm>
            <a:off x="4413250" y="2673350"/>
            <a:ext cx="334963" cy="382588"/>
          </a:xfrm>
          <a:custGeom>
            <a:avLst/>
            <a:gdLst>
              <a:gd name="T0" fmla="*/ 134 w 211"/>
              <a:gd name="T1" fmla="*/ 14 h 241"/>
              <a:gd name="T2" fmla="*/ 134 w 211"/>
              <a:gd name="T3" fmla="*/ 14 h 241"/>
              <a:gd name="T4" fmla="*/ 155 w 211"/>
              <a:gd name="T5" fmla="*/ 18 h 241"/>
              <a:gd name="T6" fmla="*/ 174 w 211"/>
              <a:gd name="T7" fmla="*/ 25 h 241"/>
              <a:gd name="T8" fmla="*/ 193 w 211"/>
              <a:gd name="T9" fmla="*/ 32 h 241"/>
              <a:gd name="T10" fmla="*/ 211 w 211"/>
              <a:gd name="T11" fmla="*/ 46 h 241"/>
              <a:gd name="T12" fmla="*/ 211 w 211"/>
              <a:gd name="T13" fmla="*/ 46 h 241"/>
              <a:gd name="T14" fmla="*/ 193 w 211"/>
              <a:gd name="T15" fmla="*/ 28 h 241"/>
              <a:gd name="T16" fmla="*/ 171 w 211"/>
              <a:gd name="T17" fmla="*/ 14 h 241"/>
              <a:gd name="T18" fmla="*/ 146 w 211"/>
              <a:gd name="T19" fmla="*/ 3 h 241"/>
              <a:gd name="T20" fmla="*/ 121 w 211"/>
              <a:gd name="T21" fmla="*/ 0 h 241"/>
              <a:gd name="T22" fmla="*/ 121 w 211"/>
              <a:gd name="T23" fmla="*/ 0 h 241"/>
              <a:gd name="T24" fmla="*/ 96 w 211"/>
              <a:gd name="T25" fmla="*/ 3 h 241"/>
              <a:gd name="T26" fmla="*/ 71 w 211"/>
              <a:gd name="T27" fmla="*/ 10 h 241"/>
              <a:gd name="T28" fmla="*/ 53 w 211"/>
              <a:gd name="T29" fmla="*/ 25 h 241"/>
              <a:gd name="T30" fmla="*/ 34 w 211"/>
              <a:gd name="T31" fmla="*/ 39 h 241"/>
              <a:gd name="T32" fmla="*/ 19 w 211"/>
              <a:gd name="T33" fmla="*/ 60 h 241"/>
              <a:gd name="T34" fmla="*/ 9 w 211"/>
              <a:gd name="T35" fmla="*/ 85 h 241"/>
              <a:gd name="T36" fmla="*/ 0 w 211"/>
              <a:gd name="T37" fmla="*/ 110 h 241"/>
              <a:gd name="T38" fmla="*/ 0 w 211"/>
              <a:gd name="T39" fmla="*/ 138 h 241"/>
              <a:gd name="T40" fmla="*/ 0 w 211"/>
              <a:gd name="T41" fmla="*/ 138 h 241"/>
              <a:gd name="T42" fmla="*/ 3 w 211"/>
              <a:gd name="T43" fmla="*/ 167 h 241"/>
              <a:gd name="T44" fmla="*/ 9 w 211"/>
              <a:gd name="T45" fmla="*/ 195 h 241"/>
              <a:gd name="T46" fmla="*/ 25 w 211"/>
              <a:gd name="T47" fmla="*/ 220 h 241"/>
              <a:gd name="T48" fmla="*/ 40 w 211"/>
              <a:gd name="T49" fmla="*/ 241 h 241"/>
              <a:gd name="T50" fmla="*/ 40 w 211"/>
              <a:gd name="T51" fmla="*/ 241 h 241"/>
              <a:gd name="T52" fmla="*/ 28 w 211"/>
              <a:gd name="T53" fmla="*/ 223 h 241"/>
              <a:gd name="T54" fmla="*/ 19 w 211"/>
              <a:gd name="T55" fmla="*/ 202 h 241"/>
              <a:gd name="T56" fmla="*/ 12 w 211"/>
              <a:gd name="T57" fmla="*/ 177 h 241"/>
              <a:gd name="T58" fmla="*/ 12 w 211"/>
              <a:gd name="T59" fmla="*/ 152 h 241"/>
              <a:gd name="T60" fmla="*/ 12 w 211"/>
              <a:gd name="T61" fmla="*/ 152 h 241"/>
              <a:gd name="T62" fmla="*/ 12 w 211"/>
              <a:gd name="T63" fmla="*/ 124 h 241"/>
              <a:gd name="T64" fmla="*/ 22 w 211"/>
              <a:gd name="T65" fmla="*/ 99 h 241"/>
              <a:gd name="T66" fmla="*/ 31 w 211"/>
              <a:gd name="T67" fmla="*/ 74 h 241"/>
              <a:gd name="T68" fmla="*/ 47 w 211"/>
              <a:gd name="T69" fmla="*/ 53 h 241"/>
              <a:gd name="T70" fmla="*/ 65 w 211"/>
              <a:gd name="T71" fmla="*/ 39 h 241"/>
              <a:gd name="T72" fmla="*/ 84 w 211"/>
              <a:gd name="T73" fmla="*/ 25 h 241"/>
              <a:gd name="T74" fmla="*/ 109 w 211"/>
              <a:gd name="T75" fmla="*/ 18 h 241"/>
              <a:gd name="T76" fmla="*/ 134 w 211"/>
              <a:gd name="T77" fmla="*/ 14 h 241"/>
              <a:gd name="T78" fmla="*/ 134 w 211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1"/>
              <a:gd name="T122" fmla="*/ 211 w 211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1">
                <a:moveTo>
                  <a:pt x="134" y="14"/>
                </a:moveTo>
                <a:lnTo>
                  <a:pt x="134" y="14"/>
                </a:lnTo>
                <a:lnTo>
                  <a:pt x="155" y="18"/>
                </a:lnTo>
                <a:lnTo>
                  <a:pt x="174" y="25"/>
                </a:lnTo>
                <a:lnTo>
                  <a:pt x="193" y="32"/>
                </a:lnTo>
                <a:lnTo>
                  <a:pt x="211" y="46"/>
                </a:lnTo>
                <a:lnTo>
                  <a:pt x="193" y="28"/>
                </a:lnTo>
                <a:lnTo>
                  <a:pt x="171" y="14"/>
                </a:lnTo>
                <a:lnTo>
                  <a:pt x="146" y="3"/>
                </a:lnTo>
                <a:lnTo>
                  <a:pt x="121" y="0"/>
                </a:lnTo>
                <a:lnTo>
                  <a:pt x="96" y="3"/>
                </a:lnTo>
                <a:lnTo>
                  <a:pt x="71" y="10"/>
                </a:lnTo>
                <a:lnTo>
                  <a:pt x="53" y="25"/>
                </a:lnTo>
                <a:lnTo>
                  <a:pt x="34" y="39"/>
                </a:lnTo>
                <a:lnTo>
                  <a:pt x="19" y="60"/>
                </a:lnTo>
                <a:lnTo>
                  <a:pt x="9" y="85"/>
                </a:lnTo>
                <a:lnTo>
                  <a:pt x="0" y="110"/>
                </a:lnTo>
                <a:lnTo>
                  <a:pt x="0" y="138"/>
                </a:lnTo>
                <a:lnTo>
                  <a:pt x="3" y="167"/>
                </a:lnTo>
                <a:lnTo>
                  <a:pt x="9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3"/>
                </a:lnTo>
                <a:lnTo>
                  <a:pt x="19" y="202"/>
                </a:lnTo>
                <a:lnTo>
                  <a:pt x="12" y="177"/>
                </a:lnTo>
                <a:lnTo>
                  <a:pt x="12" y="152"/>
                </a:lnTo>
                <a:lnTo>
                  <a:pt x="12" y="124"/>
                </a:lnTo>
                <a:lnTo>
                  <a:pt x="22" y="99"/>
                </a:lnTo>
                <a:lnTo>
                  <a:pt x="31" y="74"/>
                </a:lnTo>
                <a:lnTo>
                  <a:pt x="47" y="53"/>
                </a:lnTo>
                <a:lnTo>
                  <a:pt x="65" y="39"/>
                </a:lnTo>
                <a:lnTo>
                  <a:pt x="84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7" name="Freeform 77"/>
          <p:cNvSpPr>
            <a:spLocks/>
          </p:cNvSpPr>
          <p:nvPr/>
        </p:nvSpPr>
        <p:spPr bwMode="auto">
          <a:xfrm>
            <a:off x="4432300" y="2695575"/>
            <a:ext cx="381000" cy="439738"/>
          </a:xfrm>
          <a:custGeom>
            <a:avLst/>
            <a:gdLst>
              <a:gd name="T0" fmla="*/ 199 w 240"/>
              <a:gd name="T1" fmla="*/ 32 h 277"/>
              <a:gd name="T2" fmla="*/ 199 w 240"/>
              <a:gd name="T3" fmla="*/ 32 h 277"/>
              <a:gd name="T4" fmla="*/ 181 w 240"/>
              <a:gd name="T5" fmla="*/ 18 h 277"/>
              <a:gd name="T6" fmla="*/ 162 w 240"/>
              <a:gd name="T7" fmla="*/ 11 h 277"/>
              <a:gd name="T8" fmla="*/ 143 w 240"/>
              <a:gd name="T9" fmla="*/ 4 h 277"/>
              <a:gd name="T10" fmla="*/ 122 w 240"/>
              <a:gd name="T11" fmla="*/ 0 h 277"/>
              <a:gd name="T12" fmla="*/ 122 w 240"/>
              <a:gd name="T13" fmla="*/ 0 h 277"/>
              <a:gd name="T14" fmla="*/ 97 w 240"/>
              <a:gd name="T15" fmla="*/ 4 h 277"/>
              <a:gd name="T16" fmla="*/ 72 w 240"/>
              <a:gd name="T17" fmla="*/ 11 h 277"/>
              <a:gd name="T18" fmla="*/ 53 w 240"/>
              <a:gd name="T19" fmla="*/ 25 h 277"/>
              <a:gd name="T20" fmla="*/ 35 w 240"/>
              <a:gd name="T21" fmla="*/ 39 h 277"/>
              <a:gd name="T22" fmla="*/ 19 w 240"/>
              <a:gd name="T23" fmla="*/ 60 h 277"/>
              <a:gd name="T24" fmla="*/ 10 w 240"/>
              <a:gd name="T25" fmla="*/ 85 h 277"/>
              <a:gd name="T26" fmla="*/ 0 w 240"/>
              <a:gd name="T27" fmla="*/ 110 h 277"/>
              <a:gd name="T28" fmla="*/ 0 w 240"/>
              <a:gd name="T29" fmla="*/ 138 h 277"/>
              <a:gd name="T30" fmla="*/ 0 w 240"/>
              <a:gd name="T31" fmla="*/ 138 h 277"/>
              <a:gd name="T32" fmla="*/ 0 w 240"/>
              <a:gd name="T33" fmla="*/ 163 h 277"/>
              <a:gd name="T34" fmla="*/ 7 w 240"/>
              <a:gd name="T35" fmla="*/ 188 h 277"/>
              <a:gd name="T36" fmla="*/ 16 w 240"/>
              <a:gd name="T37" fmla="*/ 209 h 277"/>
              <a:gd name="T38" fmla="*/ 28 w 240"/>
              <a:gd name="T39" fmla="*/ 227 h 277"/>
              <a:gd name="T40" fmla="*/ 28 w 240"/>
              <a:gd name="T41" fmla="*/ 227 h 277"/>
              <a:gd name="T42" fmla="*/ 47 w 240"/>
              <a:gd name="T43" fmla="*/ 248 h 277"/>
              <a:gd name="T44" fmla="*/ 69 w 240"/>
              <a:gd name="T45" fmla="*/ 263 h 277"/>
              <a:gd name="T46" fmla="*/ 94 w 240"/>
              <a:gd name="T47" fmla="*/ 273 h 277"/>
              <a:gd name="T48" fmla="*/ 122 w 240"/>
              <a:gd name="T49" fmla="*/ 277 h 277"/>
              <a:gd name="T50" fmla="*/ 122 w 240"/>
              <a:gd name="T51" fmla="*/ 277 h 277"/>
              <a:gd name="T52" fmla="*/ 143 w 240"/>
              <a:gd name="T53" fmla="*/ 273 h 277"/>
              <a:gd name="T54" fmla="*/ 168 w 240"/>
              <a:gd name="T55" fmla="*/ 266 h 277"/>
              <a:gd name="T56" fmla="*/ 187 w 240"/>
              <a:gd name="T57" fmla="*/ 252 h 277"/>
              <a:gd name="T58" fmla="*/ 206 w 240"/>
              <a:gd name="T59" fmla="*/ 234 h 277"/>
              <a:gd name="T60" fmla="*/ 221 w 240"/>
              <a:gd name="T61" fmla="*/ 216 h 277"/>
              <a:gd name="T62" fmla="*/ 231 w 240"/>
              <a:gd name="T63" fmla="*/ 192 h 277"/>
              <a:gd name="T64" fmla="*/ 240 w 240"/>
              <a:gd name="T65" fmla="*/ 167 h 277"/>
              <a:gd name="T66" fmla="*/ 240 w 240"/>
              <a:gd name="T67" fmla="*/ 138 h 277"/>
              <a:gd name="T68" fmla="*/ 240 w 240"/>
              <a:gd name="T69" fmla="*/ 138 h 277"/>
              <a:gd name="T70" fmla="*/ 237 w 240"/>
              <a:gd name="T71" fmla="*/ 106 h 277"/>
              <a:gd name="T72" fmla="*/ 231 w 240"/>
              <a:gd name="T73" fmla="*/ 78 h 277"/>
              <a:gd name="T74" fmla="*/ 218 w 240"/>
              <a:gd name="T75" fmla="*/ 53 h 277"/>
              <a:gd name="T76" fmla="*/ 199 w 240"/>
              <a:gd name="T77" fmla="*/ 32 h 277"/>
              <a:gd name="T78" fmla="*/ 199 w 240"/>
              <a:gd name="T79" fmla="*/ 32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0"/>
              <a:gd name="T121" fmla="*/ 0 h 277"/>
              <a:gd name="T122" fmla="*/ 240 w 240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0" h="277">
                <a:moveTo>
                  <a:pt x="199" y="32"/>
                </a:moveTo>
                <a:lnTo>
                  <a:pt x="199" y="32"/>
                </a:lnTo>
                <a:lnTo>
                  <a:pt x="181" y="18"/>
                </a:lnTo>
                <a:lnTo>
                  <a:pt x="162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2" y="11"/>
                </a:lnTo>
                <a:lnTo>
                  <a:pt x="53" y="25"/>
                </a:lnTo>
                <a:lnTo>
                  <a:pt x="35" y="39"/>
                </a:lnTo>
                <a:lnTo>
                  <a:pt x="19" y="60"/>
                </a:lnTo>
                <a:lnTo>
                  <a:pt x="10" y="85"/>
                </a:lnTo>
                <a:lnTo>
                  <a:pt x="0" y="110"/>
                </a:lnTo>
                <a:lnTo>
                  <a:pt x="0" y="138"/>
                </a:lnTo>
                <a:lnTo>
                  <a:pt x="0" y="163"/>
                </a:lnTo>
                <a:lnTo>
                  <a:pt x="7" y="188"/>
                </a:lnTo>
                <a:lnTo>
                  <a:pt x="16" y="209"/>
                </a:lnTo>
                <a:lnTo>
                  <a:pt x="28" y="227"/>
                </a:lnTo>
                <a:lnTo>
                  <a:pt x="47" y="248"/>
                </a:lnTo>
                <a:lnTo>
                  <a:pt x="69" y="263"/>
                </a:lnTo>
                <a:lnTo>
                  <a:pt x="94" y="273"/>
                </a:lnTo>
                <a:lnTo>
                  <a:pt x="122" y="277"/>
                </a:lnTo>
                <a:lnTo>
                  <a:pt x="143" y="273"/>
                </a:lnTo>
                <a:lnTo>
                  <a:pt x="168" y="266"/>
                </a:lnTo>
                <a:lnTo>
                  <a:pt x="187" y="252"/>
                </a:lnTo>
                <a:lnTo>
                  <a:pt x="206" y="234"/>
                </a:lnTo>
                <a:lnTo>
                  <a:pt x="221" y="216"/>
                </a:lnTo>
                <a:lnTo>
                  <a:pt x="231" y="192"/>
                </a:lnTo>
                <a:lnTo>
                  <a:pt x="240" y="167"/>
                </a:lnTo>
                <a:lnTo>
                  <a:pt x="240" y="138"/>
                </a:lnTo>
                <a:lnTo>
                  <a:pt x="237" y="106"/>
                </a:lnTo>
                <a:lnTo>
                  <a:pt x="231" y="78"/>
                </a:lnTo>
                <a:lnTo>
                  <a:pt x="218" y="53"/>
                </a:lnTo>
                <a:lnTo>
                  <a:pt x="199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8" name="Freeform 78"/>
          <p:cNvSpPr>
            <a:spLocks/>
          </p:cNvSpPr>
          <p:nvPr/>
        </p:nvSpPr>
        <p:spPr bwMode="auto">
          <a:xfrm>
            <a:off x="3924300" y="5191125"/>
            <a:ext cx="334963" cy="382588"/>
          </a:xfrm>
          <a:custGeom>
            <a:avLst/>
            <a:gdLst>
              <a:gd name="T0" fmla="*/ 134 w 211"/>
              <a:gd name="T1" fmla="*/ 14 h 241"/>
              <a:gd name="T2" fmla="*/ 134 w 211"/>
              <a:gd name="T3" fmla="*/ 14 h 241"/>
              <a:gd name="T4" fmla="*/ 155 w 211"/>
              <a:gd name="T5" fmla="*/ 18 h 241"/>
              <a:gd name="T6" fmla="*/ 177 w 211"/>
              <a:gd name="T7" fmla="*/ 25 h 241"/>
              <a:gd name="T8" fmla="*/ 196 w 211"/>
              <a:gd name="T9" fmla="*/ 36 h 241"/>
              <a:gd name="T10" fmla="*/ 211 w 211"/>
              <a:gd name="T11" fmla="*/ 50 h 241"/>
              <a:gd name="T12" fmla="*/ 211 w 211"/>
              <a:gd name="T13" fmla="*/ 50 h 241"/>
              <a:gd name="T14" fmla="*/ 193 w 211"/>
              <a:gd name="T15" fmla="*/ 28 h 241"/>
              <a:gd name="T16" fmla="*/ 171 w 211"/>
              <a:gd name="T17" fmla="*/ 14 h 241"/>
              <a:gd name="T18" fmla="*/ 146 w 211"/>
              <a:gd name="T19" fmla="*/ 4 h 241"/>
              <a:gd name="T20" fmla="*/ 121 w 211"/>
              <a:gd name="T21" fmla="*/ 0 h 241"/>
              <a:gd name="T22" fmla="*/ 121 w 211"/>
              <a:gd name="T23" fmla="*/ 0 h 241"/>
              <a:gd name="T24" fmla="*/ 96 w 211"/>
              <a:gd name="T25" fmla="*/ 4 h 241"/>
              <a:gd name="T26" fmla="*/ 75 w 211"/>
              <a:gd name="T27" fmla="*/ 11 h 241"/>
              <a:gd name="T28" fmla="*/ 53 w 211"/>
              <a:gd name="T29" fmla="*/ 25 h 241"/>
              <a:gd name="T30" fmla="*/ 34 w 211"/>
              <a:gd name="T31" fmla="*/ 39 h 241"/>
              <a:gd name="T32" fmla="*/ 22 w 211"/>
              <a:gd name="T33" fmla="*/ 60 h 241"/>
              <a:gd name="T34" fmla="*/ 9 w 211"/>
              <a:gd name="T35" fmla="*/ 85 h 241"/>
              <a:gd name="T36" fmla="*/ 3 w 211"/>
              <a:gd name="T37" fmla="*/ 110 h 241"/>
              <a:gd name="T38" fmla="*/ 0 w 211"/>
              <a:gd name="T39" fmla="*/ 138 h 241"/>
              <a:gd name="T40" fmla="*/ 0 w 211"/>
              <a:gd name="T41" fmla="*/ 138 h 241"/>
              <a:gd name="T42" fmla="*/ 3 w 211"/>
              <a:gd name="T43" fmla="*/ 167 h 241"/>
              <a:gd name="T44" fmla="*/ 12 w 211"/>
              <a:gd name="T45" fmla="*/ 195 h 241"/>
              <a:gd name="T46" fmla="*/ 25 w 211"/>
              <a:gd name="T47" fmla="*/ 220 h 241"/>
              <a:gd name="T48" fmla="*/ 40 w 211"/>
              <a:gd name="T49" fmla="*/ 241 h 241"/>
              <a:gd name="T50" fmla="*/ 40 w 211"/>
              <a:gd name="T51" fmla="*/ 241 h 241"/>
              <a:gd name="T52" fmla="*/ 28 w 211"/>
              <a:gd name="T53" fmla="*/ 224 h 241"/>
              <a:gd name="T54" fmla="*/ 19 w 211"/>
              <a:gd name="T55" fmla="*/ 202 h 241"/>
              <a:gd name="T56" fmla="*/ 15 w 211"/>
              <a:gd name="T57" fmla="*/ 178 h 241"/>
              <a:gd name="T58" fmla="*/ 12 w 211"/>
              <a:gd name="T59" fmla="*/ 153 h 241"/>
              <a:gd name="T60" fmla="*/ 12 w 211"/>
              <a:gd name="T61" fmla="*/ 153 h 241"/>
              <a:gd name="T62" fmla="*/ 15 w 211"/>
              <a:gd name="T63" fmla="*/ 124 h 241"/>
              <a:gd name="T64" fmla="*/ 22 w 211"/>
              <a:gd name="T65" fmla="*/ 99 h 241"/>
              <a:gd name="T66" fmla="*/ 34 w 211"/>
              <a:gd name="T67" fmla="*/ 75 h 241"/>
              <a:gd name="T68" fmla="*/ 47 w 211"/>
              <a:gd name="T69" fmla="*/ 53 h 241"/>
              <a:gd name="T70" fmla="*/ 65 w 211"/>
              <a:gd name="T71" fmla="*/ 39 h 241"/>
              <a:gd name="T72" fmla="*/ 87 w 211"/>
              <a:gd name="T73" fmla="*/ 25 h 241"/>
              <a:gd name="T74" fmla="*/ 109 w 211"/>
              <a:gd name="T75" fmla="*/ 18 h 241"/>
              <a:gd name="T76" fmla="*/ 134 w 211"/>
              <a:gd name="T77" fmla="*/ 14 h 241"/>
              <a:gd name="T78" fmla="*/ 134 w 211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1"/>
              <a:gd name="T122" fmla="*/ 211 w 211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1">
                <a:moveTo>
                  <a:pt x="134" y="14"/>
                </a:moveTo>
                <a:lnTo>
                  <a:pt x="134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6"/>
                </a:lnTo>
                <a:lnTo>
                  <a:pt x="211" y="50"/>
                </a:lnTo>
                <a:lnTo>
                  <a:pt x="193" y="28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5" y="11"/>
                </a:lnTo>
                <a:lnTo>
                  <a:pt x="53" y="25"/>
                </a:lnTo>
                <a:lnTo>
                  <a:pt x="34" y="39"/>
                </a:lnTo>
                <a:lnTo>
                  <a:pt x="22" y="60"/>
                </a:lnTo>
                <a:lnTo>
                  <a:pt x="9" y="85"/>
                </a:lnTo>
                <a:lnTo>
                  <a:pt x="3" y="110"/>
                </a:lnTo>
                <a:lnTo>
                  <a:pt x="0" y="138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4"/>
                </a:lnTo>
                <a:lnTo>
                  <a:pt x="19" y="202"/>
                </a:lnTo>
                <a:lnTo>
                  <a:pt x="15" y="178"/>
                </a:lnTo>
                <a:lnTo>
                  <a:pt x="12" y="153"/>
                </a:lnTo>
                <a:lnTo>
                  <a:pt x="15" y="124"/>
                </a:lnTo>
                <a:lnTo>
                  <a:pt x="22" y="99"/>
                </a:lnTo>
                <a:lnTo>
                  <a:pt x="34" y="75"/>
                </a:lnTo>
                <a:lnTo>
                  <a:pt x="47" y="53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19" name="Freeform 79"/>
          <p:cNvSpPr>
            <a:spLocks/>
          </p:cNvSpPr>
          <p:nvPr/>
        </p:nvSpPr>
        <p:spPr bwMode="auto">
          <a:xfrm>
            <a:off x="3943350" y="5213350"/>
            <a:ext cx="385763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0" name="Freeform 80"/>
          <p:cNvSpPr>
            <a:spLocks/>
          </p:cNvSpPr>
          <p:nvPr/>
        </p:nvSpPr>
        <p:spPr bwMode="auto">
          <a:xfrm>
            <a:off x="2052638" y="5100638"/>
            <a:ext cx="334962" cy="384175"/>
          </a:xfrm>
          <a:custGeom>
            <a:avLst/>
            <a:gdLst>
              <a:gd name="T0" fmla="*/ 133 w 211"/>
              <a:gd name="T1" fmla="*/ 14 h 242"/>
              <a:gd name="T2" fmla="*/ 133 w 211"/>
              <a:gd name="T3" fmla="*/ 14 h 242"/>
              <a:gd name="T4" fmla="*/ 155 w 211"/>
              <a:gd name="T5" fmla="*/ 18 h 242"/>
              <a:gd name="T6" fmla="*/ 177 w 211"/>
              <a:gd name="T7" fmla="*/ 25 h 242"/>
              <a:gd name="T8" fmla="*/ 196 w 211"/>
              <a:gd name="T9" fmla="*/ 36 h 242"/>
              <a:gd name="T10" fmla="*/ 211 w 211"/>
              <a:gd name="T11" fmla="*/ 50 h 242"/>
              <a:gd name="T12" fmla="*/ 211 w 211"/>
              <a:gd name="T13" fmla="*/ 50 h 242"/>
              <a:gd name="T14" fmla="*/ 193 w 211"/>
              <a:gd name="T15" fmla="*/ 29 h 242"/>
              <a:gd name="T16" fmla="*/ 171 w 211"/>
              <a:gd name="T17" fmla="*/ 14 h 242"/>
              <a:gd name="T18" fmla="*/ 146 w 211"/>
              <a:gd name="T19" fmla="*/ 4 h 242"/>
              <a:gd name="T20" fmla="*/ 121 w 211"/>
              <a:gd name="T21" fmla="*/ 0 h 242"/>
              <a:gd name="T22" fmla="*/ 121 w 211"/>
              <a:gd name="T23" fmla="*/ 0 h 242"/>
              <a:gd name="T24" fmla="*/ 96 w 211"/>
              <a:gd name="T25" fmla="*/ 4 h 242"/>
              <a:gd name="T26" fmla="*/ 74 w 211"/>
              <a:gd name="T27" fmla="*/ 11 h 242"/>
              <a:gd name="T28" fmla="*/ 53 w 211"/>
              <a:gd name="T29" fmla="*/ 25 h 242"/>
              <a:gd name="T30" fmla="*/ 34 w 211"/>
              <a:gd name="T31" fmla="*/ 39 h 242"/>
              <a:gd name="T32" fmla="*/ 21 w 211"/>
              <a:gd name="T33" fmla="*/ 61 h 242"/>
              <a:gd name="T34" fmla="*/ 9 w 211"/>
              <a:gd name="T35" fmla="*/ 85 h 242"/>
              <a:gd name="T36" fmla="*/ 3 w 211"/>
              <a:gd name="T37" fmla="*/ 110 h 242"/>
              <a:gd name="T38" fmla="*/ 0 w 211"/>
              <a:gd name="T39" fmla="*/ 139 h 242"/>
              <a:gd name="T40" fmla="*/ 0 w 211"/>
              <a:gd name="T41" fmla="*/ 139 h 242"/>
              <a:gd name="T42" fmla="*/ 3 w 211"/>
              <a:gd name="T43" fmla="*/ 167 h 242"/>
              <a:gd name="T44" fmla="*/ 12 w 211"/>
              <a:gd name="T45" fmla="*/ 195 h 242"/>
              <a:gd name="T46" fmla="*/ 25 w 211"/>
              <a:gd name="T47" fmla="*/ 220 h 242"/>
              <a:gd name="T48" fmla="*/ 40 w 211"/>
              <a:gd name="T49" fmla="*/ 242 h 242"/>
              <a:gd name="T50" fmla="*/ 40 w 211"/>
              <a:gd name="T51" fmla="*/ 242 h 242"/>
              <a:gd name="T52" fmla="*/ 28 w 211"/>
              <a:gd name="T53" fmla="*/ 224 h 242"/>
              <a:gd name="T54" fmla="*/ 18 w 211"/>
              <a:gd name="T55" fmla="*/ 203 h 242"/>
              <a:gd name="T56" fmla="*/ 15 w 211"/>
              <a:gd name="T57" fmla="*/ 178 h 242"/>
              <a:gd name="T58" fmla="*/ 12 w 211"/>
              <a:gd name="T59" fmla="*/ 153 h 242"/>
              <a:gd name="T60" fmla="*/ 12 w 211"/>
              <a:gd name="T61" fmla="*/ 153 h 242"/>
              <a:gd name="T62" fmla="*/ 15 w 211"/>
              <a:gd name="T63" fmla="*/ 124 h 242"/>
              <a:gd name="T64" fmla="*/ 21 w 211"/>
              <a:gd name="T65" fmla="*/ 100 h 242"/>
              <a:gd name="T66" fmla="*/ 34 w 211"/>
              <a:gd name="T67" fmla="*/ 75 h 242"/>
              <a:gd name="T68" fmla="*/ 46 w 211"/>
              <a:gd name="T69" fmla="*/ 54 h 242"/>
              <a:gd name="T70" fmla="*/ 65 w 211"/>
              <a:gd name="T71" fmla="*/ 39 h 242"/>
              <a:gd name="T72" fmla="*/ 87 w 211"/>
              <a:gd name="T73" fmla="*/ 25 h 242"/>
              <a:gd name="T74" fmla="*/ 109 w 211"/>
              <a:gd name="T75" fmla="*/ 18 h 242"/>
              <a:gd name="T76" fmla="*/ 133 w 211"/>
              <a:gd name="T77" fmla="*/ 14 h 242"/>
              <a:gd name="T78" fmla="*/ 133 w 211"/>
              <a:gd name="T79" fmla="*/ 14 h 24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2"/>
              <a:gd name="T122" fmla="*/ 211 w 211"/>
              <a:gd name="T123" fmla="*/ 242 h 24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2">
                <a:moveTo>
                  <a:pt x="133" y="14"/>
                </a:moveTo>
                <a:lnTo>
                  <a:pt x="133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6"/>
                </a:lnTo>
                <a:lnTo>
                  <a:pt x="211" y="50"/>
                </a:lnTo>
                <a:lnTo>
                  <a:pt x="193" y="29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4" y="11"/>
                </a:lnTo>
                <a:lnTo>
                  <a:pt x="53" y="25"/>
                </a:lnTo>
                <a:lnTo>
                  <a:pt x="34" y="39"/>
                </a:lnTo>
                <a:lnTo>
                  <a:pt x="21" y="61"/>
                </a:lnTo>
                <a:lnTo>
                  <a:pt x="9" y="85"/>
                </a:lnTo>
                <a:lnTo>
                  <a:pt x="3" y="110"/>
                </a:lnTo>
                <a:lnTo>
                  <a:pt x="0" y="139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2"/>
                </a:lnTo>
                <a:lnTo>
                  <a:pt x="28" y="224"/>
                </a:lnTo>
                <a:lnTo>
                  <a:pt x="18" y="203"/>
                </a:lnTo>
                <a:lnTo>
                  <a:pt x="15" y="178"/>
                </a:lnTo>
                <a:lnTo>
                  <a:pt x="12" y="153"/>
                </a:lnTo>
                <a:lnTo>
                  <a:pt x="15" y="124"/>
                </a:lnTo>
                <a:lnTo>
                  <a:pt x="21" y="100"/>
                </a:lnTo>
                <a:lnTo>
                  <a:pt x="34" y="75"/>
                </a:lnTo>
                <a:lnTo>
                  <a:pt x="46" y="54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3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1" name="Freeform 81"/>
          <p:cNvSpPr>
            <a:spLocks/>
          </p:cNvSpPr>
          <p:nvPr/>
        </p:nvSpPr>
        <p:spPr bwMode="auto">
          <a:xfrm>
            <a:off x="2071688" y="5122863"/>
            <a:ext cx="385762" cy="439737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1 w 243"/>
              <a:gd name="T11" fmla="*/ 0 h 277"/>
              <a:gd name="T12" fmla="*/ 121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4 w 243"/>
              <a:gd name="T21" fmla="*/ 40 h 277"/>
              <a:gd name="T22" fmla="*/ 22 w 243"/>
              <a:gd name="T23" fmla="*/ 61 h 277"/>
              <a:gd name="T24" fmla="*/ 9 w 243"/>
              <a:gd name="T25" fmla="*/ 86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6 w 243"/>
              <a:gd name="T35" fmla="*/ 189 h 277"/>
              <a:gd name="T36" fmla="*/ 16 w 243"/>
              <a:gd name="T37" fmla="*/ 210 h 277"/>
              <a:gd name="T38" fmla="*/ 28 w 243"/>
              <a:gd name="T39" fmla="*/ 228 h 277"/>
              <a:gd name="T40" fmla="*/ 28 w 243"/>
              <a:gd name="T41" fmla="*/ 228 h 277"/>
              <a:gd name="T42" fmla="*/ 47 w 243"/>
              <a:gd name="T43" fmla="*/ 249 h 277"/>
              <a:gd name="T44" fmla="*/ 69 w 243"/>
              <a:gd name="T45" fmla="*/ 263 h 277"/>
              <a:gd name="T46" fmla="*/ 93 w 243"/>
              <a:gd name="T47" fmla="*/ 274 h 277"/>
              <a:gd name="T48" fmla="*/ 121 w 243"/>
              <a:gd name="T49" fmla="*/ 277 h 277"/>
              <a:gd name="T50" fmla="*/ 121 w 243"/>
              <a:gd name="T51" fmla="*/ 277 h 277"/>
              <a:gd name="T52" fmla="*/ 146 w 243"/>
              <a:gd name="T53" fmla="*/ 274 h 277"/>
              <a:gd name="T54" fmla="*/ 168 w 243"/>
              <a:gd name="T55" fmla="*/ 267 h 277"/>
              <a:gd name="T56" fmla="*/ 190 w 243"/>
              <a:gd name="T57" fmla="*/ 252 h 277"/>
              <a:gd name="T58" fmla="*/ 205 w 243"/>
              <a:gd name="T59" fmla="*/ 235 h 277"/>
              <a:gd name="T60" fmla="*/ 221 w 243"/>
              <a:gd name="T61" fmla="*/ 217 h 277"/>
              <a:gd name="T62" fmla="*/ 233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0 w 243"/>
              <a:gd name="T73" fmla="*/ 79 h 277"/>
              <a:gd name="T74" fmla="*/ 218 w 243"/>
              <a:gd name="T75" fmla="*/ 54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4" y="40"/>
                </a:lnTo>
                <a:lnTo>
                  <a:pt x="22" y="61"/>
                </a:lnTo>
                <a:lnTo>
                  <a:pt x="9" y="86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6" y="189"/>
                </a:lnTo>
                <a:lnTo>
                  <a:pt x="16" y="210"/>
                </a:lnTo>
                <a:lnTo>
                  <a:pt x="28" y="228"/>
                </a:lnTo>
                <a:lnTo>
                  <a:pt x="47" y="249"/>
                </a:lnTo>
                <a:lnTo>
                  <a:pt x="69" y="263"/>
                </a:lnTo>
                <a:lnTo>
                  <a:pt x="93" y="274"/>
                </a:lnTo>
                <a:lnTo>
                  <a:pt x="121" y="277"/>
                </a:lnTo>
                <a:lnTo>
                  <a:pt x="146" y="274"/>
                </a:lnTo>
                <a:lnTo>
                  <a:pt x="168" y="267"/>
                </a:lnTo>
                <a:lnTo>
                  <a:pt x="190" y="252"/>
                </a:lnTo>
                <a:lnTo>
                  <a:pt x="205" y="235"/>
                </a:lnTo>
                <a:lnTo>
                  <a:pt x="221" y="217"/>
                </a:lnTo>
                <a:lnTo>
                  <a:pt x="233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0" y="79"/>
                </a:lnTo>
                <a:lnTo>
                  <a:pt x="218" y="54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2" name="Freeform 82"/>
          <p:cNvSpPr>
            <a:spLocks/>
          </p:cNvSpPr>
          <p:nvPr/>
        </p:nvSpPr>
        <p:spPr bwMode="auto">
          <a:xfrm>
            <a:off x="2955925" y="3917950"/>
            <a:ext cx="336550" cy="382588"/>
          </a:xfrm>
          <a:custGeom>
            <a:avLst/>
            <a:gdLst>
              <a:gd name="T0" fmla="*/ 134 w 212"/>
              <a:gd name="T1" fmla="*/ 14 h 241"/>
              <a:gd name="T2" fmla="*/ 134 w 212"/>
              <a:gd name="T3" fmla="*/ 14 h 241"/>
              <a:gd name="T4" fmla="*/ 156 w 212"/>
              <a:gd name="T5" fmla="*/ 18 h 241"/>
              <a:gd name="T6" fmla="*/ 177 w 212"/>
              <a:gd name="T7" fmla="*/ 25 h 241"/>
              <a:gd name="T8" fmla="*/ 196 w 212"/>
              <a:gd name="T9" fmla="*/ 36 h 241"/>
              <a:gd name="T10" fmla="*/ 212 w 212"/>
              <a:gd name="T11" fmla="*/ 50 h 241"/>
              <a:gd name="T12" fmla="*/ 212 w 212"/>
              <a:gd name="T13" fmla="*/ 50 h 241"/>
              <a:gd name="T14" fmla="*/ 193 w 212"/>
              <a:gd name="T15" fmla="*/ 28 h 241"/>
              <a:gd name="T16" fmla="*/ 171 w 212"/>
              <a:gd name="T17" fmla="*/ 14 h 241"/>
              <a:gd name="T18" fmla="*/ 146 w 212"/>
              <a:gd name="T19" fmla="*/ 4 h 241"/>
              <a:gd name="T20" fmla="*/ 121 w 212"/>
              <a:gd name="T21" fmla="*/ 0 h 241"/>
              <a:gd name="T22" fmla="*/ 121 w 212"/>
              <a:gd name="T23" fmla="*/ 0 h 241"/>
              <a:gd name="T24" fmla="*/ 96 w 212"/>
              <a:gd name="T25" fmla="*/ 4 h 241"/>
              <a:gd name="T26" fmla="*/ 75 w 212"/>
              <a:gd name="T27" fmla="*/ 11 h 241"/>
              <a:gd name="T28" fmla="*/ 53 w 212"/>
              <a:gd name="T29" fmla="*/ 25 h 241"/>
              <a:gd name="T30" fmla="*/ 34 w 212"/>
              <a:gd name="T31" fmla="*/ 39 h 241"/>
              <a:gd name="T32" fmla="*/ 22 w 212"/>
              <a:gd name="T33" fmla="*/ 60 h 241"/>
              <a:gd name="T34" fmla="*/ 9 w 212"/>
              <a:gd name="T35" fmla="*/ 85 h 241"/>
              <a:gd name="T36" fmla="*/ 3 w 212"/>
              <a:gd name="T37" fmla="*/ 110 h 241"/>
              <a:gd name="T38" fmla="*/ 0 w 212"/>
              <a:gd name="T39" fmla="*/ 138 h 241"/>
              <a:gd name="T40" fmla="*/ 0 w 212"/>
              <a:gd name="T41" fmla="*/ 138 h 241"/>
              <a:gd name="T42" fmla="*/ 3 w 212"/>
              <a:gd name="T43" fmla="*/ 167 h 241"/>
              <a:gd name="T44" fmla="*/ 12 w 212"/>
              <a:gd name="T45" fmla="*/ 195 h 241"/>
              <a:gd name="T46" fmla="*/ 25 w 212"/>
              <a:gd name="T47" fmla="*/ 220 h 241"/>
              <a:gd name="T48" fmla="*/ 40 w 212"/>
              <a:gd name="T49" fmla="*/ 241 h 241"/>
              <a:gd name="T50" fmla="*/ 40 w 212"/>
              <a:gd name="T51" fmla="*/ 241 h 241"/>
              <a:gd name="T52" fmla="*/ 28 w 212"/>
              <a:gd name="T53" fmla="*/ 224 h 241"/>
              <a:gd name="T54" fmla="*/ 19 w 212"/>
              <a:gd name="T55" fmla="*/ 202 h 241"/>
              <a:gd name="T56" fmla="*/ 16 w 212"/>
              <a:gd name="T57" fmla="*/ 177 h 241"/>
              <a:gd name="T58" fmla="*/ 12 w 212"/>
              <a:gd name="T59" fmla="*/ 153 h 241"/>
              <a:gd name="T60" fmla="*/ 12 w 212"/>
              <a:gd name="T61" fmla="*/ 153 h 241"/>
              <a:gd name="T62" fmla="*/ 16 w 212"/>
              <a:gd name="T63" fmla="*/ 124 h 241"/>
              <a:gd name="T64" fmla="*/ 22 w 212"/>
              <a:gd name="T65" fmla="*/ 99 h 241"/>
              <a:gd name="T66" fmla="*/ 34 w 212"/>
              <a:gd name="T67" fmla="*/ 75 h 241"/>
              <a:gd name="T68" fmla="*/ 47 w 212"/>
              <a:gd name="T69" fmla="*/ 53 h 241"/>
              <a:gd name="T70" fmla="*/ 65 w 212"/>
              <a:gd name="T71" fmla="*/ 39 h 241"/>
              <a:gd name="T72" fmla="*/ 87 w 212"/>
              <a:gd name="T73" fmla="*/ 25 h 241"/>
              <a:gd name="T74" fmla="*/ 109 w 212"/>
              <a:gd name="T75" fmla="*/ 18 h 241"/>
              <a:gd name="T76" fmla="*/ 134 w 212"/>
              <a:gd name="T77" fmla="*/ 14 h 241"/>
              <a:gd name="T78" fmla="*/ 134 w 212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2"/>
              <a:gd name="T121" fmla="*/ 0 h 241"/>
              <a:gd name="T122" fmla="*/ 212 w 212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2" h="241">
                <a:moveTo>
                  <a:pt x="134" y="14"/>
                </a:moveTo>
                <a:lnTo>
                  <a:pt x="134" y="14"/>
                </a:lnTo>
                <a:lnTo>
                  <a:pt x="156" y="18"/>
                </a:lnTo>
                <a:lnTo>
                  <a:pt x="177" y="25"/>
                </a:lnTo>
                <a:lnTo>
                  <a:pt x="196" y="36"/>
                </a:lnTo>
                <a:lnTo>
                  <a:pt x="212" y="50"/>
                </a:lnTo>
                <a:lnTo>
                  <a:pt x="193" y="28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5" y="11"/>
                </a:lnTo>
                <a:lnTo>
                  <a:pt x="53" y="25"/>
                </a:lnTo>
                <a:lnTo>
                  <a:pt x="34" y="39"/>
                </a:lnTo>
                <a:lnTo>
                  <a:pt x="22" y="60"/>
                </a:lnTo>
                <a:lnTo>
                  <a:pt x="9" y="85"/>
                </a:lnTo>
                <a:lnTo>
                  <a:pt x="3" y="110"/>
                </a:lnTo>
                <a:lnTo>
                  <a:pt x="0" y="138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4"/>
                </a:lnTo>
                <a:lnTo>
                  <a:pt x="19" y="202"/>
                </a:lnTo>
                <a:lnTo>
                  <a:pt x="16" y="177"/>
                </a:lnTo>
                <a:lnTo>
                  <a:pt x="12" y="153"/>
                </a:lnTo>
                <a:lnTo>
                  <a:pt x="16" y="124"/>
                </a:lnTo>
                <a:lnTo>
                  <a:pt x="22" y="99"/>
                </a:lnTo>
                <a:lnTo>
                  <a:pt x="34" y="75"/>
                </a:lnTo>
                <a:lnTo>
                  <a:pt x="47" y="53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3" name="Freeform 83"/>
          <p:cNvSpPr>
            <a:spLocks/>
          </p:cNvSpPr>
          <p:nvPr/>
        </p:nvSpPr>
        <p:spPr bwMode="auto">
          <a:xfrm>
            <a:off x="2974975" y="3940175"/>
            <a:ext cx="385763" cy="439738"/>
          </a:xfrm>
          <a:custGeom>
            <a:avLst/>
            <a:gdLst>
              <a:gd name="T0" fmla="*/ 200 w 243"/>
              <a:gd name="T1" fmla="*/ 36 h 277"/>
              <a:gd name="T2" fmla="*/ 200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4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4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4 w 243"/>
              <a:gd name="T33" fmla="*/ 163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3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3 h 277"/>
              <a:gd name="T54" fmla="*/ 169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200 w 243"/>
              <a:gd name="T77" fmla="*/ 36 h 277"/>
              <a:gd name="T78" fmla="*/ 200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200" y="36"/>
                </a:moveTo>
                <a:lnTo>
                  <a:pt x="200" y="36"/>
                </a:lnTo>
                <a:lnTo>
                  <a:pt x="184" y="22"/>
                </a:lnTo>
                <a:lnTo>
                  <a:pt x="165" y="11"/>
                </a:lnTo>
                <a:lnTo>
                  <a:pt x="144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4" y="110"/>
                </a:lnTo>
                <a:lnTo>
                  <a:pt x="0" y="139"/>
                </a:lnTo>
                <a:lnTo>
                  <a:pt x="4" y="163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3"/>
                </a:lnTo>
                <a:lnTo>
                  <a:pt x="122" y="277"/>
                </a:lnTo>
                <a:lnTo>
                  <a:pt x="147" y="273"/>
                </a:lnTo>
                <a:lnTo>
                  <a:pt x="169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20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4" name="Freeform 84"/>
          <p:cNvSpPr>
            <a:spLocks/>
          </p:cNvSpPr>
          <p:nvPr/>
        </p:nvSpPr>
        <p:spPr bwMode="auto">
          <a:xfrm>
            <a:off x="3114675" y="2160588"/>
            <a:ext cx="334963" cy="388937"/>
          </a:xfrm>
          <a:custGeom>
            <a:avLst/>
            <a:gdLst>
              <a:gd name="T0" fmla="*/ 133 w 211"/>
              <a:gd name="T1" fmla="*/ 14 h 245"/>
              <a:gd name="T2" fmla="*/ 133 w 211"/>
              <a:gd name="T3" fmla="*/ 14 h 245"/>
              <a:gd name="T4" fmla="*/ 155 w 211"/>
              <a:gd name="T5" fmla="*/ 18 h 245"/>
              <a:gd name="T6" fmla="*/ 177 w 211"/>
              <a:gd name="T7" fmla="*/ 25 h 245"/>
              <a:gd name="T8" fmla="*/ 196 w 211"/>
              <a:gd name="T9" fmla="*/ 35 h 245"/>
              <a:gd name="T10" fmla="*/ 211 w 211"/>
              <a:gd name="T11" fmla="*/ 50 h 245"/>
              <a:gd name="T12" fmla="*/ 211 w 211"/>
              <a:gd name="T13" fmla="*/ 50 h 245"/>
              <a:gd name="T14" fmla="*/ 193 w 211"/>
              <a:gd name="T15" fmla="*/ 28 h 245"/>
              <a:gd name="T16" fmla="*/ 171 w 211"/>
              <a:gd name="T17" fmla="*/ 14 h 245"/>
              <a:gd name="T18" fmla="*/ 149 w 211"/>
              <a:gd name="T19" fmla="*/ 3 h 245"/>
              <a:gd name="T20" fmla="*/ 121 w 211"/>
              <a:gd name="T21" fmla="*/ 0 h 245"/>
              <a:gd name="T22" fmla="*/ 121 w 211"/>
              <a:gd name="T23" fmla="*/ 0 h 245"/>
              <a:gd name="T24" fmla="*/ 96 w 211"/>
              <a:gd name="T25" fmla="*/ 3 h 245"/>
              <a:gd name="T26" fmla="*/ 74 w 211"/>
              <a:gd name="T27" fmla="*/ 14 h 245"/>
              <a:gd name="T28" fmla="*/ 52 w 211"/>
              <a:gd name="T29" fmla="*/ 25 h 245"/>
              <a:gd name="T30" fmla="*/ 37 w 211"/>
              <a:gd name="T31" fmla="*/ 42 h 245"/>
              <a:gd name="T32" fmla="*/ 21 w 211"/>
              <a:gd name="T33" fmla="*/ 64 h 245"/>
              <a:gd name="T34" fmla="*/ 9 w 211"/>
              <a:gd name="T35" fmla="*/ 85 h 245"/>
              <a:gd name="T36" fmla="*/ 3 w 211"/>
              <a:gd name="T37" fmla="*/ 113 h 245"/>
              <a:gd name="T38" fmla="*/ 0 w 211"/>
              <a:gd name="T39" fmla="*/ 138 h 245"/>
              <a:gd name="T40" fmla="*/ 0 w 211"/>
              <a:gd name="T41" fmla="*/ 138 h 245"/>
              <a:gd name="T42" fmla="*/ 3 w 211"/>
              <a:gd name="T43" fmla="*/ 170 h 245"/>
              <a:gd name="T44" fmla="*/ 12 w 211"/>
              <a:gd name="T45" fmla="*/ 199 h 245"/>
              <a:gd name="T46" fmla="*/ 24 w 211"/>
              <a:gd name="T47" fmla="*/ 223 h 245"/>
              <a:gd name="T48" fmla="*/ 43 w 211"/>
              <a:gd name="T49" fmla="*/ 245 h 245"/>
              <a:gd name="T50" fmla="*/ 43 w 211"/>
              <a:gd name="T51" fmla="*/ 245 h 245"/>
              <a:gd name="T52" fmla="*/ 31 w 211"/>
              <a:gd name="T53" fmla="*/ 223 h 245"/>
              <a:gd name="T54" fmla="*/ 21 w 211"/>
              <a:gd name="T55" fmla="*/ 202 h 245"/>
              <a:gd name="T56" fmla="*/ 15 w 211"/>
              <a:gd name="T57" fmla="*/ 177 h 245"/>
              <a:gd name="T58" fmla="*/ 12 w 211"/>
              <a:gd name="T59" fmla="*/ 152 h 245"/>
              <a:gd name="T60" fmla="*/ 12 w 211"/>
              <a:gd name="T61" fmla="*/ 152 h 245"/>
              <a:gd name="T62" fmla="*/ 15 w 211"/>
              <a:gd name="T63" fmla="*/ 128 h 245"/>
              <a:gd name="T64" fmla="*/ 21 w 211"/>
              <a:gd name="T65" fmla="*/ 99 h 245"/>
              <a:gd name="T66" fmla="*/ 34 w 211"/>
              <a:gd name="T67" fmla="*/ 78 h 245"/>
              <a:gd name="T68" fmla="*/ 49 w 211"/>
              <a:gd name="T69" fmla="*/ 57 h 245"/>
              <a:gd name="T70" fmla="*/ 65 w 211"/>
              <a:gd name="T71" fmla="*/ 39 h 245"/>
              <a:gd name="T72" fmla="*/ 87 w 211"/>
              <a:gd name="T73" fmla="*/ 28 h 245"/>
              <a:gd name="T74" fmla="*/ 109 w 211"/>
              <a:gd name="T75" fmla="*/ 18 h 245"/>
              <a:gd name="T76" fmla="*/ 133 w 211"/>
              <a:gd name="T77" fmla="*/ 14 h 245"/>
              <a:gd name="T78" fmla="*/ 133 w 211"/>
              <a:gd name="T79" fmla="*/ 14 h 2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5"/>
              <a:gd name="T122" fmla="*/ 211 w 211"/>
              <a:gd name="T123" fmla="*/ 245 h 24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5">
                <a:moveTo>
                  <a:pt x="133" y="14"/>
                </a:moveTo>
                <a:lnTo>
                  <a:pt x="133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5"/>
                </a:lnTo>
                <a:lnTo>
                  <a:pt x="211" y="50"/>
                </a:lnTo>
                <a:lnTo>
                  <a:pt x="193" y="28"/>
                </a:lnTo>
                <a:lnTo>
                  <a:pt x="171" y="14"/>
                </a:lnTo>
                <a:lnTo>
                  <a:pt x="149" y="3"/>
                </a:lnTo>
                <a:lnTo>
                  <a:pt x="121" y="0"/>
                </a:lnTo>
                <a:lnTo>
                  <a:pt x="96" y="3"/>
                </a:lnTo>
                <a:lnTo>
                  <a:pt x="74" y="14"/>
                </a:lnTo>
                <a:lnTo>
                  <a:pt x="52" y="25"/>
                </a:lnTo>
                <a:lnTo>
                  <a:pt x="37" y="42"/>
                </a:lnTo>
                <a:lnTo>
                  <a:pt x="21" y="64"/>
                </a:lnTo>
                <a:lnTo>
                  <a:pt x="9" y="85"/>
                </a:lnTo>
                <a:lnTo>
                  <a:pt x="3" y="113"/>
                </a:lnTo>
                <a:lnTo>
                  <a:pt x="0" y="138"/>
                </a:lnTo>
                <a:lnTo>
                  <a:pt x="3" y="170"/>
                </a:lnTo>
                <a:lnTo>
                  <a:pt x="12" y="199"/>
                </a:lnTo>
                <a:lnTo>
                  <a:pt x="24" y="223"/>
                </a:lnTo>
                <a:lnTo>
                  <a:pt x="43" y="245"/>
                </a:lnTo>
                <a:lnTo>
                  <a:pt x="31" y="223"/>
                </a:lnTo>
                <a:lnTo>
                  <a:pt x="21" y="202"/>
                </a:lnTo>
                <a:lnTo>
                  <a:pt x="15" y="177"/>
                </a:lnTo>
                <a:lnTo>
                  <a:pt x="12" y="152"/>
                </a:lnTo>
                <a:lnTo>
                  <a:pt x="15" y="128"/>
                </a:lnTo>
                <a:lnTo>
                  <a:pt x="21" y="99"/>
                </a:lnTo>
                <a:lnTo>
                  <a:pt x="34" y="78"/>
                </a:lnTo>
                <a:lnTo>
                  <a:pt x="49" y="57"/>
                </a:lnTo>
                <a:lnTo>
                  <a:pt x="65" y="39"/>
                </a:lnTo>
                <a:lnTo>
                  <a:pt x="87" y="28"/>
                </a:lnTo>
                <a:lnTo>
                  <a:pt x="109" y="18"/>
                </a:lnTo>
                <a:lnTo>
                  <a:pt x="133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5" name="Freeform 85"/>
          <p:cNvSpPr>
            <a:spLocks/>
          </p:cNvSpPr>
          <p:nvPr/>
        </p:nvSpPr>
        <p:spPr bwMode="auto">
          <a:xfrm>
            <a:off x="3133725" y="2182813"/>
            <a:ext cx="385763" cy="439737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1 h 277"/>
              <a:gd name="T6" fmla="*/ 165 w 243"/>
              <a:gd name="T7" fmla="*/ 11 h 277"/>
              <a:gd name="T8" fmla="*/ 143 w 243"/>
              <a:gd name="T9" fmla="*/ 4 h 277"/>
              <a:gd name="T10" fmla="*/ 121 w 243"/>
              <a:gd name="T11" fmla="*/ 0 h 277"/>
              <a:gd name="T12" fmla="*/ 121 w 243"/>
              <a:gd name="T13" fmla="*/ 0 h 277"/>
              <a:gd name="T14" fmla="*/ 97 w 243"/>
              <a:gd name="T15" fmla="*/ 4 h 277"/>
              <a:gd name="T16" fmla="*/ 75 w 243"/>
              <a:gd name="T17" fmla="*/ 14 h 277"/>
              <a:gd name="T18" fmla="*/ 53 w 243"/>
              <a:gd name="T19" fmla="*/ 25 h 277"/>
              <a:gd name="T20" fmla="*/ 37 w 243"/>
              <a:gd name="T21" fmla="*/ 43 h 277"/>
              <a:gd name="T22" fmla="*/ 22 w 243"/>
              <a:gd name="T23" fmla="*/ 64 h 277"/>
              <a:gd name="T24" fmla="*/ 9 w 243"/>
              <a:gd name="T25" fmla="*/ 85 h 277"/>
              <a:gd name="T26" fmla="*/ 3 w 243"/>
              <a:gd name="T27" fmla="*/ 114 h 277"/>
              <a:gd name="T28" fmla="*/ 0 w 243"/>
              <a:gd name="T29" fmla="*/ 138 h 277"/>
              <a:gd name="T30" fmla="*/ 0 w 243"/>
              <a:gd name="T31" fmla="*/ 138 h 277"/>
              <a:gd name="T32" fmla="*/ 3 w 243"/>
              <a:gd name="T33" fmla="*/ 163 h 277"/>
              <a:gd name="T34" fmla="*/ 9 w 243"/>
              <a:gd name="T35" fmla="*/ 188 h 277"/>
              <a:gd name="T36" fmla="*/ 19 w 243"/>
              <a:gd name="T37" fmla="*/ 209 h 277"/>
              <a:gd name="T38" fmla="*/ 31 w 243"/>
              <a:gd name="T39" fmla="*/ 231 h 277"/>
              <a:gd name="T40" fmla="*/ 31 w 243"/>
              <a:gd name="T41" fmla="*/ 231 h 277"/>
              <a:gd name="T42" fmla="*/ 50 w 243"/>
              <a:gd name="T43" fmla="*/ 248 h 277"/>
              <a:gd name="T44" fmla="*/ 72 w 243"/>
              <a:gd name="T45" fmla="*/ 266 h 277"/>
              <a:gd name="T46" fmla="*/ 93 w 243"/>
              <a:gd name="T47" fmla="*/ 273 h 277"/>
              <a:gd name="T48" fmla="*/ 121 w 243"/>
              <a:gd name="T49" fmla="*/ 277 h 277"/>
              <a:gd name="T50" fmla="*/ 121 w 243"/>
              <a:gd name="T51" fmla="*/ 277 h 277"/>
              <a:gd name="T52" fmla="*/ 146 w 243"/>
              <a:gd name="T53" fmla="*/ 273 h 277"/>
              <a:gd name="T54" fmla="*/ 168 w 243"/>
              <a:gd name="T55" fmla="*/ 266 h 277"/>
              <a:gd name="T56" fmla="*/ 190 w 243"/>
              <a:gd name="T57" fmla="*/ 256 h 277"/>
              <a:gd name="T58" fmla="*/ 209 w 243"/>
              <a:gd name="T59" fmla="*/ 238 h 277"/>
              <a:gd name="T60" fmla="*/ 221 w 243"/>
              <a:gd name="T61" fmla="*/ 217 h 277"/>
              <a:gd name="T62" fmla="*/ 233 w 243"/>
              <a:gd name="T63" fmla="*/ 195 h 277"/>
              <a:gd name="T64" fmla="*/ 240 w 243"/>
              <a:gd name="T65" fmla="*/ 167 h 277"/>
              <a:gd name="T66" fmla="*/ 243 w 243"/>
              <a:gd name="T67" fmla="*/ 138 h 277"/>
              <a:gd name="T68" fmla="*/ 243 w 243"/>
              <a:gd name="T69" fmla="*/ 138 h 277"/>
              <a:gd name="T70" fmla="*/ 240 w 243"/>
              <a:gd name="T71" fmla="*/ 110 h 277"/>
              <a:gd name="T72" fmla="*/ 230 w 243"/>
              <a:gd name="T73" fmla="*/ 82 h 277"/>
              <a:gd name="T74" fmla="*/ 218 w 243"/>
              <a:gd name="T75" fmla="*/ 57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1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7" y="4"/>
                </a:lnTo>
                <a:lnTo>
                  <a:pt x="75" y="14"/>
                </a:lnTo>
                <a:lnTo>
                  <a:pt x="53" y="25"/>
                </a:lnTo>
                <a:lnTo>
                  <a:pt x="37" y="43"/>
                </a:lnTo>
                <a:lnTo>
                  <a:pt x="22" y="64"/>
                </a:lnTo>
                <a:lnTo>
                  <a:pt x="9" y="85"/>
                </a:lnTo>
                <a:lnTo>
                  <a:pt x="3" y="114"/>
                </a:lnTo>
                <a:lnTo>
                  <a:pt x="0" y="138"/>
                </a:lnTo>
                <a:lnTo>
                  <a:pt x="3" y="163"/>
                </a:lnTo>
                <a:lnTo>
                  <a:pt x="9" y="188"/>
                </a:lnTo>
                <a:lnTo>
                  <a:pt x="19" y="209"/>
                </a:lnTo>
                <a:lnTo>
                  <a:pt x="31" y="231"/>
                </a:lnTo>
                <a:lnTo>
                  <a:pt x="50" y="248"/>
                </a:lnTo>
                <a:lnTo>
                  <a:pt x="72" y="266"/>
                </a:lnTo>
                <a:lnTo>
                  <a:pt x="93" y="273"/>
                </a:lnTo>
                <a:lnTo>
                  <a:pt x="121" y="277"/>
                </a:lnTo>
                <a:lnTo>
                  <a:pt x="146" y="273"/>
                </a:lnTo>
                <a:lnTo>
                  <a:pt x="168" y="266"/>
                </a:lnTo>
                <a:lnTo>
                  <a:pt x="190" y="256"/>
                </a:lnTo>
                <a:lnTo>
                  <a:pt x="209" y="238"/>
                </a:lnTo>
                <a:lnTo>
                  <a:pt x="221" y="217"/>
                </a:lnTo>
                <a:lnTo>
                  <a:pt x="233" y="195"/>
                </a:lnTo>
                <a:lnTo>
                  <a:pt x="240" y="167"/>
                </a:lnTo>
                <a:lnTo>
                  <a:pt x="243" y="138"/>
                </a:lnTo>
                <a:lnTo>
                  <a:pt x="240" y="110"/>
                </a:lnTo>
                <a:lnTo>
                  <a:pt x="230" y="82"/>
                </a:lnTo>
                <a:lnTo>
                  <a:pt x="218" y="57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6" name="Rectangle 86"/>
          <p:cNvSpPr>
            <a:spLocks noChangeArrowheads="1"/>
          </p:cNvSpPr>
          <p:nvPr/>
        </p:nvSpPr>
        <p:spPr bwMode="auto">
          <a:xfrm>
            <a:off x="4541838" y="280193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B7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7" name="Rectangle 87"/>
          <p:cNvSpPr>
            <a:spLocks noChangeArrowheads="1"/>
          </p:cNvSpPr>
          <p:nvPr/>
        </p:nvSpPr>
        <p:spPr bwMode="auto">
          <a:xfrm>
            <a:off x="4048125" y="5326063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B4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8" name="Rectangle 88"/>
          <p:cNvSpPr>
            <a:spLocks noChangeArrowheads="1"/>
          </p:cNvSpPr>
          <p:nvPr/>
        </p:nvSpPr>
        <p:spPr bwMode="auto">
          <a:xfrm>
            <a:off x="1657350" y="2909888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B2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29" name="Rectangle 89"/>
          <p:cNvSpPr>
            <a:spLocks noChangeArrowheads="1"/>
          </p:cNvSpPr>
          <p:nvPr/>
        </p:nvSpPr>
        <p:spPr bwMode="auto">
          <a:xfrm>
            <a:off x="3236913" y="230028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B5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0" name="Rectangle 90"/>
          <p:cNvSpPr>
            <a:spLocks noChangeArrowheads="1"/>
          </p:cNvSpPr>
          <p:nvPr/>
        </p:nvSpPr>
        <p:spPr bwMode="auto">
          <a:xfrm>
            <a:off x="3089275" y="4059238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B1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1" name="Rectangle 91"/>
          <p:cNvSpPr>
            <a:spLocks noChangeArrowheads="1"/>
          </p:cNvSpPr>
          <p:nvPr/>
        </p:nvSpPr>
        <p:spPr bwMode="auto">
          <a:xfrm>
            <a:off x="2170113" y="5235575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B6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2" name="Freeform 92"/>
          <p:cNvSpPr>
            <a:spLocks/>
          </p:cNvSpPr>
          <p:nvPr/>
        </p:nvSpPr>
        <p:spPr bwMode="auto">
          <a:xfrm>
            <a:off x="6659563" y="5476875"/>
            <a:ext cx="385762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3" name="Rectangle 93"/>
          <p:cNvSpPr>
            <a:spLocks noChangeArrowheads="1"/>
          </p:cNvSpPr>
          <p:nvPr/>
        </p:nvSpPr>
        <p:spPr bwMode="auto">
          <a:xfrm>
            <a:off x="6732588" y="558958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B8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4" name="Line 95"/>
          <p:cNvSpPr>
            <a:spLocks noChangeShapeType="1"/>
          </p:cNvSpPr>
          <p:nvPr/>
        </p:nvSpPr>
        <p:spPr bwMode="auto">
          <a:xfrm>
            <a:off x="4932363" y="5661025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5" name="Rectangle 97"/>
          <p:cNvSpPr>
            <a:spLocks noChangeArrowheads="1"/>
          </p:cNvSpPr>
          <p:nvPr/>
        </p:nvSpPr>
        <p:spPr bwMode="auto">
          <a:xfrm>
            <a:off x="7334250" y="4387850"/>
            <a:ext cx="984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L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6" name="Line 98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7" name="Line 99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8" name="Line 100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39" name="Rectangle 101"/>
          <p:cNvSpPr>
            <a:spLocks noChangeArrowheads="1"/>
          </p:cNvSpPr>
          <p:nvPr/>
        </p:nvSpPr>
        <p:spPr bwMode="auto">
          <a:xfrm>
            <a:off x="7885113" y="5870575"/>
            <a:ext cx="1476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M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0" name="Line 102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1" name="Line 103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2" name="Line 104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3" name="Freeform 105"/>
          <p:cNvSpPr>
            <a:spLocks/>
          </p:cNvSpPr>
          <p:nvPr/>
        </p:nvSpPr>
        <p:spPr bwMode="auto">
          <a:xfrm>
            <a:off x="6659563" y="3644900"/>
            <a:ext cx="385762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4" name="Rectangle 106"/>
          <p:cNvSpPr>
            <a:spLocks noChangeArrowheads="1"/>
          </p:cNvSpPr>
          <p:nvPr/>
        </p:nvSpPr>
        <p:spPr bwMode="auto">
          <a:xfrm>
            <a:off x="6732588" y="3789363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B9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5" name="Line 107"/>
          <p:cNvSpPr>
            <a:spLocks noChangeShapeType="1"/>
          </p:cNvSpPr>
          <p:nvPr/>
        </p:nvSpPr>
        <p:spPr bwMode="auto">
          <a:xfrm>
            <a:off x="7019925" y="5661025"/>
            <a:ext cx="792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6" name="Line 108"/>
          <p:cNvSpPr>
            <a:spLocks noChangeShapeType="1"/>
          </p:cNvSpPr>
          <p:nvPr/>
        </p:nvSpPr>
        <p:spPr bwMode="auto">
          <a:xfrm flipV="1">
            <a:off x="6877050" y="4652963"/>
            <a:ext cx="0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7" name="Line 109"/>
          <p:cNvSpPr>
            <a:spLocks noChangeShapeType="1"/>
          </p:cNvSpPr>
          <p:nvPr/>
        </p:nvSpPr>
        <p:spPr bwMode="auto">
          <a:xfrm flipV="1">
            <a:off x="6804025" y="4076700"/>
            <a:ext cx="0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1848" name="Line 171"/>
          <p:cNvSpPr>
            <a:spLocks noChangeShapeType="1"/>
          </p:cNvSpPr>
          <p:nvPr/>
        </p:nvSpPr>
        <p:spPr bwMode="auto">
          <a:xfrm>
            <a:off x="5867400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9316" name="Text Box 228"/>
          <p:cNvSpPr txBox="1">
            <a:spLocks noChangeArrowheads="1"/>
          </p:cNvSpPr>
          <p:nvPr/>
        </p:nvSpPr>
        <p:spPr bwMode="auto">
          <a:xfrm>
            <a:off x="5992813" y="1068388"/>
            <a:ext cx="1674812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B5: 5, 0, 1</a:t>
            </a:r>
          </a:p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B2: 2, 0, 1</a:t>
            </a:r>
          </a:p>
        </p:txBody>
      </p:sp>
      <p:sp>
        <p:nvSpPr>
          <p:cNvPr id="89317" name="Text Box 229"/>
          <p:cNvSpPr txBox="1">
            <a:spLocks noChangeArrowheads="1"/>
          </p:cNvSpPr>
          <p:nvPr/>
        </p:nvSpPr>
        <p:spPr bwMode="auto">
          <a:xfrm>
            <a:off x="5965825" y="1916113"/>
            <a:ext cx="1990725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B3: BLOCK</a:t>
            </a:r>
          </a:p>
        </p:txBody>
      </p:sp>
      <p:sp>
        <p:nvSpPr>
          <p:cNvPr id="89318" name="Line 230"/>
          <p:cNvSpPr>
            <a:spLocks noChangeShapeType="1"/>
          </p:cNvSpPr>
          <p:nvPr/>
        </p:nvSpPr>
        <p:spPr bwMode="auto">
          <a:xfrm>
            <a:off x="1979613" y="2349500"/>
            <a:ext cx="5032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9319" name="Text Box 231"/>
          <p:cNvSpPr txBox="1">
            <a:spLocks noChangeArrowheads="1"/>
          </p:cNvSpPr>
          <p:nvPr/>
        </p:nvSpPr>
        <p:spPr bwMode="auto">
          <a:xfrm>
            <a:off x="6011863" y="2420938"/>
            <a:ext cx="1674812" cy="920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B7: 7, 0, 1</a:t>
            </a:r>
          </a:p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B5: 5, 0, 1</a:t>
            </a:r>
          </a:p>
        </p:txBody>
      </p:sp>
      <p:sp>
        <p:nvSpPr>
          <p:cNvPr id="89320" name="Text Box 232"/>
          <p:cNvSpPr txBox="1">
            <a:spLocks noChangeArrowheads="1"/>
          </p:cNvSpPr>
          <p:nvPr/>
        </p:nvSpPr>
        <p:spPr bwMode="auto">
          <a:xfrm>
            <a:off x="6011863" y="3213100"/>
            <a:ext cx="19907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B7: BLOCK</a:t>
            </a:r>
          </a:p>
        </p:txBody>
      </p:sp>
      <p:sp>
        <p:nvSpPr>
          <p:cNvPr id="89321" name="Line 233"/>
          <p:cNvSpPr>
            <a:spLocks noChangeShapeType="1"/>
          </p:cNvSpPr>
          <p:nvPr/>
        </p:nvSpPr>
        <p:spPr bwMode="auto">
          <a:xfrm>
            <a:off x="4356100" y="2420938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9322" name="Line 234"/>
          <p:cNvSpPr>
            <a:spLocks noChangeShapeType="1"/>
          </p:cNvSpPr>
          <p:nvPr/>
        </p:nvSpPr>
        <p:spPr bwMode="auto">
          <a:xfrm>
            <a:off x="2051050" y="4941888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9323" name="Line 235"/>
          <p:cNvSpPr>
            <a:spLocks noChangeShapeType="1"/>
          </p:cNvSpPr>
          <p:nvPr/>
        </p:nvSpPr>
        <p:spPr bwMode="auto">
          <a:xfrm>
            <a:off x="2051050" y="5661025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9325" name="Line 237"/>
          <p:cNvSpPr>
            <a:spLocks noChangeShapeType="1"/>
          </p:cNvSpPr>
          <p:nvPr/>
        </p:nvSpPr>
        <p:spPr bwMode="auto">
          <a:xfrm>
            <a:off x="1979613" y="1628775"/>
            <a:ext cx="5032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" name="Line 234"/>
          <p:cNvSpPr>
            <a:spLocks noChangeShapeType="1"/>
          </p:cNvSpPr>
          <p:nvPr/>
        </p:nvSpPr>
        <p:spPr bwMode="auto">
          <a:xfrm>
            <a:off x="6588125" y="4365625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316" grpId="0"/>
      <p:bldP spid="89317" grpId="0"/>
      <p:bldP spid="89318" grpId="0" animBg="1"/>
      <p:bldP spid="89319" grpId="0" animBg="1"/>
      <p:bldP spid="89320" grpId="0"/>
      <p:bldP spid="89321" grpId="0" animBg="1"/>
      <p:bldP spid="89322" grpId="0" animBg="1"/>
      <p:bldP spid="89323" grpId="0" animBg="1"/>
      <p:bldP spid="8932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</a:p>
        </p:txBody>
      </p:sp>
      <p:sp>
        <p:nvSpPr>
          <p:cNvPr id="32771" name="AutoShape 3"/>
          <p:cNvSpPr>
            <a:spLocks noChangeAspect="1" noChangeArrowheads="1" noTextEdit="1"/>
          </p:cNvSpPr>
          <p:nvPr/>
        </p:nvSpPr>
        <p:spPr bwMode="auto">
          <a:xfrm>
            <a:off x="871538" y="1196975"/>
            <a:ext cx="46974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H="1" flipV="1">
            <a:off x="2413000" y="3568700"/>
            <a:ext cx="573088" cy="455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770063" y="118586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A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965200" y="2233613"/>
            <a:ext cx="1285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C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252538" y="327501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E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763838" y="2751138"/>
            <a:ext cx="1285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D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262563" y="1647825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5449888" y="2874963"/>
            <a:ext cx="119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K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986338" y="3281363"/>
            <a:ext cx="10795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F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4965700" y="4583113"/>
            <a:ext cx="1285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H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000625" y="5895975"/>
            <a:ext cx="889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J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1257300" y="4554538"/>
            <a:ext cx="13811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G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625975" y="1939925"/>
            <a:ext cx="1588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21050" y="2622550"/>
            <a:ext cx="1588" cy="366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005138" y="1484313"/>
            <a:ext cx="242887" cy="698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V="1">
            <a:off x="3489325" y="1946275"/>
            <a:ext cx="533400" cy="349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625975" y="3135313"/>
            <a:ext cx="1588" cy="388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818063" y="2909888"/>
            <a:ext cx="5334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3341688" y="3575050"/>
            <a:ext cx="690562" cy="495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3332163" y="4267200"/>
            <a:ext cx="636587" cy="552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3163888" y="3044825"/>
            <a:ext cx="1587" cy="879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 flipH="1">
            <a:off x="2422525" y="4306888"/>
            <a:ext cx="603250" cy="490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263775" y="4859338"/>
            <a:ext cx="1588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2259013" y="5562600"/>
            <a:ext cx="1587" cy="2714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4132263" y="4875213"/>
            <a:ext cx="1587" cy="3222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4132263" y="5653088"/>
            <a:ext cx="1587" cy="180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2200275" y="1477963"/>
            <a:ext cx="1588" cy="260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2200275" y="2193925"/>
            <a:ext cx="1588" cy="276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1770063" y="5595938"/>
            <a:ext cx="4921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I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1741488" y="2532063"/>
            <a:ext cx="1587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1741488" y="3225800"/>
            <a:ext cx="1587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4329113" y="5438775"/>
            <a:ext cx="5540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1720850" y="1450975"/>
            <a:ext cx="1981200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8" name="Line 40"/>
          <p:cNvSpPr>
            <a:spLocks noChangeShapeType="1"/>
          </p:cNvSpPr>
          <p:nvPr/>
        </p:nvSpPr>
        <p:spPr bwMode="auto">
          <a:xfrm>
            <a:off x="3795713" y="1912938"/>
            <a:ext cx="1600200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911225" y="2498725"/>
            <a:ext cx="1773238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2724150" y="3016250"/>
            <a:ext cx="1254125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7" name="Line 49"/>
          <p:cNvSpPr>
            <a:spLocks noChangeShapeType="1"/>
          </p:cNvSpPr>
          <p:nvPr/>
        </p:nvSpPr>
        <p:spPr bwMode="auto">
          <a:xfrm>
            <a:off x="1217613" y="3540125"/>
            <a:ext cx="1408112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8" name="Line 50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19" name="Line 51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0" name="Line 52"/>
          <p:cNvSpPr>
            <a:spLocks noChangeShapeType="1"/>
          </p:cNvSpPr>
          <p:nvPr/>
        </p:nvSpPr>
        <p:spPr bwMode="auto">
          <a:xfrm>
            <a:off x="3751263" y="3546475"/>
            <a:ext cx="1373187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1" name="Line 53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3" name="Line 55"/>
          <p:cNvSpPr>
            <a:spLocks noChangeShapeType="1"/>
          </p:cNvSpPr>
          <p:nvPr/>
        </p:nvSpPr>
        <p:spPr bwMode="auto">
          <a:xfrm>
            <a:off x="1222375" y="4824413"/>
            <a:ext cx="1408113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4" name="Line 56"/>
          <p:cNvSpPr>
            <a:spLocks noChangeShapeType="1"/>
          </p:cNvSpPr>
          <p:nvPr/>
        </p:nvSpPr>
        <p:spPr bwMode="auto">
          <a:xfrm>
            <a:off x="3760788" y="4848225"/>
            <a:ext cx="1358900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5" name="Line 57"/>
          <p:cNvSpPr>
            <a:spLocks noChangeShapeType="1"/>
          </p:cNvSpPr>
          <p:nvPr/>
        </p:nvSpPr>
        <p:spPr bwMode="auto">
          <a:xfrm>
            <a:off x="3760788" y="4848225"/>
            <a:ext cx="1358900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6" name="Line 58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7" name="Line 59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8" name="Line 60"/>
          <p:cNvSpPr>
            <a:spLocks noChangeShapeType="1"/>
          </p:cNvSpPr>
          <p:nvPr/>
        </p:nvSpPr>
        <p:spPr bwMode="auto">
          <a:xfrm>
            <a:off x="1725613" y="5861050"/>
            <a:ext cx="2701925" cy="1588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29" name="Line 61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0" name="Line 62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1" name="Line 63"/>
          <p:cNvSpPr>
            <a:spLocks noChangeShapeType="1"/>
          </p:cNvSpPr>
          <p:nvPr/>
        </p:nvSpPr>
        <p:spPr bwMode="auto">
          <a:xfrm flipV="1">
            <a:off x="4906963" y="5230813"/>
            <a:ext cx="1587" cy="890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2" name="Line 64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3" name="Line 65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4" name="Line 66"/>
          <p:cNvSpPr>
            <a:spLocks noChangeShapeType="1"/>
          </p:cNvSpPr>
          <p:nvPr/>
        </p:nvSpPr>
        <p:spPr bwMode="auto">
          <a:xfrm flipV="1">
            <a:off x="5376863" y="2233613"/>
            <a:ext cx="1587" cy="906462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5" name="Freeform 67"/>
          <p:cNvSpPr>
            <a:spLocks/>
          </p:cNvSpPr>
          <p:nvPr/>
        </p:nvSpPr>
        <p:spPr bwMode="auto">
          <a:xfrm>
            <a:off x="1987550" y="1731963"/>
            <a:ext cx="336550" cy="388937"/>
          </a:xfrm>
          <a:custGeom>
            <a:avLst/>
            <a:gdLst>
              <a:gd name="T0" fmla="*/ 134 w 212"/>
              <a:gd name="T1" fmla="*/ 14 h 245"/>
              <a:gd name="T2" fmla="*/ 134 w 212"/>
              <a:gd name="T3" fmla="*/ 14 h 245"/>
              <a:gd name="T4" fmla="*/ 156 w 212"/>
              <a:gd name="T5" fmla="*/ 18 h 245"/>
              <a:gd name="T6" fmla="*/ 178 w 212"/>
              <a:gd name="T7" fmla="*/ 25 h 245"/>
              <a:gd name="T8" fmla="*/ 196 w 212"/>
              <a:gd name="T9" fmla="*/ 36 h 245"/>
              <a:gd name="T10" fmla="*/ 212 w 212"/>
              <a:gd name="T11" fmla="*/ 50 h 245"/>
              <a:gd name="T12" fmla="*/ 212 w 212"/>
              <a:gd name="T13" fmla="*/ 50 h 245"/>
              <a:gd name="T14" fmla="*/ 193 w 212"/>
              <a:gd name="T15" fmla="*/ 29 h 245"/>
              <a:gd name="T16" fmla="*/ 171 w 212"/>
              <a:gd name="T17" fmla="*/ 14 h 245"/>
              <a:gd name="T18" fmla="*/ 150 w 212"/>
              <a:gd name="T19" fmla="*/ 4 h 245"/>
              <a:gd name="T20" fmla="*/ 122 w 212"/>
              <a:gd name="T21" fmla="*/ 0 h 245"/>
              <a:gd name="T22" fmla="*/ 122 w 212"/>
              <a:gd name="T23" fmla="*/ 0 h 245"/>
              <a:gd name="T24" fmla="*/ 97 w 212"/>
              <a:gd name="T25" fmla="*/ 4 h 245"/>
              <a:gd name="T26" fmla="*/ 75 w 212"/>
              <a:gd name="T27" fmla="*/ 14 h 245"/>
              <a:gd name="T28" fmla="*/ 53 w 212"/>
              <a:gd name="T29" fmla="*/ 25 h 245"/>
              <a:gd name="T30" fmla="*/ 38 w 212"/>
              <a:gd name="T31" fmla="*/ 43 h 245"/>
              <a:gd name="T32" fmla="*/ 22 w 212"/>
              <a:gd name="T33" fmla="*/ 64 h 245"/>
              <a:gd name="T34" fmla="*/ 10 w 212"/>
              <a:gd name="T35" fmla="*/ 85 h 245"/>
              <a:gd name="T36" fmla="*/ 3 w 212"/>
              <a:gd name="T37" fmla="*/ 114 h 245"/>
              <a:gd name="T38" fmla="*/ 0 w 212"/>
              <a:gd name="T39" fmla="*/ 139 h 245"/>
              <a:gd name="T40" fmla="*/ 0 w 212"/>
              <a:gd name="T41" fmla="*/ 139 h 245"/>
              <a:gd name="T42" fmla="*/ 3 w 212"/>
              <a:gd name="T43" fmla="*/ 170 h 245"/>
              <a:gd name="T44" fmla="*/ 13 w 212"/>
              <a:gd name="T45" fmla="*/ 199 h 245"/>
              <a:gd name="T46" fmla="*/ 25 w 212"/>
              <a:gd name="T47" fmla="*/ 224 h 245"/>
              <a:gd name="T48" fmla="*/ 44 w 212"/>
              <a:gd name="T49" fmla="*/ 245 h 245"/>
              <a:gd name="T50" fmla="*/ 44 w 212"/>
              <a:gd name="T51" fmla="*/ 245 h 245"/>
              <a:gd name="T52" fmla="*/ 31 w 212"/>
              <a:gd name="T53" fmla="*/ 224 h 245"/>
              <a:gd name="T54" fmla="*/ 22 w 212"/>
              <a:gd name="T55" fmla="*/ 202 h 245"/>
              <a:gd name="T56" fmla="*/ 16 w 212"/>
              <a:gd name="T57" fmla="*/ 178 h 245"/>
              <a:gd name="T58" fmla="*/ 13 w 212"/>
              <a:gd name="T59" fmla="*/ 153 h 245"/>
              <a:gd name="T60" fmla="*/ 13 w 212"/>
              <a:gd name="T61" fmla="*/ 153 h 245"/>
              <a:gd name="T62" fmla="*/ 16 w 212"/>
              <a:gd name="T63" fmla="*/ 128 h 245"/>
              <a:gd name="T64" fmla="*/ 22 w 212"/>
              <a:gd name="T65" fmla="*/ 99 h 245"/>
              <a:gd name="T66" fmla="*/ 34 w 212"/>
              <a:gd name="T67" fmla="*/ 78 h 245"/>
              <a:gd name="T68" fmla="*/ 50 w 212"/>
              <a:gd name="T69" fmla="*/ 57 h 245"/>
              <a:gd name="T70" fmla="*/ 66 w 212"/>
              <a:gd name="T71" fmla="*/ 39 h 245"/>
              <a:gd name="T72" fmla="*/ 87 w 212"/>
              <a:gd name="T73" fmla="*/ 29 h 245"/>
              <a:gd name="T74" fmla="*/ 109 w 212"/>
              <a:gd name="T75" fmla="*/ 18 h 245"/>
              <a:gd name="T76" fmla="*/ 134 w 212"/>
              <a:gd name="T77" fmla="*/ 14 h 245"/>
              <a:gd name="T78" fmla="*/ 134 w 212"/>
              <a:gd name="T79" fmla="*/ 14 h 2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2"/>
              <a:gd name="T121" fmla="*/ 0 h 245"/>
              <a:gd name="T122" fmla="*/ 212 w 212"/>
              <a:gd name="T123" fmla="*/ 245 h 24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2" h="245">
                <a:moveTo>
                  <a:pt x="134" y="14"/>
                </a:moveTo>
                <a:lnTo>
                  <a:pt x="134" y="14"/>
                </a:lnTo>
                <a:lnTo>
                  <a:pt x="156" y="18"/>
                </a:lnTo>
                <a:lnTo>
                  <a:pt x="178" y="25"/>
                </a:lnTo>
                <a:lnTo>
                  <a:pt x="196" y="36"/>
                </a:lnTo>
                <a:lnTo>
                  <a:pt x="212" y="50"/>
                </a:lnTo>
                <a:lnTo>
                  <a:pt x="193" y="29"/>
                </a:lnTo>
                <a:lnTo>
                  <a:pt x="171" y="14"/>
                </a:lnTo>
                <a:lnTo>
                  <a:pt x="150" y="4"/>
                </a:lnTo>
                <a:lnTo>
                  <a:pt x="122" y="0"/>
                </a:lnTo>
                <a:lnTo>
                  <a:pt x="97" y="4"/>
                </a:lnTo>
                <a:lnTo>
                  <a:pt x="75" y="14"/>
                </a:lnTo>
                <a:lnTo>
                  <a:pt x="53" y="25"/>
                </a:lnTo>
                <a:lnTo>
                  <a:pt x="38" y="43"/>
                </a:lnTo>
                <a:lnTo>
                  <a:pt x="22" y="64"/>
                </a:lnTo>
                <a:lnTo>
                  <a:pt x="10" y="85"/>
                </a:lnTo>
                <a:lnTo>
                  <a:pt x="3" y="114"/>
                </a:lnTo>
                <a:lnTo>
                  <a:pt x="0" y="139"/>
                </a:lnTo>
                <a:lnTo>
                  <a:pt x="3" y="170"/>
                </a:lnTo>
                <a:lnTo>
                  <a:pt x="13" y="199"/>
                </a:lnTo>
                <a:lnTo>
                  <a:pt x="25" y="224"/>
                </a:lnTo>
                <a:lnTo>
                  <a:pt x="44" y="245"/>
                </a:lnTo>
                <a:lnTo>
                  <a:pt x="31" y="224"/>
                </a:lnTo>
                <a:lnTo>
                  <a:pt x="22" y="202"/>
                </a:lnTo>
                <a:lnTo>
                  <a:pt x="16" y="178"/>
                </a:lnTo>
                <a:lnTo>
                  <a:pt x="13" y="153"/>
                </a:lnTo>
                <a:lnTo>
                  <a:pt x="16" y="128"/>
                </a:lnTo>
                <a:lnTo>
                  <a:pt x="22" y="99"/>
                </a:lnTo>
                <a:lnTo>
                  <a:pt x="34" y="78"/>
                </a:lnTo>
                <a:lnTo>
                  <a:pt x="50" y="57"/>
                </a:lnTo>
                <a:lnTo>
                  <a:pt x="66" y="39"/>
                </a:lnTo>
                <a:lnTo>
                  <a:pt x="87" y="29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6" name="Freeform 68"/>
          <p:cNvSpPr>
            <a:spLocks/>
          </p:cNvSpPr>
          <p:nvPr/>
        </p:nvSpPr>
        <p:spPr bwMode="auto">
          <a:xfrm>
            <a:off x="2008188" y="1754188"/>
            <a:ext cx="384175" cy="439737"/>
          </a:xfrm>
          <a:custGeom>
            <a:avLst/>
            <a:gdLst>
              <a:gd name="T0" fmla="*/ 199 w 242"/>
              <a:gd name="T1" fmla="*/ 36 h 277"/>
              <a:gd name="T2" fmla="*/ 199 w 242"/>
              <a:gd name="T3" fmla="*/ 36 h 277"/>
              <a:gd name="T4" fmla="*/ 183 w 242"/>
              <a:gd name="T5" fmla="*/ 22 h 277"/>
              <a:gd name="T6" fmla="*/ 165 w 242"/>
              <a:gd name="T7" fmla="*/ 11 h 277"/>
              <a:gd name="T8" fmla="*/ 143 w 242"/>
              <a:gd name="T9" fmla="*/ 4 h 277"/>
              <a:gd name="T10" fmla="*/ 121 w 242"/>
              <a:gd name="T11" fmla="*/ 0 h 277"/>
              <a:gd name="T12" fmla="*/ 121 w 242"/>
              <a:gd name="T13" fmla="*/ 0 h 277"/>
              <a:gd name="T14" fmla="*/ 96 w 242"/>
              <a:gd name="T15" fmla="*/ 4 h 277"/>
              <a:gd name="T16" fmla="*/ 74 w 242"/>
              <a:gd name="T17" fmla="*/ 15 h 277"/>
              <a:gd name="T18" fmla="*/ 53 w 242"/>
              <a:gd name="T19" fmla="*/ 25 h 277"/>
              <a:gd name="T20" fmla="*/ 37 w 242"/>
              <a:gd name="T21" fmla="*/ 43 h 277"/>
              <a:gd name="T22" fmla="*/ 21 w 242"/>
              <a:gd name="T23" fmla="*/ 64 h 277"/>
              <a:gd name="T24" fmla="*/ 9 w 242"/>
              <a:gd name="T25" fmla="*/ 85 h 277"/>
              <a:gd name="T26" fmla="*/ 3 w 242"/>
              <a:gd name="T27" fmla="*/ 114 h 277"/>
              <a:gd name="T28" fmla="*/ 0 w 242"/>
              <a:gd name="T29" fmla="*/ 139 h 277"/>
              <a:gd name="T30" fmla="*/ 0 w 242"/>
              <a:gd name="T31" fmla="*/ 139 h 277"/>
              <a:gd name="T32" fmla="*/ 3 w 242"/>
              <a:gd name="T33" fmla="*/ 164 h 277"/>
              <a:gd name="T34" fmla="*/ 9 w 242"/>
              <a:gd name="T35" fmla="*/ 188 h 277"/>
              <a:gd name="T36" fmla="*/ 18 w 242"/>
              <a:gd name="T37" fmla="*/ 210 h 277"/>
              <a:gd name="T38" fmla="*/ 31 w 242"/>
              <a:gd name="T39" fmla="*/ 231 h 277"/>
              <a:gd name="T40" fmla="*/ 31 w 242"/>
              <a:gd name="T41" fmla="*/ 231 h 277"/>
              <a:gd name="T42" fmla="*/ 49 w 242"/>
              <a:gd name="T43" fmla="*/ 249 h 277"/>
              <a:gd name="T44" fmla="*/ 71 w 242"/>
              <a:gd name="T45" fmla="*/ 266 h 277"/>
              <a:gd name="T46" fmla="*/ 93 w 242"/>
              <a:gd name="T47" fmla="*/ 274 h 277"/>
              <a:gd name="T48" fmla="*/ 121 w 242"/>
              <a:gd name="T49" fmla="*/ 277 h 277"/>
              <a:gd name="T50" fmla="*/ 121 w 242"/>
              <a:gd name="T51" fmla="*/ 277 h 277"/>
              <a:gd name="T52" fmla="*/ 146 w 242"/>
              <a:gd name="T53" fmla="*/ 274 h 277"/>
              <a:gd name="T54" fmla="*/ 168 w 242"/>
              <a:gd name="T55" fmla="*/ 266 h 277"/>
              <a:gd name="T56" fmla="*/ 189 w 242"/>
              <a:gd name="T57" fmla="*/ 256 h 277"/>
              <a:gd name="T58" fmla="*/ 208 w 242"/>
              <a:gd name="T59" fmla="*/ 238 h 277"/>
              <a:gd name="T60" fmla="*/ 221 w 242"/>
              <a:gd name="T61" fmla="*/ 217 h 277"/>
              <a:gd name="T62" fmla="*/ 233 w 242"/>
              <a:gd name="T63" fmla="*/ 196 h 277"/>
              <a:gd name="T64" fmla="*/ 239 w 242"/>
              <a:gd name="T65" fmla="*/ 167 h 277"/>
              <a:gd name="T66" fmla="*/ 242 w 242"/>
              <a:gd name="T67" fmla="*/ 139 h 277"/>
              <a:gd name="T68" fmla="*/ 242 w 242"/>
              <a:gd name="T69" fmla="*/ 139 h 277"/>
              <a:gd name="T70" fmla="*/ 239 w 242"/>
              <a:gd name="T71" fmla="*/ 110 h 277"/>
              <a:gd name="T72" fmla="*/ 230 w 242"/>
              <a:gd name="T73" fmla="*/ 82 h 277"/>
              <a:gd name="T74" fmla="*/ 217 w 242"/>
              <a:gd name="T75" fmla="*/ 57 h 277"/>
              <a:gd name="T76" fmla="*/ 199 w 242"/>
              <a:gd name="T77" fmla="*/ 36 h 277"/>
              <a:gd name="T78" fmla="*/ 199 w 242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2"/>
              <a:gd name="T121" fmla="*/ 0 h 277"/>
              <a:gd name="T122" fmla="*/ 242 w 242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2" h="277">
                <a:moveTo>
                  <a:pt x="199" y="36"/>
                </a:moveTo>
                <a:lnTo>
                  <a:pt x="199" y="36"/>
                </a:lnTo>
                <a:lnTo>
                  <a:pt x="183" y="22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6" y="4"/>
                </a:lnTo>
                <a:lnTo>
                  <a:pt x="74" y="15"/>
                </a:lnTo>
                <a:lnTo>
                  <a:pt x="53" y="25"/>
                </a:lnTo>
                <a:lnTo>
                  <a:pt x="37" y="43"/>
                </a:lnTo>
                <a:lnTo>
                  <a:pt x="21" y="64"/>
                </a:lnTo>
                <a:lnTo>
                  <a:pt x="9" y="85"/>
                </a:lnTo>
                <a:lnTo>
                  <a:pt x="3" y="114"/>
                </a:lnTo>
                <a:lnTo>
                  <a:pt x="0" y="139"/>
                </a:lnTo>
                <a:lnTo>
                  <a:pt x="3" y="164"/>
                </a:lnTo>
                <a:lnTo>
                  <a:pt x="9" y="188"/>
                </a:lnTo>
                <a:lnTo>
                  <a:pt x="18" y="210"/>
                </a:lnTo>
                <a:lnTo>
                  <a:pt x="31" y="231"/>
                </a:lnTo>
                <a:lnTo>
                  <a:pt x="49" y="249"/>
                </a:lnTo>
                <a:lnTo>
                  <a:pt x="71" y="266"/>
                </a:lnTo>
                <a:lnTo>
                  <a:pt x="93" y="274"/>
                </a:lnTo>
                <a:lnTo>
                  <a:pt x="121" y="277"/>
                </a:lnTo>
                <a:lnTo>
                  <a:pt x="146" y="274"/>
                </a:lnTo>
                <a:lnTo>
                  <a:pt x="168" y="266"/>
                </a:lnTo>
                <a:lnTo>
                  <a:pt x="189" y="256"/>
                </a:lnTo>
                <a:lnTo>
                  <a:pt x="208" y="238"/>
                </a:lnTo>
                <a:lnTo>
                  <a:pt x="221" y="217"/>
                </a:lnTo>
                <a:lnTo>
                  <a:pt x="233" y="196"/>
                </a:lnTo>
                <a:lnTo>
                  <a:pt x="239" y="167"/>
                </a:lnTo>
                <a:lnTo>
                  <a:pt x="242" y="139"/>
                </a:lnTo>
                <a:lnTo>
                  <a:pt x="239" y="110"/>
                </a:lnTo>
                <a:lnTo>
                  <a:pt x="230" y="82"/>
                </a:lnTo>
                <a:lnTo>
                  <a:pt x="217" y="57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7" name="Rectangle 69"/>
          <p:cNvSpPr>
            <a:spLocks noChangeArrowheads="1"/>
          </p:cNvSpPr>
          <p:nvPr/>
        </p:nvSpPr>
        <p:spPr bwMode="auto">
          <a:xfrm>
            <a:off x="2120900" y="1878013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B3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8" name="Freeform 70"/>
          <p:cNvSpPr>
            <a:spLocks/>
          </p:cNvSpPr>
          <p:nvPr/>
        </p:nvSpPr>
        <p:spPr bwMode="auto">
          <a:xfrm>
            <a:off x="1528763" y="2774950"/>
            <a:ext cx="341312" cy="382588"/>
          </a:xfrm>
          <a:custGeom>
            <a:avLst/>
            <a:gdLst>
              <a:gd name="T0" fmla="*/ 134 w 215"/>
              <a:gd name="T1" fmla="*/ 14 h 241"/>
              <a:gd name="T2" fmla="*/ 134 w 215"/>
              <a:gd name="T3" fmla="*/ 14 h 241"/>
              <a:gd name="T4" fmla="*/ 155 w 215"/>
              <a:gd name="T5" fmla="*/ 14 h 241"/>
              <a:gd name="T6" fmla="*/ 177 w 215"/>
              <a:gd name="T7" fmla="*/ 21 h 241"/>
              <a:gd name="T8" fmla="*/ 196 w 215"/>
              <a:gd name="T9" fmla="*/ 32 h 241"/>
              <a:gd name="T10" fmla="*/ 215 w 215"/>
              <a:gd name="T11" fmla="*/ 46 h 241"/>
              <a:gd name="T12" fmla="*/ 215 w 215"/>
              <a:gd name="T13" fmla="*/ 46 h 241"/>
              <a:gd name="T14" fmla="*/ 196 w 215"/>
              <a:gd name="T15" fmla="*/ 24 h 241"/>
              <a:gd name="T16" fmla="*/ 174 w 215"/>
              <a:gd name="T17" fmla="*/ 10 h 241"/>
              <a:gd name="T18" fmla="*/ 149 w 215"/>
              <a:gd name="T19" fmla="*/ 0 h 241"/>
              <a:gd name="T20" fmla="*/ 121 w 215"/>
              <a:gd name="T21" fmla="*/ 0 h 241"/>
              <a:gd name="T22" fmla="*/ 121 w 215"/>
              <a:gd name="T23" fmla="*/ 0 h 241"/>
              <a:gd name="T24" fmla="*/ 96 w 215"/>
              <a:gd name="T25" fmla="*/ 0 h 241"/>
              <a:gd name="T26" fmla="*/ 74 w 215"/>
              <a:gd name="T27" fmla="*/ 10 h 241"/>
              <a:gd name="T28" fmla="*/ 56 w 215"/>
              <a:gd name="T29" fmla="*/ 21 h 241"/>
              <a:gd name="T30" fmla="*/ 37 w 215"/>
              <a:gd name="T31" fmla="*/ 39 h 241"/>
              <a:gd name="T32" fmla="*/ 22 w 215"/>
              <a:gd name="T33" fmla="*/ 60 h 241"/>
              <a:gd name="T34" fmla="*/ 9 w 215"/>
              <a:gd name="T35" fmla="*/ 81 h 241"/>
              <a:gd name="T36" fmla="*/ 3 w 215"/>
              <a:gd name="T37" fmla="*/ 110 h 241"/>
              <a:gd name="T38" fmla="*/ 0 w 215"/>
              <a:gd name="T39" fmla="*/ 135 h 241"/>
              <a:gd name="T40" fmla="*/ 0 w 215"/>
              <a:gd name="T41" fmla="*/ 135 h 241"/>
              <a:gd name="T42" fmla="*/ 3 w 215"/>
              <a:gd name="T43" fmla="*/ 166 h 241"/>
              <a:gd name="T44" fmla="*/ 12 w 215"/>
              <a:gd name="T45" fmla="*/ 195 h 241"/>
              <a:gd name="T46" fmla="*/ 25 w 215"/>
              <a:gd name="T47" fmla="*/ 220 h 241"/>
              <a:gd name="T48" fmla="*/ 43 w 215"/>
              <a:gd name="T49" fmla="*/ 241 h 241"/>
              <a:gd name="T50" fmla="*/ 43 w 215"/>
              <a:gd name="T51" fmla="*/ 241 h 241"/>
              <a:gd name="T52" fmla="*/ 31 w 215"/>
              <a:gd name="T53" fmla="*/ 220 h 241"/>
              <a:gd name="T54" fmla="*/ 22 w 215"/>
              <a:gd name="T55" fmla="*/ 198 h 241"/>
              <a:gd name="T56" fmla="*/ 15 w 215"/>
              <a:gd name="T57" fmla="*/ 177 h 241"/>
              <a:gd name="T58" fmla="*/ 12 w 215"/>
              <a:gd name="T59" fmla="*/ 149 h 241"/>
              <a:gd name="T60" fmla="*/ 12 w 215"/>
              <a:gd name="T61" fmla="*/ 149 h 241"/>
              <a:gd name="T62" fmla="*/ 15 w 215"/>
              <a:gd name="T63" fmla="*/ 124 h 241"/>
              <a:gd name="T64" fmla="*/ 22 w 215"/>
              <a:gd name="T65" fmla="*/ 95 h 241"/>
              <a:gd name="T66" fmla="*/ 34 w 215"/>
              <a:gd name="T67" fmla="*/ 74 h 241"/>
              <a:gd name="T68" fmla="*/ 50 w 215"/>
              <a:gd name="T69" fmla="*/ 53 h 241"/>
              <a:gd name="T70" fmla="*/ 68 w 215"/>
              <a:gd name="T71" fmla="*/ 35 h 241"/>
              <a:gd name="T72" fmla="*/ 87 w 215"/>
              <a:gd name="T73" fmla="*/ 24 h 241"/>
              <a:gd name="T74" fmla="*/ 109 w 215"/>
              <a:gd name="T75" fmla="*/ 14 h 241"/>
              <a:gd name="T76" fmla="*/ 134 w 215"/>
              <a:gd name="T77" fmla="*/ 14 h 241"/>
              <a:gd name="T78" fmla="*/ 134 w 215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5"/>
              <a:gd name="T121" fmla="*/ 0 h 241"/>
              <a:gd name="T122" fmla="*/ 215 w 215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5" h="241">
                <a:moveTo>
                  <a:pt x="134" y="14"/>
                </a:moveTo>
                <a:lnTo>
                  <a:pt x="134" y="14"/>
                </a:lnTo>
                <a:lnTo>
                  <a:pt x="155" y="14"/>
                </a:lnTo>
                <a:lnTo>
                  <a:pt x="177" y="21"/>
                </a:lnTo>
                <a:lnTo>
                  <a:pt x="196" y="32"/>
                </a:lnTo>
                <a:lnTo>
                  <a:pt x="215" y="46"/>
                </a:lnTo>
                <a:lnTo>
                  <a:pt x="196" y="24"/>
                </a:lnTo>
                <a:lnTo>
                  <a:pt x="174" y="10"/>
                </a:lnTo>
                <a:lnTo>
                  <a:pt x="149" y="0"/>
                </a:lnTo>
                <a:lnTo>
                  <a:pt x="121" y="0"/>
                </a:lnTo>
                <a:lnTo>
                  <a:pt x="96" y="0"/>
                </a:lnTo>
                <a:lnTo>
                  <a:pt x="74" y="10"/>
                </a:lnTo>
                <a:lnTo>
                  <a:pt x="56" y="21"/>
                </a:lnTo>
                <a:lnTo>
                  <a:pt x="37" y="39"/>
                </a:lnTo>
                <a:lnTo>
                  <a:pt x="22" y="60"/>
                </a:lnTo>
                <a:lnTo>
                  <a:pt x="9" y="81"/>
                </a:lnTo>
                <a:lnTo>
                  <a:pt x="3" y="110"/>
                </a:lnTo>
                <a:lnTo>
                  <a:pt x="0" y="135"/>
                </a:lnTo>
                <a:lnTo>
                  <a:pt x="3" y="166"/>
                </a:lnTo>
                <a:lnTo>
                  <a:pt x="12" y="195"/>
                </a:lnTo>
                <a:lnTo>
                  <a:pt x="25" y="220"/>
                </a:lnTo>
                <a:lnTo>
                  <a:pt x="43" y="241"/>
                </a:lnTo>
                <a:lnTo>
                  <a:pt x="31" y="220"/>
                </a:lnTo>
                <a:lnTo>
                  <a:pt x="22" y="198"/>
                </a:lnTo>
                <a:lnTo>
                  <a:pt x="15" y="177"/>
                </a:lnTo>
                <a:lnTo>
                  <a:pt x="12" y="149"/>
                </a:lnTo>
                <a:lnTo>
                  <a:pt x="15" y="124"/>
                </a:lnTo>
                <a:lnTo>
                  <a:pt x="22" y="95"/>
                </a:lnTo>
                <a:lnTo>
                  <a:pt x="34" y="74"/>
                </a:lnTo>
                <a:lnTo>
                  <a:pt x="50" y="53"/>
                </a:lnTo>
                <a:lnTo>
                  <a:pt x="68" y="35"/>
                </a:lnTo>
                <a:lnTo>
                  <a:pt x="87" y="24"/>
                </a:lnTo>
                <a:lnTo>
                  <a:pt x="109" y="14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39" name="Freeform 71"/>
          <p:cNvSpPr>
            <a:spLocks/>
          </p:cNvSpPr>
          <p:nvPr/>
        </p:nvSpPr>
        <p:spPr bwMode="auto">
          <a:xfrm>
            <a:off x="1547813" y="2797175"/>
            <a:ext cx="385762" cy="433388"/>
          </a:xfrm>
          <a:custGeom>
            <a:avLst/>
            <a:gdLst>
              <a:gd name="T0" fmla="*/ 203 w 243"/>
              <a:gd name="T1" fmla="*/ 32 h 273"/>
              <a:gd name="T2" fmla="*/ 203 w 243"/>
              <a:gd name="T3" fmla="*/ 32 h 273"/>
              <a:gd name="T4" fmla="*/ 184 w 243"/>
              <a:gd name="T5" fmla="*/ 18 h 273"/>
              <a:gd name="T6" fmla="*/ 165 w 243"/>
              <a:gd name="T7" fmla="*/ 7 h 273"/>
              <a:gd name="T8" fmla="*/ 143 w 243"/>
              <a:gd name="T9" fmla="*/ 0 h 273"/>
              <a:gd name="T10" fmla="*/ 122 w 243"/>
              <a:gd name="T11" fmla="*/ 0 h 273"/>
              <a:gd name="T12" fmla="*/ 122 w 243"/>
              <a:gd name="T13" fmla="*/ 0 h 273"/>
              <a:gd name="T14" fmla="*/ 97 w 243"/>
              <a:gd name="T15" fmla="*/ 0 h 273"/>
              <a:gd name="T16" fmla="*/ 75 w 243"/>
              <a:gd name="T17" fmla="*/ 10 h 273"/>
              <a:gd name="T18" fmla="*/ 56 w 243"/>
              <a:gd name="T19" fmla="*/ 21 h 273"/>
              <a:gd name="T20" fmla="*/ 38 w 243"/>
              <a:gd name="T21" fmla="*/ 39 h 273"/>
              <a:gd name="T22" fmla="*/ 22 w 243"/>
              <a:gd name="T23" fmla="*/ 60 h 273"/>
              <a:gd name="T24" fmla="*/ 10 w 243"/>
              <a:gd name="T25" fmla="*/ 81 h 273"/>
              <a:gd name="T26" fmla="*/ 3 w 243"/>
              <a:gd name="T27" fmla="*/ 110 h 273"/>
              <a:gd name="T28" fmla="*/ 0 w 243"/>
              <a:gd name="T29" fmla="*/ 135 h 273"/>
              <a:gd name="T30" fmla="*/ 0 w 243"/>
              <a:gd name="T31" fmla="*/ 135 h 273"/>
              <a:gd name="T32" fmla="*/ 3 w 243"/>
              <a:gd name="T33" fmla="*/ 163 h 273"/>
              <a:gd name="T34" fmla="*/ 10 w 243"/>
              <a:gd name="T35" fmla="*/ 184 h 273"/>
              <a:gd name="T36" fmla="*/ 19 w 243"/>
              <a:gd name="T37" fmla="*/ 206 h 273"/>
              <a:gd name="T38" fmla="*/ 31 w 243"/>
              <a:gd name="T39" fmla="*/ 227 h 273"/>
              <a:gd name="T40" fmla="*/ 31 w 243"/>
              <a:gd name="T41" fmla="*/ 227 h 273"/>
              <a:gd name="T42" fmla="*/ 50 w 243"/>
              <a:gd name="T43" fmla="*/ 245 h 273"/>
              <a:gd name="T44" fmla="*/ 72 w 243"/>
              <a:gd name="T45" fmla="*/ 262 h 273"/>
              <a:gd name="T46" fmla="*/ 97 w 243"/>
              <a:gd name="T47" fmla="*/ 270 h 273"/>
              <a:gd name="T48" fmla="*/ 122 w 243"/>
              <a:gd name="T49" fmla="*/ 273 h 273"/>
              <a:gd name="T50" fmla="*/ 122 w 243"/>
              <a:gd name="T51" fmla="*/ 273 h 273"/>
              <a:gd name="T52" fmla="*/ 147 w 243"/>
              <a:gd name="T53" fmla="*/ 273 h 273"/>
              <a:gd name="T54" fmla="*/ 168 w 243"/>
              <a:gd name="T55" fmla="*/ 262 h 273"/>
              <a:gd name="T56" fmla="*/ 190 w 243"/>
              <a:gd name="T57" fmla="*/ 252 h 273"/>
              <a:gd name="T58" fmla="*/ 209 w 243"/>
              <a:gd name="T59" fmla="*/ 234 h 273"/>
              <a:gd name="T60" fmla="*/ 224 w 243"/>
              <a:gd name="T61" fmla="*/ 213 h 273"/>
              <a:gd name="T62" fmla="*/ 234 w 243"/>
              <a:gd name="T63" fmla="*/ 191 h 273"/>
              <a:gd name="T64" fmla="*/ 240 w 243"/>
              <a:gd name="T65" fmla="*/ 163 h 273"/>
              <a:gd name="T66" fmla="*/ 243 w 243"/>
              <a:gd name="T67" fmla="*/ 135 h 273"/>
              <a:gd name="T68" fmla="*/ 243 w 243"/>
              <a:gd name="T69" fmla="*/ 135 h 273"/>
              <a:gd name="T70" fmla="*/ 240 w 243"/>
              <a:gd name="T71" fmla="*/ 106 h 273"/>
              <a:gd name="T72" fmla="*/ 234 w 243"/>
              <a:gd name="T73" fmla="*/ 78 h 273"/>
              <a:gd name="T74" fmla="*/ 218 w 243"/>
              <a:gd name="T75" fmla="*/ 53 h 273"/>
              <a:gd name="T76" fmla="*/ 203 w 243"/>
              <a:gd name="T77" fmla="*/ 32 h 273"/>
              <a:gd name="T78" fmla="*/ 203 w 243"/>
              <a:gd name="T79" fmla="*/ 32 h 27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3"/>
              <a:gd name="T122" fmla="*/ 243 w 243"/>
              <a:gd name="T123" fmla="*/ 273 h 27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3">
                <a:moveTo>
                  <a:pt x="203" y="32"/>
                </a:moveTo>
                <a:lnTo>
                  <a:pt x="203" y="32"/>
                </a:lnTo>
                <a:lnTo>
                  <a:pt x="184" y="18"/>
                </a:lnTo>
                <a:lnTo>
                  <a:pt x="165" y="7"/>
                </a:lnTo>
                <a:lnTo>
                  <a:pt x="143" y="0"/>
                </a:lnTo>
                <a:lnTo>
                  <a:pt x="122" y="0"/>
                </a:lnTo>
                <a:lnTo>
                  <a:pt x="97" y="0"/>
                </a:lnTo>
                <a:lnTo>
                  <a:pt x="75" y="10"/>
                </a:lnTo>
                <a:lnTo>
                  <a:pt x="56" y="21"/>
                </a:lnTo>
                <a:lnTo>
                  <a:pt x="38" y="39"/>
                </a:lnTo>
                <a:lnTo>
                  <a:pt x="22" y="60"/>
                </a:lnTo>
                <a:lnTo>
                  <a:pt x="10" y="81"/>
                </a:lnTo>
                <a:lnTo>
                  <a:pt x="3" y="110"/>
                </a:lnTo>
                <a:lnTo>
                  <a:pt x="0" y="135"/>
                </a:lnTo>
                <a:lnTo>
                  <a:pt x="3" y="163"/>
                </a:lnTo>
                <a:lnTo>
                  <a:pt x="10" y="184"/>
                </a:lnTo>
                <a:lnTo>
                  <a:pt x="19" y="206"/>
                </a:lnTo>
                <a:lnTo>
                  <a:pt x="31" y="227"/>
                </a:lnTo>
                <a:lnTo>
                  <a:pt x="50" y="245"/>
                </a:lnTo>
                <a:lnTo>
                  <a:pt x="72" y="262"/>
                </a:lnTo>
                <a:lnTo>
                  <a:pt x="97" y="270"/>
                </a:lnTo>
                <a:lnTo>
                  <a:pt x="122" y="273"/>
                </a:lnTo>
                <a:lnTo>
                  <a:pt x="147" y="273"/>
                </a:lnTo>
                <a:lnTo>
                  <a:pt x="168" y="262"/>
                </a:lnTo>
                <a:lnTo>
                  <a:pt x="190" y="252"/>
                </a:lnTo>
                <a:lnTo>
                  <a:pt x="209" y="234"/>
                </a:lnTo>
                <a:lnTo>
                  <a:pt x="224" y="213"/>
                </a:lnTo>
                <a:lnTo>
                  <a:pt x="234" y="191"/>
                </a:lnTo>
                <a:lnTo>
                  <a:pt x="240" y="163"/>
                </a:lnTo>
                <a:lnTo>
                  <a:pt x="243" y="135"/>
                </a:lnTo>
                <a:lnTo>
                  <a:pt x="240" y="106"/>
                </a:lnTo>
                <a:lnTo>
                  <a:pt x="234" y="78"/>
                </a:lnTo>
                <a:lnTo>
                  <a:pt x="218" y="53"/>
                </a:lnTo>
                <a:lnTo>
                  <a:pt x="203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0" name="Freeform 72"/>
          <p:cNvSpPr>
            <a:spLocks/>
          </p:cNvSpPr>
          <p:nvPr/>
        </p:nvSpPr>
        <p:spPr bwMode="auto">
          <a:xfrm>
            <a:off x="4413250" y="2673350"/>
            <a:ext cx="334963" cy="382588"/>
          </a:xfrm>
          <a:custGeom>
            <a:avLst/>
            <a:gdLst>
              <a:gd name="T0" fmla="*/ 134 w 211"/>
              <a:gd name="T1" fmla="*/ 14 h 241"/>
              <a:gd name="T2" fmla="*/ 134 w 211"/>
              <a:gd name="T3" fmla="*/ 14 h 241"/>
              <a:gd name="T4" fmla="*/ 155 w 211"/>
              <a:gd name="T5" fmla="*/ 18 h 241"/>
              <a:gd name="T6" fmla="*/ 174 w 211"/>
              <a:gd name="T7" fmla="*/ 25 h 241"/>
              <a:gd name="T8" fmla="*/ 193 w 211"/>
              <a:gd name="T9" fmla="*/ 32 h 241"/>
              <a:gd name="T10" fmla="*/ 211 w 211"/>
              <a:gd name="T11" fmla="*/ 46 h 241"/>
              <a:gd name="T12" fmla="*/ 211 w 211"/>
              <a:gd name="T13" fmla="*/ 46 h 241"/>
              <a:gd name="T14" fmla="*/ 193 w 211"/>
              <a:gd name="T15" fmla="*/ 28 h 241"/>
              <a:gd name="T16" fmla="*/ 171 w 211"/>
              <a:gd name="T17" fmla="*/ 14 h 241"/>
              <a:gd name="T18" fmla="*/ 146 w 211"/>
              <a:gd name="T19" fmla="*/ 3 h 241"/>
              <a:gd name="T20" fmla="*/ 121 w 211"/>
              <a:gd name="T21" fmla="*/ 0 h 241"/>
              <a:gd name="T22" fmla="*/ 121 w 211"/>
              <a:gd name="T23" fmla="*/ 0 h 241"/>
              <a:gd name="T24" fmla="*/ 96 w 211"/>
              <a:gd name="T25" fmla="*/ 3 h 241"/>
              <a:gd name="T26" fmla="*/ 71 w 211"/>
              <a:gd name="T27" fmla="*/ 10 h 241"/>
              <a:gd name="T28" fmla="*/ 53 w 211"/>
              <a:gd name="T29" fmla="*/ 25 h 241"/>
              <a:gd name="T30" fmla="*/ 34 w 211"/>
              <a:gd name="T31" fmla="*/ 39 h 241"/>
              <a:gd name="T32" fmla="*/ 19 w 211"/>
              <a:gd name="T33" fmla="*/ 60 h 241"/>
              <a:gd name="T34" fmla="*/ 9 w 211"/>
              <a:gd name="T35" fmla="*/ 85 h 241"/>
              <a:gd name="T36" fmla="*/ 0 w 211"/>
              <a:gd name="T37" fmla="*/ 110 h 241"/>
              <a:gd name="T38" fmla="*/ 0 w 211"/>
              <a:gd name="T39" fmla="*/ 138 h 241"/>
              <a:gd name="T40" fmla="*/ 0 w 211"/>
              <a:gd name="T41" fmla="*/ 138 h 241"/>
              <a:gd name="T42" fmla="*/ 3 w 211"/>
              <a:gd name="T43" fmla="*/ 167 h 241"/>
              <a:gd name="T44" fmla="*/ 9 w 211"/>
              <a:gd name="T45" fmla="*/ 195 h 241"/>
              <a:gd name="T46" fmla="*/ 25 w 211"/>
              <a:gd name="T47" fmla="*/ 220 h 241"/>
              <a:gd name="T48" fmla="*/ 40 w 211"/>
              <a:gd name="T49" fmla="*/ 241 h 241"/>
              <a:gd name="T50" fmla="*/ 40 w 211"/>
              <a:gd name="T51" fmla="*/ 241 h 241"/>
              <a:gd name="T52" fmla="*/ 28 w 211"/>
              <a:gd name="T53" fmla="*/ 223 h 241"/>
              <a:gd name="T54" fmla="*/ 19 w 211"/>
              <a:gd name="T55" fmla="*/ 202 h 241"/>
              <a:gd name="T56" fmla="*/ 12 w 211"/>
              <a:gd name="T57" fmla="*/ 177 h 241"/>
              <a:gd name="T58" fmla="*/ 12 w 211"/>
              <a:gd name="T59" fmla="*/ 152 h 241"/>
              <a:gd name="T60" fmla="*/ 12 w 211"/>
              <a:gd name="T61" fmla="*/ 152 h 241"/>
              <a:gd name="T62" fmla="*/ 12 w 211"/>
              <a:gd name="T63" fmla="*/ 124 h 241"/>
              <a:gd name="T64" fmla="*/ 22 w 211"/>
              <a:gd name="T65" fmla="*/ 99 h 241"/>
              <a:gd name="T66" fmla="*/ 31 w 211"/>
              <a:gd name="T67" fmla="*/ 74 h 241"/>
              <a:gd name="T68" fmla="*/ 47 w 211"/>
              <a:gd name="T69" fmla="*/ 53 h 241"/>
              <a:gd name="T70" fmla="*/ 65 w 211"/>
              <a:gd name="T71" fmla="*/ 39 h 241"/>
              <a:gd name="T72" fmla="*/ 84 w 211"/>
              <a:gd name="T73" fmla="*/ 25 h 241"/>
              <a:gd name="T74" fmla="*/ 109 w 211"/>
              <a:gd name="T75" fmla="*/ 18 h 241"/>
              <a:gd name="T76" fmla="*/ 134 w 211"/>
              <a:gd name="T77" fmla="*/ 14 h 241"/>
              <a:gd name="T78" fmla="*/ 134 w 211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1"/>
              <a:gd name="T122" fmla="*/ 211 w 211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1">
                <a:moveTo>
                  <a:pt x="134" y="14"/>
                </a:moveTo>
                <a:lnTo>
                  <a:pt x="134" y="14"/>
                </a:lnTo>
                <a:lnTo>
                  <a:pt x="155" y="18"/>
                </a:lnTo>
                <a:lnTo>
                  <a:pt x="174" y="25"/>
                </a:lnTo>
                <a:lnTo>
                  <a:pt x="193" y="32"/>
                </a:lnTo>
                <a:lnTo>
                  <a:pt x="211" y="46"/>
                </a:lnTo>
                <a:lnTo>
                  <a:pt x="193" y="28"/>
                </a:lnTo>
                <a:lnTo>
                  <a:pt x="171" y="14"/>
                </a:lnTo>
                <a:lnTo>
                  <a:pt x="146" y="3"/>
                </a:lnTo>
                <a:lnTo>
                  <a:pt x="121" y="0"/>
                </a:lnTo>
                <a:lnTo>
                  <a:pt x="96" y="3"/>
                </a:lnTo>
                <a:lnTo>
                  <a:pt x="71" y="10"/>
                </a:lnTo>
                <a:lnTo>
                  <a:pt x="53" y="25"/>
                </a:lnTo>
                <a:lnTo>
                  <a:pt x="34" y="39"/>
                </a:lnTo>
                <a:lnTo>
                  <a:pt x="19" y="60"/>
                </a:lnTo>
                <a:lnTo>
                  <a:pt x="9" y="85"/>
                </a:lnTo>
                <a:lnTo>
                  <a:pt x="0" y="110"/>
                </a:lnTo>
                <a:lnTo>
                  <a:pt x="0" y="138"/>
                </a:lnTo>
                <a:lnTo>
                  <a:pt x="3" y="167"/>
                </a:lnTo>
                <a:lnTo>
                  <a:pt x="9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3"/>
                </a:lnTo>
                <a:lnTo>
                  <a:pt x="19" y="202"/>
                </a:lnTo>
                <a:lnTo>
                  <a:pt x="12" y="177"/>
                </a:lnTo>
                <a:lnTo>
                  <a:pt x="12" y="152"/>
                </a:lnTo>
                <a:lnTo>
                  <a:pt x="12" y="124"/>
                </a:lnTo>
                <a:lnTo>
                  <a:pt x="22" y="99"/>
                </a:lnTo>
                <a:lnTo>
                  <a:pt x="31" y="74"/>
                </a:lnTo>
                <a:lnTo>
                  <a:pt x="47" y="53"/>
                </a:lnTo>
                <a:lnTo>
                  <a:pt x="65" y="39"/>
                </a:lnTo>
                <a:lnTo>
                  <a:pt x="84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1" name="Freeform 73"/>
          <p:cNvSpPr>
            <a:spLocks/>
          </p:cNvSpPr>
          <p:nvPr/>
        </p:nvSpPr>
        <p:spPr bwMode="auto">
          <a:xfrm>
            <a:off x="4432300" y="2695575"/>
            <a:ext cx="381000" cy="439738"/>
          </a:xfrm>
          <a:custGeom>
            <a:avLst/>
            <a:gdLst>
              <a:gd name="T0" fmla="*/ 199 w 240"/>
              <a:gd name="T1" fmla="*/ 32 h 277"/>
              <a:gd name="T2" fmla="*/ 199 w 240"/>
              <a:gd name="T3" fmla="*/ 32 h 277"/>
              <a:gd name="T4" fmla="*/ 181 w 240"/>
              <a:gd name="T5" fmla="*/ 18 h 277"/>
              <a:gd name="T6" fmla="*/ 162 w 240"/>
              <a:gd name="T7" fmla="*/ 11 h 277"/>
              <a:gd name="T8" fmla="*/ 143 w 240"/>
              <a:gd name="T9" fmla="*/ 4 h 277"/>
              <a:gd name="T10" fmla="*/ 122 w 240"/>
              <a:gd name="T11" fmla="*/ 0 h 277"/>
              <a:gd name="T12" fmla="*/ 122 w 240"/>
              <a:gd name="T13" fmla="*/ 0 h 277"/>
              <a:gd name="T14" fmla="*/ 97 w 240"/>
              <a:gd name="T15" fmla="*/ 4 h 277"/>
              <a:gd name="T16" fmla="*/ 72 w 240"/>
              <a:gd name="T17" fmla="*/ 11 h 277"/>
              <a:gd name="T18" fmla="*/ 53 w 240"/>
              <a:gd name="T19" fmla="*/ 25 h 277"/>
              <a:gd name="T20" fmla="*/ 35 w 240"/>
              <a:gd name="T21" fmla="*/ 39 h 277"/>
              <a:gd name="T22" fmla="*/ 19 w 240"/>
              <a:gd name="T23" fmla="*/ 60 h 277"/>
              <a:gd name="T24" fmla="*/ 10 w 240"/>
              <a:gd name="T25" fmla="*/ 85 h 277"/>
              <a:gd name="T26" fmla="*/ 0 w 240"/>
              <a:gd name="T27" fmla="*/ 110 h 277"/>
              <a:gd name="T28" fmla="*/ 0 w 240"/>
              <a:gd name="T29" fmla="*/ 138 h 277"/>
              <a:gd name="T30" fmla="*/ 0 w 240"/>
              <a:gd name="T31" fmla="*/ 138 h 277"/>
              <a:gd name="T32" fmla="*/ 0 w 240"/>
              <a:gd name="T33" fmla="*/ 163 h 277"/>
              <a:gd name="T34" fmla="*/ 7 w 240"/>
              <a:gd name="T35" fmla="*/ 188 h 277"/>
              <a:gd name="T36" fmla="*/ 16 w 240"/>
              <a:gd name="T37" fmla="*/ 209 h 277"/>
              <a:gd name="T38" fmla="*/ 28 w 240"/>
              <a:gd name="T39" fmla="*/ 227 h 277"/>
              <a:gd name="T40" fmla="*/ 28 w 240"/>
              <a:gd name="T41" fmla="*/ 227 h 277"/>
              <a:gd name="T42" fmla="*/ 47 w 240"/>
              <a:gd name="T43" fmla="*/ 248 h 277"/>
              <a:gd name="T44" fmla="*/ 69 w 240"/>
              <a:gd name="T45" fmla="*/ 263 h 277"/>
              <a:gd name="T46" fmla="*/ 94 w 240"/>
              <a:gd name="T47" fmla="*/ 273 h 277"/>
              <a:gd name="T48" fmla="*/ 122 w 240"/>
              <a:gd name="T49" fmla="*/ 277 h 277"/>
              <a:gd name="T50" fmla="*/ 122 w 240"/>
              <a:gd name="T51" fmla="*/ 277 h 277"/>
              <a:gd name="T52" fmla="*/ 143 w 240"/>
              <a:gd name="T53" fmla="*/ 273 h 277"/>
              <a:gd name="T54" fmla="*/ 168 w 240"/>
              <a:gd name="T55" fmla="*/ 266 h 277"/>
              <a:gd name="T56" fmla="*/ 187 w 240"/>
              <a:gd name="T57" fmla="*/ 252 h 277"/>
              <a:gd name="T58" fmla="*/ 206 w 240"/>
              <a:gd name="T59" fmla="*/ 234 h 277"/>
              <a:gd name="T60" fmla="*/ 221 w 240"/>
              <a:gd name="T61" fmla="*/ 216 h 277"/>
              <a:gd name="T62" fmla="*/ 231 w 240"/>
              <a:gd name="T63" fmla="*/ 192 h 277"/>
              <a:gd name="T64" fmla="*/ 240 w 240"/>
              <a:gd name="T65" fmla="*/ 167 h 277"/>
              <a:gd name="T66" fmla="*/ 240 w 240"/>
              <a:gd name="T67" fmla="*/ 138 h 277"/>
              <a:gd name="T68" fmla="*/ 240 w 240"/>
              <a:gd name="T69" fmla="*/ 138 h 277"/>
              <a:gd name="T70" fmla="*/ 237 w 240"/>
              <a:gd name="T71" fmla="*/ 106 h 277"/>
              <a:gd name="T72" fmla="*/ 231 w 240"/>
              <a:gd name="T73" fmla="*/ 78 h 277"/>
              <a:gd name="T74" fmla="*/ 218 w 240"/>
              <a:gd name="T75" fmla="*/ 53 h 277"/>
              <a:gd name="T76" fmla="*/ 199 w 240"/>
              <a:gd name="T77" fmla="*/ 32 h 277"/>
              <a:gd name="T78" fmla="*/ 199 w 240"/>
              <a:gd name="T79" fmla="*/ 32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0"/>
              <a:gd name="T121" fmla="*/ 0 h 277"/>
              <a:gd name="T122" fmla="*/ 240 w 240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0" h="277">
                <a:moveTo>
                  <a:pt x="199" y="32"/>
                </a:moveTo>
                <a:lnTo>
                  <a:pt x="199" y="32"/>
                </a:lnTo>
                <a:lnTo>
                  <a:pt x="181" y="18"/>
                </a:lnTo>
                <a:lnTo>
                  <a:pt x="162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2" y="11"/>
                </a:lnTo>
                <a:lnTo>
                  <a:pt x="53" y="25"/>
                </a:lnTo>
                <a:lnTo>
                  <a:pt x="35" y="39"/>
                </a:lnTo>
                <a:lnTo>
                  <a:pt x="19" y="60"/>
                </a:lnTo>
                <a:lnTo>
                  <a:pt x="10" y="85"/>
                </a:lnTo>
                <a:lnTo>
                  <a:pt x="0" y="110"/>
                </a:lnTo>
                <a:lnTo>
                  <a:pt x="0" y="138"/>
                </a:lnTo>
                <a:lnTo>
                  <a:pt x="0" y="163"/>
                </a:lnTo>
                <a:lnTo>
                  <a:pt x="7" y="188"/>
                </a:lnTo>
                <a:lnTo>
                  <a:pt x="16" y="209"/>
                </a:lnTo>
                <a:lnTo>
                  <a:pt x="28" y="227"/>
                </a:lnTo>
                <a:lnTo>
                  <a:pt x="47" y="248"/>
                </a:lnTo>
                <a:lnTo>
                  <a:pt x="69" y="263"/>
                </a:lnTo>
                <a:lnTo>
                  <a:pt x="94" y="273"/>
                </a:lnTo>
                <a:lnTo>
                  <a:pt x="122" y="277"/>
                </a:lnTo>
                <a:lnTo>
                  <a:pt x="143" y="273"/>
                </a:lnTo>
                <a:lnTo>
                  <a:pt x="168" y="266"/>
                </a:lnTo>
                <a:lnTo>
                  <a:pt x="187" y="252"/>
                </a:lnTo>
                <a:lnTo>
                  <a:pt x="206" y="234"/>
                </a:lnTo>
                <a:lnTo>
                  <a:pt x="221" y="216"/>
                </a:lnTo>
                <a:lnTo>
                  <a:pt x="231" y="192"/>
                </a:lnTo>
                <a:lnTo>
                  <a:pt x="240" y="167"/>
                </a:lnTo>
                <a:lnTo>
                  <a:pt x="240" y="138"/>
                </a:lnTo>
                <a:lnTo>
                  <a:pt x="237" y="106"/>
                </a:lnTo>
                <a:lnTo>
                  <a:pt x="231" y="78"/>
                </a:lnTo>
                <a:lnTo>
                  <a:pt x="218" y="53"/>
                </a:lnTo>
                <a:lnTo>
                  <a:pt x="199" y="32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2" name="Freeform 74"/>
          <p:cNvSpPr>
            <a:spLocks/>
          </p:cNvSpPr>
          <p:nvPr/>
        </p:nvSpPr>
        <p:spPr bwMode="auto">
          <a:xfrm>
            <a:off x="3924300" y="5191125"/>
            <a:ext cx="334963" cy="382588"/>
          </a:xfrm>
          <a:custGeom>
            <a:avLst/>
            <a:gdLst>
              <a:gd name="T0" fmla="*/ 134 w 211"/>
              <a:gd name="T1" fmla="*/ 14 h 241"/>
              <a:gd name="T2" fmla="*/ 134 w 211"/>
              <a:gd name="T3" fmla="*/ 14 h 241"/>
              <a:gd name="T4" fmla="*/ 155 w 211"/>
              <a:gd name="T5" fmla="*/ 18 h 241"/>
              <a:gd name="T6" fmla="*/ 177 w 211"/>
              <a:gd name="T7" fmla="*/ 25 h 241"/>
              <a:gd name="T8" fmla="*/ 196 w 211"/>
              <a:gd name="T9" fmla="*/ 36 h 241"/>
              <a:gd name="T10" fmla="*/ 211 w 211"/>
              <a:gd name="T11" fmla="*/ 50 h 241"/>
              <a:gd name="T12" fmla="*/ 211 w 211"/>
              <a:gd name="T13" fmla="*/ 50 h 241"/>
              <a:gd name="T14" fmla="*/ 193 w 211"/>
              <a:gd name="T15" fmla="*/ 28 h 241"/>
              <a:gd name="T16" fmla="*/ 171 w 211"/>
              <a:gd name="T17" fmla="*/ 14 h 241"/>
              <a:gd name="T18" fmla="*/ 146 w 211"/>
              <a:gd name="T19" fmla="*/ 4 h 241"/>
              <a:gd name="T20" fmla="*/ 121 w 211"/>
              <a:gd name="T21" fmla="*/ 0 h 241"/>
              <a:gd name="T22" fmla="*/ 121 w 211"/>
              <a:gd name="T23" fmla="*/ 0 h 241"/>
              <a:gd name="T24" fmla="*/ 96 w 211"/>
              <a:gd name="T25" fmla="*/ 4 h 241"/>
              <a:gd name="T26" fmla="*/ 75 w 211"/>
              <a:gd name="T27" fmla="*/ 11 h 241"/>
              <a:gd name="T28" fmla="*/ 53 w 211"/>
              <a:gd name="T29" fmla="*/ 25 h 241"/>
              <a:gd name="T30" fmla="*/ 34 w 211"/>
              <a:gd name="T31" fmla="*/ 39 h 241"/>
              <a:gd name="T32" fmla="*/ 22 w 211"/>
              <a:gd name="T33" fmla="*/ 60 h 241"/>
              <a:gd name="T34" fmla="*/ 9 w 211"/>
              <a:gd name="T35" fmla="*/ 85 h 241"/>
              <a:gd name="T36" fmla="*/ 3 w 211"/>
              <a:gd name="T37" fmla="*/ 110 h 241"/>
              <a:gd name="T38" fmla="*/ 0 w 211"/>
              <a:gd name="T39" fmla="*/ 138 h 241"/>
              <a:gd name="T40" fmla="*/ 0 w 211"/>
              <a:gd name="T41" fmla="*/ 138 h 241"/>
              <a:gd name="T42" fmla="*/ 3 w 211"/>
              <a:gd name="T43" fmla="*/ 167 h 241"/>
              <a:gd name="T44" fmla="*/ 12 w 211"/>
              <a:gd name="T45" fmla="*/ 195 h 241"/>
              <a:gd name="T46" fmla="*/ 25 w 211"/>
              <a:gd name="T47" fmla="*/ 220 h 241"/>
              <a:gd name="T48" fmla="*/ 40 w 211"/>
              <a:gd name="T49" fmla="*/ 241 h 241"/>
              <a:gd name="T50" fmla="*/ 40 w 211"/>
              <a:gd name="T51" fmla="*/ 241 h 241"/>
              <a:gd name="T52" fmla="*/ 28 w 211"/>
              <a:gd name="T53" fmla="*/ 224 h 241"/>
              <a:gd name="T54" fmla="*/ 19 w 211"/>
              <a:gd name="T55" fmla="*/ 202 h 241"/>
              <a:gd name="T56" fmla="*/ 15 w 211"/>
              <a:gd name="T57" fmla="*/ 178 h 241"/>
              <a:gd name="T58" fmla="*/ 12 w 211"/>
              <a:gd name="T59" fmla="*/ 153 h 241"/>
              <a:gd name="T60" fmla="*/ 12 w 211"/>
              <a:gd name="T61" fmla="*/ 153 h 241"/>
              <a:gd name="T62" fmla="*/ 15 w 211"/>
              <a:gd name="T63" fmla="*/ 124 h 241"/>
              <a:gd name="T64" fmla="*/ 22 w 211"/>
              <a:gd name="T65" fmla="*/ 99 h 241"/>
              <a:gd name="T66" fmla="*/ 34 w 211"/>
              <a:gd name="T67" fmla="*/ 75 h 241"/>
              <a:gd name="T68" fmla="*/ 47 w 211"/>
              <a:gd name="T69" fmla="*/ 53 h 241"/>
              <a:gd name="T70" fmla="*/ 65 w 211"/>
              <a:gd name="T71" fmla="*/ 39 h 241"/>
              <a:gd name="T72" fmla="*/ 87 w 211"/>
              <a:gd name="T73" fmla="*/ 25 h 241"/>
              <a:gd name="T74" fmla="*/ 109 w 211"/>
              <a:gd name="T75" fmla="*/ 18 h 241"/>
              <a:gd name="T76" fmla="*/ 134 w 211"/>
              <a:gd name="T77" fmla="*/ 14 h 241"/>
              <a:gd name="T78" fmla="*/ 134 w 211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1"/>
              <a:gd name="T122" fmla="*/ 211 w 211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1">
                <a:moveTo>
                  <a:pt x="134" y="14"/>
                </a:moveTo>
                <a:lnTo>
                  <a:pt x="134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6"/>
                </a:lnTo>
                <a:lnTo>
                  <a:pt x="211" y="50"/>
                </a:lnTo>
                <a:lnTo>
                  <a:pt x="193" y="28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5" y="11"/>
                </a:lnTo>
                <a:lnTo>
                  <a:pt x="53" y="25"/>
                </a:lnTo>
                <a:lnTo>
                  <a:pt x="34" y="39"/>
                </a:lnTo>
                <a:lnTo>
                  <a:pt x="22" y="60"/>
                </a:lnTo>
                <a:lnTo>
                  <a:pt x="9" y="85"/>
                </a:lnTo>
                <a:lnTo>
                  <a:pt x="3" y="110"/>
                </a:lnTo>
                <a:lnTo>
                  <a:pt x="0" y="138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4"/>
                </a:lnTo>
                <a:lnTo>
                  <a:pt x="19" y="202"/>
                </a:lnTo>
                <a:lnTo>
                  <a:pt x="15" y="178"/>
                </a:lnTo>
                <a:lnTo>
                  <a:pt x="12" y="153"/>
                </a:lnTo>
                <a:lnTo>
                  <a:pt x="15" y="124"/>
                </a:lnTo>
                <a:lnTo>
                  <a:pt x="22" y="99"/>
                </a:lnTo>
                <a:lnTo>
                  <a:pt x="34" y="75"/>
                </a:lnTo>
                <a:lnTo>
                  <a:pt x="47" y="53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3" name="Freeform 75"/>
          <p:cNvSpPr>
            <a:spLocks/>
          </p:cNvSpPr>
          <p:nvPr/>
        </p:nvSpPr>
        <p:spPr bwMode="auto">
          <a:xfrm>
            <a:off x="3943350" y="5213350"/>
            <a:ext cx="385763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4" name="Freeform 76"/>
          <p:cNvSpPr>
            <a:spLocks/>
          </p:cNvSpPr>
          <p:nvPr/>
        </p:nvSpPr>
        <p:spPr bwMode="auto">
          <a:xfrm>
            <a:off x="2052638" y="5100638"/>
            <a:ext cx="334962" cy="384175"/>
          </a:xfrm>
          <a:custGeom>
            <a:avLst/>
            <a:gdLst>
              <a:gd name="T0" fmla="*/ 133 w 211"/>
              <a:gd name="T1" fmla="*/ 14 h 242"/>
              <a:gd name="T2" fmla="*/ 133 w 211"/>
              <a:gd name="T3" fmla="*/ 14 h 242"/>
              <a:gd name="T4" fmla="*/ 155 w 211"/>
              <a:gd name="T5" fmla="*/ 18 h 242"/>
              <a:gd name="T6" fmla="*/ 177 w 211"/>
              <a:gd name="T7" fmla="*/ 25 h 242"/>
              <a:gd name="T8" fmla="*/ 196 w 211"/>
              <a:gd name="T9" fmla="*/ 36 h 242"/>
              <a:gd name="T10" fmla="*/ 211 w 211"/>
              <a:gd name="T11" fmla="*/ 50 h 242"/>
              <a:gd name="T12" fmla="*/ 211 w 211"/>
              <a:gd name="T13" fmla="*/ 50 h 242"/>
              <a:gd name="T14" fmla="*/ 193 w 211"/>
              <a:gd name="T15" fmla="*/ 29 h 242"/>
              <a:gd name="T16" fmla="*/ 171 w 211"/>
              <a:gd name="T17" fmla="*/ 14 h 242"/>
              <a:gd name="T18" fmla="*/ 146 w 211"/>
              <a:gd name="T19" fmla="*/ 4 h 242"/>
              <a:gd name="T20" fmla="*/ 121 w 211"/>
              <a:gd name="T21" fmla="*/ 0 h 242"/>
              <a:gd name="T22" fmla="*/ 121 w 211"/>
              <a:gd name="T23" fmla="*/ 0 h 242"/>
              <a:gd name="T24" fmla="*/ 96 w 211"/>
              <a:gd name="T25" fmla="*/ 4 h 242"/>
              <a:gd name="T26" fmla="*/ 74 w 211"/>
              <a:gd name="T27" fmla="*/ 11 h 242"/>
              <a:gd name="T28" fmla="*/ 53 w 211"/>
              <a:gd name="T29" fmla="*/ 25 h 242"/>
              <a:gd name="T30" fmla="*/ 34 w 211"/>
              <a:gd name="T31" fmla="*/ 39 h 242"/>
              <a:gd name="T32" fmla="*/ 21 w 211"/>
              <a:gd name="T33" fmla="*/ 61 h 242"/>
              <a:gd name="T34" fmla="*/ 9 w 211"/>
              <a:gd name="T35" fmla="*/ 85 h 242"/>
              <a:gd name="T36" fmla="*/ 3 w 211"/>
              <a:gd name="T37" fmla="*/ 110 h 242"/>
              <a:gd name="T38" fmla="*/ 0 w 211"/>
              <a:gd name="T39" fmla="*/ 139 h 242"/>
              <a:gd name="T40" fmla="*/ 0 w 211"/>
              <a:gd name="T41" fmla="*/ 139 h 242"/>
              <a:gd name="T42" fmla="*/ 3 w 211"/>
              <a:gd name="T43" fmla="*/ 167 h 242"/>
              <a:gd name="T44" fmla="*/ 12 w 211"/>
              <a:gd name="T45" fmla="*/ 195 h 242"/>
              <a:gd name="T46" fmla="*/ 25 w 211"/>
              <a:gd name="T47" fmla="*/ 220 h 242"/>
              <a:gd name="T48" fmla="*/ 40 w 211"/>
              <a:gd name="T49" fmla="*/ 242 h 242"/>
              <a:gd name="T50" fmla="*/ 40 w 211"/>
              <a:gd name="T51" fmla="*/ 242 h 242"/>
              <a:gd name="T52" fmla="*/ 28 w 211"/>
              <a:gd name="T53" fmla="*/ 224 h 242"/>
              <a:gd name="T54" fmla="*/ 18 w 211"/>
              <a:gd name="T55" fmla="*/ 203 h 242"/>
              <a:gd name="T56" fmla="*/ 15 w 211"/>
              <a:gd name="T57" fmla="*/ 178 h 242"/>
              <a:gd name="T58" fmla="*/ 12 w 211"/>
              <a:gd name="T59" fmla="*/ 153 h 242"/>
              <a:gd name="T60" fmla="*/ 12 w 211"/>
              <a:gd name="T61" fmla="*/ 153 h 242"/>
              <a:gd name="T62" fmla="*/ 15 w 211"/>
              <a:gd name="T63" fmla="*/ 124 h 242"/>
              <a:gd name="T64" fmla="*/ 21 w 211"/>
              <a:gd name="T65" fmla="*/ 100 h 242"/>
              <a:gd name="T66" fmla="*/ 34 w 211"/>
              <a:gd name="T67" fmla="*/ 75 h 242"/>
              <a:gd name="T68" fmla="*/ 46 w 211"/>
              <a:gd name="T69" fmla="*/ 54 h 242"/>
              <a:gd name="T70" fmla="*/ 65 w 211"/>
              <a:gd name="T71" fmla="*/ 39 h 242"/>
              <a:gd name="T72" fmla="*/ 87 w 211"/>
              <a:gd name="T73" fmla="*/ 25 h 242"/>
              <a:gd name="T74" fmla="*/ 109 w 211"/>
              <a:gd name="T75" fmla="*/ 18 h 242"/>
              <a:gd name="T76" fmla="*/ 133 w 211"/>
              <a:gd name="T77" fmla="*/ 14 h 242"/>
              <a:gd name="T78" fmla="*/ 133 w 211"/>
              <a:gd name="T79" fmla="*/ 14 h 24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2"/>
              <a:gd name="T122" fmla="*/ 211 w 211"/>
              <a:gd name="T123" fmla="*/ 242 h 24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2">
                <a:moveTo>
                  <a:pt x="133" y="14"/>
                </a:moveTo>
                <a:lnTo>
                  <a:pt x="133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6"/>
                </a:lnTo>
                <a:lnTo>
                  <a:pt x="211" y="50"/>
                </a:lnTo>
                <a:lnTo>
                  <a:pt x="193" y="29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4" y="11"/>
                </a:lnTo>
                <a:lnTo>
                  <a:pt x="53" y="25"/>
                </a:lnTo>
                <a:lnTo>
                  <a:pt x="34" y="39"/>
                </a:lnTo>
                <a:lnTo>
                  <a:pt x="21" y="61"/>
                </a:lnTo>
                <a:lnTo>
                  <a:pt x="9" y="85"/>
                </a:lnTo>
                <a:lnTo>
                  <a:pt x="3" y="110"/>
                </a:lnTo>
                <a:lnTo>
                  <a:pt x="0" y="139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2"/>
                </a:lnTo>
                <a:lnTo>
                  <a:pt x="28" y="224"/>
                </a:lnTo>
                <a:lnTo>
                  <a:pt x="18" y="203"/>
                </a:lnTo>
                <a:lnTo>
                  <a:pt x="15" y="178"/>
                </a:lnTo>
                <a:lnTo>
                  <a:pt x="12" y="153"/>
                </a:lnTo>
                <a:lnTo>
                  <a:pt x="15" y="124"/>
                </a:lnTo>
                <a:lnTo>
                  <a:pt x="21" y="100"/>
                </a:lnTo>
                <a:lnTo>
                  <a:pt x="34" y="75"/>
                </a:lnTo>
                <a:lnTo>
                  <a:pt x="46" y="54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3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5" name="Freeform 77"/>
          <p:cNvSpPr>
            <a:spLocks/>
          </p:cNvSpPr>
          <p:nvPr/>
        </p:nvSpPr>
        <p:spPr bwMode="auto">
          <a:xfrm>
            <a:off x="2071688" y="5122863"/>
            <a:ext cx="385762" cy="439737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1 w 243"/>
              <a:gd name="T11" fmla="*/ 0 h 277"/>
              <a:gd name="T12" fmla="*/ 121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4 w 243"/>
              <a:gd name="T21" fmla="*/ 40 h 277"/>
              <a:gd name="T22" fmla="*/ 22 w 243"/>
              <a:gd name="T23" fmla="*/ 61 h 277"/>
              <a:gd name="T24" fmla="*/ 9 w 243"/>
              <a:gd name="T25" fmla="*/ 86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6 w 243"/>
              <a:gd name="T35" fmla="*/ 189 h 277"/>
              <a:gd name="T36" fmla="*/ 16 w 243"/>
              <a:gd name="T37" fmla="*/ 210 h 277"/>
              <a:gd name="T38" fmla="*/ 28 w 243"/>
              <a:gd name="T39" fmla="*/ 228 h 277"/>
              <a:gd name="T40" fmla="*/ 28 w 243"/>
              <a:gd name="T41" fmla="*/ 228 h 277"/>
              <a:gd name="T42" fmla="*/ 47 w 243"/>
              <a:gd name="T43" fmla="*/ 249 h 277"/>
              <a:gd name="T44" fmla="*/ 69 w 243"/>
              <a:gd name="T45" fmla="*/ 263 h 277"/>
              <a:gd name="T46" fmla="*/ 93 w 243"/>
              <a:gd name="T47" fmla="*/ 274 h 277"/>
              <a:gd name="T48" fmla="*/ 121 w 243"/>
              <a:gd name="T49" fmla="*/ 277 h 277"/>
              <a:gd name="T50" fmla="*/ 121 w 243"/>
              <a:gd name="T51" fmla="*/ 277 h 277"/>
              <a:gd name="T52" fmla="*/ 146 w 243"/>
              <a:gd name="T53" fmla="*/ 274 h 277"/>
              <a:gd name="T54" fmla="*/ 168 w 243"/>
              <a:gd name="T55" fmla="*/ 267 h 277"/>
              <a:gd name="T56" fmla="*/ 190 w 243"/>
              <a:gd name="T57" fmla="*/ 252 h 277"/>
              <a:gd name="T58" fmla="*/ 205 w 243"/>
              <a:gd name="T59" fmla="*/ 235 h 277"/>
              <a:gd name="T60" fmla="*/ 221 w 243"/>
              <a:gd name="T61" fmla="*/ 217 h 277"/>
              <a:gd name="T62" fmla="*/ 233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0 w 243"/>
              <a:gd name="T73" fmla="*/ 79 h 277"/>
              <a:gd name="T74" fmla="*/ 218 w 243"/>
              <a:gd name="T75" fmla="*/ 54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4" y="40"/>
                </a:lnTo>
                <a:lnTo>
                  <a:pt x="22" y="61"/>
                </a:lnTo>
                <a:lnTo>
                  <a:pt x="9" y="86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6" y="189"/>
                </a:lnTo>
                <a:lnTo>
                  <a:pt x="16" y="210"/>
                </a:lnTo>
                <a:lnTo>
                  <a:pt x="28" y="228"/>
                </a:lnTo>
                <a:lnTo>
                  <a:pt x="47" y="249"/>
                </a:lnTo>
                <a:lnTo>
                  <a:pt x="69" y="263"/>
                </a:lnTo>
                <a:lnTo>
                  <a:pt x="93" y="274"/>
                </a:lnTo>
                <a:lnTo>
                  <a:pt x="121" y="277"/>
                </a:lnTo>
                <a:lnTo>
                  <a:pt x="146" y="274"/>
                </a:lnTo>
                <a:lnTo>
                  <a:pt x="168" y="267"/>
                </a:lnTo>
                <a:lnTo>
                  <a:pt x="190" y="252"/>
                </a:lnTo>
                <a:lnTo>
                  <a:pt x="205" y="235"/>
                </a:lnTo>
                <a:lnTo>
                  <a:pt x="221" y="217"/>
                </a:lnTo>
                <a:lnTo>
                  <a:pt x="233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0" y="79"/>
                </a:lnTo>
                <a:lnTo>
                  <a:pt x="218" y="54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6" name="Freeform 78"/>
          <p:cNvSpPr>
            <a:spLocks/>
          </p:cNvSpPr>
          <p:nvPr/>
        </p:nvSpPr>
        <p:spPr bwMode="auto">
          <a:xfrm>
            <a:off x="2955925" y="3917950"/>
            <a:ext cx="336550" cy="382588"/>
          </a:xfrm>
          <a:custGeom>
            <a:avLst/>
            <a:gdLst>
              <a:gd name="T0" fmla="*/ 134 w 212"/>
              <a:gd name="T1" fmla="*/ 14 h 241"/>
              <a:gd name="T2" fmla="*/ 134 w 212"/>
              <a:gd name="T3" fmla="*/ 14 h 241"/>
              <a:gd name="T4" fmla="*/ 156 w 212"/>
              <a:gd name="T5" fmla="*/ 18 h 241"/>
              <a:gd name="T6" fmla="*/ 177 w 212"/>
              <a:gd name="T7" fmla="*/ 25 h 241"/>
              <a:gd name="T8" fmla="*/ 196 w 212"/>
              <a:gd name="T9" fmla="*/ 36 h 241"/>
              <a:gd name="T10" fmla="*/ 212 w 212"/>
              <a:gd name="T11" fmla="*/ 50 h 241"/>
              <a:gd name="T12" fmla="*/ 212 w 212"/>
              <a:gd name="T13" fmla="*/ 50 h 241"/>
              <a:gd name="T14" fmla="*/ 193 w 212"/>
              <a:gd name="T15" fmla="*/ 28 h 241"/>
              <a:gd name="T16" fmla="*/ 171 w 212"/>
              <a:gd name="T17" fmla="*/ 14 h 241"/>
              <a:gd name="T18" fmla="*/ 146 w 212"/>
              <a:gd name="T19" fmla="*/ 4 h 241"/>
              <a:gd name="T20" fmla="*/ 121 w 212"/>
              <a:gd name="T21" fmla="*/ 0 h 241"/>
              <a:gd name="T22" fmla="*/ 121 w 212"/>
              <a:gd name="T23" fmla="*/ 0 h 241"/>
              <a:gd name="T24" fmla="*/ 96 w 212"/>
              <a:gd name="T25" fmla="*/ 4 h 241"/>
              <a:gd name="T26" fmla="*/ 75 w 212"/>
              <a:gd name="T27" fmla="*/ 11 h 241"/>
              <a:gd name="T28" fmla="*/ 53 w 212"/>
              <a:gd name="T29" fmla="*/ 25 h 241"/>
              <a:gd name="T30" fmla="*/ 34 w 212"/>
              <a:gd name="T31" fmla="*/ 39 h 241"/>
              <a:gd name="T32" fmla="*/ 22 w 212"/>
              <a:gd name="T33" fmla="*/ 60 h 241"/>
              <a:gd name="T34" fmla="*/ 9 w 212"/>
              <a:gd name="T35" fmla="*/ 85 h 241"/>
              <a:gd name="T36" fmla="*/ 3 w 212"/>
              <a:gd name="T37" fmla="*/ 110 h 241"/>
              <a:gd name="T38" fmla="*/ 0 w 212"/>
              <a:gd name="T39" fmla="*/ 138 h 241"/>
              <a:gd name="T40" fmla="*/ 0 w 212"/>
              <a:gd name="T41" fmla="*/ 138 h 241"/>
              <a:gd name="T42" fmla="*/ 3 w 212"/>
              <a:gd name="T43" fmla="*/ 167 h 241"/>
              <a:gd name="T44" fmla="*/ 12 w 212"/>
              <a:gd name="T45" fmla="*/ 195 h 241"/>
              <a:gd name="T46" fmla="*/ 25 w 212"/>
              <a:gd name="T47" fmla="*/ 220 h 241"/>
              <a:gd name="T48" fmla="*/ 40 w 212"/>
              <a:gd name="T49" fmla="*/ 241 h 241"/>
              <a:gd name="T50" fmla="*/ 40 w 212"/>
              <a:gd name="T51" fmla="*/ 241 h 241"/>
              <a:gd name="T52" fmla="*/ 28 w 212"/>
              <a:gd name="T53" fmla="*/ 224 h 241"/>
              <a:gd name="T54" fmla="*/ 19 w 212"/>
              <a:gd name="T55" fmla="*/ 202 h 241"/>
              <a:gd name="T56" fmla="*/ 16 w 212"/>
              <a:gd name="T57" fmla="*/ 177 h 241"/>
              <a:gd name="T58" fmla="*/ 12 w 212"/>
              <a:gd name="T59" fmla="*/ 153 h 241"/>
              <a:gd name="T60" fmla="*/ 12 w 212"/>
              <a:gd name="T61" fmla="*/ 153 h 241"/>
              <a:gd name="T62" fmla="*/ 16 w 212"/>
              <a:gd name="T63" fmla="*/ 124 h 241"/>
              <a:gd name="T64" fmla="*/ 22 w 212"/>
              <a:gd name="T65" fmla="*/ 99 h 241"/>
              <a:gd name="T66" fmla="*/ 34 w 212"/>
              <a:gd name="T67" fmla="*/ 75 h 241"/>
              <a:gd name="T68" fmla="*/ 47 w 212"/>
              <a:gd name="T69" fmla="*/ 53 h 241"/>
              <a:gd name="T70" fmla="*/ 65 w 212"/>
              <a:gd name="T71" fmla="*/ 39 h 241"/>
              <a:gd name="T72" fmla="*/ 87 w 212"/>
              <a:gd name="T73" fmla="*/ 25 h 241"/>
              <a:gd name="T74" fmla="*/ 109 w 212"/>
              <a:gd name="T75" fmla="*/ 18 h 241"/>
              <a:gd name="T76" fmla="*/ 134 w 212"/>
              <a:gd name="T77" fmla="*/ 14 h 241"/>
              <a:gd name="T78" fmla="*/ 134 w 212"/>
              <a:gd name="T79" fmla="*/ 14 h 24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2"/>
              <a:gd name="T121" fmla="*/ 0 h 241"/>
              <a:gd name="T122" fmla="*/ 212 w 212"/>
              <a:gd name="T123" fmla="*/ 241 h 24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2" h="241">
                <a:moveTo>
                  <a:pt x="134" y="14"/>
                </a:moveTo>
                <a:lnTo>
                  <a:pt x="134" y="14"/>
                </a:lnTo>
                <a:lnTo>
                  <a:pt x="156" y="18"/>
                </a:lnTo>
                <a:lnTo>
                  <a:pt x="177" y="25"/>
                </a:lnTo>
                <a:lnTo>
                  <a:pt x="196" y="36"/>
                </a:lnTo>
                <a:lnTo>
                  <a:pt x="212" y="50"/>
                </a:lnTo>
                <a:lnTo>
                  <a:pt x="193" y="28"/>
                </a:lnTo>
                <a:lnTo>
                  <a:pt x="171" y="14"/>
                </a:lnTo>
                <a:lnTo>
                  <a:pt x="146" y="4"/>
                </a:lnTo>
                <a:lnTo>
                  <a:pt x="121" y="0"/>
                </a:lnTo>
                <a:lnTo>
                  <a:pt x="96" y="4"/>
                </a:lnTo>
                <a:lnTo>
                  <a:pt x="75" y="11"/>
                </a:lnTo>
                <a:lnTo>
                  <a:pt x="53" y="25"/>
                </a:lnTo>
                <a:lnTo>
                  <a:pt x="34" y="39"/>
                </a:lnTo>
                <a:lnTo>
                  <a:pt x="22" y="60"/>
                </a:lnTo>
                <a:lnTo>
                  <a:pt x="9" y="85"/>
                </a:lnTo>
                <a:lnTo>
                  <a:pt x="3" y="110"/>
                </a:lnTo>
                <a:lnTo>
                  <a:pt x="0" y="138"/>
                </a:lnTo>
                <a:lnTo>
                  <a:pt x="3" y="167"/>
                </a:lnTo>
                <a:lnTo>
                  <a:pt x="12" y="195"/>
                </a:lnTo>
                <a:lnTo>
                  <a:pt x="25" y="220"/>
                </a:lnTo>
                <a:lnTo>
                  <a:pt x="40" y="241"/>
                </a:lnTo>
                <a:lnTo>
                  <a:pt x="28" y="224"/>
                </a:lnTo>
                <a:lnTo>
                  <a:pt x="19" y="202"/>
                </a:lnTo>
                <a:lnTo>
                  <a:pt x="16" y="177"/>
                </a:lnTo>
                <a:lnTo>
                  <a:pt x="12" y="153"/>
                </a:lnTo>
                <a:lnTo>
                  <a:pt x="16" y="124"/>
                </a:lnTo>
                <a:lnTo>
                  <a:pt x="22" y="99"/>
                </a:lnTo>
                <a:lnTo>
                  <a:pt x="34" y="75"/>
                </a:lnTo>
                <a:lnTo>
                  <a:pt x="47" y="53"/>
                </a:lnTo>
                <a:lnTo>
                  <a:pt x="65" y="39"/>
                </a:lnTo>
                <a:lnTo>
                  <a:pt x="87" y="25"/>
                </a:lnTo>
                <a:lnTo>
                  <a:pt x="109" y="18"/>
                </a:lnTo>
                <a:lnTo>
                  <a:pt x="134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7" name="Freeform 79"/>
          <p:cNvSpPr>
            <a:spLocks/>
          </p:cNvSpPr>
          <p:nvPr/>
        </p:nvSpPr>
        <p:spPr bwMode="auto">
          <a:xfrm>
            <a:off x="2974975" y="3940175"/>
            <a:ext cx="385763" cy="439738"/>
          </a:xfrm>
          <a:custGeom>
            <a:avLst/>
            <a:gdLst>
              <a:gd name="T0" fmla="*/ 200 w 243"/>
              <a:gd name="T1" fmla="*/ 36 h 277"/>
              <a:gd name="T2" fmla="*/ 200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4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4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4 w 243"/>
              <a:gd name="T33" fmla="*/ 163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3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3 h 277"/>
              <a:gd name="T54" fmla="*/ 169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200 w 243"/>
              <a:gd name="T77" fmla="*/ 36 h 277"/>
              <a:gd name="T78" fmla="*/ 200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200" y="36"/>
                </a:moveTo>
                <a:lnTo>
                  <a:pt x="200" y="36"/>
                </a:lnTo>
                <a:lnTo>
                  <a:pt x="184" y="22"/>
                </a:lnTo>
                <a:lnTo>
                  <a:pt x="165" y="11"/>
                </a:lnTo>
                <a:lnTo>
                  <a:pt x="144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4" y="110"/>
                </a:lnTo>
                <a:lnTo>
                  <a:pt x="0" y="139"/>
                </a:lnTo>
                <a:lnTo>
                  <a:pt x="4" y="163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3"/>
                </a:lnTo>
                <a:lnTo>
                  <a:pt x="122" y="277"/>
                </a:lnTo>
                <a:lnTo>
                  <a:pt x="147" y="273"/>
                </a:lnTo>
                <a:lnTo>
                  <a:pt x="169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200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8" name="Freeform 80"/>
          <p:cNvSpPr>
            <a:spLocks/>
          </p:cNvSpPr>
          <p:nvPr/>
        </p:nvSpPr>
        <p:spPr bwMode="auto">
          <a:xfrm>
            <a:off x="3114675" y="2160588"/>
            <a:ext cx="334963" cy="388937"/>
          </a:xfrm>
          <a:custGeom>
            <a:avLst/>
            <a:gdLst>
              <a:gd name="T0" fmla="*/ 133 w 211"/>
              <a:gd name="T1" fmla="*/ 14 h 245"/>
              <a:gd name="T2" fmla="*/ 133 w 211"/>
              <a:gd name="T3" fmla="*/ 14 h 245"/>
              <a:gd name="T4" fmla="*/ 155 w 211"/>
              <a:gd name="T5" fmla="*/ 18 h 245"/>
              <a:gd name="T6" fmla="*/ 177 w 211"/>
              <a:gd name="T7" fmla="*/ 25 h 245"/>
              <a:gd name="T8" fmla="*/ 196 w 211"/>
              <a:gd name="T9" fmla="*/ 35 h 245"/>
              <a:gd name="T10" fmla="*/ 211 w 211"/>
              <a:gd name="T11" fmla="*/ 50 h 245"/>
              <a:gd name="T12" fmla="*/ 211 w 211"/>
              <a:gd name="T13" fmla="*/ 50 h 245"/>
              <a:gd name="T14" fmla="*/ 193 w 211"/>
              <a:gd name="T15" fmla="*/ 28 h 245"/>
              <a:gd name="T16" fmla="*/ 171 w 211"/>
              <a:gd name="T17" fmla="*/ 14 h 245"/>
              <a:gd name="T18" fmla="*/ 149 w 211"/>
              <a:gd name="T19" fmla="*/ 3 h 245"/>
              <a:gd name="T20" fmla="*/ 121 w 211"/>
              <a:gd name="T21" fmla="*/ 0 h 245"/>
              <a:gd name="T22" fmla="*/ 121 w 211"/>
              <a:gd name="T23" fmla="*/ 0 h 245"/>
              <a:gd name="T24" fmla="*/ 96 w 211"/>
              <a:gd name="T25" fmla="*/ 3 h 245"/>
              <a:gd name="T26" fmla="*/ 74 w 211"/>
              <a:gd name="T27" fmla="*/ 14 h 245"/>
              <a:gd name="T28" fmla="*/ 52 w 211"/>
              <a:gd name="T29" fmla="*/ 25 h 245"/>
              <a:gd name="T30" fmla="*/ 37 w 211"/>
              <a:gd name="T31" fmla="*/ 42 h 245"/>
              <a:gd name="T32" fmla="*/ 21 w 211"/>
              <a:gd name="T33" fmla="*/ 64 h 245"/>
              <a:gd name="T34" fmla="*/ 9 w 211"/>
              <a:gd name="T35" fmla="*/ 85 h 245"/>
              <a:gd name="T36" fmla="*/ 3 w 211"/>
              <a:gd name="T37" fmla="*/ 113 h 245"/>
              <a:gd name="T38" fmla="*/ 0 w 211"/>
              <a:gd name="T39" fmla="*/ 138 h 245"/>
              <a:gd name="T40" fmla="*/ 0 w 211"/>
              <a:gd name="T41" fmla="*/ 138 h 245"/>
              <a:gd name="T42" fmla="*/ 3 w 211"/>
              <a:gd name="T43" fmla="*/ 170 h 245"/>
              <a:gd name="T44" fmla="*/ 12 w 211"/>
              <a:gd name="T45" fmla="*/ 199 h 245"/>
              <a:gd name="T46" fmla="*/ 24 w 211"/>
              <a:gd name="T47" fmla="*/ 223 h 245"/>
              <a:gd name="T48" fmla="*/ 43 w 211"/>
              <a:gd name="T49" fmla="*/ 245 h 245"/>
              <a:gd name="T50" fmla="*/ 43 w 211"/>
              <a:gd name="T51" fmla="*/ 245 h 245"/>
              <a:gd name="T52" fmla="*/ 31 w 211"/>
              <a:gd name="T53" fmla="*/ 223 h 245"/>
              <a:gd name="T54" fmla="*/ 21 w 211"/>
              <a:gd name="T55" fmla="*/ 202 h 245"/>
              <a:gd name="T56" fmla="*/ 15 w 211"/>
              <a:gd name="T57" fmla="*/ 177 h 245"/>
              <a:gd name="T58" fmla="*/ 12 w 211"/>
              <a:gd name="T59" fmla="*/ 152 h 245"/>
              <a:gd name="T60" fmla="*/ 12 w 211"/>
              <a:gd name="T61" fmla="*/ 152 h 245"/>
              <a:gd name="T62" fmla="*/ 15 w 211"/>
              <a:gd name="T63" fmla="*/ 128 h 245"/>
              <a:gd name="T64" fmla="*/ 21 w 211"/>
              <a:gd name="T65" fmla="*/ 99 h 245"/>
              <a:gd name="T66" fmla="*/ 34 w 211"/>
              <a:gd name="T67" fmla="*/ 78 h 245"/>
              <a:gd name="T68" fmla="*/ 49 w 211"/>
              <a:gd name="T69" fmla="*/ 57 h 245"/>
              <a:gd name="T70" fmla="*/ 65 w 211"/>
              <a:gd name="T71" fmla="*/ 39 h 245"/>
              <a:gd name="T72" fmla="*/ 87 w 211"/>
              <a:gd name="T73" fmla="*/ 28 h 245"/>
              <a:gd name="T74" fmla="*/ 109 w 211"/>
              <a:gd name="T75" fmla="*/ 18 h 245"/>
              <a:gd name="T76" fmla="*/ 133 w 211"/>
              <a:gd name="T77" fmla="*/ 14 h 245"/>
              <a:gd name="T78" fmla="*/ 133 w 211"/>
              <a:gd name="T79" fmla="*/ 14 h 245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11"/>
              <a:gd name="T121" fmla="*/ 0 h 245"/>
              <a:gd name="T122" fmla="*/ 211 w 211"/>
              <a:gd name="T123" fmla="*/ 245 h 245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11" h="245">
                <a:moveTo>
                  <a:pt x="133" y="14"/>
                </a:moveTo>
                <a:lnTo>
                  <a:pt x="133" y="14"/>
                </a:lnTo>
                <a:lnTo>
                  <a:pt x="155" y="18"/>
                </a:lnTo>
                <a:lnTo>
                  <a:pt x="177" y="25"/>
                </a:lnTo>
                <a:lnTo>
                  <a:pt x="196" y="35"/>
                </a:lnTo>
                <a:lnTo>
                  <a:pt x="211" y="50"/>
                </a:lnTo>
                <a:lnTo>
                  <a:pt x="193" y="28"/>
                </a:lnTo>
                <a:lnTo>
                  <a:pt x="171" y="14"/>
                </a:lnTo>
                <a:lnTo>
                  <a:pt x="149" y="3"/>
                </a:lnTo>
                <a:lnTo>
                  <a:pt x="121" y="0"/>
                </a:lnTo>
                <a:lnTo>
                  <a:pt x="96" y="3"/>
                </a:lnTo>
                <a:lnTo>
                  <a:pt x="74" y="14"/>
                </a:lnTo>
                <a:lnTo>
                  <a:pt x="52" y="25"/>
                </a:lnTo>
                <a:lnTo>
                  <a:pt x="37" y="42"/>
                </a:lnTo>
                <a:lnTo>
                  <a:pt x="21" y="64"/>
                </a:lnTo>
                <a:lnTo>
                  <a:pt x="9" y="85"/>
                </a:lnTo>
                <a:lnTo>
                  <a:pt x="3" y="113"/>
                </a:lnTo>
                <a:lnTo>
                  <a:pt x="0" y="138"/>
                </a:lnTo>
                <a:lnTo>
                  <a:pt x="3" y="170"/>
                </a:lnTo>
                <a:lnTo>
                  <a:pt x="12" y="199"/>
                </a:lnTo>
                <a:lnTo>
                  <a:pt x="24" y="223"/>
                </a:lnTo>
                <a:lnTo>
                  <a:pt x="43" y="245"/>
                </a:lnTo>
                <a:lnTo>
                  <a:pt x="31" y="223"/>
                </a:lnTo>
                <a:lnTo>
                  <a:pt x="21" y="202"/>
                </a:lnTo>
                <a:lnTo>
                  <a:pt x="15" y="177"/>
                </a:lnTo>
                <a:lnTo>
                  <a:pt x="12" y="152"/>
                </a:lnTo>
                <a:lnTo>
                  <a:pt x="15" y="128"/>
                </a:lnTo>
                <a:lnTo>
                  <a:pt x="21" y="99"/>
                </a:lnTo>
                <a:lnTo>
                  <a:pt x="34" y="78"/>
                </a:lnTo>
                <a:lnTo>
                  <a:pt x="49" y="57"/>
                </a:lnTo>
                <a:lnTo>
                  <a:pt x="65" y="39"/>
                </a:lnTo>
                <a:lnTo>
                  <a:pt x="87" y="28"/>
                </a:lnTo>
                <a:lnTo>
                  <a:pt x="109" y="18"/>
                </a:lnTo>
                <a:lnTo>
                  <a:pt x="133" y="14"/>
                </a:lnTo>
                <a:close/>
              </a:path>
            </a:pathLst>
          </a:custGeom>
          <a:solidFill>
            <a:srgbClr val="00A0C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49" name="Freeform 81"/>
          <p:cNvSpPr>
            <a:spLocks/>
          </p:cNvSpPr>
          <p:nvPr/>
        </p:nvSpPr>
        <p:spPr bwMode="auto">
          <a:xfrm>
            <a:off x="3133725" y="2182813"/>
            <a:ext cx="385763" cy="439737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1 h 277"/>
              <a:gd name="T6" fmla="*/ 165 w 243"/>
              <a:gd name="T7" fmla="*/ 11 h 277"/>
              <a:gd name="T8" fmla="*/ 143 w 243"/>
              <a:gd name="T9" fmla="*/ 4 h 277"/>
              <a:gd name="T10" fmla="*/ 121 w 243"/>
              <a:gd name="T11" fmla="*/ 0 h 277"/>
              <a:gd name="T12" fmla="*/ 121 w 243"/>
              <a:gd name="T13" fmla="*/ 0 h 277"/>
              <a:gd name="T14" fmla="*/ 97 w 243"/>
              <a:gd name="T15" fmla="*/ 4 h 277"/>
              <a:gd name="T16" fmla="*/ 75 w 243"/>
              <a:gd name="T17" fmla="*/ 14 h 277"/>
              <a:gd name="T18" fmla="*/ 53 w 243"/>
              <a:gd name="T19" fmla="*/ 25 h 277"/>
              <a:gd name="T20" fmla="*/ 37 w 243"/>
              <a:gd name="T21" fmla="*/ 43 h 277"/>
              <a:gd name="T22" fmla="*/ 22 w 243"/>
              <a:gd name="T23" fmla="*/ 64 h 277"/>
              <a:gd name="T24" fmla="*/ 9 w 243"/>
              <a:gd name="T25" fmla="*/ 85 h 277"/>
              <a:gd name="T26" fmla="*/ 3 w 243"/>
              <a:gd name="T27" fmla="*/ 114 h 277"/>
              <a:gd name="T28" fmla="*/ 0 w 243"/>
              <a:gd name="T29" fmla="*/ 138 h 277"/>
              <a:gd name="T30" fmla="*/ 0 w 243"/>
              <a:gd name="T31" fmla="*/ 138 h 277"/>
              <a:gd name="T32" fmla="*/ 3 w 243"/>
              <a:gd name="T33" fmla="*/ 163 h 277"/>
              <a:gd name="T34" fmla="*/ 9 w 243"/>
              <a:gd name="T35" fmla="*/ 188 h 277"/>
              <a:gd name="T36" fmla="*/ 19 w 243"/>
              <a:gd name="T37" fmla="*/ 209 h 277"/>
              <a:gd name="T38" fmla="*/ 31 w 243"/>
              <a:gd name="T39" fmla="*/ 231 h 277"/>
              <a:gd name="T40" fmla="*/ 31 w 243"/>
              <a:gd name="T41" fmla="*/ 231 h 277"/>
              <a:gd name="T42" fmla="*/ 50 w 243"/>
              <a:gd name="T43" fmla="*/ 248 h 277"/>
              <a:gd name="T44" fmla="*/ 72 w 243"/>
              <a:gd name="T45" fmla="*/ 266 h 277"/>
              <a:gd name="T46" fmla="*/ 93 w 243"/>
              <a:gd name="T47" fmla="*/ 273 h 277"/>
              <a:gd name="T48" fmla="*/ 121 w 243"/>
              <a:gd name="T49" fmla="*/ 277 h 277"/>
              <a:gd name="T50" fmla="*/ 121 w 243"/>
              <a:gd name="T51" fmla="*/ 277 h 277"/>
              <a:gd name="T52" fmla="*/ 146 w 243"/>
              <a:gd name="T53" fmla="*/ 273 h 277"/>
              <a:gd name="T54" fmla="*/ 168 w 243"/>
              <a:gd name="T55" fmla="*/ 266 h 277"/>
              <a:gd name="T56" fmla="*/ 190 w 243"/>
              <a:gd name="T57" fmla="*/ 256 h 277"/>
              <a:gd name="T58" fmla="*/ 209 w 243"/>
              <a:gd name="T59" fmla="*/ 238 h 277"/>
              <a:gd name="T60" fmla="*/ 221 w 243"/>
              <a:gd name="T61" fmla="*/ 217 h 277"/>
              <a:gd name="T62" fmla="*/ 233 w 243"/>
              <a:gd name="T63" fmla="*/ 195 h 277"/>
              <a:gd name="T64" fmla="*/ 240 w 243"/>
              <a:gd name="T65" fmla="*/ 167 h 277"/>
              <a:gd name="T66" fmla="*/ 243 w 243"/>
              <a:gd name="T67" fmla="*/ 138 h 277"/>
              <a:gd name="T68" fmla="*/ 243 w 243"/>
              <a:gd name="T69" fmla="*/ 138 h 277"/>
              <a:gd name="T70" fmla="*/ 240 w 243"/>
              <a:gd name="T71" fmla="*/ 110 h 277"/>
              <a:gd name="T72" fmla="*/ 230 w 243"/>
              <a:gd name="T73" fmla="*/ 82 h 277"/>
              <a:gd name="T74" fmla="*/ 218 w 243"/>
              <a:gd name="T75" fmla="*/ 57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1"/>
                </a:lnTo>
                <a:lnTo>
                  <a:pt x="165" y="11"/>
                </a:lnTo>
                <a:lnTo>
                  <a:pt x="143" y="4"/>
                </a:lnTo>
                <a:lnTo>
                  <a:pt x="121" y="0"/>
                </a:lnTo>
                <a:lnTo>
                  <a:pt x="97" y="4"/>
                </a:lnTo>
                <a:lnTo>
                  <a:pt x="75" y="14"/>
                </a:lnTo>
                <a:lnTo>
                  <a:pt x="53" y="25"/>
                </a:lnTo>
                <a:lnTo>
                  <a:pt x="37" y="43"/>
                </a:lnTo>
                <a:lnTo>
                  <a:pt x="22" y="64"/>
                </a:lnTo>
                <a:lnTo>
                  <a:pt x="9" y="85"/>
                </a:lnTo>
                <a:lnTo>
                  <a:pt x="3" y="114"/>
                </a:lnTo>
                <a:lnTo>
                  <a:pt x="0" y="138"/>
                </a:lnTo>
                <a:lnTo>
                  <a:pt x="3" y="163"/>
                </a:lnTo>
                <a:lnTo>
                  <a:pt x="9" y="188"/>
                </a:lnTo>
                <a:lnTo>
                  <a:pt x="19" y="209"/>
                </a:lnTo>
                <a:lnTo>
                  <a:pt x="31" y="231"/>
                </a:lnTo>
                <a:lnTo>
                  <a:pt x="50" y="248"/>
                </a:lnTo>
                <a:lnTo>
                  <a:pt x="72" y="266"/>
                </a:lnTo>
                <a:lnTo>
                  <a:pt x="93" y="273"/>
                </a:lnTo>
                <a:lnTo>
                  <a:pt x="121" y="277"/>
                </a:lnTo>
                <a:lnTo>
                  <a:pt x="146" y="273"/>
                </a:lnTo>
                <a:lnTo>
                  <a:pt x="168" y="266"/>
                </a:lnTo>
                <a:lnTo>
                  <a:pt x="190" y="256"/>
                </a:lnTo>
                <a:lnTo>
                  <a:pt x="209" y="238"/>
                </a:lnTo>
                <a:lnTo>
                  <a:pt x="221" y="217"/>
                </a:lnTo>
                <a:lnTo>
                  <a:pt x="233" y="195"/>
                </a:lnTo>
                <a:lnTo>
                  <a:pt x="240" y="167"/>
                </a:lnTo>
                <a:lnTo>
                  <a:pt x="243" y="138"/>
                </a:lnTo>
                <a:lnTo>
                  <a:pt x="240" y="110"/>
                </a:lnTo>
                <a:lnTo>
                  <a:pt x="230" y="82"/>
                </a:lnTo>
                <a:lnTo>
                  <a:pt x="218" y="57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0" name="Rectangle 82"/>
          <p:cNvSpPr>
            <a:spLocks noChangeArrowheads="1"/>
          </p:cNvSpPr>
          <p:nvPr/>
        </p:nvSpPr>
        <p:spPr bwMode="auto">
          <a:xfrm>
            <a:off x="4541838" y="280193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B7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1" name="Rectangle 83"/>
          <p:cNvSpPr>
            <a:spLocks noChangeArrowheads="1"/>
          </p:cNvSpPr>
          <p:nvPr/>
        </p:nvSpPr>
        <p:spPr bwMode="auto">
          <a:xfrm>
            <a:off x="4048125" y="5326063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B4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2" name="Rectangle 84"/>
          <p:cNvSpPr>
            <a:spLocks noChangeArrowheads="1"/>
          </p:cNvSpPr>
          <p:nvPr/>
        </p:nvSpPr>
        <p:spPr bwMode="auto">
          <a:xfrm>
            <a:off x="1657350" y="2909888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B2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3" name="Rectangle 85"/>
          <p:cNvSpPr>
            <a:spLocks noChangeArrowheads="1"/>
          </p:cNvSpPr>
          <p:nvPr/>
        </p:nvSpPr>
        <p:spPr bwMode="auto">
          <a:xfrm>
            <a:off x="3236913" y="230028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B5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4" name="Rectangle 86"/>
          <p:cNvSpPr>
            <a:spLocks noChangeArrowheads="1"/>
          </p:cNvSpPr>
          <p:nvPr/>
        </p:nvSpPr>
        <p:spPr bwMode="auto">
          <a:xfrm>
            <a:off x="3089275" y="4059238"/>
            <a:ext cx="217488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B1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5" name="Rectangle 87"/>
          <p:cNvSpPr>
            <a:spLocks noChangeArrowheads="1"/>
          </p:cNvSpPr>
          <p:nvPr/>
        </p:nvSpPr>
        <p:spPr bwMode="auto">
          <a:xfrm>
            <a:off x="2170113" y="5235575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B6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6" name="Freeform 88"/>
          <p:cNvSpPr>
            <a:spLocks/>
          </p:cNvSpPr>
          <p:nvPr/>
        </p:nvSpPr>
        <p:spPr bwMode="auto">
          <a:xfrm>
            <a:off x="6659563" y="5476875"/>
            <a:ext cx="385762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7" name="Rectangle 89"/>
          <p:cNvSpPr>
            <a:spLocks noChangeArrowheads="1"/>
          </p:cNvSpPr>
          <p:nvPr/>
        </p:nvSpPr>
        <p:spPr bwMode="auto">
          <a:xfrm>
            <a:off x="6732588" y="5589588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B8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8" name="Line 90"/>
          <p:cNvSpPr>
            <a:spLocks noChangeShapeType="1"/>
          </p:cNvSpPr>
          <p:nvPr/>
        </p:nvSpPr>
        <p:spPr bwMode="auto">
          <a:xfrm>
            <a:off x="4932363" y="5661025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59" name="Rectangle 91"/>
          <p:cNvSpPr>
            <a:spLocks noChangeArrowheads="1"/>
          </p:cNvSpPr>
          <p:nvPr/>
        </p:nvSpPr>
        <p:spPr bwMode="auto">
          <a:xfrm>
            <a:off x="7334250" y="4387850"/>
            <a:ext cx="9842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L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0" name="Line 92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1" name="Line 93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2" name="Line 94"/>
          <p:cNvSpPr>
            <a:spLocks noChangeShapeType="1"/>
          </p:cNvSpPr>
          <p:nvPr/>
        </p:nvSpPr>
        <p:spPr bwMode="auto">
          <a:xfrm>
            <a:off x="5867400" y="4652963"/>
            <a:ext cx="1600200" cy="1587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3" name="Rectangle 95"/>
          <p:cNvSpPr>
            <a:spLocks noChangeArrowheads="1"/>
          </p:cNvSpPr>
          <p:nvPr/>
        </p:nvSpPr>
        <p:spPr bwMode="auto">
          <a:xfrm>
            <a:off x="7885113" y="5870575"/>
            <a:ext cx="1476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M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4" name="Line 96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58738">
            <a:solidFill>
              <a:srgbClr val="00A0C6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5" name="Line 97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39688">
            <a:solidFill>
              <a:srgbClr val="80CFE2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6" name="Line 98"/>
          <p:cNvSpPr>
            <a:spLocks noChangeShapeType="1"/>
          </p:cNvSpPr>
          <p:nvPr/>
        </p:nvSpPr>
        <p:spPr bwMode="auto">
          <a:xfrm flipV="1">
            <a:off x="7812088" y="5229225"/>
            <a:ext cx="1587" cy="906463"/>
          </a:xfrm>
          <a:prstGeom prst="line">
            <a:avLst/>
          </a:prstGeom>
          <a:noFill/>
          <a:ln w="19050">
            <a:solidFill>
              <a:srgbClr val="CCECF4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7" name="Freeform 99"/>
          <p:cNvSpPr>
            <a:spLocks/>
          </p:cNvSpPr>
          <p:nvPr/>
        </p:nvSpPr>
        <p:spPr bwMode="auto">
          <a:xfrm>
            <a:off x="6659563" y="3644900"/>
            <a:ext cx="385762" cy="439738"/>
          </a:xfrm>
          <a:custGeom>
            <a:avLst/>
            <a:gdLst>
              <a:gd name="T0" fmla="*/ 199 w 243"/>
              <a:gd name="T1" fmla="*/ 36 h 277"/>
              <a:gd name="T2" fmla="*/ 199 w 243"/>
              <a:gd name="T3" fmla="*/ 36 h 277"/>
              <a:gd name="T4" fmla="*/ 184 w 243"/>
              <a:gd name="T5" fmla="*/ 22 h 277"/>
              <a:gd name="T6" fmla="*/ 165 w 243"/>
              <a:gd name="T7" fmla="*/ 11 h 277"/>
              <a:gd name="T8" fmla="*/ 143 w 243"/>
              <a:gd name="T9" fmla="*/ 4 h 277"/>
              <a:gd name="T10" fmla="*/ 122 w 243"/>
              <a:gd name="T11" fmla="*/ 0 h 277"/>
              <a:gd name="T12" fmla="*/ 122 w 243"/>
              <a:gd name="T13" fmla="*/ 0 h 277"/>
              <a:gd name="T14" fmla="*/ 97 w 243"/>
              <a:gd name="T15" fmla="*/ 4 h 277"/>
              <a:gd name="T16" fmla="*/ 75 w 243"/>
              <a:gd name="T17" fmla="*/ 11 h 277"/>
              <a:gd name="T18" fmla="*/ 53 w 243"/>
              <a:gd name="T19" fmla="*/ 25 h 277"/>
              <a:gd name="T20" fmla="*/ 35 w 243"/>
              <a:gd name="T21" fmla="*/ 39 h 277"/>
              <a:gd name="T22" fmla="*/ 22 w 243"/>
              <a:gd name="T23" fmla="*/ 61 h 277"/>
              <a:gd name="T24" fmla="*/ 10 w 243"/>
              <a:gd name="T25" fmla="*/ 85 h 277"/>
              <a:gd name="T26" fmla="*/ 3 w 243"/>
              <a:gd name="T27" fmla="*/ 110 h 277"/>
              <a:gd name="T28" fmla="*/ 0 w 243"/>
              <a:gd name="T29" fmla="*/ 139 h 277"/>
              <a:gd name="T30" fmla="*/ 0 w 243"/>
              <a:gd name="T31" fmla="*/ 139 h 277"/>
              <a:gd name="T32" fmla="*/ 3 w 243"/>
              <a:gd name="T33" fmla="*/ 164 h 277"/>
              <a:gd name="T34" fmla="*/ 7 w 243"/>
              <a:gd name="T35" fmla="*/ 188 h 277"/>
              <a:gd name="T36" fmla="*/ 16 w 243"/>
              <a:gd name="T37" fmla="*/ 210 h 277"/>
              <a:gd name="T38" fmla="*/ 28 w 243"/>
              <a:gd name="T39" fmla="*/ 227 h 277"/>
              <a:gd name="T40" fmla="*/ 28 w 243"/>
              <a:gd name="T41" fmla="*/ 227 h 277"/>
              <a:gd name="T42" fmla="*/ 47 w 243"/>
              <a:gd name="T43" fmla="*/ 249 h 277"/>
              <a:gd name="T44" fmla="*/ 69 w 243"/>
              <a:gd name="T45" fmla="*/ 263 h 277"/>
              <a:gd name="T46" fmla="*/ 94 w 243"/>
              <a:gd name="T47" fmla="*/ 274 h 277"/>
              <a:gd name="T48" fmla="*/ 122 w 243"/>
              <a:gd name="T49" fmla="*/ 277 h 277"/>
              <a:gd name="T50" fmla="*/ 122 w 243"/>
              <a:gd name="T51" fmla="*/ 277 h 277"/>
              <a:gd name="T52" fmla="*/ 147 w 243"/>
              <a:gd name="T53" fmla="*/ 274 h 277"/>
              <a:gd name="T54" fmla="*/ 168 w 243"/>
              <a:gd name="T55" fmla="*/ 266 h 277"/>
              <a:gd name="T56" fmla="*/ 190 w 243"/>
              <a:gd name="T57" fmla="*/ 252 h 277"/>
              <a:gd name="T58" fmla="*/ 206 w 243"/>
              <a:gd name="T59" fmla="*/ 234 h 277"/>
              <a:gd name="T60" fmla="*/ 221 w 243"/>
              <a:gd name="T61" fmla="*/ 217 h 277"/>
              <a:gd name="T62" fmla="*/ 234 w 243"/>
              <a:gd name="T63" fmla="*/ 192 h 277"/>
              <a:gd name="T64" fmla="*/ 240 w 243"/>
              <a:gd name="T65" fmla="*/ 167 h 277"/>
              <a:gd name="T66" fmla="*/ 243 w 243"/>
              <a:gd name="T67" fmla="*/ 139 h 277"/>
              <a:gd name="T68" fmla="*/ 243 w 243"/>
              <a:gd name="T69" fmla="*/ 139 h 277"/>
              <a:gd name="T70" fmla="*/ 240 w 243"/>
              <a:gd name="T71" fmla="*/ 107 h 277"/>
              <a:gd name="T72" fmla="*/ 231 w 243"/>
              <a:gd name="T73" fmla="*/ 78 h 277"/>
              <a:gd name="T74" fmla="*/ 218 w 243"/>
              <a:gd name="T75" fmla="*/ 53 h 277"/>
              <a:gd name="T76" fmla="*/ 199 w 243"/>
              <a:gd name="T77" fmla="*/ 36 h 277"/>
              <a:gd name="T78" fmla="*/ 199 w 243"/>
              <a:gd name="T79" fmla="*/ 36 h 2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43"/>
              <a:gd name="T121" fmla="*/ 0 h 277"/>
              <a:gd name="T122" fmla="*/ 243 w 243"/>
              <a:gd name="T123" fmla="*/ 277 h 2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43" h="277">
                <a:moveTo>
                  <a:pt x="199" y="36"/>
                </a:moveTo>
                <a:lnTo>
                  <a:pt x="199" y="36"/>
                </a:lnTo>
                <a:lnTo>
                  <a:pt x="184" y="22"/>
                </a:lnTo>
                <a:lnTo>
                  <a:pt x="165" y="11"/>
                </a:lnTo>
                <a:lnTo>
                  <a:pt x="143" y="4"/>
                </a:lnTo>
                <a:lnTo>
                  <a:pt x="122" y="0"/>
                </a:lnTo>
                <a:lnTo>
                  <a:pt x="97" y="4"/>
                </a:lnTo>
                <a:lnTo>
                  <a:pt x="75" y="11"/>
                </a:lnTo>
                <a:lnTo>
                  <a:pt x="53" y="25"/>
                </a:lnTo>
                <a:lnTo>
                  <a:pt x="35" y="39"/>
                </a:lnTo>
                <a:lnTo>
                  <a:pt x="22" y="61"/>
                </a:lnTo>
                <a:lnTo>
                  <a:pt x="10" y="85"/>
                </a:lnTo>
                <a:lnTo>
                  <a:pt x="3" y="110"/>
                </a:lnTo>
                <a:lnTo>
                  <a:pt x="0" y="139"/>
                </a:lnTo>
                <a:lnTo>
                  <a:pt x="3" y="164"/>
                </a:lnTo>
                <a:lnTo>
                  <a:pt x="7" y="188"/>
                </a:lnTo>
                <a:lnTo>
                  <a:pt x="16" y="210"/>
                </a:lnTo>
                <a:lnTo>
                  <a:pt x="28" y="227"/>
                </a:lnTo>
                <a:lnTo>
                  <a:pt x="47" y="249"/>
                </a:lnTo>
                <a:lnTo>
                  <a:pt x="69" y="263"/>
                </a:lnTo>
                <a:lnTo>
                  <a:pt x="94" y="274"/>
                </a:lnTo>
                <a:lnTo>
                  <a:pt x="122" y="277"/>
                </a:lnTo>
                <a:lnTo>
                  <a:pt x="147" y="274"/>
                </a:lnTo>
                <a:lnTo>
                  <a:pt x="168" y="266"/>
                </a:lnTo>
                <a:lnTo>
                  <a:pt x="190" y="252"/>
                </a:lnTo>
                <a:lnTo>
                  <a:pt x="206" y="234"/>
                </a:lnTo>
                <a:lnTo>
                  <a:pt x="221" y="217"/>
                </a:lnTo>
                <a:lnTo>
                  <a:pt x="234" y="192"/>
                </a:lnTo>
                <a:lnTo>
                  <a:pt x="240" y="167"/>
                </a:lnTo>
                <a:lnTo>
                  <a:pt x="243" y="139"/>
                </a:lnTo>
                <a:lnTo>
                  <a:pt x="240" y="107"/>
                </a:lnTo>
                <a:lnTo>
                  <a:pt x="231" y="78"/>
                </a:lnTo>
                <a:lnTo>
                  <a:pt x="218" y="53"/>
                </a:lnTo>
                <a:lnTo>
                  <a:pt x="199" y="36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8" name="Rectangle 100"/>
          <p:cNvSpPr>
            <a:spLocks noChangeArrowheads="1"/>
          </p:cNvSpPr>
          <p:nvPr/>
        </p:nvSpPr>
        <p:spPr bwMode="auto">
          <a:xfrm>
            <a:off x="6732588" y="3789363"/>
            <a:ext cx="21748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smtClean="0">
                <a:solidFill>
                  <a:srgbClr val="000000"/>
                </a:solidFill>
                <a:latin typeface="Myriad Roman" charset="0"/>
              </a:rPr>
              <a:t>B9</a:t>
            </a: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69" name="Line 101"/>
          <p:cNvSpPr>
            <a:spLocks noChangeShapeType="1"/>
          </p:cNvSpPr>
          <p:nvPr/>
        </p:nvSpPr>
        <p:spPr bwMode="auto">
          <a:xfrm>
            <a:off x="7019925" y="5661025"/>
            <a:ext cx="7921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0" name="Line 102"/>
          <p:cNvSpPr>
            <a:spLocks noChangeShapeType="1"/>
          </p:cNvSpPr>
          <p:nvPr/>
        </p:nvSpPr>
        <p:spPr bwMode="auto">
          <a:xfrm flipV="1">
            <a:off x="6877050" y="4652963"/>
            <a:ext cx="0" cy="7921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1" name="Line 103"/>
          <p:cNvSpPr>
            <a:spLocks noChangeShapeType="1"/>
          </p:cNvSpPr>
          <p:nvPr/>
        </p:nvSpPr>
        <p:spPr bwMode="auto">
          <a:xfrm flipV="1">
            <a:off x="6804025" y="4076700"/>
            <a:ext cx="0" cy="576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2" name="Line 104"/>
          <p:cNvSpPr>
            <a:spLocks noChangeShapeType="1"/>
          </p:cNvSpPr>
          <p:nvPr/>
        </p:nvSpPr>
        <p:spPr bwMode="auto">
          <a:xfrm>
            <a:off x="5867400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4" name="Line 108"/>
          <p:cNvSpPr>
            <a:spLocks noChangeShapeType="1"/>
          </p:cNvSpPr>
          <p:nvPr/>
        </p:nvSpPr>
        <p:spPr bwMode="auto">
          <a:xfrm>
            <a:off x="1979613" y="2349500"/>
            <a:ext cx="503237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5" name="Line 111"/>
          <p:cNvSpPr>
            <a:spLocks noChangeShapeType="1"/>
          </p:cNvSpPr>
          <p:nvPr/>
        </p:nvSpPr>
        <p:spPr bwMode="auto">
          <a:xfrm>
            <a:off x="4356100" y="2420938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6" name="Line 112"/>
          <p:cNvSpPr>
            <a:spLocks noChangeShapeType="1"/>
          </p:cNvSpPr>
          <p:nvPr/>
        </p:nvSpPr>
        <p:spPr bwMode="auto">
          <a:xfrm>
            <a:off x="2051050" y="4941888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7" name="Line 113"/>
          <p:cNvSpPr>
            <a:spLocks noChangeShapeType="1"/>
          </p:cNvSpPr>
          <p:nvPr/>
        </p:nvSpPr>
        <p:spPr bwMode="auto">
          <a:xfrm>
            <a:off x="2051050" y="5661025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8" name="Rectangle 114"/>
          <p:cNvSpPr>
            <a:spLocks noChangeArrowheads="1"/>
          </p:cNvSpPr>
          <p:nvPr/>
        </p:nvSpPr>
        <p:spPr bwMode="auto">
          <a:xfrm>
            <a:off x="3924300" y="6381750"/>
            <a:ext cx="1008063" cy="2159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79" name="Text Box 115"/>
          <p:cNvSpPr txBox="1">
            <a:spLocks noChangeArrowheads="1"/>
          </p:cNvSpPr>
          <p:nvPr/>
        </p:nvSpPr>
        <p:spPr bwMode="auto">
          <a:xfrm>
            <a:off x="4932363" y="6237288"/>
            <a:ext cx="153670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Laptop A</a:t>
            </a:r>
          </a:p>
        </p:txBody>
      </p:sp>
      <p:sp>
        <p:nvSpPr>
          <p:cNvPr id="109685" name="Rectangle 117"/>
          <p:cNvSpPr>
            <a:spLocks noChangeArrowheads="1"/>
          </p:cNvSpPr>
          <p:nvPr/>
        </p:nvSpPr>
        <p:spPr bwMode="auto">
          <a:xfrm>
            <a:off x="3924300" y="5661025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9686" name="Rectangle 118"/>
          <p:cNvSpPr>
            <a:spLocks noChangeArrowheads="1"/>
          </p:cNvSpPr>
          <p:nvPr/>
        </p:nvSpPr>
        <p:spPr bwMode="auto">
          <a:xfrm>
            <a:off x="3851275" y="4941888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9687" name="Rectangle 119"/>
          <p:cNvSpPr>
            <a:spLocks noChangeArrowheads="1"/>
          </p:cNvSpPr>
          <p:nvPr/>
        </p:nvSpPr>
        <p:spPr bwMode="auto">
          <a:xfrm>
            <a:off x="3419475" y="4365625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83" name="Rectangle 120"/>
          <p:cNvSpPr>
            <a:spLocks noChangeArrowheads="1"/>
          </p:cNvSpPr>
          <p:nvPr/>
        </p:nvSpPr>
        <p:spPr bwMode="auto">
          <a:xfrm>
            <a:off x="3851275" y="620713"/>
            <a:ext cx="1008063" cy="2159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84" name="Text Box 121"/>
          <p:cNvSpPr txBox="1">
            <a:spLocks noChangeArrowheads="1"/>
          </p:cNvSpPr>
          <p:nvPr/>
        </p:nvSpPr>
        <p:spPr bwMode="auto">
          <a:xfrm>
            <a:off x="4859338" y="476250"/>
            <a:ext cx="15160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Laptop B</a:t>
            </a:r>
          </a:p>
        </p:txBody>
      </p:sp>
      <p:sp>
        <p:nvSpPr>
          <p:cNvPr id="32885" name="Freeform 124"/>
          <p:cNvSpPr>
            <a:spLocks/>
          </p:cNvSpPr>
          <p:nvPr/>
        </p:nvSpPr>
        <p:spPr bwMode="auto">
          <a:xfrm>
            <a:off x="2916238" y="765175"/>
            <a:ext cx="1368425" cy="647700"/>
          </a:xfrm>
          <a:custGeom>
            <a:avLst/>
            <a:gdLst>
              <a:gd name="T0" fmla="*/ 862 w 862"/>
              <a:gd name="T1" fmla="*/ 0 h 408"/>
              <a:gd name="T2" fmla="*/ 862 w 862"/>
              <a:gd name="T3" fmla="*/ 227 h 408"/>
              <a:gd name="T4" fmla="*/ 0 w 862"/>
              <a:gd name="T5" fmla="*/ 227 h 408"/>
              <a:gd name="T6" fmla="*/ 0 w 862"/>
              <a:gd name="T7" fmla="*/ 408 h 408"/>
              <a:gd name="T8" fmla="*/ 0 60000 65536"/>
              <a:gd name="T9" fmla="*/ 0 60000 65536"/>
              <a:gd name="T10" fmla="*/ 0 60000 65536"/>
              <a:gd name="T11" fmla="*/ 0 60000 65536"/>
              <a:gd name="T12" fmla="*/ 0 w 862"/>
              <a:gd name="T13" fmla="*/ 0 h 408"/>
              <a:gd name="T14" fmla="*/ 862 w 862"/>
              <a:gd name="T15" fmla="*/ 408 h 4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2" h="408">
                <a:moveTo>
                  <a:pt x="862" y="0"/>
                </a:moveTo>
                <a:lnTo>
                  <a:pt x="862" y="227"/>
                </a:lnTo>
                <a:lnTo>
                  <a:pt x="0" y="227"/>
                </a:lnTo>
                <a:lnTo>
                  <a:pt x="0" y="4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9693" name="Rectangle 125"/>
          <p:cNvSpPr>
            <a:spLocks noChangeArrowheads="1"/>
          </p:cNvSpPr>
          <p:nvPr/>
        </p:nvSpPr>
        <p:spPr bwMode="auto">
          <a:xfrm>
            <a:off x="2916238" y="3213100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9694" name="Rectangle 126"/>
          <p:cNvSpPr>
            <a:spLocks noChangeArrowheads="1"/>
          </p:cNvSpPr>
          <p:nvPr/>
        </p:nvSpPr>
        <p:spPr bwMode="auto">
          <a:xfrm>
            <a:off x="3132138" y="2708275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9697" name="Rectangle 129"/>
          <p:cNvSpPr>
            <a:spLocks noChangeArrowheads="1"/>
          </p:cNvSpPr>
          <p:nvPr/>
        </p:nvSpPr>
        <p:spPr bwMode="auto">
          <a:xfrm>
            <a:off x="2987675" y="1700213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9698" name="Rectangle 130"/>
          <p:cNvSpPr>
            <a:spLocks noChangeArrowheads="1"/>
          </p:cNvSpPr>
          <p:nvPr/>
        </p:nvSpPr>
        <p:spPr bwMode="auto">
          <a:xfrm>
            <a:off x="3492500" y="981075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90" name="Freeform 131"/>
          <p:cNvSpPr>
            <a:spLocks/>
          </p:cNvSpPr>
          <p:nvPr/>
        </p:nvSpPr>
        <p:spPr bwMode="auto">
          <a:xfrm>
            <a:off x="2843213" y="5876925"/>
            <a:ext cx="1152525" cy="576263"/>
          </a:xfrm>
          <a:custGeom>
            <a:avLst/>
            <a:gdLst>
              <a:gd name="T0" fmla="*/ 0 w 726"/>
              <a:gd name="T1" fmla="*/ 0 h 363"/>
              <a:gd name="T2" fmla="*/ 0 w 726"/>
              <a:gd name="T3" fmla="*/ 363 h 363"/>
              <a:gd name="T4" fmla="*/ 726 w 726"/>
              <a:gd name="T5" fmla="*/ 363 h 363"/>
              <a:gd name="T6" fmla="*/ 0 60000 65536"/>
              <a:gd name="T7" fmla="*/ 0 60000 65536"/>
              <a:gd name="T8" fmla="*/ 0 60000 65536"/>
              <a:gd name="T9" fmla="*/ 0 w 726"/>
              <a:gd name="T10" fmla="*/ 0 h 363"/>
              <a:gd name="T11" fmla="*/ 726 w 726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363">
                <a:moveTo>
                  <a:pt x="0" y="0"/>
                </a:moveTo>
                <a:lnTo>
                  <a:pt x="0" y="363"/>
                </a:lnTo>
                <a:lnTo>
                  <a:pt x="726" y="36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9700" name="Rectangle 132"/>
          <p:cNvSpPr>
            <a:spLocks noChangeArrowheads="1"/>
          </p:cNvSpPr>
          <p:nvPr/>
        </p:nvSpPr>
        <p:spPr bwMode="auto">
          <a:xfrm>
            <a:off x="2700338" y="6308725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92" name="Line 133"/>
          <p:cNvSpPr>
            <a:spLocks noChangeShapeType="1"/>
          </p:cNvSpPr>
          <p:nvPr/>
        </p:nvSpPr>
        <p:spPr bwMode="auto">
          <a:xfrm>
            <a:off x="1908175" y="1628775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894" name="Line 111"/>
          <p:cNvSpPr>
            <a:spLocks noChangeShapeType="1"/>
          </p:cNvSpPr>
          <p:nvPr/>
        </p:nvSpPr>
        <p:spPr bwMode="auto">
          <a:xfrm>
            <a:off x="6588125" y="4365625"/>
            <a:ext cx="503238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he-IL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" name="Rectangle 117"/>
          <p:cNvSpPr>
            <a:spLocks noChangeArrowheads="1"/>
          </p:cNvSpPr>
          <p:nvPr/>
        </p:nvSpPr>
        <p:spPr bwMode="auto">
          <a:xfrm>
            <a:off x="5580063" y="5516563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Rectangle 117"/>
          <p:cNvSpPr>
            <a:spLocks noChangeArrowheads="1"/>
          </p:cNvSpPr>
          <p:nvPr/>
        </p:nvSpPr>
        <p:spPr bwMode="auto">
          <a:xfrm>
            <a:off x="6516688" y="5013325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" name="Rectangle 125"/>
          <p:cNvSpPr>
            <a:spLocks noChangeArrowheads="1"/>
          </p:cNvSpPr>
          <p:nvPr/>
        </p:nvSpPr>
        <p:spPr bwMode="auto">
          <a:xfrm>
            <a:off x="2555875" y="3716338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125"/>
          <p:cNvSpPr>
            <a:spLocks noChangeArrowheads="1"/>
          </p:cNvSpPr>
          <p:nvPr/>
        </p:nvSpPr>
        <p:spPr bwMode="auto">
          <a:xfrm>
            <a:off x="1547813" y="3213100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126"/>
          <p:cNvSpPr>
            <a:spLocks noChangeArrowheads="1"/>
          </p:cNvSpPr>
          <p:nvPr/>
        </p:nvSpPr>
        <p:spPr bwMode="auto">
          <a:xfrm>
            <a:off x="1547813" y="2492375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Rectangle 119"/>
          <p:cNvSpPr>
            <a:spLocks noChangeArrowheads="1"/>
          </p:cNvSpPr>
          <p:nvPr/>
        </p:nvSpPr>
        <p:spPr bwMode="auto">
          <a:xfrm>
            <a:off x="3419475" y="3716338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Rectangle 119"/>
          <p:cNvSpPr>
            <a:spLocks noChangeArrowheads="1"/>
          </p:cNvSpPr>
          <p:nvPr/>
        </p:nvSpPr>
        <p:spPr bwMode="auto">
          <a:xfrm>
            <a:off x="4500563" y="3213100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Rectangle 119"/>
          <p:cNvSpPr>
            <a:spLocks noChangeArrowheads="1"/>
          </p:cNvSpPr>
          <p:nvPr/>
        </p:nvSpPr>
        <p:spPr bwMode="auto">
          <a:xfrm>
            <a:off x="4859338" y="2781300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Rectangle 119"/>
          <p:cNvSpPr>
            <a:spLocks noChangeArrowheads="1"/>
          </p:cNvSpPr>
          <p:nvPr/>
        </p:nvSpPr>
        <p:spPr bwMode="auto">
          <a:xfrm>
            <a:off x="3563938" y="1989138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" name="Rectangle 119"/>
          <p:cNvSpPr>
            <a:spLocks noChangeArrowheads="1"/>
          </p:cNvSpPr>
          <p:nvPr/>
        </p:nvSpPr>
        <p:spPr bwMode="auto">
          <a:xfrm>
            <a:off x="2484438" y="4437063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2908" name="Text Box 140"/>
          <p:cNvSpPr txBox="1">
            <a:spLocks noChangeArrowheads="1"/>
          </p:cNvSpPr>
          <p:nvPr/>
        </p:nvSpPr>
        <p:spPr bwMode="auto">
          <a:xfrm>
            <a:off x="5919788" y="1754188"/>
            <a:ext cx="246221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Message A to B</a:t>
            </a:r>
          </a:p>
        </p:txBody>
      </p:sp>
      <p:sp>
        <p:nvSpPr>
          <p:cNvPr id="32909" name="Text Box 141"/>
          <p:cNvSpPr txBox="1">
            <a:spLocks noChangeArrowheads="1"/>
          </p:cNvSpPr>
          <p:nvPr/>
        </p:nvSpPr>
        <p:spPr bwMode="auto">
          <a:xfrm>
            <a:off x="5940425" y="1773238"/>
            <a:ext cx="2462213" cy="5064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smtClean="0">
                <a:solidFill>
                  <a:srgbClr val="00CC99"/>
                </a:solidFill>
                <a:latin typeface="Times New Roman" pitchFamily="18" charset="0"/>
              </a:rPr>
              <a:t>Message B to A</a:t>
            </a:r>
          </a:p>
        </p:txBody>
      </p:sp>
      <p:sp>
        <p:nvSpPr>
          <p:cNvPr id="137" name="Rectangle 117"/>
          <p:cNvSpPr>
            <a:spLocks noChangeArrowheads="1"/>
          </p:cNvSpPr>
          <p:nvPr/>
        </p:nvSpPr>
        <p:spPr bwMode="auto">
          <a:xfrm>
            <a:off x="7200106" y="5545138"/>
            <a:ext cx="431800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09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0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109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0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109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0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4" dur="500"/>
                                        <p:tgtEl>
                                          <p:spTgt spid="109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10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3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10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10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" presetClass="entr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10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xit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1" dur="500"/>
                                        <p:tgtEl>
                                          <p:spTgt spid="109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10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9" dur="500"/>
                                        <p:tgtEl>
                                          <p:spTgt spid="109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10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7" dur="500"/>
                                        <p:tgtEl>
                                          <p:spTgt spid="109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1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5" dur="500"/>
                                        <p:tgtEl>
                                          <p:spTgt spid="109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3" dur="500"/>
                                        <p:tgtEl>
                                          <p:spTgt spid="109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0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1" dur="500"/>
                                        <p:tgtEl>
                                          <p:spTgt spid="109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10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85" grpId="0" animBg="1"/>
      <p:bldP spid="109685" grpId="1" animBg="1"/>
      <p:bldP spid="109685" grpId="2" animBg="1"/>
      <p:bldP spid="109685" grpId="3" animBg="1"/>
      <p:bldP spid="109686" grpId="0" animBg="1"/>
      <p:bldP spid="109686" grpId="1" animBg="1"/>
      <p:bldP spid="109686" grpId="2" animBg="1"/>
      <p:bldP spid="109686" grpId="3" animBg="1"/>
      <p:bldP spid="109687" grpId="0" animBg="1"/>
      <p:bldP spid="109687" grpId="1" animBg="1"/>
      <p:bldP spid="109687" grpId="2" animBg="1"/>
      <p:bldP spid="109687" grpId="3" animBg="1"/>
      <p:bldP spid="109693" grpId="0" animBg="1"/>
      <p:bldP spid="109693" grpId="1" animBg="1"/>
      <p:bldP spid="109693" grpId="2" animBg="1"/>
      <p:bldP spid="109693" grpId="3" animBg="1"/>
      <p:bldP spid="109694" grpId="0" animBg="1"/>
      <p:bldP spid="109694" grpId="1" animBg="1"/>
      <p:bldP spid="109694" grpId="2" animBg="1"/>
      <p:bldP spid="109694" grpId="3" animBg="1"/>
      <p:bldP spid="109697" grpId="0" animBg="1"/>
      <p:bldP spid="109697" grpId="1" animBg="1"/>
      <p:bldP spid="109697" grpId="2" animBg="1"/>
      <p:bldP spid="109697" grpId="3" animBg="1"/>
      <p:bldP spid="109697" grpId="4" animBg="1"/>
      <p:bldP spid="109698" grpId="0" animBg="1"/>
      <p:bldP spid="109698" grpId="1" animBg="1"/>
      <p:bldP spid="109700" grpId="0" animBg="1"/>
      <p:bldP spid="109700" grpId="1" animBg="1"/>
      <p:bldP spid="109700" grpId="2" animBg="1"/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32909" grpId="0" animBg="1"/>
      <p:bldP spid="137" grpId="0" animBg="1"/>
      <p:bldP spid="13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4B5C2AA4-6B39-4980-97C1-5A166F785BEB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2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74663"/>
            <a:ext cx="7772400" cy="1143000"/>
          </a:xfrm>
          <a:ln/>
        </p:spPr>
        <p:txBody>
          <a:bodyPr lIns="92160" tIns="46080" rIns="92160" bIns="46080" anchor="b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he-IL"/>
              <a:t>What will happen with loops?</a:t>
            </a:r>
            <a:br>
              <a:rPr lang="en-GB" altLang="he-IL"/>
            </a:br>
            <a:r>
              <a:rPr lang="en-GB" altLang="he-IL"/>
              <a:t>Incorrect learning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846263" y="2525713"/>
            <a:ext cx="4470400" cy="3460750"/>
            <a:chOff x="1163" y="1591"/>
            <a:chExt cx="2816" cy="2180"/>
          </a:xfrm>
        </p:grpSpPr>
        <p:sp>
          <p:nvSpPr>
            <p:cNvPr id="293894" name="Line 6"/>
            <p:cNvSpPr>
              <a:spLocks noChangeShapeType="1"/>
            </p:cNvSpPr>
            <p:nvPr/>
          </p:nvSpPr>
          <p:spPr bwMode="auto">
            <a:xfrm>
              <a:off x="1167" y="2145"/>
              <a:ext cx="2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895" name="Line 7"/>
            <p:cNvSpPr>
              <a:spLocks noChangeShapeType="1"/>
            </p:cNvSpPr>
            <p:nvPr/>
          </p:nvSpPr>
          <p:spPr bwMode="auto">
            <a:xfrm>
              <a:off x="1163" y="3330"/>
              <a:ext cx="28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896" name="Rectangle 8"/>
            <p:cNvSpPr>
              <a:spLocks noChangeArrowheads="1"/>
            </p:cNvSpPr>
            <p:nvPr/>
          </p:nvSpPr>
          <p:spPr bwMode="auto">
            <a:xfrm>
              <a:off x="1489" y="2533"/>
              <a:ext cx="756" cy="42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897" name="Rectangle 9"/>
            <p:cNvSpPr>
              <a:spLocks noChangeArrowheads="1"/>
            </p:cNvSpPr>
            <p:nvPr/>
          </p:nvSpPr>
          <p:spPr bwMode="auto">
            <a:xfrm>
              <a:off x="2752" y="2518"/>
              <a:ext cx="756" cy="42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898" name="Line 10"/>
            <p:cNvSpPr>
              <a:spLocks noChangeShapeType="1"/>
            </p:cNvSpPr>
            <p:nvPr/>
          </p:nvSpPr>
          <p:spPr bwMode="auto">
            <a:xfrm>
              <a:off x="1789" y="2967"/>
              <a:ext cx="0" cy="3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899" name="Line 11"/>
            <p:cNvSpPr>
              <a:spLocks noChangeShapeType="1"/>
            </p:cNvSpPr>
            <p:nvPr/>
          </p:nvSpPr>
          <p:spPr bwMode="auto">
            <a:xfrm>
              <a:off x="3097" y="2941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00" name="Line 12"/>
            <p:cNvSpPr>
              <a:spLocks noChangeShapeType="1"/>
            </p:cNvSpPr>
            <p:nvPr/>
          </p:nvSpPr>
          <p:spPr bwMode="auto">
            <a:xfrm>
              <a:off x="3104" y="2148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>
              <a:off x="1804" y="2170"/>
              <a:ext cx="0" cy="3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02" name="Text Box 14"/>
            <p:cNvSpPr txBox="1">
              <a:spLocks noChangeArrowheads="1"/>
            </p:cNvSpPr>
            <p:nvPr/>
          </p:nvSpPr>
          <p:spPr bwMode="auto">
            <a:xfrm>
              <a:off x="2286" y="3406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he-IL" sz="3200" b="1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293903" name="Oval 15"/>
            <p:cNvSpPr>
              <a:spLocks noChangeArrowheads="1"/>
            </p:cNvSpPr>
            <p:nvPr/>
          </p:nvSpPr>
          <p:spPr bwMode="auto">
            <a:xfrm>
              <a:off x="2378" y="3244"/>
              <a:ext cx="100" cy="1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04" name="Text Box 16"/>
            <p:cNvSpPr txBox="1">
              <a:spLocks noChangeArrowheads="1"/>
            </p:cNvSpPr>
            <p:nvPr/>
          </p:nvSpPr>
          <p:spPr bwMode="auto">
            <a:xfrm>
              <a:off x="2215" y="1591"/>
              <a:ext cx="4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he-IL" sz="3200" b="1" smtClean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293905" name="Oval 17"/>
            <p:cNvSpPr>
              <a:spLocks noChangeArrowheads="1"/>
            </p:cNvSpPr>
            <p:nvPr/>
          </p:nvSpPr>
          <p:spPr bwMode="auto">
            <a:xfrm>
              <a:off x="2318" y="2062"/>
              <a:ext cx="100" cy="14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06" name="Text Box 18"/>
            <p:cNvSpPr txBox="1">
              <a:spLocks noChangeArrowheads="1"/>
            </p:cNvSpPr>
            <p:nvPr/>
          </p:nvSpPr>
          <p:spPr bwMode="auto">
            <a:xfrm>
              <a:off x="1498" y="2978"/>
              <a:ext cx="2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93907" name="Text Box 19"/>
            <p:cNvSpPr txBox="1">
              <a:spLocks noChangeArrowheads="1"/>
            </p:cNvSpPr>
            <p:nvPr/>
          </p:nvSpPr>
          <p:spPr bwMode="auto">
            <a:xfrm>
              <a:off x="3150" y="2963"/>
              <a:ext cx="2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93908" name="Text Box 20"/>
            <p:cNvSpPr txBox="1">
              <a:spLocks noChangeArrowheads="1"/>
            </p:cNvSpPr>
            <p:nvPr/>
          </p:nvSpPr>
          <p:spPr bwMode="auto">
            <a:xfrm>
              <a:off x="3191" y="2270"/>
              <a:ext cx="2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93909" name="Text Box 21"/>
            <p:cNvSpPr txBox="1">
              <a:spLocks noChangeArrowheads="1"/>
            </p:cNvSpPr>
            <p:nvPr/>
          </p:nvSpPr>
          <p:spPr bwMode="auto">
            <a:xfrm>
              <a:off x="1453" y="2221"/>
              <a:ext cx="2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200150" y="4108450"/>
            <a:ext cx="5378450" cy="1376363"/>
            <a:chOff x="756" y="2588"/>
            <a:chExt cx="3388" cy="867"/>
          </a:xfrm>
        </p:grpSpPr>
        <p:sp>
          <p:nvSpPr>
            <p:cNvPr id="293910" name="Line 22"/>
            <p:cNvSpPr>
              <a:spLocks noChangeShapeType="1"/>
            </p:cNvSpPr>
            <p:nvPr/>
          </p:nvSpPr>
          <p:spPr bwMode="auto">
            <a:xfrm flipH="1">
              <a:off x="1766" y="3455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11" name="Line 23"/>
            <p:cNvSpPr>
              <a:spLocks noChangeShapeType="1"/>
            </p:cNvSpPr>
            <p:nvPr/>
          </p:nvSpPr>
          <p:spPr bwMode="auto">
            <a:xfrm flipH="1">
              <a:off x="2530" y="3429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15" name="Line 27"/>
            <p:cNvSpPr>
              <a:spLocks noChangeShapeType="1"/>
            </p:cNvSpPr>
            <p:nvPr/>
          </p:nvSpPr>
          <p:spPr bwMode="auto">
            <a:xfrm flipV="1">
              <a:off x="1734" y="2889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16" name="Line 28"/>
            <p:cNvSpPr>
              <a:spLocks noChangeShapeType="1"/>
            </p:cNvSpPr>
            <p:nvPr/>
          </p:nvSpPr>
          <p:spPr bwMode="auto">
            <a:xfrm flipV="1">
              <a:off x="3041" y="2896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18" name="Text Box 30"/>
            <p:cNvSpPr txBox="1">
              <a:spLocks noChangeArrowheads="1"/>
            </p:cNvSpPr>
            <p:nvPr/>
          </p:nvSpPr>
          <p:spPr bwMode="auto">
            <a:xfrm>
              <a:off x="756" y="2588"/>
              <a:ext cx="503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3333CC"/>
                  </a:solidFill>
                </a:rPr>
                <a:t>A , 1</a:t>
              </a:r>
              <a:endParaRPr lang="en-US" altLang="he-IL" smtClean="0">
                <a:solidFill>
                  <a:srgbClr val="3333CC"/>
                </a:solidFill>
              </a:endParaRPr>
            </a:p>
          </p:txBody>
        </p:sp>
        <p:sp>
          <p:nvSpPr>
            <p:cNvPr id="293920" name="Text Box 32"/>
            <p:cNvSpPr txBox="1">
              <a:spLocks noChangeArrowheads="1"/>
            </p:cNvSpPr>
            <p:nvPr/>
          </p:nvSpPr>
          <p:spPr bwMode="auto">
            <a:xfrm>
              <a:off x="3641" y="2595"/>
              <a:ext cx="503" cy="23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mtClean="0">
                  <a:solidFill>
                    <a:srgbClr val="3333CC"/>
                  </a:solidFill>
                </a:rPr>
                <a:t>A , 1</a:t>
              </a:r>
              <a:endParaRPr lang="en-US" altLang="he-IL" smtClean="0">
                <a:solidFill>
                  <a:srgbClr val="3333CC"/>
                </a:solidFill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663825" y="3227388"/>
            <a:ext cx="2435225" cy="793750"/>
            <a:chOff x="1678" y="2033"/>
            <a:chExt cx="1534" cy="500"/>
          </a:xfrm>
        </p:grpSpPr>
        <p:sp>
          <p:nvSpPr>
            <p:cNvPr id="293922" name="Line 34"/>
            <p:cNvSpPr>
              <a:spLocks noChangeShapeType="1"/>
            </p:cNvSpPr>
            <p:nvPr/>
          </p:nvSpPr>
          <p:spPr bwMode="auto">
            <a:xfrm flipV="1">
              <a:off x="1678" y="2033"/>
              <a:ext cx="0" cy="467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23" name="Line 35"/>
            <p:cNvSpPr>
              <a:spLocks noChangeShapeType="1"/>
            </p:cNvSpPr>
            <p:nvPr/>
          </p:nvSpPr>
          <p:spPr bwMode="auto">
            <a:xfrm flipV="1">
              <a:off x="1678" y="2055"/>
              <a:ext cx="1522" cy="11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293924" name="Line 36"/>
            <p:cNvSpPr>
              <a:spLocks noChangeShapeType="1"/>
            </p:cNvSpPr>
            <p:nvPr/>
          </p:nvSpPr>
          <p:spPr bwMode="auto">
            <a:xfrm>
              <a:off x="3212" y="2044"/>
              <a:ext cx="0" cy="489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173788" y="4146550"/>
            <a:ext cx="561975" cy="366713"/>
            <a:chOff x="3889" y="2612"/>
            <a:chExt cx="354" cy="231"/>
          </a:xfrm>
        </p:grpSpPr>
        <p:sp>
          <p:nvSpPr>
            <p:cNvPr id="293927" name="Text Box 39"/>
            <p:cNvSpPr txBox="1">
              <a:spLocks noChangeArrowheads="1"/>
            </p:cNvSpPr>
            <p:nvPr/>
          </p:nvSpPr>
          <p:spPr bwMode="auto">
            <a:xfrm>
              <a:off x="3954" y="2612"/>
              <a:ext cx="2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93928" name="Line 40"/>
            <p:cNvSpPr>
              <a:spLocks noChangeShapeType="1"/>
            </p:cNvSpPr>
            <p:nvPr/>
          </p:nvSpPr>
          <p:spPr bwMode="auto">
            <a:xfrm>
              <a:off x="3889" y="2622"/>
              <a:ext cx="112" cy="167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616075" y="4140200"/>
            <a:ext cx="561975" cy="366713"/>
            <a:chOff x="3889" y="2612"/>
            <a:chExt cx="354" cy="231"/>
          </a:xfrm>
        </p:grpSpPr>
        <p:sp>
          <p:nvSpPr>
            <p:cNvPr id="293932" name="Text Box 44"/>
            <p:cNvSpPr txBox="1">
              <a:spLocks noChangeArrowheads="1"/>
            </p:cNvSpPr>
            <p:nvPr/>
          </p:nvSpPr>
          <p:spPr bwMode="auto">
            <a:xfrm>
              <a:off x="3954" y="2612"/>
              <a:ext cx="2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 smtClean="0">
                  <a:solidFill>
                    <a:srgbClr val="FF33CC"/>
                  </a:solidFill>
                </a:rPr>
                <a:t>2</a:t>
              </a:r>
            </a:p>
          </p:txBody>
        </p:sp>
        <p:sp>
          <p:nvSpPr>
            <p:cNvPr id="293933" name="Line 45"/>
            <p:cNvSpPr>
              <a:spLocks noChangeShapeType="1"/>
            </p:cNvSpPr>
            <p:nvPr/>
          </p:nvSpPr>
          <p:spPr bwMode="auto">
            <a:xfrm>
              <a:off x="3889" y="2622"/>
              <a:ext cx="112" cy="167"/>
            </a:xfrm>
            <a:prstGeom prst="line">
              <a:avLst/>
            </a:prstGeom>
            <a:noFill/>
            <a:ln w="57150">
              <a:solidFill>
                <a:srgbClr val="FF33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8CA80670-3298-4FCF-BBCC-9F3A0565384B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3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74663"/>
            <a:ext cx="7772400" cy="1143000"/>
          </a:xfrm>
          <a:ln/>
        </p:spPr>
        <p:txBody>
          <a:bodyPr lIns="92160" tIns="46080" rIns="92160" bIns="46080" anchor="b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he-IL"/>
              <a:t>What will happen with loops?</a:t>
            </a:r>
            <a:br>
              <a:rPr lang="en-GB" altLang="he-IL"/>
            </a:br>
            <a:r>
              <a:rPr lang="en-GB" altLang="he-IL"/>
              <a:t>Frame looping</a:t>
            </a:r>
          </a:p>
        </p:txBody>
      </p:sp>
      <p:sp>
        <p:nvSpPr>
          <p:cNvPr id="331780" name="Line 4"/>
          <p:cNvSpPr>
            <a:spLocks noChangeShapeType="1"/>
          </p:cNvSpPr>
          <p:nvPr/>
        </p:nvSpPr>
        <p:spPr bwMode="auto">
          <a:xfrm>
            <a:off x="1852613" y="3405188"/>
            <a:ext cx="4464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1" name="Line 5"/>
          <p:cNvSpPr>
            <a:spLocks noChangeShapeType="1"/>
          </p:cNvSpPr>
          <p:nvPr/>
        </p:nvSpPr>
        <p:spPr bwMode="auto">
          <a:xfrm>
            <a:off x="1846263" y="5286375"/>
            <a:ext cx="4464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2" name="Rectangle 6"/>
          <p:cNvSpPr>
            <a:spLocks noChangeArrowheads="1"/>
          </p:cNvSpPr>
          <p:nvPr/>
        </p:nvSpPr>
        <p:spPr bwMode="auto">
          <a:xfrm>
            <a:off x="2363788" y="4021138"/>
            <a:ext cx="1200150" cy="6715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3" name="Rectangle 7"/>
          <p:cNvSpPr>
            <a:spLocks noChangeArrowheads="1"/>
          </p:cNvSpPr>
          <p:nvPr/>
        </p:nvSpPr>
        <p:spPr bwMode="auto">
          <a:xfrm>
            <a:off x="4368800" y="3997325"/>
            <a:ext cx="1200150" cy="6715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4" name="Line 8"/>
          <p:cNvSpPr>
            <a:spLocks noChangeShapeType="1"/>
          </p:cNvSpPr>
          <p:nvPr/>
        </p:nvSpPr>
        <p:spPr bwMode="auto">
          <a:xfrm>
            <a:off x="2840038" y="4710113"/>
            <a:ext cx="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5" name="Line 9"/>
          <p:cNvSpPr>
            <a:spLocks noChangeShapeType="1"/>
          </p:cNvSpPr>
          <p:nvPr/>
        </p:nvSpPr>
        <p:spPr bwMode="auto">
          <a:xfrm>
            <a:off x="4916488" y="4668838"/>
            <a:ext cx="0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6" name="Line 10"/>
          <p:cNvSpPr>
            <a:spLocks noChangeShapeType="1"/>
          </p:cNvSpPr>
          <p:nvPr/>
        </p:nvSpPr>
        <p:spPr bwMode="auto">
          <a:xfrm>
            <a:off x="4927600" y="3409950"/>
            <a:ext cx="0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7" name="Line 11"/>
          <p:cNvSpPr>
            <a:spLocks noChangeShapeType="1"/>
          </p:cNvSpPr>
          <p:nvPr/>
        </p:nvSpPr>
        <p:spPr bwMode="auto">
          <a:xfrm>
            <a:off x="2863850" y="3444875"/>
            <a:ext cx="0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88" name="Text Box 12"/>
          <p:cNvSpPr txBox="1">
            <a:spLocks noChangeArrowheads="1"/>
          </p:cNvSpPr>
          <p:nvPr/>
        </p:nvSpPr>
        <p:spPr bwMode="auto">
          <a:xfrm>
            <a:off x="3629025" y="540702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3200" b="1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31789" name="Oval 13"/>
          <p:cNvSpPr>
            <a:spLocks noChangeArrowheads="1"/>
          </p:cNvSpPr>
          <p:nvPr/>
        </p:nvSpPr>
        <p:spPr bwMode="auto">
          <a:xfrm>
            <a:off x="3775075" y="5149850"/>
            <a:ext cx="158750" cy="2301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90" name="Text Box 14"/>
          <p:cNvSpPr txBox="1">
            <a:spLocks noChangeArrowheads="1"/>
          </p:cNvSpPr>
          <p:nvPr/>
        </p:nvSpPr>
        <p:spPr bwMode="auto">
          <a:xfrm>
            <a:off x="3516313" y="2525713"/>
            <a:ext cx="434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3200" b="1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331791" name="Oval 15"/>
          <p:cNvSpPr>
            <a:spLocks noChangeArrowheads="1"/>
          </p:cNvSpPr>
          <p:nvPr/>
        </p:nvSpPr>
        <p:spPr bwMode="auto">
          <a:xfrm>
            <a:off x="3679825" y="3273425"/>
            <a:ext cx="158750" cy="2301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31792" name="Text Box 16"/>
          <p:cNvSpPr txBox="1">
            <a:spLocks noChangeArrowheads="1"/>
          </p:cNvSpPr>
          <p:nvPr/>
        </p:nvSpPr>
        <p:spPr bwMode="auto">
          <a:xfrm>
            <a:off x="2378075" y="472757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1793" name="Text Box 17"/>
          <p:cNvSpPr txBox="1">
            <a:spLocks noChangeArrowheads="1"/>
          </p:cNvSpPr>
          <p:nvPr/>
        </p:nvSpPr>
        <p:spPr bwMode="auto">
          <a:xfrm>
            <a:off x="5000625" y="47037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31794" name="Text Box 18"/>
          <p:cNvSpPr txBox="1">
            <a:spLocks noChangeArrowheads="1"/>
          </p:cNvSpPr>
          <p:nvPr/>
        </p:nvSpPr>
        <p:spPr bwMode="auto">
          <a:xfrm>
            <a:off x="5065713" y="3603625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1795" name="Text Box 19"/>
          <p:cNvSpPr txBox="1">
            <a:spLocks noChangeArrowheads="1"/>
          </p:cNvSpPr>
          <p:nvPr/>
        </p:nvSpPr>
        <p:spPr bwMode="auto">
          <a:xfrm>
            <a:off x="2306638" y="3525838"/>
            <a:ext cx="45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31801" name="Text Box 25"/>
          <p:cNvSpPr txBox="1">
            <a:spLocks noChangeArrowheads="1"/>
          </p:cNvSpPr>
          <p:nvPr/>
        </p:nvSpPr>
        <p:spPr bwMode="auto">
          <a:xfrm>
            <a:off x="1200150" y="4108450"/>
            <a:ext cx="633413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3333CC"/>
                </a:solidFill>
              </a:rPr>
              <a:t>C,??</a:t>
            </a:r>
            <a:endParaRPr lang="en-US" altLang="he-IL" smtClean="0">
              <a:solidFill>
                <a:srgbClr val="3333CC"/>
              </a:solidFill>
            </a:endParaRPr>
          </a:p>
        </p:txBody>
      </p:sp>
      <p:sp>
        <p:nvSpPr>
          <p:cNvPr id="331802" name="Text Box 26"/>
          <p:cNvSpPr txBox="1">
            <a:spLocks noChangeArrowheads="1"/>
          </p:cNvSpPr>
          <p:nvPr/>
        </p:nvSpPr>
        <p:spPr bwMode="auto">
          <a:xfrm>
            <a:off x="5780088" y="4119563"/>
            <a:ext cx="633412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3333CC"/>
                </a:solidFill>
              </a:rPr>
              <a:t>C,??</a:t>
            </a:r>
            <a:endParaRPr lang="en-US" altLang="he-IL" smtClean="0">
              <a:solidFill>
                <a:srgbClr val="3333CC"/>
              </a:solidFill>
            </a:endParaRP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2752725" y="4586288"/>
            <a:ext cx="879475" cy="898525"/>
            <a:chOff x="1734" y="2889"/>
            <a:chExt cx="554" cy="566"/>
          </a:xfrm>
        </p:grpSpPr>
        <p:sp>
          <p:nvSpPr>
            <p:cNvPr id="331797" name="Line 21"/>
            <p:cNvSpPr>
              <a:spLocks noChangeShapeType="1"/>
            </p:cNvSpPr>
            <p:nvPr/>
          </p:nvSpPr>
          <p:spPr bwMode="auto">
            <a:xfrm flipH="1">
              <a:off x="1766" y="3455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799" name="Line 23"/>
            <p:cNvSpPr>
              <a:spLocks noChangeShapeType="1"/>
            </p:cNvSpPr>
            <p:nvPr/>
          </p:nvSpPr>
          <p:spPr bwMode="auto">
            <a:xfrm flipV="1">
              <a:off x="1734" y="2889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016375" y="4597400"/>
            <a:ext cx="828675" cy="863600"/>
            <a:chOff x="2530" y="2896"/>
            <a:chExt cx="522" cy="544"/>
          </a:xfrm>
        </p:grpSpPr>
        <p:sp>
          <p:nvSpPr>
            <p:cNvPr id="331798" name="Line 22"/>
            <p:cNvSpPr>
              <a:spLocks noChangeShapeType="1"/>
            </p:cNvSpPr>
            <p:nvPr/>
          </p:nvSpPr>
          <p:spPr bwMode="auto">
            <a:xfrm flipH="1">
              <a:off x="2530" y="3429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800" name="Line 24"/>
            <p:cNvSpPr>
              <a:spLocks noChangeShapeType="1"/>
            </p:cNvSpPr>
            <p:nvPr/>
          </p:nvSpPr>
          <p:spPr bwMode="auto">
            <a:xfrm flipV="1">
              <a:off x="3041" y="2896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663825" y="3227388"/>
            <a:ext cx="2435225" cy="793750"/>
            <a:chOff x="1678" y="2033"/>
            <a:chExt cx="1534" cy="500"/>
          </a:xfrm>
        </p:grpSpPr>
        <p:sp>
          <p:nvSpPr>
            <p:cNvPr id="331804" name="Line 28"/>
            <p:cNvSpPr>
              <a:spLocks noChangeShapeType="1"/>
            </p:cNvSpPr>
            <p:nvPr/>
          </p:nvSpPr>
          <p:spPr bwMode="auto">
            <a:xfrm flipV="1">
              <a:off x="1678" y="2033"/>
              <a:ext cx="0" cy="467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805" name="Line 29"/>
            <p:cNvSpPr>
              <a:spLocks noChangeShapeType="1"/>
            </p:cNvSpPr>
            <p:nvPr/>
          </p:nvSpPr>
          <p:spPr bwMode="auto">
            <a:xfrm flipV="1">
              <a:off x="1678" y="2055"/>
              <a:ext cx="1522" cy="11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806" name="Line 30"/>
            <p:cNvSpPr>
              <a:spLocks noChangeShapeType="1"/>
            </p:cNvSpPr>
            <p:nvPr/>
          </p:nvSpPr>
          <p:spPr bwMode="auto">
            <a:xfrm>
              <a:off x="3212" y="2044"/>
              <a:ext cx="0" cy="489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2913063" y="3540125"/>
            <a:ext cx="1933575" cy="469900"/>
            <a:chOff x="1835" y="2230"/>
            <a:chExt cx="1218" cy="296"/>
          </a:xfrm>
        </p:grpSpPr>
        <p:sp>
          <p:nvSpPr>
            <p:cNvPr id="331817" name="Line 41"/>
            <p:cNvSpPr>
              <a:spLocks noChangeShapeType="1"/>
            </p:cNvSpPr>
            <p:nvPr/>
          </p:nvSpPr>
          <p:spPr bwMode="auto">
            <a:xfrm flipV="1">
              <a:off x="3045" y="2230"/>
              <a:ext cx="0" cy="280"/>
            </a:xfrm>
            <a:prstGeom prst="line">
              <a:avLst/>
            </a:prstGeom>
            <a:noFill/>
            <a:ln w="38100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819" name="Line 43"/>
            <p:cNvSpPr>
              <a:spLocks noChangeShapeType="1"/>
            </p:cNvSpPr>
            <p:nvPr/>
          </p:nvSpPr>
          <p:spPr bwMode="auto">
            <a:xfrm flipH="1">
              <a:off x="1835" y="2238"/>
              <a:ext cx="1218" cy="0"/>
            </a:xfrm>
            <a:prstGeom prst="line">
              <a:avLst/>
            </a:prstGeom>
            <a:noFill/>
            <a:ln w="38100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820" name="Line 44"/>
            <p:cNvSpPr>
              <a:spLocks noChangeShapeType="1"/>
            </p:cNvSpPr>
            <p:nvPr/>
          </p:nvSpPr>
          <p:spPr bwMode="auto">
            <a:xfrm>
              <a:off x="1851" y="2238"/>
              <a:ext cx="0" cy="288"/>
            </a:xfrm>
            <a:prstGeom prst="line">
              <a:avLst/>
            </a:prstGeom>
            <a:noFill/>
            <a:ln w="38100">
              <a:solidFill>
                <a:srgbClr val="00CC66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3005138" y="4689475"/>
            <a:ext cx="2049462" cy="1254125"/>
            <a:chOff x="1893" y="2954"/>
            <a:chExt cx="1291" cy="790"/>
          </a:xfrm>
        </p:grpSpPr>
        <p:sp>
          <p:nvSpPr>
            <p:cNvPr id="331821" name="Line 45"/>
            <p:cNvSpPr>
              <a:spLocks noChangeShapeType="1"/>
            </p:cNvSpPr>
            <p:nvPr/>
          </p:nvSpPr>
          <p:spPr bwMode="auto">
            <a:xfrm>
              <a:off x="3176" y="2954"/>
              <a:ext cx="8" cy="782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822" name="Line 46"/>
            <p:cNvSpPr>
              <a:spLocks noChangeShapeType="1"/>
            </p:cNvSpPr>
            <p:nvPr/>
          </p:nvSpPr>
          <p:spPr bwMode="auto">
            <a:xfrm flipH="1" flipV="1">
              <a:off x="1893" y="3744"/>
              <a:ext cx="1283" cy="0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31823" name="Line 47"/>
            <p:cNvSpPr>
              <a:spLocks noChangeShapeType="1"/>
            </p:cNvSpPr>
            <p:nvPr/>
          </p:nvSpPr>
          <p:spPr bwMode="auto">
            <a:xfrm flipV="1">
              <a:off x="1893" y="2995"/>
              <a:ext cx="0" cy="741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C3C81E6D-FFA4-41CE-95AD-556BEAC9BBD5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4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474663"/>
            <a:ext cx="7772400" cy="1143000"/>
          </a:xfrm>
          <a:ln/>
        </p:spPr>
        <p:txBody>
          <a:bodyPr lIns="92160" tIns="46080" rIns="92160" bIns="46080" anchor="b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he-IL"/>
              <a:t>What will happen with loops?</a:t>
            </a:r>
            <a:br>
              <a:rPr lang="en-GB" altLang="he-IL"/>
            </a:br>
            <a:r>
              <a:rPr lang="en-GB" altLang="he-IL"/>
              <a:t>Frame looping</a:t>
            </a:r>
          </a:p>
        </p:txBody>
      </p:sp>
      <p:sp>
        <p:nvSpPr>
          <p:cNvPr id="350211" name="Line 3"/>
          <p:cNvSpPr>
            <a:spLocks noChangeShapeType="1"/>
          </p:cNvSpPr>
          <p:nvPr/>
        </p:nvSpPr>
        <p:spPr bwMode="auto">
          <a:xfrm>
            <a:off x="1852613" y="3405188"/>
            <a:ext cx="4464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2" name="Line 4"/>
          <p:cNvSpPr>
            <a:spLocks noChangeShapeType="1"/>
          </p:cNvSpPr>
          <p:nvPr/>
        </p:nvSpPr>
        <p:spPr bwMode="auto">
          <a:xfrm>
            <a:off x="1846263" y="5286375"/>
            <a:ext cx="4464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3" name="Rectangle 5"/>
          <p:cNvSpPr>
            <a:spLocks noChangeArrowheads="1"/>
          </p:cNvSpPr>
          <p:nvPr/>
        </p:nvSpPr>
        <p:spPr bwMode="auto">
          <a:xfrm>
            <a:off x="2363788" y="4021138"/>
            <a:ext cx="1200150" cy="6715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4368800" y="3997325"/>
            <a:ext cx="1200150" cy="6715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5" name="Line 7"/>
          <p:cNvSpPr>
            <a:spLocks noChangeShapeType="1"/>
          </p:cNvSpPr>
          <p:nvPr/>
        </p:nvSpPr>
        <p:spPr bwMode="auto">
          <a:xfrm>
            <a:off x="2840038" y="4710113"/>
            <a:ext cx="0" cy="581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6" name="Line 8"/>
          <p:cNvSpPr>
            <a:spLocks noChangeShapeType="1"/>
          </p:cNvSpPr>
          <p:nvPr/>
        </p:nvSpPr>
        <p:spPr bwMode="auto">
          <a:xfrm>
            <a:off x="4916488" y="4668838"/>
            <a:ext cx="0" cy="598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7" name="Line 9"/>
          <p:cNvSpPr>
            <a:spLocks noChangeShapeType="1"/>
          </p:cNvSpPr>
          <p:nvPr/>
        </p:nvSpPr>
        <p:spPr bwMode="auto">
          <a:xfrm>
            <a:off x="4927600" y="3409950"/>
            <a:ext cx="0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8" name="Line 10"/>
          <p:cNvSpPr>
            <a:spLocks noChangeShapeType="1"/>
          </p:cNvSpPr>
          <p:nvPr/>
        </p:nvSpPr>
        <p:spPr bwMode="auto">
          <a:xfrm>
            <a:off x="2863850" y="3444875"/>
            <a:ext cx="0" cy="598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19" name="Text Box 11"/>
          <p:cNvSpPr txBox="1">
            <a:spLocks noChangeArrowheads="1"/>
          </p:cNvSpPr>
          <p:nvPr/>
        </p:nvSpPr>
        <p:spPr bwMode="auto">
          <a:xfrm>
            <a:off x="3629025" y="5407025"/>
            <a:ext cx="720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3200" b="1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50220" name="Oval 12"/>
          <p:cNvSpPr>
            <a:spLocks noChangeArrowheads="1"/>
          </p:cNvSpPr>
          <p:nvPr/>
        </p:nvSpPr>
        <p:spPr bwMode="auto">
          <a:xfrm>
            <a:off x="3775075" y="5149850"/>
            <a:ext cx="158750" cy="2301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21" name="Text Box 13"/>
          <p:cNvSpPr txBox="1">
            <a:spLocks noChangeArrowheads="1"/>
          </p:cNvSpPr>
          <p:nvPr/>
        </p:nvSpPr>
        <p:spPr bwMode="auto">
          <a:xfrm>
            <a:off x="3516313" y="2525713"/>
            <a:ext cx="679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he-IL" sz="3200" b="1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50222" name="Oval 14"/>
          <p:cNvSpPr>
            <a:spLocks noChangeArrowheads="1"/>
          </p:cNvSpPr>
          <p:nvPr/>
        </p:nvSpPr>
        <p:spPr bwMode="auto">
          <a:xfrm>
            <a:off x="3679825" y="3273425"/>
            <a:ext cx="158750" cy="2301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50223" name="Text Box 15"/>
          <p:cNvSpPr txBox="1">
            <a:spLocks noChangeArrowheads="1"/>
          </p:cNvSpPr>
          <p:nvPr/>
        </p:nvSpPr>
        <p:spPr bwMode="auto">
          <a:xfrm>
            <a:off x="2378075" y="4727575"/>
            <a:ext cx="422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0224" name="Text Box 16"/>
          <p:cNvSpPr txBox="1">
            <a:spLocks noChangeArrowheads="1"/>
          </p:cNvSpPr>
          <p:nvPr/>
        </p:nvSpPr>
        <p:spPr bwMode="auto">
          <a:xfrm>
            <a:off x="5000625" y="4703763"/>
            <a:ext cx="42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0225" name="Text Box 17"/>
          <p:cNvSpPr txBox="1">
            <a:spLocks noChangeArrowheads="1"/>
          </p:cNvSpPr>
          <p:nvPr/>
        </p:nvSpPr>
        <p:spPr bwMode="auto">
          <a:xfrm>
            <a:off x="5065713" y="3603625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0226" name="Text Box 18"/>
          <p:cNvSpPr txBox="1">
            <a:spLocks noChangeArrowheads="1"/>
          </p:cNvSpPr>
          <p:nvPr/>
        </p:nvSpPr>
        <p:spPr bwMode="auto">
          <a:xfrm>
            <a:off x="2306638" y="3525838"/>
            <a:ext cx="4587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0227" name="Text Box 19"/>
          <p:cNvSpPr txBox="1">
            <a:spLocks noChangeArrowheads="1"/>
          </p:cNvSpPr>
          <p:nvPr/>
        </p:nvSpPr>
        <p:spPr bwMode="auto">
          <a:xfrm>
            <a:off x="1200150" y="4108450"/>
            <a:ext cx="541338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3333CC"/>
                </a:solidFill>
              </a:rPr>
              <a:t>B,2</a:t>
            </a:r>
            <a:endParaRPr lang="en-US" altLang="he-IL" smtClean="0">
              <a:solidFill>
                <a:srgbClr val="3333CC"/>
              </a:solidFill>
            </a:endParaRPr>
          </a:p>
        </p:txBody>
      </p:sp>
      <p:sp>
        <p:nvSpPr>
          <p:cNvPr id="350228" name="Text Box 20"/>
          <p:cNvSpPr txBox="1">
            <a:spLocks noChangeArrowheads="1"/>
          </p:cNvSpPr>
          <p:nvPr/>
        </p:nvSpPr>
        <p:spPr bwMode="auto">
          <a:xfrm>
            <a:off x="5780088" y="4119563"/>
            <a:ext cx="504825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3333CC"/>
                </a:solidFill>
              </a:rPr>
              <a:t>B,1</a:t>
            </a:r>
            <a:endParaRPr lang="en-US" altLang="he-IL" smtClean="0">
              <a:solidFill>
                <a:srgbClr val="3333CC"/>
              </a:solidFill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752725" y="4586288"/>
            <a:ext cx="879475" cy="898525"/>
            <a:chOff x="1734" y="2889"/>
            <a:chExt cx="554" cy="566"/>
          </a:xfrm>
        </p:grpSpPr>
        <p:sp>
          <p:nvSpPr>
            <p:cNvPr id="350231" name="Line 23"/>
            <p:cNvSpPr>
              <a:spLocks noChangeShapeType="1"/>
            </p:cNvSpPr>
            <p:nvPr/>
          </p:nvSpPr>
          <p:spPr bwMode="auto">
            <a:xfrm flipH="1">
              <a:off x="1766" y="3455"/>
              <a:ext cx="52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50232" name="Line 24"/>
            <p:cNvSpPr>
              <a:spLocks noChangeShapeType="1"/>
            </p:cNvSpPr>
            <p:nvPr/>
          </p:nvSpPr>
          <p:spPr bwMode="auto">
            <a:xfrm flipV="1">
              <a:off x="1734" y="2889"/>
              <a:ext cx="0" cy="5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32113" y="4597400"/>
            <a:ext cx="1933575" cy="546100"/>
            <a:chOff x="1847" y="2896"/>
            <a:chExt cx="1218" cy="344"/>
          </a:xfrm>
        </p:grpSpPr>
        <p:sp>
          <p:nvSpPr>
            <p:cNvPr id="350230" name="Line 22"/>
            <p:cNvSpPr>
              <a:spLocks noChangeShapeType="1"/>
            </p:cNvSpPr>
            <p:nvPr/>
          </p:nvSpPr>
          <p:spPr bwMode="auto">
            <a:xfrm flipH="1">
              <a:off x="1847" y="3239"/>
              <a:ext cx="1204" cy="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50233" name="Line 25"/>
            <p:cNvSpPr>
              <a:spLocks noChangeShapeType="1"/>
            </p:cNvSpPr>
            <p:nvPr/>
          </p:nvSpPr>
          <p:spPr bwMode="auto">
            <a:xfrm flipH="1" flipV="1">
              <a:off x="3049" y="2896"/>
              <a:ext cx="16" cy="33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663825" y="3227388"/>
            <a:ext cx="2435225" cy="793750"/>
            <a:chOff x="1678" y="2033"/>
            <a:chExt cx="1534" cy="500"/>
          </a:xfrm>
        </p:grpSpPr>
        <p:sp>
          <p:nvSpPr>
            <p:cNvPr id="350234" name="Line 26"/>
            <p:cNvSpPr>
              <a:spLocks noChangeShapeType="1"/>
            </p:cNvSpPr>
            <p:nvPr/>
          </p:nvSpPr>
          <p:spPr bwMode="auto">
            <a:xfrm flipV="1">
              <a:off x="1678" y="2033"/>
              <a:ext cx="0" cy="467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50235" name="Line 27"/>
            <p:cNvSpPr>
              <a:spLocks noChangeShapeType="1"/>
            </p:cNvSpPr>
            <p:nvPr/>
          </p:nvSpPr>
          <p:spPr bwMode="auto">
            <a:xfrm flipV="1">
              <a:off x="1678" y="2055"/>
              <a:ext cx="1522" cy="11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  <p:sp>
          <p:nvSpPr>
            <p:cNvPr id="350236" name="Line 28"/>
            <p:cNvSpPr>
              <a:spLocks noChangeShapeType="1"/>
            </p:cNvSpPr>
            <p:nvPr/>
          </p:nvSpPr>
          <p:spPr bwMode="auto">
            <a:xfrm>
              <a:off x="3212" y="2044"/>
              <a:ext cx="0" cy="489"/>
            </a:xfrm>
            <a:prstGeom prst="line">
              <a:avLst/>
            </a:prstGeom>
            <a:noFill/>
            <a:ln w="38100">
              <a:solidFill>
                <a:srgbClr val="FF33CC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319B641F-5E94-4974-B916-BE1A6146F7EC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5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Loop-free: tree</a:t>
            </a:r>
          </a:p>
        </p:txBody>
      </p:sp>
      <p:sp>
        <p:nvSpPr>
          <p:cNvPr id="390147" name="Oval 3"/>
          <p:cNvSpPr>
            <a:spLocks noChangeArrowheads="1"/>
          </p:cNvSpPr>
          <p:nvPr/>
        </p:nvSpPr>
        <p:spPr bwMode="auto">
          <a:xfrm>
            <a:off x="4000500" y="30480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48" name="Line 4"/>
          <p:cNvSpPr>
            <a:spLocks noChangeShapeType="1"/>
          </p:cNvSpPr>
          <p:nvPr/>
        </p:nvSpPr>
        <p:spPr bwMode="auto">
          <a:xfrm>
            <a:off x="3479800" y="25146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49" name="Line 5"/>
          <p:cNvSpPr>
            <a:spLocks noChangeShapeType="1"/>
          </p:cNvSpPr>
          <p:nvPr/>
        </p:nvSpPr>
        <p:spPr bwMode="auto">
          <a:xfrm>
            <a:off x="3479800" y="3225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3900" y="2667000"/>
            <a:ext cx="1460500" cy="381000"/>
            <a:chOff x="1256" y="2176"/>
            <a:chExt cx="920" cy="24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0152" name="Oval 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53" name="Line 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0154" name="Line 1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0155" name="Line 11"/>
          <p:cNvSpPr>
            <a:spLocks noChangeShapeType="1"/>
          </p:cNvSpPr>
          <p:nvPr/>
        </p:nvSpPr>
        <p:spPr bwMode="auto">
          <a:xfrm>
            <a:off x="2006600" y="24257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>
            <a:off x="4178300" y="3429000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>
            <a:off x="3454400" y="41275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58" name="Line 14"/>
          <p:cNvSpPr>
            <a:spLocks noChangeShapeType="1"/>
          </p:cNvSpPr>
          <p:nvPr/>
        </p:nvSpPr>
        <p:spPr bwMode="auto">
          <a:xfrm>
            <a:off x="4419600" y="32258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59" name="Line 15"/>
          <p:cNvSpPr>
            <a:spLocks noChangeShapeType="1"/>
          </p:cNvSpPr>
          <p:nvPr/>
        </p:nvSpPr>
        <p:spPr bwMode="auto">
          <a:xfrm>
            <a:off x="5905500" y="2514600"/>
            <a:ext cx="0" cy="161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05500" y="2654300"/>
            <a:ext cx="1460500" cy="381000"/>
            <a:chOff x="1256" y="2176"/>
            <a:chExt cx="920" cy="240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0162" name="Oval 1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63" name="Line 1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0164" name="Line 2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911850" y="3670300"/>
            <a:ext cx="1460500" cy="381000"/>
            <a:chOff x="1256" y="2176"/>
            <a:chExt cx="920" cy="240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0167" name="Oval 23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0168" name="Line 24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0169" name="Line 25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0170" name="Line 26"/>
          <p:cNvSpPr>
            <a:spLocks noChangeShapeType="1"/>
          </p:cNvSpPr>
          <p:nvPr/>
        </p:nvSpPr>
        <p:spPr bwMode="auto">
          <a:xfrm>
            <a:off x="7366000" y="35052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71" name="Line 27"/>
          <p:cNvSpPr>
            <a:spLocks noChangeShapeType="1"/>
          </p:cNvSpPr>
          <p:nvPr/>
        </p:nvSpPr>
        <p:spPr bwMode="auto">
          <a:xfrm>
            <a:off x="7385050" y="20320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72" name="Oval 28"/>
          <p:cNvSpPr>
            <a:spLocks noChangeArrowheads="1"/>
          </p:cNvSpPr>
          <p:nvPr/>
        </p:nvSpPr>
        <p:spPr bwMode="auto">
          <a:xfrm>
            <a:off x="3581400" y="45593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73" name="Line 29"/>
          <p:cNvSpPr>
            <a:spLocks noChangeShapeType="1"/>
          </p:cNvSpPr>
          <p:nvPr/>
        </p:nvSpPr>
        <p:spPr bwMode="auto">
          <a:xfrm>
            <a:off x="3797300" y="41275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74" name="Line 30"/>
          <p:cNvSpPr>
            <a:spLocks noChangeShapeType="1"/>
          </p:cNvSpPr>
          <p:nvPr/>
        </p:nvSpPr>
        <p:spPr bwMode="auto">
          <a:xfrm>
            <a:off x="3232150" y="52197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75" name="Line 31"/>
          <p:cNvSpPr>
            <a:spLocks noChangeShapeType="1"/>
          </p:cNvSpPr>
          <p:nvPr/>
        </p:nvSpPr>
        <p:spPr bwMode="auto">
          <a:xfrm>
            <a:off x="3797300" y="4940300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76" name="Rectangle 32"/>
          <p:cNvSpPr>
            <a:spLocks noChangeArrowheads="1"/>
          </p:cNvSpPr>
          <p:nvPr/>
        </p:nvSpPr>
        <p:spPr bwMode="auto">
          <a:xfrm>
            <a:off x="3371850" y="56007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90177" name="Line 33"/>
          <p:cNvSpPr>
            <a:spLocks noChangeShapeType="1"/>
          </p:cNvSpPr>
          <p:nvPr/>
        </p:nvSpPr>
        <p:spPr bwMode="auto">
          <a:xfrm>
            <a:off x="3587750" y="52451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78" name="Rectangle 34"/>
          <p:cNvSpPr>
            <a:spLocks noChangeArrowheads="1"/>
          </p:cNvSpPr>
          <p:nvPr/>
        </p:nvSpPr>
        <p:spPr bwMode="auto">
          <a:xfrm>
            <a:off x="1117600" y="30099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90179" name="Line 35"/>
          <p:cNvSpPr>
            <a:spLocks noChangeShapeType="1"/>
          </p:cNvSpPr>
          <p:nvPr/>
        </p:nvSpPr>
        <p:spPr bwMode="auto">
          <a:xfrm>
            <a:off x="15367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80" name="Rectangle 36"/>
          <p:cNvSpPr>
            <a:spLocks noChangeArrowheads="1"/>
          </p:cNvSpPr>
          <p:nvPr/>
        </p:nvSpPr>
        <p:spPr bwMode="auto">
          <a:xfrm>
            <a:off x="8039100" y="25146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90181" name="Line 37"/>
          <p:cNvSpPr>
            <a:spLocks noChangeShapeType="1"/>
          </p:cNvSpPr>
          <p:nvPr/>
        </p:nvSpPr>
        <p:spPr bwMode="auto">
          <a:xfrm>
            <a:off x="7385050" y="2667000"/>
            <a:ext cx="654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0182" name="Text Box 38"/>
          <p:cNvSpPr txBox="1">
            <a:spLocks noChangeArrowheads="1"/>
          </p:cNvSpPr>
          <p:nvPr/>
        </p:nvSpPr>
        <p:spPr bwMode="auto">
          <a:xfrm>
            <a:off x="4768850" y="5245100"/>
            <a:ext cx="3225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 message from A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will mark A’s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492FD0D3-0197-4729-8201-08AE7CCCF27E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6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Loop-free: tree</a:t>
            </a:r>
          </a:p>
        </p:txBody>
      </p:sp>
      <p:sp>
        <p:nvSpPr>
          <p:cNvPr id="392195" name="Oval 3"/>
          <p:cNvSpPr>
            <a:spLocks noChangeArrowheads="1"/>
          </p:cNvSpPr>
          <p:nvPr/>
        </p:nvSpPr>
        <p:spPr bwMode="auto">
          <a:xfrm>
            <a:off x="4000500" y="30480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196" name="Line 4"/>
          <p:cNvSpPr>
            <a:spLocks noChangeShapeType="1"/>
          </p:cNvSpPr>
          <p:nvPr/>
        </p:nvSpPr>
        <p:spPr bwMode="auto">
          <a:xfrm>
            <a:off x="3479800" y="25146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197" name="Line 5"/>
          <p:cNvSpPr>
            <a:spLocks noChangeShapeType="1"/>
          </p:cNvSpPr>
          <p:nvPr/>
        </p:nvSpPr>
        <p:spPr bwMode="auto">
          <a:xfrm>
            <a:off x="3479800" y="3225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3900" y="2667000"/>
            <a:ext cx="1460500" cy="381000"/>
            <a:chOff x="1256" y="2176"/>
            <a:chExt cx="920" cy="24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2200" name="Oval 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2201" name="Line 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2202" name="Line 1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2203" name="Line 11"/>
          <p:cNvSpPr>
            <a:spLocks noChangeShapeType="1"/>
          </p:cNvSpPr>
          <p:nvPr/>
        </p:nvSpPr>
        <p:spPr bwMode="auto">
          <a:xfrm>
            <a:off x="2006600" y="24257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04" name="Line 12"/>
          <p:cNvSpPr>
            <a:spLocks noChangeShapeType="1"/>
          </p:cNvSpPr>
          <p:nvPr/>
        </p:nvSpPr>
        <p:spPr bwMode="auto">
          <a:xfrm>
            <a:off x="4178300" y="3429000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05" name="Line 13"/>
          <p:cNvSpPr>
            <a:spLocks noChangeShapeType="1"/>
          </p:cNvSpPr>
          <p:nvPr/>
        </p:nvSpPr>
        <p:spPr bwMode="auto">
          <a:xfrm>
            <a:off x="3454400" y="41275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06" name="Line 14"/>
          <p:cNvSpPr>
            <a:spLocks noChangeShapeType="1"/>
          </p:cNvSpPr>
          <p:nvPr/>
        </p:nvSpPr>
        <p:spPr bwMode="auto">
          <a:xfrm>
            <a:off x="4419600" y="32258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07" name="Line 15"/>
          <p:cNvSpPr>
            <a:spLocks noChangeShapeType="1"/>
          </p:cNvSpPr>
          <p:nvPr/>
        </p:nvSpPr>
        <p:spPr bwMode="auto">
          <a:xfrm>
            <a:off x="5905500" y="2514600"/>
            <a:ext cx="0" cy="161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05500" y="2654300"/>
            <a:ext cx="1460500" cy="381000"/>
            <a:chOff x="1256" y="2176"/>
            <a:chExt cx="920" cy="240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2210" name="Oval 1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2211" name="Line 1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2212" name="Line 2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911850" y="3670300"/>
            <a:ext cx="1460500" cy="381000"/>
            <a:chOff x="1256" y="2176"/>
            <a:chExt cx="920" cy="240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2215" name="Oval 23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2216" name="Line 24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2217" name="Line 25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2218" name="Line 26"/>
          <p:cNvSpPr>
            <a:spLocks noChangeShapeType="1"/>
          </p:cNvSpPr>
          <p:nvPr/>
        </p:nvSpPr>
        <p:spPr bwMode="auto">
          <a:xfrm>
            <a:off x="7366000" y="35052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19" name="Line 27"/>
          <p:cNvSpPr>
            <a:spLocks noChangeShapeType="1"/>
          </p:cNvSpPr>
          <p:nvPr/>
        </p:nvSpPr>
        <p:spPr bwMode="auto">
          <a:xfrm>
            <a:off x="7385050" y="20320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20" name="Oval 28"/>
          <p:cNvSpPr>
            <a:spLocks noChangeArrowheads="1"/>
          </p:cNvSpPr>
          <p:nvPr/>
        </p:nvSpPr>
        <p:spPr bwMode="auto">
          <a:xfrm>
            <a:off x="3581400" y="45593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21" name="Line 29"/>
          <p:cNvSpPr>
            <a:spLocks noChangeShapeType="1"/>
          </p:cNvSpPr>
          <p:nvPr/>
        </p:nvSpPr>
        <p:spPr bwMode="auto">
          <a:xfrm>
            <a:off x="3797300" y="41275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22" name="Line 30"/>
          <p:cNvSpPr>
            <a:spLocks noChangeShapeType="1"/>
          </p:cNvSpPr>
          <p:nvPr/>
        </p:nvSpPr>
        <p:spPr bwMode="auto">
          <a:xfrm>
            <a:off x="3232150" y="52197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23" name="Line 31"/>
          <p:cNvSpPr>
            <a:spLocks noChangeShapeType="1"/>
          </p:cNvSpPr>
          <p:nvPr/>
        </p:nvSpPr>
        <p:spPr bwMode="auto">
          <a:xfrm>
            <a:off x="3797300" y="4940300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24" name="Rectangle 32"/>
          <p:cNvSpPr>
            <a:spLocks noChangeArrowheads="1"/>
          </p:cNvSpPr>
          <p:nvPr/>
        </p:nvSpPr>
        <p:spPr bwMode="auto">
          <a:xfrm>
            <a:off x="3371850" y="56007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92225" name="Line 33"/>
          <p:cNvSpPr>
            <a:spLocks noChangeShapeType="1"/>
          </p:cNvSpPr>
          <p:nvPr/>
        </p:nvSpPr>
        <p:spPr bwMode="auto">
          <a:xfrm>
            <a:off x="3587750" y="52451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26" name="Rectangle 34"/>
          <p:cNvSpPr>
            <a:spLocks noChangeArrowheads="1"/>
          </p:cNvSpPr>
          <p:nvPr/>
        </p:nvSpPr>
        <p:spPr bwMode="auto">
          <a:xfrm>
            <a:off x="1117600" y="30099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92227" name="Line 35"/>
          <p:cNvSpPr>
            <a:spLocks noChangeShapeType="1"/>
          </p:cNvSpPr>
          <p:nvPr/>
        </p:nvSpPr>
        <p:spPr bwMode="auto">
          <a:xfrm>
            <a:off x="15367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28" name="Rectangle 36"/>
          <p:cNvSpPr>
            <a:spLocks noChangeArrowheads="1"/>
          </p:cNvSpPr>
          <p:nvPr/>
        </p:nvSpPr>
        <p:spPr bwMode="auto">
          <a:xfrm>
            <a:off x="8039100" y="25146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92229" name="Line 37"/>
          <p:cNvSpPr>
            <a:spLocks noChangeShapeType="1"/>
          </p:cNvSpPr>
          <p:nvPr/>
        </p:nvSpPr>
        <p:spPr bwMode="auto">
          <a:xfrm>
            <a:off x="7385050" y="2667000"/>
            <a:ext cx="654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30" name="Freeform 38"/>
          <p:cNvSpPr>
            <a:spLocks/>
          </p:cNvSpPr>
          <p:nvPr/>
        </p:nvSpPr>
        <p:spPr bwMode="auto">
          <a:xfrm>
            <a:off x="3644900" y="5003800"/>
            <a:ext cx="228600" cy="520700"/>
          </a:xfrm>
          <a:custGeom>
            <a:avLst/>
            <a:gdLst/>
            <a:ahLst/>
            <a:cxnLst>
              <a:cxn ang="0">
                <a:pos x="8" y="328"/>
              </a:cxn>
              <a:cxn ang="0">
                <a:pos x="0" y="192"/>
              </a:cxn>
              <a:cxn ang="0">
                <a:pos x="144" y="192"/>
              </a:cxn>
              <a:cxn ang="0">
                <a:pos x="144" y="0"/>
              </a:cxn>
            </a:cxnLst>
            <a:rect l="0" t="0" r="r" b="b"/>
            <a:pathLst>
              <a:path w="144" h="328">
                <a:moveTo>
                  <a:pt x="8" y="328"/>
                </a:moveTo>
                <a:lnTo>
                  <a:pt x="0" y="192"/>
                </a:lnTo>
                <a:lnTo>
                  <a:pt x="144" y="192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2231" name="Text Box 39"/>
          <p:cNvSpPr txBox="1">
            <a:spLocks noChangeArrowheads="1"/>
          </p:cNvSpPr>
          <p:nvPr/>
        </p:nvSpPr>
        <p:spPr bwMode="auto">
          <a:xfrm>
            <a:off x="4768850" y="5245100"/>
            <a:ext cx="3225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 message from A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will mark A’s location</a:t>
            </a:r>
          </a:p>
        </p:txBody>
      </p:sp>
      <p:sp>
        <p:nvSpPr>
          <p:cNvPr id="392232" name="Text Box 40"/>
          <p:cNvSpPr txBox="1">
            <a:spLocks noChangeArrowheads="1"/>
          </p:cNvSpPr>
          <p:nvPr/>
        </p:nvSpPr>
        <p:spPr bwMode="auto">
          <a:xfrm>
            <a:off x="4019550" y="451485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E2C64E94-9FD9-45FF-905C-21E69D8CE664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7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Loop-free: tree</a:t>
            </a:r>
          </a:p>
        </p:txBody>
      </p:sp>
      <p:sp>
        <p:nvSpPr>
          <p:cNvPr id="394243" name="Oval 3"/>
          <p:cNvSpPr>
            <a:spLocks noChangeArrowheads="1"/>
          </p:cNvSpPr>
          <p:nvPr/>
        </p:nvSpPr>
        <p:spPr bwMode="auto">
          <a:xfrm>
            <a:off x="4000500" y="30480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44" name="Line 4"/>
          <p:cNvSpPr>
            <a:spLocks noChangeShapeType="1"/>
          </p:cNvSpPr>
          <p:nvPr/>
        </p:nvSpPr>
        <p:spPr bwMode="auto">
          <a:xfrm>
            <a:off x="3479800" y="25146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45" name="Line 5"/>
          <p:cNvSpPr>
            <a:spLocks noChangeShapeType="1"/>
          </p:cNvSpPr>
          <p:nvPr/>
        </p:nvSpPr>
        <p:spPr bwMode="auto">
          <a:xfrm>
            <a:off x="3479800" y="3225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3900" y="2667000"/>
            <a:ext cx="1460500" cy="381000"/>
            <a:chOff x="1256" y="2176"/>
            <a:chExt cx="920" cy="24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4248" name="Oval 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4249" name="Line 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4250" name="Line 1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4251" name="Line 11"/>
          <p:cNvSpPr>
            <a:spLocks noChangeShapeType="1"/>
          </p:cNvSpPr>
          <p:nvPr/>
        </p:nvSpPr>
        <p:spPr bwMode="auto">
          <a:xfrm>
            <a:off x="2006600" y="24257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52" name="Line 12"/>
          <p:cNvSpPr>
            <a:spLocks noChangeShapeType="1"/>
          </p:cNvSpPr>
          <p:nvPr/>
        </p:nvSpPr>
        <p:spPr bwMode="auto">
          <a:xfrm>
            <a:off x="4178300" y="3429000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53" name="Line 13"/>
          <p:cNvSpPr>
            <a:spLocks noChangeShapeType="1"/>
          </p:cNvSpPr>
          <p:nvPr/>
        </p:nvSpPr>
        <p:spPr bwMode="auto">
          <a:xfrm>
            <a:off x="3454400" y="41275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54" name="Line 14"/>
          <p:cNvSpPr>
            <a:spLocks noChangeShapeType="1"/>
          </p:cNvSpPr>
          <p:nvPr/>
        </p:nvSpPr>
        <p:spPr bwMode="auto">
          <a:xfrm>
            <a:off x="4419600" y="32258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55" name="Line 15"/>
          <p:cNvSpPr>
            <a:spLocks noChangeShapeType="1"/>
          </p:cNvSpPr>
          <p:nvPr/>
        </p:nvSpPr>
        <p:spPr bwMode="auto">
          <a:xfrm>
            <a:off x="5905500" y="2514600"/>
            <a:ext cx="0" cy="161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05500" y="2654300"/>
            <a:ext cx="1460500" cy="381000"/>
            <a:chOff x="1256" y="2176"/>
            <a:chExt cx="920" cy="240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4258" name="Oval 1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4259" name="Line 1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4260" name="Line 2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911850" y="3670300"/>
            <a:ext cx="1460500" cy="381000"/>
            <a:chOff x="1256" y="2176"/>
            <a:chExt cx="920" cy="240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4263" name="Oval 23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4264" name="Line 24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4265" name="Line 25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4266" name="Line 26"/>
          <p:cNvSpPr>
            <a:spLocks noChangeShapeType="1"/>
          </p:cNvSpPr>
          <p:nvPr/>
        </p:nvSpPr>
        <p:spPr bwMode="auto">
          <a:xfrm>
            <a:off x="7366000" y="35052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67" name="Line 27"/>
          <p:cNvSpPr>
            <a:spLocks noChangeShapeType="1"/>
          </p:cNvSpPr>
          <p:nvPr/>
        </p:nvSpPr>
        <p:spPr bwMode="auto">
          <a:xfrm>
            <a:off x="7385050" y="20320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68" name="Oval 28"/>
          <p:cNvSpPr>
            <a:spLocks noChangeArrowheads="1"/>
          </p:cNvSpPr>
          <p:nvPr/>
        </p:nvSpPr>
        <p:spPr bwMode="auto">
          <a:xfrm>
            <a:off x="3581400" y="45593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69" name="Line 29"/>
          <p:cNvSpPr>
            <a:spLocks noChangeShapeType="1"/>
          </p:cNvSpPr>
          <p:nvPr/>
        </p:nvSpPr>
        <p:spPr bwMode="auto">
          <a:xfrm>
            <a:off x="3797300" y="41275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70" name="Line 30"/>
          <p:cNvSpPr>
            <a:spLocks noChangeShapeType="1"/>
          </p:cNvSpPr>
          <p:nvPr/>
        </p:nvSpPr>
        <p:spPr bwMode="auto">
          <a:xfrm>
            <a:off x="3232150" y="52197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71" name="Line 31"/>
          <p:cNvSpPr>
            <a:spLocks noChangeShapeType="1"/>
          </p:cNvSpPr>
          <p:nvPr/>
        </p:nvSpPr>
        <p:spPr bwMode="auto">
          <a:xfrm>
            <a:off x="3797300" y="4940300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72" name="Rectangle 32"/>
          <p:cNvSpPr>
            <a:spLocks noChangeArrowheads="1"/>
          </p:cNvSpPr>
          <p:nvPr/>
        </p:nvSpPr>
        <p:spPr bwMode="auto">
          <a:xfrm>
            <a:off x="3371850" y="56007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94273" name="Line 33"/>
          <p:cNvSpPr>
            <a:spLocks noChangeShapeType="1"/>
          </p:cNvSpPr>
          <p:nvPr/>
        </p:nvSpPr>
        <p:spPr bwMode="auto">
          <a:xfrm>
            <a:off x="3587750" y="52451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74" name="Rectangle 34"/>
          <p:cNvSpPr>
            <a:spLocks noChangeArrowheads="1"/>
          </p:cNvSpPr>
          <p:nvPr/>
        </p:nvSpPr>
        <p:spPr bwMode="auto">
          <a:xfrm>
            <a:off x="1117600" y="30099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94275" name="Line 35"/>
          <p:cNvSpPr>
            <a:spLocks noChangeShapeType="1"/>
          </p:cNvSpPr>
          <p:nvPr/>
        </p:nvSpPr>
        <p:spPr bwMode="auto">
          <a:xfrm>
            <a:off x="15367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76" name="Rectangle 36"/>
          <p:cNvSpPr>
            <a:spLocks noChangeArrowheads="1"/>
          </p:cNvSpPr>
          <p:nvPr/>
        </p:nvSpPr>
        <p:spPr bwMode="auto">
          <a:xfrm>
            <a:off x="8039100" y="25146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94277" name="Line 37"/>
          <p:cNvSpPr>
            <a:spLocks noChangeShapeType="1"/>
          </p:cNvSpPr>
          <p:nvPr/>
        </p:nvSpPr>
        <p:spPr bwMode="auto">
          <a:xfrm>
            <a:off x="7385050" y="2667000"/>
            <a:ext cx="654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78" name="Freeform 38"/>
          <p:cNvSpPr>
            <a:spLocks/>
          </p:cNvSpPr>
          <p:nvPr/>
        </p:nvSpPr>
        <p:spPr bwMode="auto">
          <a:xfrm>
            <a:off x="3644900" y="5003800"/>
            <a:ext cx="228600" cy="520700"/>
          </a:xfrm>
          <a:custGeom>
            <a:avLst/>
            <a:gdLst/>
            <a:ahLst/>
            <a:cxnLst>
              <a:cxn ang="0">
                <a:pos x="8" y="328"/>
              </a:cxn>
              <a:cxn ang="0">
                <a:pos x="0" y="192"/>
              </a:cxn>
              <a:cxn ang="0">
                <a:pos x="144" y="192"/>
              </a:cxn>
              <a:cxn ang="0">
                <a:pos x="144" y="0"/>
              </a:cxn>
            </a:cxnLst>
            <a:rect l="0" t="0" r="r" b="b"/>
            <a:pathLst>
              <a:path w="144" h="328">
                <a:moveTo>
                  <a:pt x="8" y="328"/>
                </a:moveTo>
                <a:lnTo>
                  <a:pt x="0" y="192"/>
                </a:lnTo>
                <a:lnTo>
                  <a:pt x="144" y="192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79" name="Freeform 39"/>
          <p:cNvSpPr>
            <a:spLocks/>
          </p:cNvSpPr>
          <p:nvPr/>
        </p:nvSpPr>
        <p:spPr bwMode="auto">
          <a:xfrm>
            <a:off x="3873500" y="3479800"/>
            <a:ext cx="241300" cy="1016000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0" y="456"/>
              </a:cxn>
              <a:cxn ang="0">
                <a:pos x="152" y="456"/>
              </a:cxn>
              <a:cxn ang="0">
                <a:pos x="152" y="0"/>
              </a:cxn>
            </a:cxnLst>
            <a:rect l="0" t="0" r="r" b="b"/>
            <a:pathLst>
              <a:path w="152" h="640">
                <a:moveTo>
                  <a:pt x="0" y="640"/>
                </a:moveTo>
                <a:lnTo>
                  <a:pt x="0" y="456"/>
                </a:lnTo>
                <a:lnTo>
                  <a:pt x="152" y="456"/>
                </a:lnTo>
                <a:lnTo>
                  <a:pt x="152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4280" name="Text Box 40"/>
          <p:cNvSpPr txBox="1">
            <a:spLocks noChangeArrowheads="1"/>
          </p:cNvSpPr>
          <p:nvPr/>
        </p:nvSpPr>
        <p:spPr bwMode="auto">
          <a:xfrm>
            <a:off x="4019550" y="251460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394281" name="Text Box 41"/>
          <p:cNvSpPr txBox="1">
            <a:spLocks noChangeArrowheads="1"/>
          </p:cNvSpPr>
          <p:nvPr/>
        </p:nvSpPr>
        <p:spPr bwMode="auto">
          <a:xfrm>
            <a:off x="4019550" y="451485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394282" name="Text Box 42"/>
          <p:cNvSpPr txBox="1">
            <a:spLocks noChangeArrowheads="1"/>
          </p:cNvSpPr>
          <p:nvPr/>
        </p:nvSpPr>
        <p:spPr bwMode="auto">
          <a:xfrm>
            <a:off x="4768850" y="5245100"/>
            <a:ext cx="3225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 message from A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will mark A’s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FFB20DB7-C449-4A15-8DB5-364228B85AB7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8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Loop-free: tree</a:t>
            </a:r>
          </a:p>
        </p:txBody>
      </p:sp>
      <p:sp>
        <p:nvSpPr>
          <p:cNvPr id="396291" name="Oval 3"/>
          <p:cNvSpPr>
            <a:spLocks noChangeArrowheads="1"/>
          </p:cNvSpPr>
          <p:nvPr/>
        </p:nvSpPr>
        <p:spPr bwMode="auto">
          <a:xfrm>
            <a:off x="4000500" y="30480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292" name="Line 4"/>
          <p:cNvSpPr>
            <a:spLocks noChangeShapeType="1"/>
          </p:cNvSpPr>
          <p:nvPr/>
        </p:nvSpPr>
        <p:spPr bwMode="auto">
          <a:xfrm>
            <a:off x="3479800" y="25146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293" name="Line 5"/>
          <p:cNvSpPr>
            <a:spLocks noChangeShapeType="1"/>
          </p:cNvSpPr>
          <p:nvPr/>
        </p:nvSpPr>
        <p:spPr bwMode="auto">
          <a:xfrm>
            <a:off x="3479800" y="3225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3900" y="2667000"/>
            <a:ext cx="1460500" cy="381000"/>
            <a:chOff x="1256" y="2176"/>
            <a:chExt cx="920" cy="24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6296" name="Oval 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6297" name="Line 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6298" name="Line 1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6299" name="Line 11"/>
          <p:cNvSpPr>
            <a:spLocks noChangeShapeType="1"/>
          </p:cNvSpPr>
          <p:nvPr/>
        </p:nvSpPr>
        <p:spPr bwMode="auto">
          <a:xfrm>
            <a:off x="2006600" y="24257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00" name="Line 12"/>
          <p:cNvSpPr>
            <a:spLocks noChangeShapeType="1"/>
          </p:cNvSpPr>
          <p:nvPr/>
        </p:nvSpPr>
        <p:spPr bwMode="auto">
          <a:xfrm>
            <a:off x="4178300" y="3429000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01" name="Line 13"/>
          <p:cNvSpPr>
            <a:spLocks noChangeShapeType="1"/>
          </p:cNvSpPr>
          <p:nvPr/>
        </p:nvSpPr>
        <p:spPr bwMode="auto">
          <a:xfrm>
            <a:off x="3454400" y="41275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02" name="Line 14"/>
          <p:cNvSpPr>
            <a:spLocks noChangeShapeType="1"/>
          </p:cNvSpPr>
          <p:nvPr/>
        </p:nvSpPr>
        <p:spPr bwMode="auto">
          <a:xfrm>
            <a:off x="4419600" y="32258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03" name="Line 15"/>
          <p:cNvSpPr>
            <a:spLocks noChangeShapeType="1"/>
          </p:cNvSpPr>
          <p:nvPr/>
        </p:nvSpPr>
        <p:spPr bwMode="auto">
          <a:xfrm>
            <a:off x="5905500" y="2514600"/>
            <a:ext cx="0" cy="161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05500" y="2654300"/>
            <a:ext cx="1460500" cy="381000"/>
            <a:chOff x="1256" y="2176"/>
            <a:chExt cx="920" cy="240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6306" name="Oval 1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6307" name="Line 1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6308" name="Line 2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911850" y="3670300"/>
            <a:ext cx="1460500" cy="381000"/>
            <a:chOff x="1256" y="2176"/>
            <a:chExt cx="920" cy="240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6311" name="Oval 23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6312" name="Line 24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6313" name="Line 25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6314" name="Line 26"/>
          <p:cNvSpPr>
            <a:spLocks noChangeShapeType="1"/>
          </p:cNvSpPr>
          <p:nvPr/>
        </p:nvSpPr>
        <p:spPr bwMode="auto">
          <a:xfrm>
            <a:off x="7366000" y="35052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15" name="Line 27"/>
          <p:cNvSpPr>
            <a:spLocks noChangeShapeType="1"/>
          </p:cNvSpPr>
          <p:nvPr/>
        </p:nvSpPr>
        <p:spPr bwMode="auto">
          <a:xfrm>
            <a:off x="7385050" y="20320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16" name="Oval 28"/>
          <p:cNvSpPr>
            <a:spLocks noChangeArrowheads="1"/>
          </p:cNvSpPr>
          <p:nvPr/>
        </p:nvSpPr>
        <p:spPr bwMode="auto">
          <a:xfrm>
            <a:off x="3581400" y="45593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17" name="Line 29"/>
          <p:cNvSpPr>
            <a:spLocks noChangeShapeType="1"/>
          </p:cNvSpPr>
          <p:nvPr/>
        </p:nvSpPr>
        <p:spPr bwMode="auto">
          <a:xfrm>
            <a:off x="3797300" y="41275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18" name="Line 30"/>
          <p:cNvSpPr>
            <a:spLocks noChangeShapeType="1"/>
          </p:cNvSpPr>
          <p:nvPr/>
        </p:nvSpPr>
        <p:spPr bwMode="auto">
          <a:xfrm>
            <a:off x="3232150" y="52197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19" name="Line 31"/>
          <p:cNvSpPr>
            <a:spLocks noChangeShapeType="1"/>
          </p:cNvSpPr>
          <p:nvPr/>
        </p:nvSpPr>
        <p:spPr bwMode="auto">
          <a:xfrm>
            <a:off x="3797300" y="4940300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20" name="Rectangle 32"/>
          <p:cNvSpPr>
            <a:spLocks noChangeArrowheads="1"/>
          </p:cNvSpPr>
          <p:nvPr/>
        </p:nvSpPr>
        <p:spPr bwMode="auto">
          <a:xfrm>
            <a:off x="3371850" y="56007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96321" name="Line 33"/>
          <p:cNvSpPr>
            <a:spLocks noChangeShapeType="1"/>
          </p:cNvSpPr>
          <p:nvPr/>
        </p:nvSpPr>
        <p:spPr bwMode="auto">
          <a:xfrm>
            <a:off x="3587750" y="52451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22" name="Rectangle 34"/>
          <p:cNvSpPr>
            <a:spLocks noChangeArrowheads="1"/>
          </p:cNvSpPr>
          <p:nvPr/>
        </p:nvSpPr>
        <p:spPr bwMode="auto">
          <a:xfrm>
            <a:off x="1117600" y="30099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96323" name="Line 35"/>
          <p:cNvSpPr>
            <a:spLocks noChangeShapeType="1"/>
          </p:cNvSpPr>
          <p:nvPr/>
        </p:nvSpPr>
        <p:spPr bwMode="auto">
          <a:xfrm>
            <a:off x="15367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24" name="Rectangle 36"/>
          <p:cNvSpPr>
            <a:spLocks noChangeArrowheads="1"/>
          </p:cNvSpPr>
          <p:nvPr/>
        </p:nvSpPr>
        <p:spPr bwMode="auto">
          <a:xfrm>
            <a:off x="8039100" y="25146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96325" name="Line 37"/>
          <p:cNvSpPr>
            <a:spLocks noChangeShapeType="1"/>
          </p:cNvSpPr>
          <p:nvPr/>
        </p:nvSpPr>
        <p:spPr bwMode="auto">
          <a:xfrm>
            <a:off x="7385050" y="2667000"/>
            <a:ext cx="654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26" name="Freeform 38"/>
          <p:cNvSpPr>
            <a:spLocks/>
          </p:cNvSpPr>
          <p:nvPr/>
        </p:nvSpPr>
        <p:spPr bwMode="auto">
          <a:xfrm>
            <a:off x="3644900" y="5003800"/>
            <a:ext cx="228600" cy="520700"/>
          </a:xfrm>
          <a:custGeom>
            <a:avLst/>
            <a:gdLst/>
            <a:ahLst/>
            <a:cxnLst>
              <a:cxn ang="0">
                <a:pos x="8" y="328"/>
              </a:cxn>
              <a:cxn ang="0">
                <a:pos x="0" y="192"/>
              </a:cxn>
              <a:cxn ang="0">
                <a:pos x="144" y="192"/>
              </a:cxn>
              <a:cxn ang="0">
                <a:pos x="144" y="0"/>
              </a:cxn>
            </a:cxnLst>
            <a:rect l="0" t="0" r="r" b="b"/>
            <a:pathLst>
              <a:path w="144" h="328">
                <a:moveTo>
                  <a:pt x="8" y="328"/>
                </a:moveTo>
                <a:lnTo>
                  <a:pt x="0" y="192"/>
                </a:lnTo>
                <a:lnTo>
                  <a:pt x="144" y="192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27" name="Freeform 39"/>
          <p:cNvSpPr>
            <a:spLocks/>
          </p:cNvSpPr>
          <p:nvPr/>
        </p:nvSpPr>
        <p:spPr bwMode="auto">
          <a:xfrm>
            <a:off x="3873500" y="3479800"/>
            <a:ext cx="241300" cy="1016000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0" y="456"/>
              </a:cxn>
              <a:cxn ang="0">
                <a:pos x="152" y="456"/>
              </a:cxn>
              <a:cxn ang="0">
                <a:pos x="152" y="0"/>
              </a:cxn>
            </a:cxnLst>
            <a:rect l="0" t="0" r="r" b="b"/>
            <a:pathLst>
              <a:path w="152" h="640">
                <a:moveTo>
                  <a:pt x="0" y="640"/>
                </a:moveTo>
                <a:lnTo>
                  <a:pt x="0" y="456"/>
                </a:lnTo>
                <a:lnTo>
                  <a:pt x="152" y="456"/>
                </a:lnTo>
                <a:lnTo>
                  <a:pt x="152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28" name="Freeform 40"/>
          <p:cNvSpPr>
            <a:spLocks/>
          </p:cNvSpPr>
          <p:nvPr/>
        </p:nvSpPr>
        <p:spPr bwMode="auto">
          <a:xfrm>
            <a:off x="2971800" y="2768600"/>
            <a:ext cx="939800" cy="546100"/>
          </a:xfrm>
          <a:custGeom>
            <a:avLst/>
            <a:gdLst/>
            <a:ahLst/>
            <a:cxnLst>
              <a:cxn ang="0">
                <a:pos x="592" y="344"/>
              </a:cxn>
              <a:cxn ang="0">
                <a:pos x="224" y="344"/>
              </a:cxn>
              <a:cxn ang="0">
                <a:pos x="216" y="0"/>
              </a:cxn>
              <a:cxn ang="0">
                <a:pos x="0" y="0"/>
              </a:cxn>
            </a:cxnLst>
            <a:rect l="0" t="0" r="r" b="b"/>
            <a:pathLst>
              <a:path w="592" h="344">
                <a:moveTo>
                  <a:pt x="592" y="344"/>
                </a:moveTo>
                <a:lnTo>
                  <a:pt x="224" y="344"/>
                </a:lnTo>
                <a:lnTo>
                  <a:pt x="216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29" name="Freeform 41"/>
          <p:cNvSpPr>
            <a:spLocks/>
          </p:cNvSpPr>
          <p:nvPr/>
        </p:nvSpPr>
        <p:spPr bwMode="auto">
          <a:xfrm>
            <a:off x="4457700" y="2908300"/>
            <a:ext cx="1905000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976" y="256"/>
              </a:cxn>
              <a:cxn ang="0">
                <a:pos x="976" y="0"/>
              </a:cxn>
              <a:cxn ang="0">
                <a:pos x="1200" y="0"/>
              </a:cxn>
            </a:cxnLst>
            <a:rect l="0" t="0" r="r" b="b"/>
            <a:pathLst>
              <a:path w="1200" h="256">
                <a:moveTo>
                  <a:pt x="0" y="256"/>
                </a:moveTo>
                <a:lnTo>
                  <a:pt x="976" y="256"/>
                </a:lnTo>
                <a:lnTo>
                  <a:pt x="976" y="0"/>
                </a:lnTo>
                <a:lnTo>
                  <a:pt x="120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30" name="Freeform 42"/>
          <p:cNvSpPr>
            <a:spLocks/>
          </p:cNvSpPr>
          <p:nvPr/>
        </p:nvSpPr>
        <p:spPr bwMode="auto">
          <a:xfrm>
            <a:off x="5994400" y="3327400"/>
            <a:ext cx="355600" cy="609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376"/>
              </a:cxn>
              <a:cxn ang="0">
                <a:pos x="264" y="376"/>
              </a:cxn>
            </a:cxnLst>
            <a:rect l="0" t="0" r="r" b="b"/>
            <a:pathLst>
              <a:path w="264" h="376">
                <a:moveTo>
                  <a:pt x="8" y="0"/>
                </a:moveTo>
                <a:lnTo>
                  <a:pt x="0" y="376"/>
                </a:lnTo>
                <a:lnTo>
                  <a:pt x="264" y="37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6331" name="Text Box 43"/>
          <p:cNvSpPr txBox="1">
            <a:spLocks noChangeArrowheads="1"/>
          </p:cNvSpPr>
          <p:nvPr/>
        </p:nvSpPr>
        <p:spPr bwMode="auto">
          <a:xfrm>
            <a:off x="4019550" y="251460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396332" name="Text Box 44"/>
          <p:cNvSpPr txBox="1">
            <a:spLocks noChangeArrowheads="1"/>
          </p:cNvSpPr>
          <p:nvPr/>
        </p:nvSpPr>
        <p:spPr bwMode="auto">
          <a:xfrm>
            <a:off x="2339975" y="22225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396333" name="Text Box 45"/>
          <p:cNvSpPr txBox="1">
            <a:spLocks noChangeArrowheads="1"/>
          </p:cNvSpPr>
          <p:nvPr/>
        </p:nvSpPr>
        <p:spPr bwMode="auto">
          <a:xfrm>
            <a:off x="6350000" y="41021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</a:p>
        </p:txBody>
      </p:sp>
      <p:sp>
        <p:nvSpPr>
          <p:cNvPr id="396334" name="Text Box 46"/>
          <p:cNvSpPr txBox="1">
            <a:spLocks noChangeArrowheads="1"/>
          </p:cNvSpPr>
          <p:nvPr/>
        </p:nvSpPr>
        <p:spPr bwMode="auto">
          <a:xfrm>
            <a:off x="6350000" y="21971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</a:p>
        </p:txBody>
      </p:sp>
      <p:sp>
        <p:nvSpPr>
          <p:cNvPr id="396335" name="Text Box 47"/>
          <p:cNvSpPr txBox="1">
            <a:spLocks noChangeArrowheads="1"/>
          </p:cNvSpPr>
          <p:nvPr/>
        </p:nvSpPr>
        <p:spPr bwMode="auto">
          <a:xfrm>
            <a:off x="4019550" y="451485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396336" name="Text Box 48"/>
          <p:cNvSpPr txBox="1">
            <a:spLocks noChangeArrowheads="1"/>
          </p:cNvSpPr>
          <p:nvPr/>
        </p:nvSpPr>
        <p:spPr bwMode="auto">
          <a:xfrm>
            <a:off x="4768850" y="5245100"/>
            <a:ext cx="3225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 message from A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will mark A’s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Lecture 3</a:t>
            </a:r>
          </a:p>
        </p:txBody>
      </p:sp>
      <p:sp>
        <p:nvSpPr>
          <p:cNvPr id="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he-IL">
                <a:solidFill>
                  <a:srgbClr val="000000"/>
                </a:solidFill>
              </a:rPr>
              <a:t>#</a:t>
            </a:r>
            <a:fld id="{920C39C3-4465-4DED-A0DB-49B9D00C980A}" type="slidenum">
              <a:rPr lang="en-US" altLang="he-IL">
                <a:solidFill>
                  <a:srgbClr val="000000"/>
                </a:solidFill>
                <a:cs typeface="Times New Roman" pitchFamily="18" charset="0"/>
              </a:rPr>
              <a:pPr/>
              <a:t>9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Loop-free: tree</a:t>
            </a:r>
          </a:p>
        </p:txBody>
      </p:sp>
      <p:sp>
        <p:nvSpPr>
          <p:cNvPr id="398339" name="Oval 3"/>
          <p:cNvSpPr>
            <a:spLocks noChangeArrowheads="1"/>
          </p:cNvSpPr>
          <p:nvPr/>
        </p:nvSpPr>
        <p:spPr bwMode="auto">
          <a:xfrm>
            <a:off x="4000500" y="30480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40" name="Line 4"/>
          <p:cNvSpPr>
            <a:spLocks noChangeShapeType="1"/>
          </p:cNvSpPr>
          <p:nvPr/>
        </p:nvSpPr>
        <p:spPr bwMode="auto">
          <a:xfrm>
            <a:off x="3479800" y="25146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41" name="Line 5"/>
          <p:cNvSpPr>
            <a:spLocks noChangeShapeType="1"/>
          </p:cNvSpPr>
          <p:nvPr/>
        </p:nvSpPr>
        <p:spPr bwMode="auto">
          <a:xfrm>
            <a:off x="3479800" y="322580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93900" y="2667000"/>
            <a:ext cx="1460500" cy="381000"/>
            <a:chOff x="1256" y="2176"/>
            <a:chExt cx="920" cy="240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8344" name="Oval 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8345" name="Line 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8346" name="Line 1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8347" name="Line 11"/>
          <p:cNvSpPr>
            <a:spLocks noChangeShapeType="1"/>
          </p:cNvSpPr>
          <p:nvPr/>
        </p:nvSpPr>
        <p:spPr bwMode="auto">
          <a:xfrm>
            <a:off x="2006600" y="24257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48" name="Line 12"/>
          <p:cNvSpPr>
            <a:spLocks noChangeShapeType="1"/>
          </p:cNvSpPr>
          <p:nvPr/>
        </p:nvSpPr>
        <p:spPr bwMode="auto">
          <a:xfrm>
            <a:off x="4178300" y="3429000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49" name="Line 13"/>
          <p:cNvSpPr>
            <a:spLocks noChangeShapeType="1"/>
          </p:cNvSpPr>
          <p:nvPr/>
        </p:nvSpPr>
        <p:spPr bwMode="auto">
          <a:xfrm>
            <a:off x="3454400" y="41275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50" name="Line 14"/>
          <p:cNvSpPr>
            <a:spLocks noChangeShapeType="1"/>
          </p:cNvSpPr>
          <p:nvPr/>
        </p:nvSpPr>
        <p:spPr bwMode="auto">
          <a:xfrm>
            <a:off x="4419600" y="3225800"/>
            <a:ext cx="148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51" name="Line 15"/>
          <p:cNvSpPr>
            <a:spLocks noChangeShapeType="1"/>
          </p:cNvSpPr>
          <p:nvPr/>
        </p:nvSpPr>
        <p:spPr bwMode="auto">
          <a:xfrm>
            <a:off x="5905500" y="2514600"/>
            <a:ext cx="0" cy="161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905500" y="2654300"/>
            <a:ext cx="1460500" cy="381000"/>
            <a:chOff x="1256" y="2176"/>
            <a:chExt cx="920" cy="240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8354" name="Oval 18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8355" name="Line 19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8356" name="Line 20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911850" y="3670300"/>
            <a:ext cx="1460500" cy="381000"/>
            <a:chOff x="1256" y="2176"/>
            <a:chExt cx="920" cy="240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 flipH="1">
              <a:off x="1584" y="2176"/>
              <a:ext cx="592" cy="240"/>
              <a:chOff x="1320" y="2080"/>
              <a:chExt cx="592" cy="240"/>
            </a:xfrm>
          </p:grpSpPr>
          <p:sp>
            <p:nvSpPr>
              <p:cNvPr id="398359" name="Oval 23"/>
              <p:cNvSpPr>
                <a:spLocks noChangeArrowheads="1"/>
              </p:cNvSpPr>
              <p:nvPr/>
            </p:nvSpPr>
            <p:spPr bwMode="auto">
              <a:xfrm>
                <a:off x="1648" y="2080"/>
                <a:ext cx="264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98360" name="Line 24"/>
              <p:cNvSpPr>
                <a:spLocks noChangeShapeType="1"/>
              </p:cNvSpPr>
              <p:nvPr/>
            </p:nvSpPr>
            <p:spPr bwMode="auto">
              <a:xfrm>
                <a:off x="1320" y="2192"/>
                <a:ext cx="3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he-IL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98361" name="Line 25"/>
            <p:cNvSpPr>
              <a:spLocks noChangeShapeType="1"/>
            </p:cNvSpPr>
            <p:nvPr/>
          </p:nvSpPr>
          <p:spPr bwMode="auto">
            <a:xfrm>
              <a:off x="1256" y="2288"/>
              <a:ext cx="3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he-IL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98362" name="Line 26"/>
          <p:cNvSpPr>
            <a:spLocks noChangeShapeType="1"/>
          </p:cNvSpPr>
          <p:nvPr/>
        </p:nvSpPr>
        <p:spPr bwMode="auto">
          <a:xfrm>
            <a:off x="7366000" y="35052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63" name="Line 27"/>
          <p:cNvSpPr>
            <a:spLocks noChangeShapeType="1"/>
          </p:cNvSpPr>
          <p:nvPr/>
        </p:nvSpPr>
        <p:spPr bwMode="auto">
          <a:xfrm>
            <a:off x="7385050" y="2032000"/>
            <a:ext cx="0" cy="1244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64" name="Oval 28"/>
          <p:cNvSpPr>
            <a:spLocks noChangeArrowheads="1"/>
          </p:cNvSpPr>
          <p:nvPr/>
        </p:nvSpPr>
        <p:spPr bwMode="auto">
          <a:xfrm>
            <a:off x="3581400" y="4559300"/>
            <a:ext cx="419100" cy="381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65" name="Line 29"/>
          <p:cNvSpPr>
            <a:spLocks noChangeShapeType="1"/>
          </p:cNvSpPr>
          <p:nvPr/>
        </p:nvSpPr>
        <p:spPr bwMode="auto">
          <a:xfrm>
            <a:off x="3797300" y="4127500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66" name="Line 30"/>
          <p:cNvSpPr>
            <a:spLocks noChangeShapeType="1"/>
          </p:cNvSpPr>
          <p:nvPr/>
        </p:nvSpPr>
        <p:spPr bwMode="auto">
          <a:xfrm>
            <a:off x="3232150" y="5219700"/>
            <a:ext cx="1536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67" name="Line 31"/>
          <p:cNvSpPr>
            <a:spLocks noChangeShapeType="1"/>
          </p:cNvSpPr>
          <p:nvPr/>
        </p:nvSpPr>
        <p:spPr bwMode="auto">
          <a:xfrm>
            <a:off x="3797300" y="4940300"/>
            <a:ext cx="0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68" name="Rectangle 32"/>
          <p:cNvSpPr>
            <a:spLocks noChangeArrowheads="1"/>
          </p:cNvSpPr>
          <p:nvPr/>
        </p:nvSpPr>
        <p:spPr bwMode="auto">
          <a:xfrm>
            <a:off x="3371850" y="56007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98369" name="Line 33"/>
          <p:cNvSpPr>
            <a:spLocks noChangeShapeType="1"/>
          </p:cNvSpPr>
          <p:nvPr/>
        </p:nvSpPr>
        <p:spPr bwMode="auto">
          <a:xfrm>
            <a:off x="3587750" y="5245100"/>
            <a:ext cx="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0" name="Rectangle 34"/>
          <p:cNvSpPr>
            <a:spLocks noChangeArrowheads="1"/>
          </p:cNvSpPr>
          <p:nvPr/>
        </p:nvSpPr>
        <p:spPr bwMode="auto">
          <a:xfrm>
            <a:off x="1117600" y="30099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98371" name="Line 35"/>
          <p:cNvSpPr>
            <a:spLocks noChangeShapeType="1"/>
          </p:cNvSpPr>
          <p:nvPr/>
        </p:nvSpPr>
        <p:spPr bwMode="auto">
          <a:xfrm>
            <a:off x="1536700" y="3276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2" name="Rectangle 36"/>
          <p:cNvSpPr>
            <a:spLocks noChangeArrowheads="1"/>
          </p:cNvSpPr>
          <p:nvPr/>
        </p:nvSpPr>
        <p:spPr bwMode="auto">
          <a:xfrm>
            <a:off x="8039100" y="2514600"/>
            <a:ext cx="419100" cy="4064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98373" name="Line 37"/>
          <p:cNvSpPr>
            <a:spLocks noChangeShapeType="1"/>
          </p:cNvSpPr>
          <p:nvPr/>
        </p:nvSpPr>
        <p:spPr bwMode="auto">
          <a:xfrm>
            <a:off x="7385050" y="2667000"/>
            <a:ext cx="654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4" name="Freeform 38"/>
          <p:cNvSpPr>
            <a:spLocks/>
          </p:cNvSpPr>
          <p:nvPr/>
        </p:nvSpPr>
        <p:spPr bwMode="auto">
          <a:xfrm>
            <a:off x="3644900" y="5003800"/>
            <a:ext cx="228600" cy="520700"/>
          </a:xfrm>
          <a:custGeom>
            <a:avLst/>
            <a:gdLst/>
            <a:ahLst/>
            <a:cxnLst>
              <a:cxn ang="0">
                <a:pos x="8" y="328"/>
              </a:cxn>
              <a:cxn ang="0">
                <a:pos x="0" y="192"/>
              </a:cxn>
              <a:cxn ang="0">
                <a:pos x="144" y="192"/>
              </a:cxn>
              <a:cxn ang="0">
                <a:pos x="144" y="0"/>
              </a:cxn>
            </a:cxnLst>
            <a:rect l="0" t="0" r="r" b="b"/>
            <a:pathLst>
              <a:path w="144" h="328">
                <a:moveTo>
                  <a:pt x="8" y="328"/>
                </a:moveTo>
                <a:lnTo>
                  <a:pt x="0" y="192"/>
                </a:lnTo>
                <a:lnTo>
                  <a:pt x="144" y="192"/>
                </a:lnTo>
                <a:lnTo>
                  <a:pt x="144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5" name="Freeform 39"/>
          <p:cNvSpPr>
            <a:spLocks/>
          </p:cNvSpPr>
          <p:nvPr/>
        </p:nvSpPr>
        <p:spPr bwMode="auto">
          <a:xfrm>
            <a:off x="3873500" y="3479800"/>
            <a:ext cx="241300" cy="1016000"/>
          </a:xfrm>
          <a:custGeom>
            <a:avLst/>
            <a:gdLst/>
            <a:ahLst/>
            <a:cxnLst>
              <a:cxn ang="0">
                <a:pos x="0" y="640"/>
              </a:cxn>
              <a:cxn ang="0">
                <a:pos x="0" y="456"/>
              </a:cxn>
              <a:cxn ang="0">
                <a:pos x="152" y="456"/>
              </a:cxn>
              <a:cxn ang="0">
                <a:pos x="152" y="0"/>
              </a:cxn>
            </a:cxnLst>
            <a:rect l="0" t="0" r="r" b="b"/>
            <a:pathLst>
              <a:path w="152" h="640">
                <a:moveTo>
                  <a:pt x="0" y="640"/>
                </a:moveTo>
                <a:lnTo>
                  <a:pt x="0" y="456"/>
                </a:lnTo>
                <a:lnTo>
                  <a:pt x="152" y="456"/>
                </a:lnTo>
                <a:lnTo>
                  <a:pt x="152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6" name="Freeform 40"/>
          <p:cNvSpPr>
            <a:spLocks/>
          </p:cNvSpPr>
          <p:nvPr/>
        </p:nvSpPr>
        <p:spPr bwMode="auto">
          <a:xfrm>
            <a:off x="2971800" y="2768600"/>
            <a:ext cx="939800" cy="546100"/>
          </a:xfrm>
          <a:custGeom>
            <a:avLst/>
            <a:gdLst/>
            <a:ahLst/>
            <a:cxnLst>
              <a:cxn ang="0">
                <a:pos x="592" y="344"/>
              </a:cxn>
              <a:cxn ang="0">
                <a:pos x="224" y="344"/>
              </a:cxn>
              <a:cxn ang="0">
                <a:pos x="216" y="0"/>
              </a:cxn>
              <a:cxn ang="0">
                <a:pos x="0" y="0"/>
              </a:cxn>
            </a:cxnLst>
            <a:rect l="0" t="0" r="r" b="b"/>
            <a:pathLst>
              <a:path w="592" h="344">
                <a:moveTo>
                  <a:pt x="592" y="344"/>
                </a:moveTo>
                <a:lnTo>
                  <a:pt x="224" y="344"/>
                </a:lnTo>
                <a:lnTo>
                  <a:pt x="216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7" name="Freeform 41"/>
          <p:cNvSpPr>
            <a:spLocks/>
          </p:cNvSpPr>
          <p:nvPr/>
        </p:nvSpPr>
        <p:spPr bwMode="auto">
          <a:xfrm>
            <a:off x="4457700" y="2908300"/>
            <a:ext cx="1905000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976" y="256"/>
              </a:cxn>
              <a:cxn ang="0">
                <a:pos x="976" y="0"/>
              </a:cxn>
              <a:cxn ang="0">
                <a:pos x="1200" y="0"/>
              </a:cxn>
            </a:cxnLst>
            <a:rect l="0" t="0" r="r" b="b"/>
            <a:pathLst>
              <a:path w="1200" h="256">
                <a:moveTo>
                  <a:pt x="0" y="256"/>
                </a:moveTo>
                <a:lnTo>
                  <a:pt x="976" y="256"/>
                </a:lnTo>
                <a:lnTo>
                  <a:pt x="976" y="0"/>
                </a:lnTo>
                <a:lnTo>
                  <a:pt x="1200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8" name="Freeform 42"/>
          <p:cNvSpPr>
            <a:spLocks/>
          </p:cNvSpPr>
          <p:nvPr/>
        </p:nvSpPr>
        <p:spPr bwMode="auto">
          <a:xfrm>
            <a:off x="5994400" y="3327400"/>
            <a:ext cx="355600" cy="6096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376"/>
              </a:cxn>
              <a:cxn ang="0">
                <a:pos x="264" y="376"/>
              </a:cxn>
            </a:cxnLst>
            <a:rect l="0" t="0" r="r" b="b"/>
            <a:pathLst>
              <a:path w="264" h="376">
                <a:moveTo>
                  <a:pt x="8" y="0"/>
                </a:moveTo>
                <a:lnTo>
                  <a:pt x="0" y="376"/>
                </a:lnTo>
                <a:lnTo>
                  <a:pt x="264" y="37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79" name="Line 43"/>
          <p:cNvSpPr>
            <a:spLocks noChangeShapeType="1"/>
          </p:cNvSpPr>
          <p:nvPr/>
        </p:nvSpPr>
        <p:spPr bwMode="auto">
          <a:xfrm flipH="1">
            <a:off x="2108200" y="2794000"/>
            <a:ext cx="3302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80" name="Line 44"/>
          <p:cNvSpPr>
            <a:spLocks noChangeShapeType="1"/>
          </p:cNvSpPr>
          <p:nvPr/>
        </p:nvSpPr>
        <p:spPr bwMode="auto">
          <a:xfrm>
            <a:off x="6851650" y="2895600"/>
            <a:ext cx="514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81" name="Line 45"/>
          <p:cNvSpPr>
            <a:spLocks noChangeShapeType="1"/>
          </p:cNvSpPr>
          <p:nvPr/>
        </p:nvSpPr>
        <p:spPr bwMode="auto">
          <a:xfrm>
            <a:off x="6851650" y="3937000"/>
            <a:ext cx="5143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e-IL" smtClean="0">
              <a:solidFill>
                <a:srgbClr val="000000"/>
              </a:solidFill>
            </a:endParaRPr>
          </a:p>
        </p:txBody>
      </p:sp>
      <p:sp>
        <p:nvSpPr>
          <p:cNvPr id="398382" name="Text Box 46"/>
          <p:cNvSpPr txBox="1">
            <a:spLocks noChangeArrowheads="1"/>
          </p:cNvSpPr>
          <p:nvPr/>
        </p:nvSpPr>
        <p:spPr bwMode="auto">
          <a:xfrm>
            <a:off x="4019550" y="251460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398383" name="Text Box 47"/>
          <p:cNvSpPr txBox="1">
            <a:spLocks noChangeArrowheads="1"/>
          </p:cNvSpPr>
          <p:nvPr/>
        </p:nvSpPr>
        <p:spPr bwMode="auto">
          <a:xfrm>
            <a:off x="2339975" y="22225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398384" name="Text Box 48"/>
          <p:cNvSpPr txBox="1">
            <a:spLocks noChangeArrowheads="1"/>
          </p:cNvSpPr>
          <p:nvPr/>
        </p:nvSpPr>
        <p:spPr bwMode="auto">
          <a:xfrm>
            <a:off x="6350000" y="41021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</a:p>
        </p:txBody>
      </p:sp>
      <p:sp>
        <p:nvSpPr>
          <p:cNvPr id="398385" name="Text Box 49"/>
          <p:cNvSpPr txBox="1">
            <a:spLocks noChangeArrowheads="1"/>
          </p:cNvSpPr>
          <p:nvPr/>
        </p:nvSpPr>
        <p:spPr bwMode="auto">
          <a:xfrm>
            <a:off x="6350000" y="2197100"/>
            <a:ext cx="865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</a:p>
        </p:txBody>
      </p:sp>
      <p:sp>
        <p:nvSpPr>
          <p:cNvPr id="398386" name="Text Box 50"/>
          <p:cNvSpPr txBox="1">
            <a:spLocks noChangeArrowheads="1"/>
          </p:cNvSpPr>
          <p:nvPr/>
        </p:nvSpPr>
        <p:spPr bwMode="auto">
          <a:xfrm>
            <a:off x="4019550" y="4514850"/>
            <a:ext cx="7493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</a:rPr>
              <a:t>A: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</a:t>
            </a:r>
          </a:p>
        </p:txBody>
      </p:sp>
      <p:sp>
        <p:nvSpPr>
          <p:cNvPr id="398387" name="Text Box 51"/>
          <p:cNvSpPr txBox="1">
            <a:spLocks noChangeArrowheads="1"/>
          </p:cNvSpPr>
          <p:nvPr/>
        </p:nvSpPr>
        <p:spPr bwMode="auto">
          <a:xfrm>
            <a:off x="4768850" y="5245100"/>
            <a:ext cx="32258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0000"/>
                </a:solidFill>
              </a:rPr>
              <a:t>A message from A</a:t>
            </a:r>
            <a:br>
              <a:rPr lang="en-US" sz="2400" smtClean="0">
                <a:solidFill>
                  <a:srgbClr val="000000"/>
                </a:solidFill>
              </a:rPr>
            </a:br>
            <a:r>
              <a:rPr lang="en-US" sz="2400" smtClean="0">
                <a:solidFill>
                  <a:srgbClr val="000000"/>
                </a:solidFill>
              </a:rPr>
              <a:t>will mark A’s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3324</TotalTime>
  <Words>492</Words>
  <Application>Microsoft Office PowerPoint</Application>
  <PresentationFormat>On-screen Show (4:3)</PresentationFormat>
  <Paragraphs>275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Default Design</vt:lpstr>
      <vt:lpstr>3_Default Design</vt:lpstr>
      <vt:lpstr>4_Default Design</vt:lpstr>
      <vt:lpstr>Clip</vt:lpstr>
      <vt:lpstr>Self-learning, forwarding: example</vt:lpstr>
      <vt:lpstr>What will happen with loops? Incorrect learning</vt:lpstr>
      <vt:lpstr>What will happen with loops? Frame looping</vt:lpstr>
      <vt:lpstr>What will happen with loops? Frame looping</vt:lpstr>
      <vt:lpstr>Loop-free: tree</vt:lpstr>
      <vt:lpstr>Loop-free: tree</vt:lpstr>
      <vt:lpstr>Loop-free: tree</vt:lpstr>
      <vt:lpstr>Loop-free: tree</vt:lpstr>
      <vt:lpstr>Loop-free: tree</vt:lpstr>
      <vt:lpstr>Loop-free: tree</vt:lpstr>
      <vt:lpstr>Designated port / Root Port</vt:lpstr>
      <vt:lpstr>STP Run – Find Root</vt:lpstr>
      <vt:lpstr>STP Run – Block Ports</vt:lpstr>
      <vt:lpstr>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Networks (0368-3030) / Spring 2011 The Blavatnik School of Computer Science,  Tel-Aviv University</dc:title>
  <dc:creator>User</dc:creator>
  <cp:lastModifiedBy>allonwag</cp:lastModifiedBy>
  <cp:revision>620</cp:revision>
  <dcterms:created xsi:type="dcterms:W3CDTF">2011-02-11T15:47:13Z</dcterms:created>
  <dcterms:modified xsi:type="dcterms:W3CDTF">2011-12-08T20:46:18Z</dcterms:modified>
</cp:coreProperties>
</file>