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tags/tag45.xml" ContentType="application/vnd.openxmlformats-officedocument.presentationml.tags+xml"/>
  <Override PartName="/ppt/notesSlides/notesSlide47.xml" ContentType="application/vnd.openxmlformats-officedocument.presentationml.notesSlide+xml"/>
  <Override PartName="/ppt/tags/tag46.xml" ContentType="application/vnd.openxmlformats-officedocument.presentationml.tags+xml"/>
  <Override PartName="/ppt/notesSlides/notesSlide48.xml" ContentType="application/vnd.openxmlformats-officedocument.presentationml.notesSlide+xml"/>
  <Override PartName="/ppt/tags/tag47.xml" ContentType="application/vnd.openxmlformats-officedocument.presentationml.tags+xml"/>
  <Override PartName="/ppt/notesSlides/notesSlide49.xml" ContentType="application/vnd.openxmlformats-officedocument.presentationml.notesSlide+xml"/>
  <Override PartName="/ppt/tags/tag48.xml" ContentType="application/vnd.openxmlformats-officedocument.presentationml.tags+xml"/>
  <Override PartName="/ppt/notesSlides/notesSlide50.xml" ContentType="application/vnd.openxmlformats-officedocument.presentationml.notesSlide+xml"/>
  <Override PartName="/ppt/tags/tag49.xml" ContentType="application/vnd.openxmlformats-officedocument.presentationml.tags+xml"/>
  <Override PartName="/ppt/notesSlides/notesSlide51.xml" ContentType="application/vnd.openxmlformats-officedocument.presentationml.notesSlide+xml"/>
  <Override PartName="/ppt/tags/tag50.xml" ContentType="application/vnd.openxmlformats-officedocument.presentationml.tags+xml"/>
  <Override PartName="/ppt/notesSlides/notesSlide52.xml" ContentType="application/vnd.openxmlformats-officedocument.presentationml.notesSlide+xml"/>
  <Override PartName="/ppt/tags/tag51.xml" ContentType="application/vnd.openxmlformats-officedocument.presentationml.tags+xml"/>
  <Override PartName="/ppt/notesSlides/notesSlide53.xml" ContentType="application/vnd.openxmlformats-officedocument.presentationml.notesSlide+xml"/>
  <Override PartName="/ppt/tags/tag52.xml" ContentType="application/vnd.openxmlformats-officedocument.presentationml.tags+xml"/>
  <Override PartName="/ppt/notesSlides/notesSlide54.xml" ContentType="application/vnd.openxmlformats-officedocument.presentationml.notesSlide+xml"/>
  <Override PartName="/ppt/tags/tag53.xml" ContentType="application/vnd.openxmlformats-officedocument.presentationml.tags+xml"/>
  <Override PartName="/ppt/notesSlides/notesSlide55.xml" ContentType="application/vnd.openxmlformats-officedocument.presentationml.notesSlide+xml"/>
  <Override PartName="/ppt/tags/tag54.xml" ContentType="application/vnd.openxmlformats-officedocument.presentationml.tags+xml"/>
  <Override PartName="/ppt/notesSlides/notesSlide56.xml" ContentType="application/vnd.openxmlformats-officedocument.presentationml.notesSlide+xml"/>
  <Override PartName="/ppt/tags/tag55.xml" ContentType="application/vnd.openxmlformats-officedocument.presentationml.tags+xml"/>
  <Override PartName="/ppt/notesSlides/notesSlide57.xml" ContentType="application/vnd.openxmlformats-officedocument.presentationml.notesSlide+xml"/>
  <Override PartName="/ppt/tags/tag56.xml" ContentType="application/vnd.openxmlformats-officedocument.presentationml.tags+xml"/>
  <Override PartName="/ppt/notesSlides/notesSlide58.xml" ContentType="application/vnd.openxmlformats-officedocument.presentationml.notesSlide+xml"/>
  <Override PartName="/ppt/tags/tag57.xml" ContentType="application/vnd.openxmlformats-officedocument.presentationml.tags+xml"/>
  <Override PartName="/ppt/notesSlides/notesSlide59.xml" ContentType="application/vnd.openxmlformats-officedocument.presentationml.notesSlide+xml"/>
  <Override PartName="/ppt/tags/tag58.xml" ContentType="application/vnd.openxmlformats-officedocument.presentationml.tags+xml"/>
  <Override PartName="/ppt/notesSlides/notesSlide60.xml" ContentType="application/vnd.openxmlformats-officedocument.presentationml.notesSlide+xml"/>
  <Override PartName="/ppt/tags/tag59.xml" ContentType="application/vnd.openxmlformats-officedocument.presentationml.tags+xml"/>
  <Override PartName="/ppt/notesSlides/notesSlide61.xml" ContentType="application/vnd.openxmlformats-officedocument.presentationml.notesSlide+xml"/>
  <Override PartName="/ppt/tags/tag60.xml" ContentType="application/vnd.openxmlformats-officedocument.presentationml.tag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1"/>
    <p:sldMasterId id="2147483793" r:id="rId2"/>
  </p:sldMasterIdLst>
  <p:notesMasterIdLst>
    <p:notesMasterId r:id="rId68"/>
  </p:notesMasterIdLst>
  <p:sldIdLst>
    <p:sldId id="695" r:id="rId3"/>
    <p:sldId id="1047" r:id="rId4"/>
    <p:sldId id="1049" r:id="rId5"/>
    <p:sldId id="1050" r:id="rId6"/>
    <p:sldId id="1051" r:id="rId7"/>
    <p:sldId id="1136" r:id="rId8"/>
    <p:sldId id="1137" r:id="rId9"/>
    <p:sldId id="1215" r:id="rId10"/>
    <p:sldId id="1210" r:id="rId11"/>
    <p:sldId id="1227" r:id="rId12"/>
    <p:sldId id="1191" r:id="rId13"/>
    <p:sldId id="1192" r:id="rId14"/>
    <p:sldId id="1233" r:id="rId15"/>
    <p:sldId id="1230" r:id="rId16"/>
    <p:sldId id="1194" r:id="rId17"/>
    <p:sldId id="1195" r:id="rId18"/>
    <p:sldId id="1196" r:id="rId19"/>
    <p:sldId id="1198" r:id="rId20"/>
    <p:sldId id="1199" r:id="rId21"/>
    <p:sldId id="1200" r:id="rId22"/>
    <p:sldId id="1201" r:id="rId23"/>
    <p:sldId id="1202" r:id="rId24"/>
    <p:sldId id="1203" r:id="rId25"/>
    <p:sldId id="1204" r:id="rId26"/>
    <p:sldId id="1214" r:id="rId27"/>
    <p:sldId id="1205" r:id="rId28"/>
    <p:sldId id="1216" r:id="rId29"/>
    <p:sldId id="1206" r:id="rId30"/>
    <p:sldId id="1220" r:id="rId31"/>
    <p:sldId id="1223" r:id="rId32"/>
    <p:sldId id="1228" r:id="rId33"/>
    <p:sldId id="1217" r:id="rId34"/>
    <p:sldId id="1053" r:id="rId35"/>
    <p:sldId id="1106" r:id="rId36"/>
    <p:sldId id="1164" r:id="rId37"/>
    <p:sldId id="1163" r:id="rId38"/>
    <p:sldId id="1122" r:id="rId39"/>
    <p:sldId id="1165" r:id="rId40"/>
    <p:sldId id="1221" r:id="rId41"/>
    <p:sldId id="1209" r:id="rId42"/>
    <p:sldId id="1148" r:id="rId43"/>
    <p:sldId id="1231" r:id="rId44"/>
    <p:sldId id="1232" r:id="rId45"/>
    <p:sldId id="1222" r:id="rId46"/>
    <p:sldId id="1186" r:id="rId47"/>
    <p:sldId id="1225" r:id="rId48"/>
    <p:sldId id="1226" r:id="rId49"/>
    <p:sldId id="1188" r:id="rId50"/>
    <p:sldId id="1189" r:id="rId51"/>
    <p:sldId id="1134" r:id="rId52"/>
    <p:sldId id="1119" r:id="rId53"/>
    <p:sldId id="1178" r:id="rId54"/>
    <p:sldId id="1152" r:id="rId55"/>
    <p:sldId id="1153" r:id="rId56"/>
    <p:sldId id="1154" r:id="rId57"/>
    <p:sldId id="1155" r:id="rId58"/>
    <p:sldId id="1156" r:id="rId59"/>
    <p:sldId id="1157" r:id="rId60"/>
    <p:sldId id="1158" r:id="rId61"/>
    <p:sldId id="1159" r:id="rId62"/>
    <p:sldId id="1160" r:id="rId63"/>
    <p:sldId id="1161" r:id="rId64"/>
    <p:sldId id="1120" r:id="rId65"/>
    <p:sldId id="1121" r:id="rId66"/>
    <p:sldId id="113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EDA"/>
    <a:srgbClr val="A9D18E"/>
    <a:srgbClr val="0C6D0C"/>
    <a:srgbClr val="3A5F2F"/>
    <a:srgbClr val="66FF66"/>
    <a:srgbClr val="036702"/>
    <a:srgbClr val="DEEBF7"/>
    <a:srgbClr val="EE853E"/>
    <a:srgbClr val="F5B58A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5" autoAdjust="0"/>
    <p:restoredTop sz="76786" autoAdjust="0"/>
  </p:normalViewPr>
  <p:slideViewPr>
    <p:cSldViewPr snapToGrid="0">
      <p:cViewPr varScale="1">
        <p:scale>
          <a:sx n="57" d="100"/>
          <a:sy n="57" d="100"/>
        </p:scale>
        <p:origin x="1456" y="36"/>
      </p:cViewPr>
      <p:guideLst/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E04D-146D-46F8-98A9-6F0EAD47FCF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4574-660D-4DA8-AED8-24003F4BC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7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7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60CE6-C82A-48CC-A240-B43DECF50A4A}" type="slidenum">
              <a:rPr kumimoji="0" lang="ar-SA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27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0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3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9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8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4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0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2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8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7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39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02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3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8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00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1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4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5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3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50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57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52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6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03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89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7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12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65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5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7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0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6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397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12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1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63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553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52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4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74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73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49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36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Domain of all formulas that can be expressed as the conjunction of all clauses that block states from </a:t>
                </a:r>
                <a:r>
                  <a:rPr lang="en-US" baseline="0" dirty="0" err="1" smtClean="0"/>
                  <a:t>B_k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Λ</a:t>
                </a:r>
                <a:r>
                  <a:rPr lang="en-US" baseline="0" dirty="0" smtClean="0"/>
                  <a:t>-PDR does Kleene iterations with the best abstract transformer.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4574-660D-4DA8-AED8-24003F4BC2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5AC3-53B5-4C40-B5B7-A8CD97C73FCF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8727-86A3-47E1-AB3C-C4DFB646C362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09C-E7E9-4CC1-A171-AB39682E0E00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83" y="3023292"/>
            <a:ext cx="4121658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1799953" rev="0"/>
            </a:camera>
            <a:lightRig rig="threePt" dir="t"/>
          </a:scene3d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6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72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9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1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8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3B2F-7A2F-4571-A768-065B68305D12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5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46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23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23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677863"/>
            <a:ext cx="82296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30375"/>
            <a:ext cx="4038600" cy="4395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0375"/>
            <a:ext cx="4038600" cy="4395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D0E86-ED5E-4DC6-B426-3181D9151283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213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ED0-9F5D-4090-B66A-512DDC34B881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0D9C-C765-4746-B3A5-7DDDE810D4ED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7827-A538-4364-BCD8-5D9B4523F9CA}" type="datetime1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B706-97C5-4971-8AA9-84E57C99DCDA}" type="datetime1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7709-1A1E-49F4-A7A2-D513B4824658}" type="datetime1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2416-BBEA-4D99-B318-075EE2FE73B1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CA19-D1FA-42AF-BBD0-074BBA72C5AB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BC78-0137-433A-8AA4-CDDB7BDD2326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B4EA-3A18-4931-80A2-5D8010BA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8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69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25-29, 2014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Dagstuhl Seminar 14351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013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0EED-6B89-664A-801E-D3FDD91C7C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marL="320040" algn="l" defTabSz="457200" rtl="0" eaLnBrk="1" latinLnBrk="0" hangingPunct="1">
        <a:spcBef>
          <a:spcPct val="0"/>
        </a:spcBef>
        <a:buFont typeface="Arial"/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900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900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900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9000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900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witter.com/yotamfe" TargetMode="External"/><Relationship Id="rId4" Type="http://schemas.openxmlformats.org/officeDocument/2006/relationships/hyperlink" Target="https://twitter.com/kaleval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50.png"/><Relationship Id="rId10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61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050.png"/><Relationship Id="rId11" Type="http://schemas.openxmlformats.org/officeDocument/2006/relationships/image" Target="../media/image21.png"/><Relationship Id="rId5" Type="http://schemas.openxmlformats.org/officeDocument/2006/relationships/image" Target="../media/image1040.png"/><Relationship Id="rId10" Type="http://schemas.openxmlformats.org/officeDocument/2006/relationships/image" Target="../media/image200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711.png"/><Relationship Id="rId5" Type="http://schemas.openxmlformats.org/officeDocument/2006/relationships/image" Target="../media/image1610.png"/><Relationship Id="rId4" Type="http://schemas.openxmlformats.org/officeDocument/2006/relationships/image" Target="../media/image8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103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24" Type="http://schemas.openxmlformats.org/officeDocument/2006/relationships/image" Target="../media/image9.png"/><Relationship Id="rId5" Type="http://schemas.openxmlformats.org/officeDocument/2006/relationships/image" Target="../media/image7.png"/><Relationship Id="rId23" Type="http://schemas.openxmlformats.org/officeDocument/2006/relationships/image" Target="../media/image411.png"/><Relationship Id="rId9" Type="http://schemas.openxmlformats.org/officeDocument/2006/relationships/image" Target="../media/image180.png"/><Relationship Id="rId2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10.png"/><Relationship Id="rId5" Type="http://schemas.openxmlformats.org/officeDocument/2006/relationships/image" Target="../media/image520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110.png"/><Relationship Id="rId5" Type="http://schemas.openxmlformats.org/officeDocument/2006/relationships/image" Target="../media/image52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530.png"/><Relationship Id="rId11" Type="http://schemas.openxmlformats.org/officeDocument/2006/relationships/image" Target="../media/image740.png"/><Relationship Id="rId10" Type="http://schemas.openxmlformats.org/officeDocument/2006/relationships/image" Target="../media/image730.png"/><Relationship Id="rId9" Type="http://schemas.openxmlformats.org/officeDocument/2006/relationships/image" Target="../media/image7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320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02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png"/><Relationship Id="rId20" Type="http://schemas.openxmlformats.org/officeDocument/2006/relationships/image" Target="../media/image1912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24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0110.png"/><Relationship Id="rId23" Type="http://schemas.openxmlformats.org/officeDocument/2006/relationships/image" Target="../media/image411.png"/><Relationship Id="rId10" Type="http://schemas.openxmlformats.org/officeDocument/2006/relationships/image" Target="../media/image84.png"/><Relationship Id="rId19" Type="http://schemas.openxmlformats.org/officeDocument/2006/relationships/image" Target="../media/image1411.png"/><Relationship Id="rId9" Type="http://schemas.openxmlformats.org/officeDocument/2006/relationships/image" Target="../media/image180.png"/><Relationship Id="rId14" Type="http://schemas.openxmlformats.org/officeDocument/2006/relationships/image" Target="../media/image9100.png"/><Relationship Id="rId2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71.png"/><Relationship Id="rId5" Type="http://schemas.openxmlformats.org/officeDocument/2006/relationships/image" Target="../media/image1030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43.png"/><Relationship Id="rId4" Type="http://schemas.openxmlformats.org/officeDocument/2006/relationships/image" Target="../media/image811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9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6.png"/><Relationship Id="rId5" Type="http://schemas.openxmlformats.org/officeDocument/2006/relationships/image" Target="../media/image811.png"/><Relationship Id="rId15" Type="http://schemas.openxmlformats.org/officeDocument/2006/relationships/image" Target="../media/image39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39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51.png"/><Relationship Id="rId5" Type="http://schemas.openxmlformats.org/officeDocument/2006/relationships/image" Target="../media/image811.png"/><Relationship Id="rId15" Type="http://schemas.openxmlformats.org/officeDocument/2006/relationships/image" Target="../media/image39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png"/><Relationship Id="rId1" Type="http://schemas.openxmlformats.org/officeDocument/2006/relationships/tags" Target="../tags/tag33.xml"/><Relationship Id="rId6" Type="http://schemas.openxmlformats.org/officeDocument/2006/relationships/image" Target="../media/image54.png"/><Relationship Id="rId5" Type="http://schemas.openxmlformats.org/officeDocument/2006/relationships/image" Target="../media/image811.png"/><Relationship Id="rId15" Type="http://schemas.openxmlformats.org/officeDocument/2006/relationships/image" Target="../media/image50.png"/><Relationship Id="rId4" Type="http://schemas.openxmlformats.org/officeDocument/2006/relationships/image" Target="../media/image45.png"/><Relationship Id="rId1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210.png"/><Relationship Id="rId5" Type="http://schemas.openxmlformats.org/officeDocument/2006/relationships/image" Target="../media/image7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71.png"/><Relationship Id="rId5" Type="http://schemas.openxmlformats.org/officeDocument/2006/relationships/image" Target="../media/image1030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79.png"/><Relationship Id="rId5" Type="http://schemas.openxmlformats.org/officeDocument/2006/relationships/image" Target="../media/image40.png"/><Relationship Id="rId10" Type="http://schemas.openxmlformats.org/officeDocument/2006/relationships/image" Target="../media/image86.png"/><Relationship Id="rId9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71.png"/><Relationship Id="rId5" Type="http://schemas.openxmlformats.org/officeDocument/2006/relationships/image" Target="../media/image1030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79.png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86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87.png"/><Relationship Id="rId5" Type="http://schemas.openxmlformats.org/officeDocument/2006/relationships/image" Target="../media/image1030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39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620.png"/><Relationship Id="rId11" Type="http://schemas.openxmlformats.org/officeDocument/2006/relationships/image" Target="../media/image65.png"/><Relationship Id="rId5" Type="http://schemas.openxmlformats.org/officeDocument/2006/relationships/image" Target="../media/image811.png"/><Relationship Id="rId10" Type="http://schemas.openxmlformats.org/officeDocument/2006/relationships/image" Target="../media/image640.png"/><Relationship Id="rId9" Type="http://schemas.openxmlformats.org/officeDocument/2006/relationships/image" Target="../media/image6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8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39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620.png"/><Relationship Id="rId11" Type="http://schemas.openxmlformats.org/officeDocument/2006/relationships/image" Target="../media/image65.png"/><Relationship Id="rId5" Type="http://schemas.openxmlformats.org/officeDocument/2006/relationships/image" Target="../media/image811.png"/><Relationship Id="rId10" Type="http://schemas.openxmlformats.org/officeDocument/2006/relationships/image" Target="../media/image640.png"/><Relationship Id="rId9" Type="http://schemas.openxmlformats.org/officeDocument/2006/relationships/image" Target="../media/image6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89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090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63.png"/><Relationship Id="rId17" Type="http://schemas.openxmlformats.org/officeDocument/2006/relationships/image" Target="../media/image5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1.png"/><Relationship Id="rId1" Type="http://schemas.openxmlformats.org/officeDocument/2006/relationships/tags" Target="../tags/tag48.xml"/><Relationship Id="rId15" Type="http://schemas.openxmlformats.org/officeDocument/2006/relationships/image" Target="../media/image521.png"/><Relationship Id="rId9" Type="http://schemas.openxmlformats.org/officeDocument/2006/relationships/image" Target="../media/image1060.png"/><Relationship Id="rId14" Type="http://schemas.openxmlformats.org/officeDocument/2006/relationships/image" Target="../media/image5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13" Type="http://schemas.openxmlformats.org/officeDocument/2006/relationships/image" Target="../media/image110.png"/><Relationship Id="rId18" Type="http://schemas.openxmlformats.org/officeDocument/2006/relationships/image" Target="../media/image521.png"/><Relationship Id="rId3" Type="http://schemas.openxmlformats.org/officeDocument/2006/relationships/notesSlide" Target="../notesSlides/notesSlide51.xml"/><Relationship Id="rId21" Type="http://schemas.openxmlformats.org/officeDocument/2006/relationships/image" Target="../media/image560.png"/><Relationship Id="rId17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0.png"/><Relationship Id="rId20" Type="http://schemas.openxmlformats.org/officeDocument/2006/relationships/image" Target="../media/image540.png"/><Relationship Id="rId1" Type="http://schemas.openxmlformats.org/officeDocument/2006/relationships/tags" Target="../tags/tag49.xml"/><Relationship Id="rId15" Type="http://schemas.openxmlformats.org/officeDocument/2006/relationships/image" Target="../media/image111.png"/><Relationship Id="rId10" Type="http://schemas.openxmlformats.org/officeDocument/2006/relationships/image" Target="../media/image167.png"/><Relationship Id="rId19" Type="http://schemas.openxmlformats.org/officeDocument/2006/relationships/image" Target="../media/image531.png"/><Relationship Id="rId22" Type="http://schemas.openxmlformats.org/officeDocument/2006/relationships/image" Target="../media/image5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13" Type="http://schemas.openxmlformats.org/officeDocument/2006/relationships/image" Target="../media/image110.png"/><Relationship Id="rId18" Type="http://schemas.openxmlformats.org/officeDocument/2006/relationships/image" Target="../media/image521.png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94.png"/><Relationship Id="rId17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0.png"/><Relationship Id="rId20" Type="http://schemas.openxmlformats.org/officeDocument/2006/relationships/image" Target="../media/image540.png"/><Relationship Id="rId1" Type="http://schemas.openxmlformats.org/officeDocument/2006/relationships/tags" Target="../tags/tag50.xml"/><Relationship Id="rId15" Type="http://schemas.openxmlformats.org/officeDocument/2006/relationships/image" Target="../media/image111.png"/><Relationship Id="rId10" Type="http://schemas.openxmlformats.org/officeDocument/2006/relationships/image" Target="../media/image167.png"/><Relationship Id="rId19" Type="http://schemas.openxmlformats.org/officeDocument/2006/relationships/image" Target="../media/image531.png"/><Relationship Id="rId4" Type="http://schemas.openxmlformats.org/officeDocument/2006/relationships/image" Target="../media/image560.png"/><Relationship Id="rId22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880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21.png"/><Relationship Id="rId12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0.png"/><Relationship Id="rId1" Type="http://schemas.openxmlformats.org/officeDocument/2006/relationships/tags" Target="../tags/tag51.xml"/><Relationship Id="rId6" Type="http://schemas.openxmlformats.org/officeDocument/2006/relationships/image" Target="../media/image510.png"/><Relationship Id="rId11" Type="http://schemas.openxmlformats.org/officeDocument/2006/relationships/image" Target="../media/image860.png"/><Relationship Id="rId5" Type="http://schemas.openxmlformats.org/officeDocument/2006/relationships/image" Target="../media/image96.png"/><Relationship Id="rId15" Type="http://schemas.openxmlformats.org/officeDocument/2006/relationships/image" Target="../media/image900.png"/><Relationship Id="rId10" Type="http://schemas.openxmlformats.org/officeDocument/2006/relationships/image" Target="../media/image850.png"/><Relationship Id="rId4" Type="http://schemas.openxmlformats.org/officeDocument/2006/relationships/image" Target="../media/image820.png"/><Relationship Id="rId9" Type="http://schemas.openxmlformats.org/officeDocument/2006/relationships/image" Target="../media/image540.png"/><Relationship Id="rId1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40.png"/><Relationship Id="rId12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531.png"/><Relationship Id="rId11" Type="http://schemas.openxmlformats.org/officeDocument/2006/relationships/image" Target="../media/image880.png"/><Relationship Id="rId5" Type="http://schemas.openxmlformats.org/officeDocument/2006/relationships/image" Target="../media/image521.png"/><Relationship Id="rId10" Type="http://schemas.openxmlformats.org/officeDocument/2006/relationships/image" Target="../media/image870.png"/><Relationship Id="rId4" Type="http://schemas.openxmlformats.org/officeDocument/2006/relationships/image" Target="../media/image510.png"/><Relationship Id="rId9" Type="http://schemas.openxmlformats.org/officeDocument/2006/relationships/image" Target="../media/image8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931.png"/><Relationship Id="rId4" Type="http://schemas.openxmlformats.org/officeDocument/2006/relationships/image" Target="../media/image9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1570.png"/><Relationship Id="rId18" Type="http://schemas.openxmlformats.org/officeDocument/2006/relationships/image" Target="../media/image1700.png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1780.png"/><Relationship Id="rId7" Type="http://schemas.openxmlformats.org/officeDocument/2006/relationships/image" Target="../media/image262.png"/><Relationship Id="rId12" Type="http://schemas.openxmlformats.org/officeDocument/2006/relationships/image" Target="../media/image1560.png"/><Relationship Id="rId17" Type="http://schemas.openxmlformats.org/officeDocument/2006/relationships/image" Target="../media/image16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0.png"/><Relationship Id="rId20" Type="http://schemas.openxmlformats.org/officeDocument/2006/relationships/image" Target="../media/image1730.png"/><Relationship Id="rId1" Type="http://schemas.openxmlformats.org/officeDocument/2006/relationships/tags" Target="../tags/tag55.xml"/><Relationship Id="rId6" Type="http://schemas.openxmlformats.org/officeDocument/2006/relationships/image" Target="../media/image259.png"/><Relationship Id="rId11" Type="http://schemas.openxmlformats.org/officeDocument/2006/relationships/image" Target="../media/image1550.png"/><Relationship Id="rId5" Type="http://schemas.openxmlformats.org/officeDocument/2006/relationships/image" Target="../media/image258.png"/><Relationship Id="rId15" Type="http://schemas.openxmlformats.org/officeDocument/2006/relationships/image" Target="../media/image1590.png"/><Relationship Id="rId10" Type="http://schemas.openxmlformats.org/officeDocument/2006/relationships/image" Target="../media/image1551.png"/><Relationship Id="rId19" Type="http://schemas.openxmlformats.org/officeDocument/2006/relationships/image" Target="../media/image1710.png"/><Relationship Id="rId4" Type="http://schemas.openxmlformats.org/officeDocument/2006/relationships/image" Target="../media/image940.png"/><Relationship Id="rId9" Type="http://schemas.openxmlformats.org/officeDocument/2006/relationships/image" Target="../media/image930.png"/><Relationship Id="rId14" Type="http://schemas.openxmlformats.org/officeDocument/2006/relationships/image" Target="../media/image1580.png"/><Relationship Id="rId22" Type="http://schemas.openxmlformats.org/officeDocument/2006/relationships/image" Target="../media/image9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21.png"/><Relationship Id="rId18" Type="http://schemas.openxmlformats.org/officeDocument/2006/relationships/image" Target="../media/image127.png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150.png"/><Relationship Id="rId12" Type="http://schemas.openxmlformats.org/officeDocument/2006/relationships/image" Target="../media/image120.png"/><Relationship Id="rId17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png"/><Relationship Id="rId1" Type="http://schemas.openxmlformats.org/officeDocument/2006/relationships/tags" Target="../tags/tag58.xml"/><Relationship Id="rId6" Type="http://schemas.openxmlformats.org/officeDocument/2006/relationships/image" Target="../media/image1140.png"/><Relationship Id="rId11" Type="http://schemas.openxmlformats.org/officeDocument/2006/relationships/image" Target="../media/image107.png"/><Relationship Id="rId5" Type="http://schemas.openxmlformats.org/officeDocument/2006/relationships/image" Target="../media/image1091.png"/><Relationship Id="rId15" Type="http://schemas.openxmlformats.org/officeDocument/2006/relationships/image" Target="../media/image123.png"/><Relationship Id="rId10" Type="http://schemas.openxmlformats.org/officeDocument/2006/relationships/image" Target="../media/image106.png"/><Relationship Id="rId19" Type="http://schemas.openxmlformats.org/officeDocument/2006/relationships/image" Target="../media/image128.png"/><Relationship Id="rId4" Type="http://schemas.openxmlformats.org/officeDocument/2006/relationships/image" Target="../media/image1080.png"/><Relationship Id="rId9" Type="http://schemas.openxmlformats.org/officeDocument/2006/relationships/image" Target="../media/image1170.png"/><Relationship Id="rId14" Type="http://schemas.openxmlformats.org/officeDocument/2006/relationships/image" Target="../media/image1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1.png"/><Relationship Id="rId18" Type="http://schemas.openxmlformats.org/officeDocument/2006/relationships/image" Target="../media/image137.pn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29.png"/><Relationship Id="rId12" Type="http://schemas.openxmlformats.org/officeDocument/2006/relationships/image" Target="../media/image133.png"/><Relationship Id="rId17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png"/><Relationship Id="rId20" Type="http://schemas.openxmlformats.org/officeDocument/2006/relationships/image" Target="../media/image108.png"/><Relationship Id="rId1" Type="http://schemas.openxmlformats.org/officeDocument/2006/relationships/tags" Target="../tags/tag59.xml"/><Relationship Id="rId6" Type="http://schemas.openxmlformats.org/officeDocument/2006/relationships/image" Target="../media/image1140.png"/><Relationship Id="rId11" Type="http://schemas.openxmlformats.org/officeDocument/2006/relationships/image" Target="../media/image132.png"/><Relationship Id="rId5" Type="http://schemas.openxmlformats.org/officeDocument/2006/relationships/image" Target="../media/image1091.png"/><Relationship Id="rId15" Type="http://schemas.openxmlformats.org/officeDocument/2006/relationships/image" Target="../media/image134.png"/><Relationship Id="rId10" Type="http://schemas.openxmlformats.org/officeDocument/2006/relationships/image" Target="../media/image131.png"/><Relationship Id="rId19" Type="http://schemas.openxmlformats.org/officeDocument/2006/relationships/image" Target="../media/image138.png"/><Relationship Id="rId4" Type="http://schemas.openxmlformats.org/officeDocument/2006/relationships/image" Target="../media/image1080.png"/><Relationship Id="rId9" Type="http://schemas.openxmlformats.org/officeDocument/2006/relationships/image" Target="../media/image130.png"/><Relationship Id="rId14" Type="http://schemas.openxmlformats.org/officeDocument/2006/relationships/image" Target="../media/image12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1620.png"/><Relationship Id="rId26" Type="http://schemas.openxmlformats.org/officeDocument/2006/relationships/image" Target="../media/image960.png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1780.png"/><Relationship Id="rId12" Type="http://schemas.openxmlformats.org/officeDocument/2006/relationships/image" Target="../media/image267.png"/><Relationship Id="rId25" Type="http://schemas.openxmlformats.org/officeDocument/2006/relationships/image" Target="../media/image1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6.png"/><Relationship Id="rId20" Type="http://schemas.openxmlformats.org/officeDocument/2006/relationships/image" Target="../media/image1730.png"/><Relationship Id="rId29" Type="http://schemas.openxmlformats.org/officeDocument/2006/relationships/image" Target="../media/image990.png"/><Relationship Id="rId1" Type="http://schemas.openxmlformats.org/officeDocument/2006/relationships/tags" Target="../tags/tag60.xml"/><Relationship Id="rId11" Type="http://schemas.openxmlformats.org/officeDocument/2006/relationships/image" Target="../media/image266.png"/><Relationship Id="rId24" Type="http://schemas.openxmlformats.org/officeDocument/2006/relationships/image" Target="../media/image1820.png"/><Relationship Id="rId15" Type="http://schemas.openxmlformats.org/officeDocument/2006/relationships/image" Target="../media/image961.png"/><Relationship Id="rId23" Type="http://schemas.openxmlformats.org/officeDocument/2006/relationships/image" Target="../media/image1811.png"/><Relationship Id="rId28" Type="http://schemas.openxmlformats.org/officeDocument/2006/relationships/image" Target="../media/image980.png"/><Relationship Id="rId10" Type="http://schemas.openxmlformats.org/officeDocument/2006/relationships/image" Target="../media/image1812.png"/><Relationship Id="rId19" Type="http://schemas.openxmlformats.org/officeDocument/2006/relationships/image" Target="../media/image1710.png"/><Relationship Id="rId4" Type="http://schemas.openxmlformats.org/officeDocument/2006/relationships/image" Target="../media/image940.png"/><Relationship Id="rId9" Type="http://schemas.openxmlformats.org/officeDocument/2006/relationships/image" Target="../media/image248.png"/><Relationship Id="rId14" Type="http://schemas.openxmlformats.org/officeDocument/2006/relationships/image" Target="../media/image1690.png"/><Relationship Id="rId22" Type="http://schemas.openxmlformats.org/officeDocument/2006/relationships/image" Target="../media/image950.png"/><Relationship Id="rId27" Type="http://schemas.openxmlformats.org/officeDocument/2006/relationships/image" Target="../media/image9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312738"/>
            <a:ext cx="8398669" cy="185569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/>
              <a:t>Invariant Inference </a:t>
            </a:r>
            <a:br>
              <a:rPr lang="en-US" dirty="0"/>
            </a:br>
            <a:r>
              <a:rPr lang="en-US" dirty="0"/>
              <a:t>With Provable Complexity </a:t>
            </a:r>
            <a:br>
              <a:rPr lang="en-US" dirty="0"/>
            </a:br>
            <a:r>
              <a:rPr lang="en-US" dirty="0"/>
              <a:t>From the Monotone Theory</a:t>
            </a:r>
            <a:endParaRPr lang="en-US" sz="4000" dirty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4" descr="Image result for neil immerma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3" name="AutoShape 8" descr="https://www.aucdn.dk/2016/assets/img/au_seg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AutoShape 10" descr="https://www.aucdn.dk/2016/assets/img/au_seg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כותרת משנה 2"/>
          <p:cNvSpPr txBox="1">
            <a:spLocks/>
          </p:cNvSpPr>
          <p:nvPr/>
        </p:nvSpPr>
        <p:spPr>
          <a:xfrm>
            <a:off x="2151456" y="2794013"/>
            <a:ext cx="2743200" cy="8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Yotam Feldman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</a:endParaRPr>
          </a:p>
        </p:txBody>
      </p:sp>
      <p:sp>
        <p:nvSpPr>
          <p:cNvPr id="11" name="כותרת משנה 2"/>
          <p:cNvSpPr txBox="1">
            <a:spLocks/>
          </p:cNvSpPr>
          <p:nvPr/>
        </p:nvSpPr>
        <p:spPr>
          <a:xfrm>
            <a:off x="4894656" y="2794013"/>
            <a:ext cx="2743200" cy="854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Sharon Shoham</a:t>
            </a:r>
          </a:p>
        </p:txBody>
      </p:sp>
      <p:pic>
        <p:nvPicPr>
          <p:cNvPr id="12" name="Picture 2" descr="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57" y="3447323"/>
            <a:ext cx="839640" cy="45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41" y="3408517"/>
            <a:ext cx="794105" cy="4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10C7FB2-FCE8-0D4E-B67C-79379B2D5206}"/>
              </a:ext>
            </a:extLst>
          </p:cNvPr>
          <p:cNvSpPr/>
          <p:nvPr/>
        </p:nvSpPr>
        <p:spPr>
          <a:xfrm>
            <a:off x="2469089" y="420938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exa Light" panose="02000000000000000000" pitchFamily="50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@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exa Light" panose="02000000000000000000" pitchFamily="50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yotamfe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Nexa Light" panose="02000000000000000000" pitchFamily="50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F1220-9C7E-164F-B282-BB5E4C9CBD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39" y="4064546"/>
            <a:ext cx="418972" cy="4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2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p:sp>
        <p:nvSpPr>
          <p:cNvPr id="20" name="Right Arrow 19"/>
          <p:cNvSpPr/>
          <p:nvPr/>
        </p:nvSpPr>
        <p:spPr>
          <a:xfrm rot="2450516">
            <a:off x="5793705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057185" y="3088671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complex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Super-Efficient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4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5272644" y="3018275"/>
            <a:ext cx="3586348" cy="12877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b="1" dirty="0">
                    <a:solidFill>
                      <a:srgbClr val="7030A0"/>
                    </a:solidFill>
                  </a:rPr>
                  <a:t>abstract interpretation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  <a:blipFill>
                <a:blip r:embed="rId5"/>
                <a:stretch>
                  <a:fillRect t="-12683" b="-1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8037951">
            <a:off x="2010713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1993468" y="4717417"/>
            <a:ext cx="5179228" cy="1425844"/>
          </a:xfrm>
          <a:prstGeom prst="wedgeRectCallout">
            <a:avLst>
              <a:gd name="adj1" fmla="val -16417"/>
              <a:gd name="adj2" fmla="val -33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endParaRPr lang="en-US" sz="2800" kern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3468" y="4758266"/>
            <a:ext cx="52998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>
                <a:solidFill>
                  <a:srgbClr val="000000"/>
                </a:solidFill>
                <a:cs typeface="Arial"/>
              </a:rPr>
              <a:t>Goal:</a:t>
            </a:r>
          </a:p>
          <a:p>
            <a:pPr algn="ctr"/>
            <a:r>
              <a:rPr lang="en-US" sz="2800" kern="0" dirty="0">
                <a:solidFill>
                  <a:srgbClr val="000000"/>
                </a:solidFill>
                <a:cs typeface="Arial"/>
              </a:rPr>
              <a:t>Efficiently infer complex invariants </a:t>
            </a:r>
            <a:br>
              <a:rPr lang="en-US" sz="2800" kern="0" dirty="0">
                <a:solidFill>
                  <a:srgbClr val="000000"/>
                </a:solidFill>
                <a:cs typeface="Arial"/>
              </a:rPr>
            </a:br>
            <a:r>
              <a:rPr lang="en-US" sz="2800" kern="0" dirty="0">
                <a:solidFill>
                  <a:srgbClr val="000000"/>
                </a:solidFill>
                <a:cs typeface="Arial"/>
              </a:rPr>
              <a:t>beyond monotone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27996" y="1869817"/>
            <a:ext cx="3397971" cy="2734046"/>
            <a:chOff x="2437964" y="3667347"/>
            <a:chExt cx="3397971" cy="2734046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>
                  <a:solidFill>
                    <a:srgbClr val="0066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Oval 275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Oval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Oval 273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Oval 2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9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75" grpId="0" animBg="1"/>
      <p:bldP spid="276" grpId="0" animBg="1"/>
      <p:bldP spid="2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ight Triangle 279"/>
          <p:cNvSpPr/>
          <p:nvPr/>
        </p:nvSpPr>
        <p:spPr>
          <a:xfrm rot="10800000">
            <a:off x="2423386" y="2170130"/>
            <a:ext cx="1260209" cy="2382487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Right Triangle 280"/>
          <p:cNvSpPr/>
          <p:nvPr/>
        </p:nvSpPr>
        <p:spPr>
          <a:xfrm>
            <a:off x="2428077" y="2147627"/>
            <a:ext cx="1311276" cy="2450546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ight Triangle 267"/>
          <p:cNvSpPr/>
          <p:nvPr/>
        </p:nvSpPr>
        <p:spPr>
          <a:xfrm rot="10800000">
            <a:off x="2962544" y="2166672"/>
            <a:ext cx="943836" cy="238594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Triangle 273"/>
          <p:cNvSpPr/>
          <p:nvPr/>
        </p:nvSpPr>
        <p:spPr>
          <a:xfrm>
            <a:off x="3518703" y="2276552"/>
            <a:ext cx="1170952" cy="2308665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Right Triangle 275"/>
          <p:cNvSpPr/>
          <p:nvPr/>
        </p:nvSpPr>
        <p:spPr>
          <a:xfrm rot="5400000" flipH="1">
            <a:off x="4012094" y="2750219"/>
            <a:ext cx="967247" cy="275105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 rot="486108">
            <a:off x="3588297" y="3129670"/>
            <a:ext cx="1085663" cy="98783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ight Triangle 277"/>
          <p:cNvSpPr/>
          <p:nvPr/>
        </p:nvSpPr>
        <p:spPr>
          <a:xfrm rot="16200000" flipH="1">
            <a:off x="4756059" y="3608258"/>
            <a:ext cx="320755" cy="1566938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Oval 272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3" name="Oval 2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Oval 281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2" name="Oval 2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05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27996" y="1869817"/>
            <a:ext cx="3397971" cy="2734046"/>
            <a:chOff x="2437964" y="3667347"/>
            <a:chExt cx="3397971" cy="2734046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>
                  <a:solidFill>
                    <a:srgbClr val="0066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Oval 275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Oval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Oval 273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Oval 2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9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27996" y="1869817"/>
            <a:ext cx="3397971" cy="2734046"/>
            <a:chOff x="2437964" y="3667347"/>
            <a:chExt cx="3397971" cy="2734046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>
                  <a:solidFill>
                    <a:srgbClr val="0066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Oval 275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6" name="Oval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Oval 273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4" name="Oval 2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Oval 267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Oval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2719939" y="4739199"/>
                <a:ext cx="36971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39" y="4739199"/>
                <a:ext cx="3697102" cy="523220"/>
              </a:xfrm>
              <a:prstGeom prst="rect">
                <a:avLst/>
              </a:prstGeom>
              <a:blipFill>
                <a:blip r:embed="rId10"/>
                <a:stretch>
                  <a:fillRect l="-329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Freeform 255"/>
          <p:cNvSpPr>
            <a:spLocks/>
          </p:cNvSpPr>
          <p:nvPr/>
        </p:nvSpPr>
        <p:spPr bwMode="auto">
          <a:xfrm>
            <a:off x="2421266" y="2971814"/>
            <a:ext cx="1869763" cy="161459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90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3" name="Freeform 259"/>
          <p:cNvSpPr>
            <a:spLocks/>
          </p:cNvSpPr>
          <p:nvPr/>
        </p:nvSpPr>
        <p:spPr bwMode="auto">
          <a:xfrm>
            <a:off x="2424614" y="3327473"/>
            <a:ext cx="1528485" cy="12690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7" name="Freeform 258"/>
          <p:cNvSpPr>
            <a:spLocks/>
          </p:cNvSpPr>
          <p:nvPr/>
        </p:nvSpPr>
        <p:spPr bwMode="auto">
          <a:xfrm>
            <a:off x="2421782" y="3548410"/>
            <a:ext cx="1219984" cy="10497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8" name="Freeform 257"/>
          <p:cNvSpPr>
            <a:spLocks/>
          </p:cNvSpPr>
          <p:nvPr/>
        </p:nvSpPr>
        <p:spPr bwMode="auto">
          <a:xfrm>
            <a:off x="2424362" y="3757872"/>
            <a:ext cx="981596" cy="82734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81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Oval 278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9" name="Oval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Rectangle 279"/>
          <p:cNvSpPr/>
          <p:nvPr/>
        </p:nvSpPr>
        <p:spPr>
          <a:xfrm>
            <a:off x="4931354" y="5471721"/>
            <a:ext cx="32164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Bounded model checking</a:t>
            </a:r>
            <a:endParaRPr lang="en-US" dirty="0"/>
          </a:p>
        </p:txBody>
      </p:sp>
      <p:cxnSp>
        <p:nvCxnSpPr>
          <p:cNvPr id="281" name="Straight Arrow Connector 280"/>
          <p:cNvCxnSpPr>
            <a:stCxn id="280" idx="1"/>
          </p:cNvCxnSpPr>
          <p:nvPr/>
        </p:nvCxnSpPr>
        <p:spPr>
          <a:xfrm flipH="1" flipV="1">
            <a:off x="4102790" y="5271044"/>
            <a:ext cx="828564" cy="4161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008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prev inv"/>
          <p:cNvGrpSpPr/>
          <p:nvPr/>
        </p:nvGrpSpPr>
        <p:grpSpPr>
          <a:xfrm>
            <a:off x="2427996" y="1869817"/>
            <a:ext cx="3397971" cy="2734046"/>
            <a:chOff x="2437964" y="3667347"/>
            <a:chExt cx="3397971" cy="2734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4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 w="381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285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grpFill/>
            <a:ln w="3810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280" name="Right Triangle 279"/>
          <p:cNvSpPr/>
          <p:nvPr/>
        </p:nvSpPr>
        <p:spPr>
          <a:xfrm rot="10800000">
            <a:off x="2423386" y="2170130"/>
            <a:ext cx="1260209" cy="2382487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Right Triangle 280"/>
          <p:cNvSpPr/>
          <p:nvPr/>
        </p:nvSpPr>
        <p:spPr>
          <a:xfrm>
            <a:off x="2428077" y="2147627"/>
            <a:ext cx="1311276" cy="2450546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ight Triangle 267"/>
          <p:cNvSpPr/>
          <p:nvPr/>
        </p:nvSpPr>
        <p:spPr>
          <a:xfrm rot="10800000">
            <a:off x="2962544" y="2166672"/>
            <a:ext cx="943836" cy="238594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Triangle 273"/>
          <p:cNvSpPr/>
          <p:nvPr/>
        </p:nvSpPr>
        <p:spPr>
          <a:xfrm>
            <a:off x="3518703" y="2276552"/>
            <a:ext cx="1170952" cy="2308665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Right Triangle 275"/>
          <p:cNvSpPr/>
          <p:nvPr/>
        </p:nvSpPr>
        <p:spPr>
          <a:xfrm rot="5400000" flipH="1">
            <a:off x="4012094" y="2750219"/>
            <a:ext cx="967247" cy="275105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 rot="486108">
            <a:off x="3588297" y="3129670"/>
            <a:ext cx="1085663" cy="98783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ight Triangle 277"/>
          <p:cNvSpPr/>
          <p:nvPr/>
        </p:nvSpPr>
        <p:spPr>
          <a:xfrm rot="16200000" flipH="1">
            <a:off x="4756059" y="3608258"/>
            <a:ext cx="320755" cy="1566938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9" name="Freeform 255"/>
          <p:cNvSpPr>
            <a:spLocks/>
          </p:cNvSpPr>
          <p:nvPr/>
        </p:nvSpPr>
        <p:spPr bwMode="auto">
          <a:xfrm>
            <a:off x="2421266" y="2971814"/>
            <a:ext cx="1869763" cy="161459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90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0" name="Freeform 259"/>
          <p:cNvSpPr>
            <a:spLocks/>
          </p:cNvSpPr>
          <p:nvPr/>
        </p:nvSpPr>
        <p:spPr bwMode="auto">
          <a:xfrm>
            <a:off x="2424614" y="3327473"/>
            <a:ext cx="1528485" cy="12690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1" name="Freeform 258"/>
          <p:cNvSpPr>
            <a:spLocks/>
          </p:cNvSpPr>
          <p:nvPr/>
        </p:nvSpPr>
        <p:spPr bwMode="auto">
          <a:xfrm>
            <a:off x="2421782" y="3548410"/>
            <a:ext cx="1219984" cy="10497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2" name="Freeform 257"/>
          <p:cNvSpPr>
            <a:spLocks/>
          </p:cNvSpPr>
          <p:nvPr/>
        </p:nvSpPr>
        <p:spPr bwMode="auto">
          <a:xfrm>
            <a:off x="2424362" y="3757872"/>
            <a:ext cx="981596" cy="82734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81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Oval 272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3" name="Oval 2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Oval 281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2" name="Oval 2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/>
              <p:cNvSpPr/>
              <p:nvPr/>
            </p:nvSpPr>
            <p:spPr>
              <a:xfrm>
                <a:off x="2719939" y="4739199"/>
                <a:ext cx="3690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dirty="0" smtClean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8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6" name="Rectangle 2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39" y="4739199"/>
                <a:ext cx="3690241" cy="523220"/>
              </a:xfrm>
              <a:prstGeom prst="rect">
                <a:avLst/>
              </a:prstGeom>
              <a:blipFill>
                <a:blip r:embed="rId8"/>
                <a:stretch>
                  <a:fillRect l="-33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6231" y="1587969"/>
                <a:ext cx="5610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EE853E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>
                  <a:solidFill>
                    <a:srgbClr val="EE853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31" y="1587969"/>
                <a:ext cx="56105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3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87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05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prev inv"/>
          <p:cNvGrpSpPr/>
          <p:nvPr/>
        </p:nvGrpSpPr>
        <p:grpSpPr>
          <a:xfrm>
            <a:off x="2427996" y="1869817"/>
            <a:ext cx="3397971" cy="2734046"/>
            <a:chOff x="2437964" y="3667347"/>
            <a:chExt cx="3397971" cy="2734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4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 w="381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285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grpFill/>
            <a:ln w="3810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280" name="Right Triangle 279"/>
          <p:cNvSpPr/>
          <p:nvPr/>
        </p:nvSpPr>
        <p:spPr>
          <a:xfrm rot="10800000">
            <a:off x="2423386" y="2170130"/>
            <a:ext cx="1260209" cy="2382487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Right Triangle 280"/>
          <p:cNvSpPr/>
          <p:nvPr/>
        </p:nvSpPr>
        <p:spPr>
          <a:xfrm>
            <a:off x="2428077" y="2147627"/>
            <a:ext cx="1311276" cy="2450546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ight Triangle 267"/>
          <p:cNvSpPr/>
          <p:nvPr/>
        </p:nvSpPr>
        <p:spPr>
          <a:xfrm rot="10800000">
            <a:off x="2962544" y="2166672"/>
            <a:ext cx="943836" cy="238594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Triangle 273"/>
          <p:cNvSpPr/>
          <p:nvPr/>
        </p:nvSpPr>
        <p:spPr>
          <a:xfrm>
            <a:off x="3518703" y="2276552"/>
            <a:ext cx="1170952" cy="2308665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Right Triangle 275"/>
          <p:cNvSpPr/>
          <p:nvPr/>
        </p:nvSpPr>
        <p:spPr>
          <a:xfrm rot="5400000" flipH="1">
            <a:off x="4012094" y="2750219"/>
            <a:ext cx="967247" cy="275105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 rot="486108">
            <a:off x="3588297" y="3129670"/>
            <a:ext cx="1085663" cy="98783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ight Triangle 277"/>
          <p:cNvSpPr/>
          <p:nvPr/>
        </p:nvSpPr>
        <p:spPr>
          <a:xfrm rot="16200000" flipH="1">
            <a:off x="4756059" y="3608258"/>
            <a:ext cx="320755" cy="1566938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9" name="Freeform 255"/>
          <p:cNvSpPr>
            <a:spLocks/>
          </p:cNvSpPr>
          <p:nvPr/>
        </p:nvSpPr>
        <p:spPr bwMode="auto">
          <a:xfrm>
            <a:off x="2421266" y="2971814"/>
            <a:ext cx="1869763" cy="161459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90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0" name="Freeform 259"/>
          <p:cNvSpPr>
            <a:spLocks/>
          </p:cNvSpPr>
          <p:nvPr/>
        </p:nvSpPr>
        <p:spPr bwMode="auto">
          <a:xfrm>
            <a:off x="2424614" y="3327473"/>
            <a:ext cx="1528485" cy="12690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1" name="Freeform 258"/>
          <p:cNvSpPr>
            <a:spLocks/>
          </p:cNvSpPr>
          <p:nvPr/>
        </p:nvSpPr>
        <p:spPr bwMode="auto">
          <a:xfrm>
            <a:off x="2421782" y="3548410"/>
            <a:ext cx="1219984" cy="10497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2" name="Freeform 257"/>
          <p:cNvSpPr>
            <a:spLocks/>
          </p:cNvSpPr>
          <p:nvPr/>
        </p:nvSpPr>
        <p:spPr bwMode="auto">
          <a:xfrm>
            <a:off x="2424362" y="3757872"/>
            <a:ext cx="981596" cy="82734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81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Oval 272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3" name="Oval 2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Oval 281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2" name="Oval 2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/>
              <p:cNvSpPr/>
              <p:nvPr/>
            </p:nvSpPr>
            <p:spPr>
              <a:xfrm>
                <a:off x="2719939" y="4739199"/>
                <a:ext cx="3690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dirty="0" smtClean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8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6" name="Rectangle 2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39" y="4739199"/>
                <a:ext cx="3690241" cy="523220"/>
              </a:xfrm>
              <a:prstGeom prst="rect">
                <a:avLst/>
              </a:prstGeom>
              <a:blipFill>
                <a:blip r:embed="rId8"/>
                <a:stretch>
                  <a:fillRect l="-33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6231" y="1587969"/>
                <a:ext cx="5610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EE853E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>
                  <a:solidFill>
                    <a:srgbClr val="EE853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31" y="1587969"/>
                <a:ext cx="56105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112472" y="5250751"/>
                <a:ext cx="67243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800" dirty="0"/>
                  <a:t>is a term (conjunction of literals)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3200" i="1" dirty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72" y="5250751"/>
                <a:ext cx="6724341" cy="584775"/>
              </a:xfrm>
              <a:prstGeom prst="rect">
                <a:avLst/>
              </a:prstGeom>
              <a:blipFill>
                <a:blip r:embed="rId10"/>
                <a:stretch>
                  <a:fillRect t="-1042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2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prev inv"/>
          <p:cNvGrpSpPr/>
          <p:nvPr/>
        </p:nvGrpSpPr>
        <p:grpSpPr>
          <a:xfrm>
            <a:off x="2427996" y="1869817"/>
            <a:ext cx="3397971" cy="2734046"/>
            <a:chOff x="2437964" y="3667347"/>
            <a:chExt cx="3397971" cy="27340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4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 w="381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285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grpFill/>
            <a:ln w="3810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280" name="Right Triangle 279"/>
          <p:cNvSpPr/>
          <p:nvPr/>
        </p:nvSpPr>
        <p:spPr>
          <a:xfrm rot="10800000">
            <a:off x="2423386" y="2170130"/>
            <a:ext cx="1260209" cy="2382487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Right Triangle 280"/>
          <p:cNvSpPr/>
          <p:nvPr/>
        </p:nvSpPr>
        <p:spPr>
          <a:xfrm>
            <a:off x="2428077" y="2147627"/>
            <a:ext cx="1311276" cy="2450546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ight Triangle 267"/>
          <p:cNvSpPr/>
          <p:nvPr/>
        </p:nvSpPr>
        <p:spPr>
          <a:xfrm rot="10800000">
            <a:off x="2962544" y="2166672"/>
            <a:ext cx="943836" cy="238594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Triangle 273"/>
          <p:cNvSpPr/>
          <p:nvPr/>
        </p:nvSpPr>
        <p:spPr>
          <a:xfrm>
            <a:off x="3518703" y="2276552"/>
            <a:ext cx="1170952" cy="2308665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Right Triangle 275"/>
          <p:cNvSpPr/>
          <p:nvPr/>
        </p:nvSpPr>
        <p:spPr>
          <a:xfrm rot="5400000" flipH="1">
            <a:off x="4012094" y="2750219"/>
            <a:ext cx="967247" cy="2751052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 rot="486108">
            <a:off x="3588297" y="3129670"/>
            <a:ext cx="1085663" cy="98783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ight Triangle 277"/>
          <p:cNvSpPr/>
          <p:nvPr/>
        </p:nvSpPr>
        <p:spPr>
          <a:xfrm rot="16200000" flipH="1">
            <a:off x="4756059" y="3608258"/>
            <a:ext cx="320755" cy="1566938"/>
          </a:xfrm>
          <a:prstGeom prst="rt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23388" y="1543004"/>
            <a:ext cx="4102510" cy="3051711"/>
            <a:chOff x="2449393" y="3359793"/>
            <a:chExt cx="4102510" cy="3051711"/>
          </a:xfrm>
        </p:grpSpPr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4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73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2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57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8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9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0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1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2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3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4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65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48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9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0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1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2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3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4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5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56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3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39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0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1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2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3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4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5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6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47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4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20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27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8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9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0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1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2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3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4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35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218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9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0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1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2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3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4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5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26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208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209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0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1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2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3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4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5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6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17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75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97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8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9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0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1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2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3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4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205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7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88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9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0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1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2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3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4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5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96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7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79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0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1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2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3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4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5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6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87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5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43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64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5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6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7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8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9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0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1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72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4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55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6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7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8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9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0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1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2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63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45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46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7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8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49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0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1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2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3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54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8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50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34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5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6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7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8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9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0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1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42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25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2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3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1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83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04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5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6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7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8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9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0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1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95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6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7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8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9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0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1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2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03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8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86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7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8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9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0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1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2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3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94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2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5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74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5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6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7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8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9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0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1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82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65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6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7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8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2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3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56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0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1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2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3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4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9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20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41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2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3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4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5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6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7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8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9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1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32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3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4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5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6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7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8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9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40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22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23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4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5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6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7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8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29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0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31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267" name="Freeform 263"/>
          <p:cNvSpPr>
            <a:spLocks/>
          </p:cNvSpPr>
          <p:nvPr/>
        </p:nvSpPr>
        <p:spPr bwMode="auto">
          <a:xfrm rot="16200000">
            <a:off x="5261744" y="2521415"/>
            <a:ext cx="647596" cy="971475"/>
          </a:xfrm>
          <a:custGeom>
            <a:avLst/>
            <a:gdLst>
              <a:gd name="T0" fmla="*/ 0 w 20714"/>
              <a:gd name="T1" fmla="*/ 0 h 21600"/>
              <a:gd name="T2" fmla="*/ 20653 w 20714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4" h="21600">
                <a:moveTo>
                  <a:pt x="0" y="0"/>
                </a:moveTo>
                <a:cubicBezTo>
                  <a:pt x="11273" y="560"/>
                  <a:pt x="21600" y="11360"/>
                  <a:pt x="20653" y="21600"/>
                </a:cubicBezTo>
              </a:path>
            </a:pathLst>
          </a:custGeom>
          <a:noFill/>
          <a:ln w="571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9" name="Freeform 255"/>
          <p:cNvSpPr>
            <a:spLocks/>
          </p:cNvSpPr>
          <p:nvPr/>
        </p:nvSpPr>
        <p:spPr bwMode="auto">
          <a:xfrm>
            <a:off x="2421266" y="2971814"/>
            <a:ext cx="1869763" cy="161459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90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0" name="Freeform 259"/>
          <p:cNvSpPr>
            <a:spLocks/>
          </p:cNvSpPr>
          <p:nvPr/>
        </p:nvSpPr>
        <p:spPr bwMode="auto">
          <a:xfrm>
            <a:off x="2424614" y="3327473"/>
            <a:ext cx="1528485" cy="12690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1" name="Freeform 258"/>
          <p:cNvSpPr>
            <a:spLocks/>
          </p:cNvSpPr>
          <p:nvPr/>
        </p:nvSpPr>
        <p:spPr bwMode="auto">
          <a:xfrm>
            <a:off x="2421782" y="3548410"/>
            <a:ext cx="1219984" cy="10497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2" name="Freeform 257"/>
          <p:cNvSpPr>
            <a:spLocks/>
          </p:cNvSpPr>
          <p:nvPr/>
        </p:nvSpPr>
        <p:spPr bwMode="auto">
          <a:xfrm>
            <a:off x="2424362" y="3757872"/>
            <a:ext cx="981596" cy="82734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81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Oval 272"/>
              <p:cNvSpPr/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3" name="Oval 2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1" y="4019085"/>
                <a:ext cx="753688" cy="40651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Oval 274"/>
              <p:cNvSpPr/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Oval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4" y="3187208"/>
                <a:ext cx="449386" cy="4396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Oval 281"/>
              <p:cNvSpPr/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2" name="Oval 2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49" y="1620857"/>
                <a:ext cx="801704" cy="74573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/>
              <p:cNvSpPr/>
              <p:nvPr/>
            </p:nvSpPr>
            <p:spPr>
              <a:xfrm>
                <a:off x="2719939" y="4739199"/>
                <a:ext cx="3690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8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dirty="0" smtClean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8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6" name="Rectangle 2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39" y="4739199"/>
                <a:ext cx="3690241" cy="523220"/>
              </a:xfrm>
              <a:prstGeom prst="rect">
                <a:avLst/>
              </a:prstGeom>
              <a:blipFill>
                <a:blip r:embed="rId8"/>
                <a:stretch>
                  <a:fillRect l="-33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6231" y="1587969"/>
                <a:ext cx="5610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EE853E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>
                  <a:solidFill>
                    <a:srgbClr val="EE853E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31" y="1587969"/>
                <a:ext cx="56105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Rectangle 286"/>
              <p:cNvSpPr/>
              <p:nvPr/>
            </p:nvSpPr>
            <p:spPr>
              <a:xfrm>
                <a:off x="2421266" y="5237994"/>
                <a:ext cx="42868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800" dirty="0"/>
                  <a:t>is a conjunction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3200" i="1" dirty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7" name="Rectangle 2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5237994"/>
                <a:ext cx="4286815" cy="584775"/>
              </a:xfrm>
              <a:prstGeom prst="rect">
                <a:avLst/>
              </a:prstGeom>
              <a:blipFill>
                <a:blip r:embed="rId10"/>
                <a:stretch>
                  <a:fillRect t="-1042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Rectangle 287"/>
          <p:cNvSpPr/>
          <p:nvPr/>
        </p:nvSpPr>
        <p:spPr>
          <a:xfrm>
            <a:off x="352183" y="1105998"/>
            <a:ext cx="8686798" cy="363320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Rectangular Callout 288"/>
              <p:cNvSpPr/>
              <p:nvPr/>
            </p:nvSpPr>
            <p:spPr>
              <a:xfrm>
                <a:off x="610720" y="1906371"/>
                <a:ext cx="7987016" cy="508848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∧…∧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e-I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9" name="Rectangular Callout 2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0" y="1906371"/>
                <a:ext cx="7987016" cy="508848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11"/>
                <a:stretch>
                  <a:fillRect b="-10714"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ular Callout 289"/>
              <p:cNvSpPr/>
              <p:nvPr/>
            </p:nvSpPr>
            <p:spPr>
              <a:xfrm>
                <a:off x="610719" y="2875201"/>
                <a:ext cx="7987017" cy="508848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0" name="Rectangular Callout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9" y="2875201"/>
                <a:ext cx="7987017" cy="508848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Rectangular Callout 290"/>
              <p:cNvSpPr/>
              <p:nvPr/>
            </p:nvSpPr>
            <p:spPr>
              <a:xfrm>
                <a:off x="610719" y="2376207"/>
                <a:ext cx="7987016" cy="508848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b="0" i="1" smtClean="0">
                          <a:solidFill>
                            <a:srgbClr val="EE853E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∧…∧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e-IL" sz="2400" i="1">
                                  <a:solidFill>
                                    <a:srgbClr val="DEEBF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1" name="Rectangular Callout 2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9" y="2376207"/>
                <a:ext cx="7987016" cy="508848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13"/>
                <a:stretch>
                  <a:fillRect b="-10714"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2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293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7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290" grpId="0" animBg="1"/>
      <p:bldP spid="2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570" y="1660176"/>
                <a:ext cx="5738750" cy="513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∨…∨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 …∧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70" y="1660176"/>
                <a:ext cx="5738750" cy="513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706896" y="2176916"/>
            <a:ext cx="2088928" cy="701410"/>
            <a:chOff x="1619650" y="2402562"/>
            <a:chExt cx="2644005" cy="701410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2791003" y="1231209"/>
              <a:ext cx="301299" cy="2644005"/>
            </a:xfrm>
            <a:prstGeom prst="rightBrace">
              <a:avLst>
                <a:gd name="adj1" fmla="val 8333"/>
                <a:gd name="adj2" fmla="val 4897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573266" y="2703862"/>
                  <a:ext cx="13718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gen(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266" y="2703862"/>
                  <a:ext cx="1371809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6215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007934" y="2189729"/>
            <a:ext cx="2307265" cy="701410"/>
            <a:chOff x="1619650" y="2402562"/>
            <a:chExt cx="2644005" cy="701410"/>
          </a:xfrm>
        </p:grpSpPr>
        <p:sp>
          <p:nvSpPr>
            <p:cNvPr id="25" name="Right Brace 24"/>
            <p:cNvSpPr/>
            <p:nvPr/>
          </p:nvSpPr>
          <p:spPr>
            <a:xfrm rot="5400000">
              <a:off x="2791003" y="1231209"/>
              <a:ext cx="301299" cy="2644005"/>
            </a:xfrm>
            <a:prstGeom prst="rightBrace">
              <a:avLst>
                <a:gd name="adj1" fmla="val 8333"/>
                <a:gd name="adj2" fmla="val 4897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73266" y="2703862"/>
                  <a:ext cx="13718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gen(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266" y="2703862"/>
                  <a:ext cx="137180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5102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414900" y="1213082"/>
            <a:ext cx="37526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Inferring invariant in CNF: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7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00926" y="5073944"/>
                <a:ext cx="4572000" cy="11610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= drop literals from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while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 dirty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300" b="1" dirty="0">
                    <a:solidFill>
                      <a:srgbClr val="00B050"/>
                    </a:solidFill>
                  </a:rPr>
                  <a:t> </a:t>
                </a:r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1161023"/>
              </a:xfrm>
              <a:prstGeom prst="rect">
                <a:avLst/>
              </a:prstGeom>
              <a:blipFill>
                <a:blip r:embed="rId8"/>
                <a:stretch>
                  <a:fillRect l="-1067" t="-3665" b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14900" y="6262831"/>
            <a:ext cx="7796509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[HVC’12] Computing Interpolants without Proofs.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Chockler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Ivrii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Matsliah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[LPAR’13] Instantiations, Zippers and EPR Interpolation.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Bjørner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Gurfinkel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Korovin,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Lahav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7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00926" y="5073944"/>
                <a:ext cx="4572000" cy="11610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= drop literals from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while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 dirty="0">
                        <a:solidFill>
                          <a:srgbClr val="EE853E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300" b="1" dirty="0">
                    <a:solidFill>
                      <a:srgbClr val="00B050"/>
                    </a:solidFill>
                  </a:rPr>
                  <a:t> </a:t>
                </a:r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1161023"/>
              </a:xfrm>
              <a:prstGeom prst="rect">
                <a:avLst/>
              </a:prstGeom>
              <a:blipFill>
                <a:blip r:embed="rId6"/>
                <a:stretch>
                  <a:fillRect l="-1067" t="-3665" b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43527" y="2923019"/>
            <a:ext cx="8686798" cy="3446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21266" y="2896550"/>
                <a:ext cx="3038354" cy="798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prstClr val="black"/>
                    </a:solidFill>
                  </a:rPr>
                  <a:t>#clauses in shortest CNF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2896550"/>
                <a:ext cx="3038354" cy="798424"/>
              </a:xfrm>
              <a:prstGeom prst="rect">
                <a:avLst/>
              </a:prstGeom>
              <a:blipFill>
                <a:blip r:embed="rId7"/>
                <a:stretch>
                  <a:fillRect l="-2605" t="-5344" r="-1002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52589" y="2941630"/>
            <a:ext cx="13427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#variables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1423959" y="2293502"/>
            <a:ext cx="540095" cy="6481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60845" y="2293502"/>
            <a:ext cx="680881" cy="7079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02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7" y="1667179"/>
                <a:ext cx="30092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7" y="1667179"/>
                <a:ext cx="3009276" cy="430887"/>
              </a:xfrm>
              <a:prstGeom prst="rect">
                <a:avLst/>
              </a:prstGeom>
              <a:blipFill>
                <a:blip r:embed="rId5"/>
                <a:stretch>
                  <a:fillRect l="-142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9396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939689" cy="430887"/>
              </a:xfrm>
              <a:prstGeom prst="rect">
                <a:avLst/>
              </a:prstGeom>
              <a:blipFill>
                <a:blip r:embed="rId6"/>
                <a:stretch>
                  <a:fillRect l="-145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Init</a:t>
            </a:r>
            <a:r>
              <a:rPr lang="en-US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Bad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400110"/>
              </a:xfrm>
              <a:prstGeom prst="rect">
                <a:avLst/>
              </a:prstGeom>
              <a:blipFill>
                <a:blip r:embed="rId9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Safety of Transition Systems</a:t>
            </a:r>
          </a:p>
        </p:txBody>
      </p:sp>
      <p:grpSp>
        <p:nvGrpSpPr>
          <p:cNvPr id="1082" name="Group 1081"/>
          <p:cNvGrpSpPr/>
          <p:nvPr/>
        </p:nvGrpSpPr>
        <p:grpSpPr>
          <a:xfrm>
            <a:off x="578982" y="3327895"/>
            <a:ext cx="4102510" cy="3051711"/>
            <a:chOff x="2449393" y="3359793"/>
            <a:chExt cx="4102510" cy="3051711"/>
          </a:xfrm>
        </p:grpSpPr>
        <p:sp>
          <p:nvSpPr>
            <p:cNvPr id="1083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084" name="Group 1083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085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242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130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326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7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8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9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0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1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2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3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4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30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317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8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9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0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1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2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3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4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5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30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308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9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0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1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2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3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4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5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6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243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127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96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7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8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9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0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1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2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3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4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76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287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8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9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0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1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2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3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4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5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7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78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9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0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1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2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3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4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5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6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244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24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66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7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8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9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0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1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2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3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4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4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257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8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9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0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1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2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3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4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5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47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48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9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0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1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2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3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4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5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6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086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212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233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4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5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6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7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8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9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40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41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213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224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5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6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7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8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9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0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1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2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214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215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6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7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8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9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0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1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2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3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087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1119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82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203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4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5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6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7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8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9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0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1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83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94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5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6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7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8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9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0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1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2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84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85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6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7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8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9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0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1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2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3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120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1152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173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4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5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6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7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8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9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0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1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4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5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6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7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8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9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0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1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2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4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55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6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7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8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9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0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1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2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3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121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1122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143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4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5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6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7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8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9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0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1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23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34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5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6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7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8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9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0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1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2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24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25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6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7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8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9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0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1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2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3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088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1089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1110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1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2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3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4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5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6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7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8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090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1101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2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3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4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5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6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7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8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9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091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1092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3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4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5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6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7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8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9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0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p:sp>
        <p:nvSpPr>
          <p:cNvPr id="341" name="Freeform 255"/>
          <p:cNvSpPr>
            <a:spLocks/>
          </p:cNvSpPr>
          <p:nvPr/>
        </p:nvSpPr>
        <p:spPr bwMode="auto">
          <a:xfrm>
            <a:off x="576860" y="4218803"/>
            <a:ext cx="2383875" cy="215249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90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4" name="Freeform 259"/>
          <p:cNvSpPr>
            <a:spLocks/>
          </p:cNvSpPr>
          <p:nvPr/>
        </p:nvSpPr>
        <p:spPr bwMode="auto">
          <a:xfrm>
            <a:off x="580208" y="5112364"/>
            <a:ext cx="1528485" cy="12690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3" name="Freeform 258"/>
          <p:cNvSpPr>
            <a:spLocks/>
          </p:cNvSpPr>
          <p:nvPr/>
        </p:nvSpPr>
        <p:spPr bwMode="auto">
          <a:xfrm>
            <a:off x="577376" y="5333302"/>
            <a:ext cx="1219984" cy="1044698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2" name="Freeform 257"/>
          <p:cNvSpPr>
            <a:spLocks/>
          </p:cNvSpPr>
          <p:nvPr/>
        </p:nvSpPr>
        <p:spPr bwMode="auto">
          <a:xfrm>
            <a:off x="579956" y="5542763"/>
            <a:ext cx="981596" cy="82734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81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Oval 345"/>
              <p:cNvSpPr/>
              <p:nvPr/>
            </p:nvSpPr>
            <p:spPr>
              <a:xfrm>
                <a:off x="615205" y="5803976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6" name="Oval 3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5" y="5803976"/>
                <a:ext cx="753688" cy="40651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Rectangle 336"/>
              <p:cNvSpPr/>
              <p:nvPr/>
            </p:nvSpPr>
            <p:spPr>
              <a:xfrm>
                <a:off x="3950347" y="1664245"/>
                <a:ext cx="548105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7" name="Rectangle 3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47" y="1664245"/>
                <a:ext cx="5481058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Oval 347"/>
              <p:cNvSpPr/>
              <p:nvPr/>
            </p:nvSpPr>
            <p:spPr>
              <a:xfrm>
                <a:off x="3743377" y="3469119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8" name="Oval 3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77" y="3469119"/>
                <a:ext cx="801704" cy="74573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04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46" grpId="0" animBg="1"/>
      <p:bldP spid="337" grpId="0"/>
      <p:bldP spid="3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ctangle 299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327" name="Oval 326"/>
          <p:cNvSpPr/>
          <p:nvPr/>
        </p:nvSpPr>
        <p:spPr>
          <a:xfrm>
            <a:off x="1340715" y="4963823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/>
          <p:cNvCxnSpPr>
            <a:stCxn id="327" idx="6"/>
          </p:cNvCxnSpPr>
          <p:nvPr/>
        </p:nvCxnSpPr>
        <p:spPr>
          <a:xfrm flipV="1">
            <a:off x="1512165" y="5045466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Oval 328"/>
          <p:cNvSpPr/>
          <p:nvPr/>
        </p:nvSpPr>
        <p:spPr>
          <a:xfrm>
            <a:off x="2704150" y="4963823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Connector 329"/>
          <p:cNvCxnSpPr>
            <a:stCxn id="327" idx="7"/>
            <a:endCxn id="331" idx="3"/>
          </p:cNvCxnSpPr>
          <p:nvPr/>
        </p:nvCxnSpPr>
        <p:spPr>
          <a:xfrm flipV="1">
            <a:off x="1487057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>
          <a:xfrm>
            <a:off x="2042843" y="4237509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2" name="Straight Connector 331"/>
          <p:cNvCxnSpPr>
            <a:stCxn id="331" idx="6"/>
          </p:cNvCxnSpPr>
          <p:nvPr/>
        </p:nvCxnSpPr>
        <p:spPr>
          <a:xfrm flipV="1">
            <a:off x="2214293" y="4319152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3406278" y="4237509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>
            <a:stCxn id="329" idx="7"/>
            <a:endCxn id="333" idx="3"/>
          </p:cNvCxnSpPr>
          <p:nvPr/>
        </p:nvCxnSpPr>
        <p:spPr>
          <a:xfrm flipV="1">
            <a:off x="2850492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Oval 334"/>
          <p:cNvSpPr/>
          <p:nvPr/>
        </p:nvSpPr>
        <p:spPr>
          <a:xfrm>
            <a:off x="1340715" y="3920024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/>
          <p:cNvCxnSpPr>
            <a:stCxn id="335" idx="6"/>
          </p:cNvCxnSpPr>
          <p:nvPr/>
        </p:nvCxnSpPr>
        <p:spPr>
          <a:xfrm flipV="1">
            <a:off x="1512165" y="4001667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2704150" y="3920024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8" name="Straight Connector 337"/>
          <p:cNvCxnSpPr>
            <a:stCxn id="335" idx="7"/>
            <a:endCxn id="339" idx="3"/>
          </p:cNvCxnSpPr>
          <p:nvPr/>
        </p:nvCxnSpPr>
        <p:spPr>
          <a:xfrm flipV="1">
            <a:off x="1487057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/>
          <p:cNvSpPr/>
          <p:nvPr/>
        </p:nvSpPr>
        <p:spPr>
          <a:xfrm>
            <a:off x="2042843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/>
          <p:cNvCxnSpPr>
            <a:stCxn id="339" idx="6"/>
          </p:cNvCxnSpPr>
          <p:nvPr/>
        </p:nvCxnSpPr>
        <p:spPr>
          <a:xfrm flipV="1">
            <a:off x="2214293" y="3275353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3406278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2" name="Straight Connector 341"/>
          <p:cNvCxnSpPr>
            <a:stCxn id="337" idx="7"/>
            <a:endCxn id="341" idx="3"/>
          </p:cNvCxnSpPr>
          <p:nvPr/>
        </p:nvCxnSpPr>
        <p:spPr>
          <a:xfrm flipV="1">
            <a:off x="2850492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35" idx="4"/>
            <a:endCxn id="327" idx="0"/>
          </p:cNvCxnSpPr>
          <p:nvPr/>
        </p:nvCxnSpPr>
        <p:spPr>
          <a:xfrm>
            <a:off x="1426440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134011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3502889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37" idx="4"/>
            <a:endCxn id="329" idx="0"/>
          </p:cNvCxnSpPr>
          <p:nvPr/>
        </p:nvCxnSpPr>
        <p:spPr>
          <a:xfrm>
            <a:off x="2789875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blipFill>
                <a:blip r:embed="rId5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blipFill>
                <a:blip r:embed="rId6"/>
                <a:stretch>
                  <a:fillRect l="-10924" t="-2174" r="-117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blipFill>
                <a:blip r:embed="rId7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blipFill>
                <a:blip r:embed="rId8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blipFill>
                <a:blip r:embed="rId9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1" name="Rectangle 360"/>
          <p:cNvSpPr/>
          <p:nvPr/>
        </p:nvSpPr>
        <p:spPr>
          <a:xfrm>
            <a:off x="1701800" y="2274963"/>
            <a:ext cx="1303286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6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29" grpId="0" animBg="1"/>
      <p:bldP spid="331" grpId="0" animBg="1"/>
      <p:bldP spid="333" grpId="0" animBg="1"/>
      <p:bldP spid="335" grpId="0" animBg="1"/>
      <p:bldP spid="337" grpId="0" animBg="1"/>
      <p:bldP spid="339" grpId="0" animBg="1"/>
      <p:bldP spid="341" grpId="0" animBg="1"/>
      <p:bldP spid="347" grpId="0"/>
      <p:bldP spid="348" grpId="0"/>
      <p:bldP spid="352" grpId="0"/>
      <p:bldP spid="353" grpId="0"/>
      <p:bldP spid="3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ctangle 299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327" name="Oval 326"/>
          <p:cNvSpPr/>
          <p:nvPr/>
        </p:nvSpPr>
        <p:spPr>
          <a:xfrm>
            <a:off x="1340715" y="4963823"/>
            <a:ext cx="171450" cy="171450"/>
          </a:xfrm>
          <a:prstGeom prst="ellipse">
            <a:avLst/>
          </a:prstGeom>
          <a:solidFill>
            <a:srgbClr val="A9D18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/>
          <p:cNvCxnSpPr>
            <a:stCxn id="327" idx="6"/>
          </p:cNvCxnSpPr>
          <p:nvPr/>
        </p:nvCxnSpPr>
        <p:spPr>
          <a:xfrm flipV="1">
            <a:off x="1512165" y="5045466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Oval 328"/>
          <p:cNvSpPr/>
          <p:nvPr/>
        </p:nvSpPr>
        <p:spPr>
          <a:xfrm>
            <a:off x="2704150" y="4963823"/>
            <a:ext cx="171450" cy="171450"/>
          </a:xfrm>
          <a:prstGeom prst="ellipse">
            <a:avLst/>
          </a:prstGeom>
          <a:solidFill>
            <a:srgbClr val="A9D18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Connector 329"/>
          <p:cNvCxnSpPr>
            <a:stCxn id="327" idx="7"/>
            <a:endCxn id="331" idx="3"/>
          </p:cNvCxnSpPr>
          <p:nvPr/>
        </p:nvCxnSpPr>
        <p:spPr>
          <a:xfrm flipV="1">
            <a:off x="1487057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>
          <a:xfrm>
            <a:off x="2042843" y="4237509"/>
            <a:ext cx="171450" cy="171450"/>
          </a:xfrm>
          <a:prstGeom prst="ellipse">
            <a:avLst/>
          </a:prstGeom>
          <a:solidFill>
            <a:srgbClr val="A9D18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2" name="Straight Connector 331"/>
          <p:cNvCxnSpPr>
            <a:stCxn id="331" idx="6"/>
          </p:cNvCxnSpPr>
          <p:nvPr/>
        </p:nvCxnSpPr>
        <p:spPr>
          <a:xfrm flipV="1">
            <a:off x="2214293" y="4319152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3406278" y="4237509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>
            <a:stCxn id="329" idx="7"/>
            <a:endCxn id="333" idx="3"/>
          </p:cNvCxnSpPr>
          <p:nvPr/>
        </p:nvCxnSpPr>
        <p:spPr>
          <a:xfrm flipV="1">
            <a:off x="2850492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Oval 334"/>
          <p:cNvSpPr/>
          <p:nvPr/>
        </p:nvSpPr>
        <p:spPr>
          <a:xfrm>
            <a:off x="1340715" y="3920024"/>
            <a:ext cx="171450" cy="171450"/>
          </a:xfrm>
          <a:prstGeom prst="ellipse">
            <a:avLst/>
          </a:prstGeom>
          <a:solidFill>
            <a:srgbClr val="A9D18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/>
          <p:cNvCxnSpPr>
            <a:stCxn id="335" idx="6"/>
          </p:cNvCxnSpPr>
          <p:nvPr/>
        </p:nvCxnSpPr>
        <p:spPr>
          <a:xfrm flipV="1">
            <a:off x="1512165" y="4001667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2704150" y="3920024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8" name="Straight Connector 337"/>
          <p:cNvCxnSpPr>
            <a:stCxn id="335" idx="7"/>
            <a:endCxn id="339" idx="3"/>
          </p:cNvCxnSpPr>
          <p:nvPr/>
        </p:nvCxnSpPr>
        <p:spPr>
          <a:xfrm flipV="1">
            <a:off x="1487057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/>
          <p:cNvSpPr/>
          <p:nvPr/>
        </p:nvSpPr>
        <p:spPr>
          <a:xfrm>
            <a:off x="2042843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/>
          <p:cNvCxnSpPr>
            <a:stCxn id="339" idx="6"/>
          </p:cNvCxnSpPr>
          <p:nvPr/>
        </p:nvCxnSpPr>
        <p:spPr>
          <a:xfrm flipV="1">
            <a:off x="2214293" y="3275353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3406278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2" name="Straight Connector 341"/>
          <p:cNvCxnSpPr>
            <a:stCxn id="337" idx="7"/>
            <a:endCxn id="341" idx="3"/>
          </p:cNvCxnSpPr>
          <p:nvPr/>
        </p:nvCxnSpPr>
        <p:spPr>
          <a:xfrm flipV="1">
            <a:off x="2850492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35" idx="4"/>
            <a:endCxn id="327" idx="0"/>
          </p:cNvCxnSpPr>
          <p:nvPr/>
        </p:nvCxnSpPr>
        <p:spPr>
          <a:xfrm>
            <a:off x="1426440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134011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3502889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37" idx="4"/>
            <a:endCxn id="329" idx="0"/>
          </p:cNvCxnSpPr>
          <p:nvPr/>
        </p:nvCxnSpPr>
        <p:spPr>
          <a:xfrm>
            <a:off x="2789875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blipFill>
                <a:blip r:embed="rId5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blipFill>
                <a:blip r:embed="rId6"/>
                <a:stretch>
                  <a:fillRect l="-10924" t="-2174" r="-117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1298192" y="5367033"/>
                <a:ext cx="1888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92" y="5367033"/>
                <a:ext cx="188865" cy="430887"/>
              </a:xfrm>
              <a:prstGeom prst="rect">
                <a:avLst/>
              </a:prstGeom>
              <a:blipFill>
                <a:blip r:embed="rId7"/>
                <a:stretch>
                  <a:fillRect r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2701773" y="2929899"/>
                <a:ext cx="504138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73" y="2929899"/>
                <a:ext cx="504138" cy="369332"/>
              </a:xfrm>
              <a:prstGeom prst="rect">
                <a:avLst/>
              </a:prstGeom>
              <a:blipFill>
                <a:blip r:embed="rId8"/>
                <a:stretch>
                  <a:fillRect l="-8434" r="-6024"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blipFill>
                <a:blip r:embed="rId9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blipFill>
                <a:blip r:embed="rId10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blipFill>
                <a:blip r:embed="rId11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701800" y="2274963"/>
            <a:ext cx="1303286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91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ctangle 299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327" name="Oval 326"/>
          <p:cNvSpPr/>
          <p:nvPr/>
        </p:nvSpPr>
        <p:spPr>
          <a:xfrm>
            <a:off x="1340715" y="4963823"/>
            <a:ext cx="171450" cy="171450"/>
          </a:xfrm>
          <a:prstGeom prst="ellipse">
            <a:avLst/>
          </a:prstGeom>
          <a:solidFill>
            <a:srgbClr val="A9D18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/>
          <p:cNvCxnSpPr>
            <a:stCxn id="327" idx="6"/>
          </p:cNvCxnSpPr>
          <p:nvPr/>
        </p:nvCxnSpPr>
        <p:spPr>
          <a:xfrm flipV="1">
            <a:off x="1512165" y="5045466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Oval 328"/>
          <p:cNvSpPr/>
          <p:nvPr/>
        </p:nvSpPr>
        <p:spPr>
          <a:xfrm>
            <a:off x="2704150" y="4963823"/>
            <a:ext cx="171450" cy="171450"/>
          </a:xfrm>
          <a:prstGeom prst="ellipse">
            <a:avLst/>
          </a:prstGeom>
          <a:solidFill>
            <a:srgbClr val="A9D18E"/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Connector 329"/>
          <p:cNvCxnSpPr>
            <a:stCxn id="327" idx="7"/>
            <a:endCxn id="331" idx="3"/>
          </p:cNvCxnSpPr>
          <p:nvPr/>
        </p:nvCxnSpPr>
        <p:spPr>
          <a:xfrm flipV="1">
            <a:off x="1487057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>
          <a:xfrm>
            <a:off x="2042843" y="4237509"/>
            <a:ext cx="171450" cy="171450"/>
          </a:xfrm>
          <a:prstGeom prst="ellipse">
            <a:avLst/>
          </a:prstGeom>
          <a:solidFill>
            <a:srgbClr val="A9D18E"/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2" name="Straight Connector 331"/>
          <p:cNvCxnSpPr>
            <a:stCxn id="331" idx="6"/>
          </p:cNvCxnSpPr>
          <p:nvPr/>
        </p:nvCxnSpPr>
        <p:spPr>
          <a:xfrm flipV="1">
            <a:off x="2214293" y="4319152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3406278" y="4237509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>
            <a:stCxn id="329" idx="7"/>
            <a:endCxn id="333" idx="3"/>
          </p:cNvCxnSpPr>
          <p:nvPr/>
        </p:nvCxnSpPr>
        <p:spPr>
          <a:xfrm flipV="1">
            <a:off x="2850492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Oval 334"/>
          <p:cNvSpPr/>
          <p:nvPr/>
        </p:nvSpPr>
        <p:spPr>
          <a:xfrm>
            <a:off x="1340715" y="3920024"/>
            <a:ext cx="171450" cy="171450"/>
          </a:xfrm>
          <a:prstGeom prst="ellipse">
            <a:avLst/>
          </a:prstGeom>
          <a:solidFill>
            <a:srgbClr val="A9D18E"/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/>
          <p:cNvCxnSpPr>
            <a:stCxn id="335" idx="6"/>
          </p:cNvCxnSpPr>
          <p:nvPr/>
        </p:nvCxnSpPr>
        <p:spPr>
          <a:xfrm flipV="1">
            <a:off x="1512165" y="4001667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2704150" y="3920024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8" name="Straight Connector 337"/>
          <p:cNvCxnSpPr>
            <a:stCxn id="335" idx="7"/>
            <a:endCxn id="339" idx="3"/>
          </p:cNvCxnSpPr>
          <p:nvPr/>
        </p:nvCxnSpPr>
        <p:spPr>
          <a:xfrm flipV="1">
            <a:off x="1487057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/>
          <p:cNvSpPr/>
          <p:nvPr/>
        </p:nvSpPr>
        <p:spPr>
          <a:xfrm>
            <a:off x="2042843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/>
          <p:cNvCxnSpPr>
            <a:stCxn id="339" idx="6"/>
          </p:cNvCxnSpPr>
          <p:nvPr/>
        </p:nvCxnSpPr>
        <p:spPr>
          <a:xfrm flipV="1">
            <a:off x="2214293" y="3275353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3406278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2" name="Straight Connector 341"/>
          <p:cNvCxnSpPr>
            <a:stCxn id="337" idx="7"/>
            <a:endCxn id="341" idx="3"/>
          </p:cNvCxnSpPr>
          <p:nvPr/>
        </p:nvCxnSpPr>
        <p:spPr>
          <a:xfrm flipV="1">
            <a:off x="2850492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35" idx="4"/>
            <a:endCxn id="327" idx="0"/>
          </p:cNvCxnSpPr>
          <p:nvPr/>
        </p:nvCxnSpPr>
        <p:spPr>
          <a:xfrm>
            <a:off x="1426440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134011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3502889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37" idx="4"/>
            <a:endCxn id="329" idx="0"/>
          </p:cNvCxnSpPr>
          <p:nvPr/>
        </p:nvCxnSpPr>
        <p:spPr>
          <a:xfrm>
            <a:off x="2789875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blipFill>
                <a:blip r:embed="rId5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blipFill>
                <a:blip r:embed="rId6"/>
                <a:stretch>
                  <a:fillRect l="-10924" t="-2174" r="-117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4391988" y="3771841"/>
                <a:ext cx="1402692" cy="553998"/>
              </a:xfrm>
              <a:prstGeom prst="rect">
                <a:avLst/>
              </a:prstGeom>
              <a:noFill/>
              <a:ln>
                <a:solidFill>
                  <a:srgbClr val="C7AEDA"/>
                </a:solidFill>
              </a:ln>
              <a:effectLst>
                <a:glow rad="228600">
                  <a:srgbClr val="7030A0">
                    <a:alpha val="40000"/>
                  </a:srgbClr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3A5F2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3A5F2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3A5F2F"/>
                  </a:solidFill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8" y="3771841"/>
                <a:ext cx="140269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7AEDA"/>
                </a:solidFill>
              </a:ln>
              <a:effectLst>
                <a:glow rad="228600">
                  <a:srgbClr val="7030A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1298192" y="5367033"/>
                <a:ext cx="1888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92" y="5367033"/>
                <a:ext cx="188865" cy="430887"/>
              </a:xfrm>
              <a:prstGeom prst="rect">
                <a:avLst/>
              </a:prstGeom>
              <a:blipFill>
                <a:blip r:embed="rId8"/>
                <a:stretch>
                  <a:fillRect r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2701773" y="2929899"/>
                <a:ext cx="504138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73" y="2929899"/>
                <a:ext cx="504138" cy="369332"/>
              </a:xfrm>
              <a:prstGeom prst="rect">
                <a:avLst/>
              </a:prstGeom>
              <a:blipFill>
                <a:blip r:embed="rId9"/>
                <a:stretch>
                  <a:fillRect l="-8434" r="-6024"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blipFill>
                <a:blip r:embed="rId10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blipFill>
                <a:blip r:embed="rId11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blipFill>
                <a:blip r:embed="rId12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701800" y="2274963"/>
            <a:ext cx="1303286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28960" y="3141277"/>
            <a:ext cx="302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Boundary: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06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ctangle 299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327" name="Oval 326"/>
          <p:cNvSpPr/>
          <p:nvPr/>
        </p:nvSpPr>
        <p:spPr>
          <a:xfrm>
            <a:off x="1340715" y="4963823"/>
            <a:ext cx="171450" cy="171450"/>
          </a:xfrm>
          <a:prstGeom prst="ellipse">
            <a:avLst/>
          </a:prstGeom>
          <a:solidFill>
            <a:srgbClr val="A9D18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/>
          <p:cNvCxnSpPr>
            <a:stCxn id="327" idx="6"/>
          </p:cNvCxnSpPr>
          <p:nvPr/>
        </p:nvCxnSpPr>
        <p:spPr>
          <a:xfrm flipV="1">
            <a:off x="1512165" y="5045466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Oval 328"/>
          <p:cNvSpPr/>
          <p:nvPr/>
        </p:nvSpPr>
        <p:spPr>
          <a:xfrm>
            <a:off x="2704150" y="4963823"/>
            <a:ext cx="171450" cy="171450"/>
          </a:xfrm>
          <a:prstGeom prst="ellipse">
            <a:avLst/>
          </a:prstGeom>
          <a:solidFill>
            <a:srgbClr val="A9D18E"/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Connector 329"/>
          <p:cNvCxnSpPr>
            <a:stCxn id="327" idx="7"/>
            <a:endCxn id="331" idx="3"/>
          </p:cNvCxnSpPr>
          <p:nvPr/>
        </p:nvCxnSpPr>
        <p:spPr>
          <a:xfrm flipV="1">
            <a:off x="1487057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>
          <a:xfrm>
            <a:off x="2042843" y="4237509"/>
            <a:ext cx="171450" cy="171450"/>
          </a:xfrm>
          <a:prstGeom prst="ellipse">
            <a:avLst/>
          </a:prstGeom>
          <a:solidFill>
            <a:srgbClr val="A9D18E"/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2" name="Straight Connector 331"/>
          <p:cNvCxnSpPr>
            <a:stCxn id="331" idx="6"/>
          </p:cNvCxnSpPr>
          <p:nvPr/>
        </p:nvCxnSpPr>
        <p:spPr>
          <a:xfrm flipV="1">
            <a:off x="2214293" y="4319152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3406278" y="4237509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>
            <a:stCxn id="329" idx="7"/>
            <a:endCxn id="333" idx="3"/>
          </p:cNvCxnSpPr>
          <p:nvPr/>
        </p:nvCxnSpPr>
        <p:spPr>
          <a:xfrm flipV="1">
            <a:off x="2850492" y="4383851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Oval 334"/>
          <p:cNvSpPr/>
          <p:nvPr/>
        </p:nvSpPr>
        <p:spPr>
          <a:xfrm>
            <a:off x="1340715" y="3920024"/>
            <a:ext cx="171450" cy="171450"/>
          </a:xfrm>
          <a:prstGeom prst="ellipse">
            <a:avLst/>
          </a:prstGeom>
          <a:solidFill>
            <a:srgbClr val="A9D18E"/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/>
          <p:cNvCxnSpPr>
            <a:stCxn id="335" idx="6"/>
          </p:cNvCxnSpPr>
          <p:nvPr/>
        </p:nvCxnSpPr>
        <p:spPr>
          <a:xfrm flipV="1">
            <a:off x="1512165" y="4001667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2704150" y="3920024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8" name="Straight Connector 337"/>
          <p:cNvCxnSpPr>
            <a:stCxn id="335" idx="7"/>
            <a:endCxn id="339" idx="3"/>
          </p:cNvCxnSpPr>
          <p:nvPr/>
        </p:nvCxnSpPr>
        <p:spPr>
          <a:xfrm flipV="1">
            <a:off x="1487057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Oval 338"/>
          <p:cNvSpPr/>
          <p:nvPr/>
        </p:nvSpPr>
        <p:spPr>
          <a:xfrm>
            <a:off x="2042843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0" name="Straight Connector 339"/>
          <p:cNvCxnSpPr>
            <a:stCxn id="339" idx="6"/>
          </p:cNvCxnSpPr>
          <p:nvPr/>
        </p:nvCxnSpPr>
        <p:spPr>
          <a:xfrm flipV="1">
            <a:off x="2214293" y="3275353"/>
            <a:ext cx="1191985" cy="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3406278" y="319371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2" name="Straight Connector 341"/>
          <p:cNvCxnSpPr>
            <a:stCxn id="337" idx="7"/>
            <a:endCxn id="341" idx="3"/>
          </p:cNvCxnSpPr>
          <p:nvPr/>
        </p:nvCxnSpPr>
        <p:spPr>
          <a:xfrm flipV="1">
            <a:off x="2850492" y="3340052"/>
            <a:ext cx="580894" cy="60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35" idx="4"/>
            <a:endCxn id="327" idx="0"/>
          </p:cNvCxnSpPr>
          <p:nvPr/>
        </p:nvCxnSpPr>
        <p:spPr>
          <a:xfrm>
            <a:off x="1426440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134011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3502889" y="3365160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37" idx="4"/>
            <a:endCxn id="329" idx="0"/>
          </p:cNvCxnSpPr>
          <p:nvPr/>
        </p:nvCxnSpPr>
        <p:spPr>
          <a:xfrm>
            <a:off x="2789875" y="4091474"/>
            <a:ext cx="0" cy="87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60" y="2998354"/>
                <a:ext cx="726161" cy="276999"/>
              </a:xfrm>
              <a:prstGeom prst="rect">
                <a:avLst/>
              </a:prstGeom>
              <a:blipFill>
                <a:blip r:embed="rId5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8" y="5135272"/>
                <a:ext cx="726161" cy="276999"/>
              </a:xfrm>
              <a:prstGeom prst="rect">
                <a:avLst/>
              </a:prstGeom>
              <a:blipFill>
                <a:blip r:embed="rId6"/>
                <a:stretch>
                  <a:fillRect l="-10924" t="-2174" r="-117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1298192" y="5367033"/>
                <a:ext cx="1888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92" y="5367033"/>
                <a:ext cx="188865" cy="430887"/>
              </a:xfrm>
              <a:prstGeom prst="rect">
                <a:avLst/>
              </a:prstGeom>
              <a:blipFill>
                <a:blip r:embed="rId7"/>
                <a:stretch>
                  <a:fillRect r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2701773" y="2929899"/>
                <a:ext cx="504138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773" y="2929899"/>
                <a:ext cx="504138" cy="369332"/>
              </a:xfrm>
              <a:prstGeom prst="rect">
                <a:avLst/>
              </a:prstGeom>
              <a:blipFill>
                <a:blip r:embed="rId8"/>
                <a:stretch>
                  <a:fillRect l="-8434" r="-6024"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085" y="5101734"/>
                <a:ext cx="726161" cy="276999"/>
              </a:xfrm>
              <a:prstGeom prst="rect">
                <a:avLst/>
              </a:prstGeom>
              <a:blipFill>
                <a:blip r:embed="rId9"/>
                <a:stretch>
                  <a:fillRect l="-10924" t="-2222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3" y="3814475"/>
                <a:ext cx="726161" cy="276999"/>
              </a:xfrm>
              <a:prstGeom prst="rect">
                <a:avLst/>
              </a:prstGeom>
              <a:blipFill>
                <a:blip r:embed="rId10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72" y="4502219"/>
                <a:ext cx="726161" cy="276999"/>
              </a:xfrm>
              <a:prstGeom prst="rect">
                <a:avLst/>
              </a:prstGeom>
              <a:blipFill>
                <a:blip r:embed="rId11"/>
                <a:stretch>
                  <a:fillRect l="-10924" t="-4444" r="-1176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5" name="TextBox 354"/>
          <p:cNvSpPr txBox="1"/>
          <p:nvPr/>
        </p:nvSpPr>
        <p:spPr>
          <a:xfrm>
            <a:off x="4628960" y="3141277"/>
            <a:ext cx="302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Fence condition: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01800" y="2274963"/>
            <a:ext cx="1303286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0866" y="3777131"/>
                <a:ext cx="32754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⊆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32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32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66" y="3777131"/>
                <a:ext cx="3275448" cy="584775"/>
              </a:xfrm>
              <a:prstGeom prst="rect">
                <a:avLst/>
              </a:prstGeom>
              <a:blipFill>
                <a:blip r:embed="rId13"/>
                <a:stretch>
                  <a:fillRect t="-13542" r="-40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91988" y="3771841"/>
                <a:ext cx="1402692" cy="553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3A5F2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3A5F2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3A5F2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3A5F2F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8" y="3771841"/>
                <a:ext cx="140269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81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2183" y="1105998"/>
            <a:ext cx="8686798" cy="116896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b="1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302" name="Rectangle 301"/>
          <p:cNvSpPr/>
          <p:nvPr/>
        </p:nvSpPr>
        <p:spPr>
          <a:xfrm>
            <a:off x="5397500" y="2246938"/>
            <a:ext cx="1587500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541752" y="1407181"/>
            <a:ext cx="3473850" cy="723273"/>
          </a:xfrm>
          <a:prstGeom prst="wedgeRectCallout">
            <a:avLst>
              <a:gd name="adj1" fmla="val -35621"/>
              <a:gd name="adj2" fmla="val -388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cs typeface="Arial"/>
              </a:rPr>
              <a:t>All variables appear positively (un-negated)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70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52183" y="1105998"/>
            <a:ext cx="8686798" cy="116896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00926" y="5073944"/>
                <a:ext cx="4572000" cy="11541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drop literals from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while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3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300" b="0" i="1" dirty="0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300" b="1" dirty="0">
                    <a:solidFill>
                      <a:srgbClr val="00B050"/>
                    </a:solidFill>
                  </a:rPr>
                  <a:t> </a:t>
                </a:r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1154162"/>
              </a:xfrm>
              <a:prstGeom prst="rect">
                <a:avLst/>
              </a:prstGeom>
              <a:blipFill>
                <a:blip r:embed="rId6"/>
                <a:stretch>
                  <a:fillRect l="-1067" t="-368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b="1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225091" y="2782015"/>
            <a:ext cx="8686798" cy="407598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17854" y="3063640"/>
            <a:ext cx="8540395" cy="3511971"/>
          </a:xfrm>
          <a:prstGeom prst="wedgeRectCallout">
            <a:avLst>
              <a:gd name="adj1" fmla="val -16417"/>
              <a:gd name="adj2" fmla="val -337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8867" y="29985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7348" y="3244240"/>
            <a:ext cx="74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7500" y="2246938"/>
            <a:ext cx="1587500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ver"/>
          <p:cNvSpPr/>
          <p:nvPr/>
        </p:nvSpPr>
        <p:spPr>
          <a:xfrm>
            <a:off x="3252555" y="4975697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ver"/>
          <p:cNvSpPr/>
          <p:nvPr/>
        </p:nvSpPr>
        <p:spPr>
          <a:xfrm>
            <a:off x="3315017" y="3793743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ver"/>
          <p:cNvSpPr/>
          <p:nvPr/>
        </p:nvSpPr>
        <p:spPr>
          <a:xfrm>
            <a:off x="1639010" y="3773885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ver"/>
          <p:cNvSpPr/>
          <p:nvPr/>
        </p:nvSpPr>
        <p:spPr>
          <a:xfrm>
            <a:off x="5101344" y="3793743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8305" y="3719443"/>
                <a:ext cx="5099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)∨(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" y="3719443"/>
                <a:ext cx="509972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565541" y="3679529"/>
            <a:ext cx="1712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</a:rPr>
              <a:t>monotone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0230" y="4914144"/>
                <a:ext cx="5099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)∨(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0" y="4914144"/>
                <a:ext cx="509972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562335" y="4852716"/>
            <a:ext cx="229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not monotone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4541752" y="1407181"/>
            <a:ext cx="3473850" cy="723273"/>
          </a:xfrm>
          <a:prstGeom prst="wedgeRectCallout">
            <a:avLst>
              <a:gd name="adj1" fmla="val -35621"/>
              <a:gd name="adj2" fmla="val -388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cs typeface="Arial"/>
              </a:rPr>
              <a:t>All variables appear positively (un-negated)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3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1653" y="636997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[POPL’21] Learning the Boundary of Inductive Invariants. </a:t>
            </a: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00926" y="5073944"/>
                <a:ext cx="4572000" cy="11541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drop literals from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while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BMC</a:t>
                </a:r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300" dirty="0">
                    <a:solidFill>
                      <a:srgbClr val="44546A"/>
                    </a:solidFill>
                    <a:latin typeface="Consolas" panose="020B06090202040302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300" i="1" dirty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300" b="0" i="1" dirty="0" smtClean="0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300" b="1" dirty="0">
                    <a:solidFill>
                      <a:srgbClr val="00B050"/>
                    </a:solidFill>
                  </a:rPr>
                  <a:t> </a:t>
                </a:r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1154162"/>
              </a:xfrm>
              <a:prstGeom prst="rect">
                <a:avLst/>
              </a:prstGeom>
              <a:blipFill>
                <a:blip r:embed="rId6"/>
                <a:stretch>
                  <a:fillRect l="-1067" t="-368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b="1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225091" y="2782015"/>
            <a:ext cx="8686798" cy="407598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17854" y="3063640"/>
            <a:ext cx="8540395" cy="3511971"/>
          </a:xfrm>
          <a:prstGeom prst="wedgeRectCallout">
            <a:avLst>
              <a:gd name="adj1" fmla="val -16417"/>
              <a:gd name="adj2" fmla="val -337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cover"/>
          <p:cNvSpPr/>
          <p:nvPr/>
        </p:nvSpPr>
        <p:spPr>
          <a:xfrm>
            <a:off x="5492912" y="3862352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ver"/>
          <p:cNvSpPr/>
          <p:nvPr/>
        </p:nvSpPr>
        <p:spPr>
          <a:xfrm>
            <a:off x="4028881" y="3862352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98867" y="29985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0821" y="3768084"/>
                <a:ext cx="8416278" cy="500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⋁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1" y="3768084"/>
                <a:ext cx="8416278" cy="500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7348" y="3244240"/>
            <a:ext cx="74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 At least two variables 0, at least two variables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7500" y="2246938"/>
            <a:ext cx="1587500" cy="5085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482940" y="2343419"/>
            <a:ext cx="2007143" cy="477130"/>
          </a:xfrm>
          <a:prstGeom prst="mathMultiply">
            <a:avLst/>
          </a:prstGeom>
          <a:solidFill>
            <a:srgbClr val="C00000">
              <a:alpha val="7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3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3" grpId="0" animBg="1"/>
      <p:bldP spid="13" grpId="0"/>
      <p:bldP spid="16" grpId="0"/>
      <p:bldP spid="15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Model-Based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/>
                  <a:t>Thm</a:t>
                </a:r>
                <a:r>
                  <a:rPr lang="en-US" sz="2600" dirty="0"/>
                  <a:t>. Model-based interpolation finds an invariant in</a:t>
                </a:r>
              </a:p>
              <a:p>
                <a:pPr marL="0" indent="0">
                  <a:buNone/>
                </a:pPr>
                <a:r>
                  <a:rPr lang="en-US" sz="2600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-BMC SAT queries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-fenced</a:t>
                </a:r>
                <a:r>
                  <a:rPr lang="en-US" sz="2600" dirty="0"/>
                  <a:t> invariant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93601" y="2274963"/>
            <a:ext cx="29078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which is </a:t>
            </a:r>
            <a:r>
              <a:rPr lang="en-US" sz="2600" b="1" dirty="0">
                <a:solidFill>
                  <a:srgbClr val="7030A0"/>
                </a:solidFill>
              </a:rPr>
              <a:t>monotone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n-US" sz="2600" dirty="0"/>
          </a:p>
        </p:txBody>
      </p:sp>
      <p:sp>
        <p:nvSpPr>
          <p:cNvPr id="18" name="Multiply 17"/>
          <p:cNvSpPr/>
          <p:nvPr/>
        </p:nvSpPr>
        <p:spPr>
          <a:xfrm>
            <a:off x="4482940" y="2343419"/>
            <a:ext cx="2007143" cy="477130"/>
          </a:xfrm>
          <a:prstGeom prst="mathMultiply">
            <a:avLst/>
          </a:prstGeom>
          <a:solidFill>
            <a:srgbClr val="C00000">
              <a:alpha val="7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1922216" y="3155176"/>
            <a:ext cx="5179228" cy="1425844"/>
          </a:xfrm>
          <a:prstGeom prst="wedgeRectCallout">
            <a:avLst>
              <a:gd name="adj1" fmla="val -16417"/>
              <a:gd name="adj2" fmla="val -33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endParaRPr lang="en-US" sz="2800" kern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2216" y="3196025"/>
            <a:ext cx="52998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>
                <a:solidFill>
                  <a:srgbClr val="000000"/>
                </a:solidFill>
                <a:cs typeface="Arial"/>
              </a:rPr>
              <a:t>Goal:</a:t>
            </a:r>
          </a:p>
          <a:p>
            <a:pPr algn="ctr"/>
            <a:r>
              <a:rPr lang="en-US" sz="2800" kern="0" dirty="0">
                <a:solidFill>
                  <a:srgbClr val="000000"/>
                </a:solidFill>
                <a:cs typeface="Arial"/>
              </a:rPr>
              <a:t>Efficiently infer complex invariants </a:t>
            </a:r>
            <a:br>
              <a:rPr lang="en-US" sz="2800" kern="0" dirty="0">
                <a:solidFill>
                  <a:srgbClr val="000000"/>
                </a:solidFill>
                <a:cs typeface="Arial"/>
              </a:rPr>
            </a:br>
            <a:r>
              <a:rPr lang="en-US" sz="2800" kern="0" dirty="0">
                <a:solidFill>
                  <a:srgbClr val="000000"/>
                </a:solidFill>
                <a:cs typeface="Arial"/>
              </a:rPr>
              <a:t>beyond monotone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1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CDNF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58264" y="3217773"/>
                <a:ext cx="3038354" cy="798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prstClr val="black"/>
                    </a:solidFill>
                  </a:rPr>
                  <a:t>#clauses in shortest CNF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264" y="3217773"/>
                <a:ext cx="3038354" cy="798424"/>
              </a:xfrm>
              <a:prstGeom prst="rect">
                <a:avLst/>
              </a:prstGeom>
              <a:blipFill>
                <a:blip r:embed="rId5"/>
                <a:stretch>
                  <a:fillRect l="-2605" t="-5344" r="-1002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46294" y="3217773"/>
                <a:ext cx="2922608" cy="798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prstClr val="black"/>
                    </a:solidFill>
                  </a:rPr>
                  <a:t>#terms in shortest DNF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94" y="3217773"/>
                <a:ext cx="2922608" cy="798424"/>
              </a:xfrm>
              <a:prstGeom prst="rect">
                <a:avLst/>
              </a:prstGeom>
              <a:blipFill>
                <a:blip r:embed="rId6"/>
                <a:stretch>
                  <a:fillRect l="-2714" t="-5344" r="-62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96264" y="3217773"/>
            <a:ext cx="13427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#variables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9" idx="0"/>
          </p:cNvCxnSpPr>
          <p:nvPr/>
        </p:nvCxnSpPr>
        <p:spPr>
          <a:xfrm flipV="1">
            <a:off x="1367634" y="2280213"/>
            <a:ext cx="588488" cy="9375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75230" y="2280214"/>
            <a:ext cx="2141317" cy="833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860846" y="2280214"/>
            <a:ext cx="565260" cy="9375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52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CDNF Interpolation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17854" y="3063640"/>
            <a:ext cx="8540395" cy="3511971"/>
          </a:xfrm>
          <a:prstGeom prst="wedgeRectCallout">
            <a:avLst>
              <a:gd name="adj1" fmla="val -16417"/>
              <a:gd name="adj2" fmla="val -337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8867" y="29985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0821" y="3768084"/>
                <a:ext cx="8416278" cy="500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⋁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1" y="3768084"/>
                <a:ext cx="8416278" cy="500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1653" y="5046053"/>
                <a:ext cx="6035819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e-I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e-IL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⋀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3" y="5046053"/>
                <a:ext cx="6035819" cy="4964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7348" y="3244240"/>
            <a:ext cx="74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 At least two variables 0, at least two variables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8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09433" y="4429233"/>
                <a:ext cx="26936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dnf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433" y="4429233"/>
                <a:ext cx="26936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09433" y="5602536"/>
                <a:ext cx="24944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cnf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433" y="5602536"/>
                <a:ext cx="249440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82172" y="5917900"/>
                <a:ext cx="35263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efficient inference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172" y="5917900"/>
                <a:ext cx="3526350" cy="523220"/>
              </a:xfrm>
              <a:prstGeom prst="rect">
                <a:avLst/>
              </a:prstGeom>
              <a:blipFill>
                <a:blip r:embed="rId11"/>
                <a:stretch>
                  <a:fillRect t="-11628" r="-69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16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1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Rectangle 1402"/>
          <p:cNvSpPr/>
          <p:nvPr/>
        </p:nvSpPr>
        <p:spPr>
          <a:xfrm>
            <a:off x="4850677" y="5155222"/>
            <a:ext cx="4123202" cy="169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50677" y="3327895"/>
            <a:ext cx="4123202" cy="1816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5" name="Group 1344"/>
          <p:cNvGrpSpPr/>
          <p:nvPr/>
        </p:nvGrpSpPr>
        <p:grpSpPr>
          <a:xfrm>
            <a:off x="583590" y="3654708"/>
            <a:ext cx="3397971" cy="2734046"/>
            <a:chOff x="2437964" y="3667347"/>
            <a:chExt cx="3397971" cy="2734046"/>
          </a:xfrm>
        </p:grpSpPr>
        <p:sp>
          <p:nvSpPr>
            <p:cNvPr id="1346" name="AutoShape 2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>
                  <a:solidFill>
                    <a:srgbClr val="0066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1347" name="AutoShape 3"/>
            <p:cNvSpPr>
              <a:spLocks/>
            </p:cNvSpPr>
            <p:nvPr/>
          </p:nvSpPr>
          <p:spPr bwMode="auto">
            <a:xfrm>
              <a:off x="2437964" y="3667347"/>
              <a:ext cx="3397971" cy="27340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077" y="1667179"/>
                <a:ext cx="30092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7" y="1667179"/>
                <a:ext cx="3009276" cy="430887"/>
              </a:xfrm>
              <a:prstGeom prst="rect">
                <a:avLst/>
              </a:prstGeom>
              <a:blipFill>
                <a:blip r:embed="rId5"/>
                <a:stretch>
                  <a:fillRect l="-142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4078" y="2467478"/>
                <a:ext cx="29396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467478"/>
                <a:ext cx="2939689" cy="430887"/>
              </a:xfrm>
              <a:prstGeom prst="rect">
                <a:avLst/>
              </a:prstGeom>
              <a:blipFill>
                <a:blip r:embed="rId6"/>
                <a:stretch>
                  <a:fillRect l="-145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8225" y="1386546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Init</a:t>
            </a:r>
            <a:r>
              <a:rPr lang="en-US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8225" y="2181744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Bad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2807" y="1338563"/>
                <a:ext cx="1281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1338563"/>
                <a:ext cx="1281869" cy="400110"/>
              </a:xfrm>
              <a:prstGeom prst="rect">
                <a:avLst/>
              </a:prstGeom>
              <a:blipFill>
                <a:blip r:embed="rId9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Inductive Invariants</a:t>
            </a:r>
          </a:p>
        </p:txBody>
      </p:sp>
      <p:grpSp>
        <p:nvGrpSpPr>
          <p:cNvPr id="1082" name="Group 1081"/>
          <p:cNvGrpSpPr/>
          <p:nvPr/>
        </p:nvGrpSpPr>
        <p:grpSpPr>
          <a:xfrm>
            <a:off x="578982" y="3327895"/>
            <a:ext cx="4102510" cy="3051711"/>
            <a:chOff x="2449393" y="3359793"/>
            <a:chExt cx="4102510" cy="3051711"/>
          </a:xfrm>
        </p:grpSpPr>
        <p:sp>
          <p:nvSpPr>
            <p:cNvPr id="1083" name="Rectangle 2"/>
            <p:cNvSpPr>
              <a:spLocks/>
            </p:cNvSpPr>
            <p:nvPr/>
          </p:nvSpPr>
          <p:spPr bwMode="auto">
            <a:xfrm>
              <a:off x="2449393" y="3359793"/>
              <a:ext cx="4102510" cy="305171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grpSp>
          <p:nvGrpSpPr>
            <p:cNvPr id="1084" name="Group 1083"/>
            <p:cNvGrpSpPr/>
            <p:nvPr/>
          </p:nvGrpSpPr>
          <p:grpSpPr>
            <a:xfrm>
              <a:off x="2499359" y="3406244"/>
              <a:ext cx="4034136" cy="2978968"/>
              <a:chOff x="2499359" y="3406244"/>
              <a:chExt cx="4034136" cy="2978968"/>
            </a:xfrm>
          </p:grpSpPr>
          <p:grpSp>
            <p:nvGrpSpPr>
              <p:cNvPr id="1085" name="Group 96"/>
              <p:cNvGrpSpPr>
                <a:grpSpLocks/>
              </p:cNvGrpSpPr>
              <p:nvPr/>
            </p:nvGrpSpPr>
            <p:grpSpPr bwMode="auto">
              <a:xfrm>
                <a:off x="2499359" y="4209925"/>
                <a:ext cx="2001289" cy="2133218"/>
                <a:chOff x="0" y="0"/>
                <a:chExt cx="2282" cy="2433"/>
              </a:xfrm>
            </p:grpSpPr>
            <p:grpSp>
              <p:nvGrpSpPr>
                <p:cNvPr id="1242" name="Group 33"/>
                <p:cNvGrpSpPr>
                  <a:grpSpLocks/>
                </p:cNvGrpSpPr>
                <p:nvPr/>
              </p:nvGrpSpPr>
              <p:grpSpPr bwMode="auto">
                <a:xfrm>
                  <a:off x="0" y="1754"/>
                  <a:ext cx="2282" cy="679"/>
                  <a:chOff x="0" y="0"/>
                  <a:chExt cx="2282" cy="678"/>
                </a:xfrm>
              </p:grpSpPr>
              <p:grpSp>
                <p:nvGrpSpPr>
                  <p:cNvPr id="130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326" name="Oval 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7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8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9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0" name="Oval 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1" name="Oval 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2" name="Oval 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3" name="Oval 1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34" name="Oval 1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30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317" name="Oval 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8" name="Oval 1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9" name="Oval 1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0" name="Oval 1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1" name="Oval 1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2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3" name="Oval 1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4" name="Oval 2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25" name="Oval 2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30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308" name="Oval 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9" name="Oval 24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0" name="Oval 25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1" name="Oval 26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2" name="Oval 27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3" name="Oval 28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4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5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16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243" name="Group 64"/>
                <p:cNvGrpSpPr>
                  <a:grpSpLocks/>
                </p:cNvGrpSpPr>
                <p:nvPr/>
              </p:nvGrpSpPr>
              <p:grpSpPr bwMode="auto">
                <a:xfrm>
                  <a:off x="0" y="852"/>
                  <a:ext cx="2282" cy="679"/>
                  <a:chOff x="0" y="0"/>
                  <a:chExt cx="2282" cy="678"/>
                </a:xfrm>
              </p:grpSpPr>
              <p:grpSp>
                <p:nvGrpSpPr>
                  <p:cNvPr id="127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96" name="Oval 3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7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8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9" name="Oval 3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0" name="Oval 3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1" name="Oval 3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2" name="Oval 4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3" name="Oval 4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304" name="Oval 4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76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287" name="Oval 4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8" name="Oval 4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9" name="Oval 4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0" name="Oval 4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1" name="Oval 4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2" name="Oval 4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3" name="Oval 5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4" name="Oval 5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95" name="Oval 5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7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78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9" name="Oval 55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0" name="Oval 56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1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2" name="Oval 58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3" name="Oval 59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4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5" name="Oval 61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86" name="Oval 62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244" name="Group 9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2" cy="678"/>
                  <a:chOff x="0" y="0"/>
                  <a:chExt cx="2282" cy="678"/>
                </a:xfrm>
              </p:grpSpPr>
              <p:grpSp>
                <p:nvGrpSpPr>
                  <p:cNvPr id="124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66" name="Oval 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7" name="Oval 6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8" name="Oval 6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9" name="Oval 6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0" name="Oval 6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1" name="Oval 7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2" name="Oval 7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3" name="Oval 7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74" name="Oval 7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4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1257" name="Oval 7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8" name="Oval 7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9" name="Oval 7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0" name="Oval 7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1" name="Oval 7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2" name="Oval 8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3" name="Oval 8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4" name="Oval 8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65" name="Oval 8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247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1248" name="Oval 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49" name="Oval 86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0" name="Oval 87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1" name="Oval 88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2" name="Oval 89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3" name="Oval 90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4" name="Oval 91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5" name="Oval 92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56" name="Oval 93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086" name="Group 127"/>
              <p:cNvGrpSpPr>
                <a:grpSpLocks/>
              </p:cNvGrpSpPr>
              <p:nvPr/>
            </p:nvGrpSpPr>
            <p:grpSpPr bwMode="auto">
              <a:xfrm>
                <a:off x="2502866" y="3406244"/>
                <a:ext cx="2001289" cy="595092"/>
                <a:chOff x="0" y="0"/>
                <a:chExt cx="2282" cy="678"/>
              </a:xfrm>
            </p:grpSpPr>
            <p:grpSp>
              <p:nvGrpSpPr>
                <p:cNvPr id="1212" name="Group 10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608" cy="661"/>
                  <a:chOff x="0" y="0"/>
                  <a:chExt cx="608" cy="660"/>
                </a:xfrm>
              </p:grpSpPr>
              <p:sp>
                <p:nvSpPr>
                  <p:cNvPr id="1233" name="Oval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4" name="Oval 9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5" name="Oval 9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6" name="Oval 10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7" name="Oval 10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8" name="Oval 10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9" name="Oval 10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40" name="Oval 10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41" name="Oval 10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213" name="Group 116"/>
                <p:cNvGrpSpPr>
                  <a:grpSpLocks/>
                </p:cNvGrpSpPr>
                <p:nvPr/>
              </p:nvGrpSpPr>
              <p:grpSpPr bwMode="auto">
                <a:xfrm>
                  <a:off x="811" y="0"/>
                  <a:ext cx="608" cy="660"/>
                  <a:chOff x="0" y="0"/>
                  <a:chExt cx="608" cy="660"/>
                </a:xfrm>
              </p:grpSpPr>
              <p:sp>
                <p:nvSpPr>
                  <p:cNvPr id="1224" name="Oval 1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5" name="Oval 10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6" name="Oval 10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7" name="Oval 11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8" name="Oval 11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9" name="Oval 11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0" name="Oval 11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1" name="Oval 11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32" name="Oval 11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214" name="Group 126"/>
                <p:cNvGrpSpPr>
                  <a:grpSpLocks/>
                </p:cNvGrpSpPr>
                <p:nvPr/>
              </p:nvGrpSpPr>
              <p:grpSpPr bwMode="auto">
                <a:xfrm>
                  <a:off x="1674" y="17"/>
                  <a:ext cx="608" cy="661"/>
                  <a:chOff x="0" y="0"/>
                  <a:chExt cx="608" cy="660"/>
                </a:xfrm>
              </p:grpSpPr>
              <p:sp>
                <p:nvSpPr>
                  <p:cNvPr id="1215" name="Oval 11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6" name="Oval 118"/>
                  <p:cNvSpPr>
                    <a:spLocks/>
                  </p:cNvSpPr>
                  <p:nvPr/>
                </p:nvSpPr>
                <p:spPr bwMode="auto">
                  <a:xfrm>
                    <a:off x="0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7" name="Oval 119"/>
                  <p:cNvSpPr>
                    <a:spLocks/>
                  </p:cNvSpPr>
                  <p:nvPr/>
                </p:nvSpPr>
                <p:spPr bwMode="auto">
                  <a:xfrm>
                    <a:off x="0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8" name="Oval 120"/>
                  <p:cNvSpPr>
                    <a:spLocks/>
                  </p:cNvSpPr>
                  <p:nvPr/>
                </p:nvSpPr>
                <p:spPr bwMode="auto">
                  <a:xfrm>
                    <a:off x="281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19" name="Oval 121"/>
                  <p:cNvSpPr>
                    <a:spLocks/>
                  </p:cNvSpPr>
                  <p:nvPr/>
                </p:nvSpPr>
                <p:spPr bwMode="auto">
                  <a:xfrm>
                    <a:off x="281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0" name="Oval 122"/>
                  <p:cNvSpPr>
                    <a:spLocks/>
                  </p:cNvSpPr>
                  <p:nvPr/>
                </p:nvSpPr>
                <p:spPr bwMode="auto">
                  <a:xfrm>
                    <a:off x="281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1" name="Oval 123"/>
                  <p:cNvSpPr>
                    <a:spLocks/>
                  </p:cNvSpPr>
                  <p:nvPr/>
                </p:nvSpPr>
                <p:spPr bwMode="auto">
                  <a:xfrm>
                    <a:off x="569" y="0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2" name="Oval 124"/>
                  <p:cNvSpPr>
                    <a:spLocks/>
                  </p:cNvSpPr>
                  <p:nvPr/>
                </p:nvSpPr>
                <p:spPr bwMode="auto">
                  <a:xfrm>
                    <a:off x="569" y="309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223" name="Oval 125"/>
                  <p:cNvSpPr>
                    <a:spLocks/>
                  </p:cNvSpPr>
                  <p:nvPr/>
                </p:nvSpPr>
                <p:spPr bwMode="auto">
                  <a:xfrm>
                    <a:off x="569" y="618"/>
                    <a:ext cx="39" cy="4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  <p:grpSp>
            <p:nvGrpSpPr>
              <p:cNvPr id="1087" name="Group 221"/>
              <p:cNvGrpSpPr>
                <a:grpSpLocks/>
              </p:cNvGrpSpPr>
              <p:nvPr/>
            </p:nvGrpSpPr>
            <p:grpSpPr bwMode="auto">
              <a:xfrm>
                <a:off x="4737331" y="4213431"/>
                <a:ext cx="1791780" cy="2171781"/>
                <a:chOff x="0" y="0"/>
                <a:chExt cx="2044" cy="2477"/>
              </a:xfrm>
            </p:grpSpPr>
            <p:grpSp>
              <p:nvGrpSpPr>
                <p:cNvPr id="1119" name="Group 158"/>
                <p:cNvGrpSpPr>
                  <a:grpSpLocks/>
                </p:cNvGrpSpPr>
                <p:nvPr/>
              </p:nvGrpSpPr>
              <p:grpSpPr bwMode="auto">
                <a:xfrm>
                  <a:off x="0" y="1786"/>
                  <a:ext cx="2044" cy="691"/>
                  <a:chOff x="0" y="0"/>
                  <a:chExt cx="2044" cy="690"/>
                </a:xfrm>
              </p:grpSpPr>
              <p:grpSp>
                <p:nvGrpSpPr>
                  <p:cNvPr id="1182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203" name="Oval 1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4" name="Oval 12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5" name="Oval 13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6" name="Oval 13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7" name="Oval 13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8" name="Oval 13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9" name="Oval 13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0" name="Oval 13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11" name="Oval 13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83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94" name="Oval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5" name="Oval 13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6" name="Oval 14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7" name="Oval 14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8" name="Oval 14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9" name="Oval 14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0" name="Oval 14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1" name="Oval 14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202" name="Oval 14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84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85" name="Oval 1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6" name="Oval 149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7" name="Oval 150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8" name="Oval 151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9" name="Oval 152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0" name="Oval 153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1" name="Oval 154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2" name="Oval 155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93" name="Oval 156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120" name="Group 189"/>
                <p:cNvGrpSpPr>
                  <a:grpSpLocks/>
                </p:cNvGrpSpPr>
                <p:nvPr/>
              </p:nvGrpSpPr>
              <p:grpSpPr bwMode="auto">
                <a:xfrm>
                  <a:off x="0" y="868"/>
                  <a:ext cx="2044" cy="690"/>
                  <a:chOff x="0" y="0"/>
                  <a:chExt cx="2044" cy="690"/>
                </a:xfrm>
              </p:grpSpPr>
              <p:grpSp>
                <p:nvGrpSpPr>
                  <p:cNvPr id="1152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173" name="Oval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4" name="Oval 16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5" name="Oval 16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6" name="Oval 16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7" name="Oval 16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8" name="Oval 16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9" name="Oval 16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0" name="Oval 16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81" name="Oval 16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64" name="Oval 16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5" name="Oval 17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6" name="Oval 17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7" name="Oval 17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8" name="Oval 17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9" name="Oval 17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0" name="Oval 17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1" name="Oval 17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72" name="Oval 17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54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55" name="Oval 17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6" name="Oval 180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7" name="Oval 181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8" name="Oval 182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9" name="Oval 183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0" name="Oval 184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1" name="Oval 185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2" name="Oval 186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63" name="Oval 187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1121" name="Group 2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044" cy="690"/>
                  <a:chOff x="0" y="0"/>
                  <a:chExt cx="2044" cy="690"/>
                </a:xfrm>
              </p:grpSpPr>
              <p:grpSp>
                <p:nvGrpSpPr>
                  <p:cNvPr id="1122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73"/>
                    <a:chOff x="0" y="0"/>
                    <a:chExt cx="544" cy="672"/>
                  </a:xfrm>
                </p:grpSpPr>
                <p:sp>
                  <p:nvSpPr>
                    <p:cNvPr id="1143" name="Oval 19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4" name="Oval 19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5" name="Oval 19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6" name="Oval 19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7" name="Oval 19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8" name="Oval 19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9" name="Oval 19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0" name="Oval 19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51" name="Oval 19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23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34" name="Oval 2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5" name="Oval 20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6" name="Oval 20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7" name="Oval 20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8" name="Oval 20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9" name="Oval 20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0" name="Oval 20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1" name="Oval 20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42" name="Oval 20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1124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1499" y="18"/>
                    <a:ext cx="545" cy="672"/>
                    <a:chOff x="0" y="0"/>
                    <a:chExt cx="544" cy="672"/>
                  </a:xfrm>
                </p:grpSpPr>
                <p:sp>
                  <p:nvSpPr>
                    <p:cNvPr id="1125" name="Oval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6" name="Oval 211"/>
                    <p:cNvSpPr>
                      <a:spLocks/>
                    </p:cNvSpPr>
                    <p:nvPr/>
                  </p:nvSpPr>
                  <p:spPr bwMode="auto">
                    <a:xfrm>
                      <a:off x="0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7" name="Oval 212"/>
                    <p:cNvSpPr>
                      <a:spLocks/>
                    </p:cNvSpPr>
                    <p:nvPr/>
                  </p:nvSpPr>
                  <p:spPr bwMode="auto">
                    <a:xfrm>
                      <a:off x="0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8" name="Oval 213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29" name="Oval 214"/>
                    <p:cNvSpPr>
                      <a:spLocks/>
                    </p:cNvSpPr>
                    <p:nvPr/>
                  </p:nvSpPr>
                  <p:spPr bwMode="auto">
                    <a:xfrm>
                      <a:off x="251" y="314"/>
                      <a:ext cx="36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0" name="Oval 215"/>
                    <p:cNvSpPr>
                      <a:spLocks/>
                    </p:cNvSpPr>
                    <p:nvPr/>
                  </p:nvSpPr>
                  <p:spPr bwMode="auto">
                    <a:xfrm>
                      <a:off x="251" y="629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1" name="Oval 216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2" name="Oval 217"/>
                    <p:cNvSpPr>
                      <a:spLocks/>
                    </p:cNvSpPr>
                    <p:nvPr/>
                  </p:nvSpPr>
                  <p:spPr bwMode="auto">
                    <a:xfrm>
                      <a:off x="509" y="314"/>
                      <a:ext cx="35" cy="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1133" name="Oval 218"/>
                    <p:cNvSpPr>
                      <a:spLocks/>
                    </p:cNvSpPr>
                    <p:nvPr/>
                  </p:nvSpPr>
                  <p:spPr bwMode="auto">
                    <a:xfrm>
                      <a:off x="509" y="629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  <p:grpSp>
            <p:nvGrpSpPr>
              <p:cNvPr id="1088" name="Group 252"/>
              <p:cNvGrpSpPr>
                <a:grpSpLocks/>
              </p:cNvGrpSpPr>
              <p:nvPr/>
            </p:nvGrpSpPr>
            <p:grpSpPr bwMode="auto">
              <a:xfrm>
                <a:off x="4740838" y="3409749"/>
                <a:ext cx="1792657" cy="600351"/>
                <a:chOff x="0" y="0"/>
                <a:chExt cx="2044" cy="685"/>
              </a:xfrm>
            </p:grpSpPr>
            <p:grpSp>
              <p:nvGrpSpPr>
                <p:cNvPr id="1089" name="Group 23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4" cy="667"/>
                  <a:chOff x="0" y="0"/>
                  <a:chExt cx="544" cy="667"/>
                </a:xfrm>
              </p:grpSpPr>
              <p:sp>
                <p:nvSpPr>
                  <p:cNvPr id="1110" name="Oval 2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1" name="Oval 22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2" name="Oval 22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3" name="Oval 22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4" name="Oval 22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5" name="Oval 22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6" name="Oval 22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7" name="Oval 22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18" name="Oval 23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090" name="Group 241"/>
                <p:cNvGrpSpPr>
                  <a:grpSpLocks/>
                </p:cNvGrpSpPr>
                <p:nvPr/>
              </p:nvGrpSpPr>
              <p:grpSpPr bwMode="auto">
                <a:xfrm>
                  <a:off x="726" y="0"/>
                  <a:ext cx="545" cy="667"/>
                  <a:chOff x="0" y="0"/>
                  <a:chExt cx="544" cy="667"/>
                </a:xfrm>
              </p:grpSpPr>
              <p:sp>
                <p:nvSpPr>
                  <p:cNvPr id="1101" name="Oval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2" name="Oval 23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3" name="Oval 23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4" name="Oval 23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5" name="Oval 23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6" name="Oval 23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7" name="Oval 23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8" name="Oval 23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9" name="Oval 24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  <p:grpSp>
              <p:nvGrpSpPr>
                <p:cNvPr id="1091" name="Group 251"/>
                <p:cNvGrpSpPr>
                  <a:grpSpLocks/>
                </p:cNvGrpSpPr>
                <p:nvPr/>
              </p:nvGrpSpPr>
              <p:grpSpPr bwMode="auto">
                <a:xfrm>
                  <a:off x="1499" y="17"/>
                  <a:ext cx="545" cy="668"/>
                  <a:chOff x="0" y="0"/>
                  <a:chExt cx="544" cy="667"/>
                </a:xfrm>
              </p:grpSpPr>
              <p:sp>
                <p:nvSpPr>
                  <p:cNvPr id="1092" name="Oval 2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3" name="Oval 243"/>
                  <p:cNvSpPr>
                    <a:spLocks/>
                  </p:cNvSpPr>
                  <p:nvPr/>
                </p:nvSpPr>
                <p:spPr bwMode="auto">
                  <a:xfrm>
                    <a:off x="0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4" name="Oval 244"/>
                  <p:cNvSpPr>
                    <a:spLocks/>
                  </p:cNvSpPr>
                  <p:nvPr/>
                </p:nvSpPr>
                <p:spPr bwMode="auto">
                  <a:xfrm>
                    <a:off x="0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5" name="Oval 245"/>
                  <p:cNvSpPr>
                    <a:spLocks/>
                  </p:cNvSpPr>
                  <p:nvPr/>
                </p:nvSpPr>
                <p:spPr bwMode="auto">
                  <a:xfrm>
                    <a:off x="251" y="0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6" name="Oval 246"/>
                  <p:cNvSpPr>
                    <a:spLocks/>
                  </p:cNvSpPr>
                  <p:nvPr/>
                </p:nvSpPr>
                <p:spPr bwMode="auto">
                  <a:xfrm>
                    <a:off x="251" y="312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7" name="Oval 247"/>
                  <p:cNvSpPr>
                    <a:spLocks/>
                  </p:cNvSpPr>
                  <p:nvPr/>
                </p:nvSpPr>
                <p:spPr bwMode="auto">
                  <a:xfrm>
                    <a:off x="251" y="624"/>
                    <a:ext cx="36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8" name="Oval 248"/>
                  <p:cNvSpPr>
                    <a:spLocks/>
                  </p:cNvSpPr>
                  <p:nvPr/>
                </p:nvSpPr>
                <p:spPr bwMode="auto">
                  <a:xfrm>
                    <a:off x="509" y="0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099" name="Oval 249"/>
                  <p:cNvSpPr>
                    <a:spLocks/>
                  </p:cNvSpPr>
                  <p:nvPr/>
                </p:nvSpPr>
                <p:spPr bwMode="auto">
                  <a:xfrm>
                    <a:off x="509" y="312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  <p:sp>
                <p:nvSpPr>
                  <p:cNvPr id="1100" name="Oval 250"/>
                  <p:cNvSpPr>
                    <a:spLocks/>
                  </p:cNvSpPr>
                  <p:nvPr/>
                </p:nvSpPr>
                <p:spPr bwMode="auto">
                  <a:xfrm>
                    <a:off x="509" y="624"/>
                    <a:ext cx="35" cy="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sz="1406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909854" y="3365562"/>
                <a:ext cx="7886700" cy="56575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9854" y="3365562"/>
                <a:ext cx="7886700" cy="565752"/>
              </a:xfrm>
              <a:blipFill>
                <a:blip r:embed="rId10"/>
                <a:stretch>
                  <a:fillRect l="-155" t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5" name="Content Placeholder 3"/>
          <p:cNvSpPr txBox="1">
            <a:spLocks/>
          </p:cNvSpPr>
          <p:nvPr/>
        </p:nvSpPr>
        <p:spPr>
          <a:xfrm>
            <a:off x="5066527" y="3767827"/>
            <a:ext cx="7886700" cy="56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Not </a:t>
            </a:r>
            <a:r>
              <a:rPr lang="en-US" sz="2400" dirty="0"/>
              <a:t>inductive: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02727" y="5109898"/>
            <a:ext cx="1275863" cy="834289"/>
            <a:chOff x="1976678" y="3425436"/>
            <a:chExt cx="1270248" cy="891852"/>
          </a:xfrm>
        </p:grpSpPr>
        <p:sp>
          <p:nvSpPr>
            <p:cNvPr id="1358" name="Freeform 263"/>
            <p:cNvSpPr>
              <a:spLocks/>
            </p:cNvSpPr>
            <p:nvPr/>
          </p:nvSpPr>
          <p:spPr bwMode="auto">
            <a:xfrm rot="16200000">
              <a:off x="2165876" y="3236238"/>
              <a:ext cx="891852" cy="1270248"/>
            </a:xfrm>
            <a:custGeom>
              <a:avLst/>
              <a:gdLst>
                <a:gd name="T0" fmla="*/ 0 w 20714"/>
                <a:gd name="T1" fmla="*/ 0 h 21600"/>
                <a:gd name="T2" fmla="*/ 20653 w 20714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714" h="21600">
                  <a:moveTo>
                    <a:pt x="0" y="0"/>
                  </a:moveTo>
                  <a:cubicBezTo>
                    <a:pt x="11273" y="560"/>
                    <a:pt x="21600" y="11360"/>
                    <a:pt x="20653" y="21600"/>
                  </a:cubicBezTo>
                </a:path>
              </a:pathLst>
            </a:custGeom>
            <a:noFill/>
            <a:ln w="57150" cap="flat">
              <a:solidFill>
                <a:srgbClr val="292929"/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pic>
          <p:nvPicPr>
            <p:cNvPr id="1359" name="Picture 264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950" y="3445528"/>
              <a:ext cx="579314" cy="544711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60" name="Content Placeholder 3"/>
          <p:cNvSpPr txBox="1">
            <a:spLocks/>
          </p:cNvSpPr>
          <p:nvPr/>
        </p:nvSpPr>
        <p:spPr>
          <a:xfrm>
            <a:off x="5087587" y="5630462"/>
            <a:ext cx="7886700" cy="56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Inductive: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" name="Content Placeholder 3"/>
              <p:cNvSpPr txBox="1">
                <a:spLocks/>
              </p:cNvSpPr>
              <p:nvPr/>
            </p:nvSpPr>
            <p:spPr>
              <a:xfrm>
                <a:off x="4919377" y="5232029"/>
                <a:ext cx="7886700" cy="565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6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377" y="5232029"/>
                <a:ext cx="7886700" cy="565752"/>
              </a:xfrm>
              <a:prstGeom prst="rect">
                <a:avLst/>
              </a:prstGeom>
              <a:blipFill>
                <a:blip r:embed="rId12"/>
                <a:stretch>
                  <a:fillRect l="-232" t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2" name="Oval 21"/>
              <p:cNvSpPr>
                <a:spLocks/>
              </p:cNvSpPr>
              <p:nvPr/>
            </p:nvSpPr>
            <p:spPr bwMode="auto">
              <a:xfrm>
                <a:off x="6716500" y="5881396"/>
                <a:ext cx="902318" cy="502113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</m:ctrlPr>
                        </m:sSubPr>
                        <m:e>
                          <m:r>
                            <a:rPr lang="en-US" alt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ystem Font Regular" charset="0"/>
                          <a:sym typeface="System Font Regular" charset="0"/>
                        </a:rPr>
                        <m:t>=</m:t>
                      </m:r>
                      <m:r>
                        <a:rPr lang="en-US" alt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ystem Font Regular" charset="0"/>
                          <a:sym typeface="System Font Regular" charset="0"/>
                        </a:rPr>
                        <m:t>0</m:t>
                      </m:r>
                    </m:oMath>
                  </m:oMathPara>
                </a14:m>
                <a:endParaRPr lang="en-US" altLang="en-US" sz="1700" dirty="0">
                  <a:solidFill>
                    <a:schemeClr val="tx1"/>
                  </a:solidFill>
                  <a:latin typeface="System Font Regular" charset="0"/>
                  <a:cs typeface="System Font Regular" charset="0"/>
                  <a:sym typeface="System Font Regular" charset="0"/>
                </a:endParaRPr>
              </a:p>
            </p:txBody>
          </p:sp>
        </mc:Choice>
        <mc:Fallback xmlns="">
          <p:sp>
            <p:nvSpPr>
              <p:cNvPr id="136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6500" y="5881396"/>
                <a:ext cx="902318" cy="50211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3" name="Rectangle 1362"/>
              <p:cNvSpPr/>
              <p:nvPr/>
            </p:nvSpPr>
            <p:spPr>
              <a:xfrm>
                <a:off x="6958617" y="6419801"/>
                <a:ext cx="348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3" name="Rectangle 1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17" y="6419801"/>
                <a:ext cx="34830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4" name="Group 17"/>
          <p:cNvGrpSpPr/>
          <p:nvPr/>
        </p:nvGrpSpPr>
        <p:grpSpPr>
          <a:xfrm>
            <a:off x="7996320" y="5608662"/>
            <a:ext cx="412757" cy="545468"/>
            <a:chOff x="8001120" y="3152367"/>
            <a:chExt cx="609600" cy="838200"/>
          </a:xfrm>
        </p:grpSpPr>
        <p:sp>
          <p:nvSpPr>
            <p:cNvPr id="1365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6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7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8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9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0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1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2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3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4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5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6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7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8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9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0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1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2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3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4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5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6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7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8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9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0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1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2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3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4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5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6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7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8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99" name="AutoShape 268"/>
          <p:cNvSpPr>
            <a:spLocks/>
          </p:cNvSpPr>
          <p:nvPr/>
        </p:nvSpPr>
        <p:spPr bwMode="auto">
          <a:xfrm rot="5400000" flipH="1">
            <a:off x="7358601" y="5858268"/>
            <a:ext cx="707803" cy="36068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518" y="20985"/>
                </a:moveTo>
                <a:cubicBezTo>
                  <a:pt x="1759" y="20985"/>
                  <a:pt x="0" y="15739"/>
                  <a:pt x="0" y="10493"/>
                </a:cubicBezTo>
                <a:cubicBezTo>
                  <a:pt x="0" y="5246"/>
                  <a:pt x="5400" y="0"/>
                  <a:pt x="10800" y="0"/>
                </a:cubicBezTo>
                <a:cubicBezTo>
                  <a:pt x="16200" y="0"/>
                  <a:pt x="21600" y="5400"/>
                  <a:pt x="21600" y="10800"/>
                </a:cubicBezTo>
                <a:cubicBezTo>
                  <a:pt x="21600" y="16200"/>
                  <a:pt x="17495" y="21600"/>
                  <a:pt x="13391" y="21600"/>
                </a:cubicBezTo>
              </a:path>
            </a:pathLst>
          </a:custGeom>
          <a:noFill/>
          <a:ln w="31750" cap="flat">
            <a:solidFill>
              <a:srgbClr val="292929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0" name="TextBox 1399"/>
              <p:cNvSpPr txBox="1"/>
              <p:nvPr/>
            </p:nvSpPr>
            <p:spPr>
              <a:xfrm>
                <a:off x="7823258" y="634543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0" name="TextBox 13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58" y="6345435"/>
                <a:ext cx="185371" cy="276999"/>
              </a:xfrm>
              <a:prstGeom prst="rect">
                <a:avLst/>
              </a:prstGeom>
              <a:blipFill>
                <a:blip r:embed="rId15"/>
                <a:stretch>
                  <a:fillRect l="-32258" r="-225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506581" y="4104245"/>
            <a:ext cx="2691925" cy="1011625"/>
            <a:chOff x="5506581" y="3934116"/>
            <a:chExt cx="2691925" cy="1011625"/>
          </a:xfrm>
        </p:grpSpPr>
        <p:grpSp>
          <p:nvGrpSpPr>
            <p:cNvPr id="1349" name="Group 6"/>
            <p:cNvGrpSpPr>
              <a:grpSpLocks/>
            </p:cNvGrpSpPr>
            <p:nvPr/>
          </p:nvGrpSpPr>
          <p:grpSpPr bwMode="auto">
            <a:xfrm>
              <a:off x="7223713" y="4029519"/>
              <a:ext cx="974793" cy="503531"/>
              <a:chOff x="0" y="0"/>
              <a:chExt cx="1214" cy="354"/>
            </a:xfrm>
          </p:grpSpPr>
          <p:sp>
            <p:nvSpPr>
              <p:cNvPr id="1350" name="Oval 4"/>
              <p:cNvSpPr>
                <a:spLocks/>
              </p:cNvSpPr>
              <p:nvPr/>
            </p:nvSpPr>
            <p:spPr bwMode="auto">
              <a:xfrm>
                <a:off x="0" y="0"/>
                <a:ext cx="1214" cy="354"/>
              </a:xfrm>
              <a:prstGeom prst="ellipse">
                <a:avLst/>
              </a:prstGeom>
              <a:solidFill>
                <a:srgbClr val="FF0000"/>
              </a:solidFill>
              <a:ln w="12700" cap="flat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1" name="Rectangle 5"/>
                  <p:cNvSpPr>
                    <a:spLocks/>
                  </p:cNvSpPr>
                  <p:nvPr/>
                </p:nvSpPr>
                <p:spPr bwMode="auto">
                  <a:xfrm>
                    <a:off x="235" y="60"/>
                    <a:ext cx="856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 cap="flat">
                        <a:solidFill>
                          <a:srgbClr val="000000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26789" tIns="26789" rIns="26789" bIns="26789" anchor="ctr"/>
                  <a:lstStyle>
                    <a:lvl1pPr algn="l"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1pPr>
                    <a:lvl2pPr algn="l"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2pPr>
                    <a:lvl3pPr algn="l"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3pPr>
                    <a:lvl4pPr algn="l"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4pPr>
                    <a:lvl5pPr algn="l"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Hoefler Text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10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…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ystem Font Regular" charset="0"/>
                              <a:sym typeface="System Font Regular" charset="0"/>
                            </a:rPr>
                            <m:t>01</m:t>
                          </m:r>
                        </m:oMath>
                      </m:oMathPara>
                    </a14:m>
                    <a:endParaRPr lang="en-US" altLang="en-US" sz="2000" dirty="0">
                      <a:solidFill>
                        <a:schemeClr val="tx1"/>
                      </a:solidFill>
                      <a:latin typeface="System Font Regular" charset="0"/>
                      <a:cs typeface="System Font Regular" charset="0"/>
                      <a:sym typeface="System Font Regular" charset="0"/>
                    </a:endParaRPr>
                  </a:p>
                </p:txBody>
              </p:sp>
            </mc:Choice>
            <mc:Fallback xmlns="">
              <p:sp>
                <p:nvSpPr>
                  <p:cNvPr id="1351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5" y="60"/>
                    <a:ext cx="856" cy="2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9204" r="-18584" b="-555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>
                        <a:solidFill>
                          <a:srgbClr val="000000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2" name="Oval 21"/>
                <p:cNvSpPr>
                  <a:spLocks/>
                </p:cNvSpPr>
                <p:nvPr/>
              </p:nvSpPr>
              <p:spPr bwMode="auto">
                <a:xfrm>
                  <a:off x="5506581" y="4030937"/>
                  <a:ext cx="902318" cy="502113"/>
                </a:xfrm>
                <a:prstGeom prst="ellipse">
                  <a:avLst/>
                </a:prstGeom>
                <a:solidFill>
                  <a:schemeClr val="bg1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ystem Font Regular" charset="0"/>
                            <a:sym typeface="System Font Regular" charset="0"/>
                          </a:rPr>
                          <m:t>01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ystem Font Regular" charset="0"/>
                            <a:sym typeface="System Font Regular" charset="0"/>
                          </a:rPr>
                          <m:t>…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ystem Font Regular" charset="0"/>
                            <a:sym typeface="System Font Regular" charset="0"/>
                          </a:rPr>
                          <m:t>1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  <a:latin typeface="System Font Regular" charset="0"/>
                    <a:cs typeface="System Font Regular" charset="0"/>
                    <a:sym typeface="System Font Regular" charset="0"/>
                  </a:endParaRPr>
                </a:p>
              </p:txBody>
            </p:sp>
          </mc:Choice>
          <mc:Fallback xmlns="">
            <p:sp>
              <p:nvSpPr>
                <p:cNvPr id="135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6581" y="4030937"/>
                  <a:ext cx="902318" cy="502113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42719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3" name="Line 16"/>
            <p:cNvSpPr>
              <a:spLocks noChangeShapeType="1"/>
            </p:cNvSpPr>
            <p:nvPr/>
          </p:nvSpPr>
          <p:spPr bwMode="auto">
            <a:xfrm>
              <a:off x="6408899" y="4279370"/>
              <a:ext cx="814814" cy="915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4" name="AutoShape 15"/>
            <p:cNvSpPr>
              <a:spLocks/>
            </p:cNvSpPr>
            <p:nvPr/>
          </p:nvSpPr>
          <p:spPr bwMode="auto">
            <a:xfrm>
              <a:off x="6678673" y="3934116"/>
              <a:ext cx="275266" cy="286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737" y="14094"/>
                  </a:moveTo>
                  <a:cubicBezTo>
                    <a:pt x="18511" y="10731"/>
                    <a:pt x="17290" y="6529"/>
                    <a:pt x="14011" y="4710"/>
                  </a:cubicBezTo>
                  <a:cubicBezTo>
                    <a:pt x="11977" y="3581"/>
                    <a:pt x="9520" y="3599"/>
                    <a:pt x="7502" y="4759"/>
                  </a:cubicBezTo>
                  <a:close/>
                  <a:moveTo>
                    <a:pt x="4863" y="7506"/>
                  </a:moveTo>
                  <a:cubicBezTo>
                    <a:pt x="3089" y="10869"/>
                    <a:pt x="4310" y="15071"/>
                    <a:pt x="7589" y="16890"/>
                  </a:cubicBezTo>
                  <a:cubicBezTo>
                    <a:pt x="9623" y="18019"/>
                    <a:pt x="12080" y="18001"/>
                    <a:pt x="14098" y="16841"/>
                  </a:cubicBezTo>
                  <a:close/>
                  <a:moveTo>
                    <a:pt x="4863" y="7506"/>
                  </a:moveTo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6" name="Rectangle 1355"/>
                <p:cNvSpPr/>
                <p:nvPr/>
              </p:nvSpPr>
              <p:spPr>
                <a:xfrm>
                  <a:off x="5784565" y="4545631"/>
                  <a:ext cx="3483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6" name="Rectangle 13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565" y="4545631"/>
                  <a:ext cx="348300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7" name="Rectangle 1356"/>
                <p:cNvSpPr/>
                <p:nvPr/>
              </p:nvSpPr>
              <p:spPr>
                <a:xfrm>
                  <a:off x="7536959" y="4510646"/>
                  <a:ext cx="5406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7" name="Rectangle 13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959" y="4510646"/>
                  <a:ext cx="540661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1" name="TextBox 1400"/>
                <p:cNvSpPr txBox="1"/>
                <p:nvPr/>
              </p:nvSpPr>
              <p:spPr>
                <a:xfrm>
                  <a:off x="6719628" y="4294610"/>
                  <a:ext cx="1853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1" name="TextBox 14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628" y="4294610"/>
                  <a:ext cx="185371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32258" r="-225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1" name="Freeform 255"/>
          <p:cNvSpPr>
            <a:spLocks/>
          </p:cNvSpPr>
          <p:nvPr/>
        </p:nvSpPr>
        <p:spPr bwMode="auto">
          <a:xfrm>
            <a:off x="576860" y="4218803"/>
            <a:ext cx="2383875" cy="215249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90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4" name="Freeform 259"/>
          <p:cNvSpPr>
            <a:spLocks/>
          </p:cNvSpPr>
          <p:nvPr/>
        </p:nvSpPr>
        <p:spPr bwMode="auto">
          <a:xfrm>
            <a:off x="580208" y="5112364"/>
            <a:ext cx="1528485" cy="126906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3" name="Freeform 258"/>
          <p:cNvSpPr>
            <a:spLocks/>
          </p:cNvSpPr>
          <p:nvPr/>
        </p:nvSpPr>
        <p:spPr bwMode="auto">
          <a:xfrm>
            <a:off x="577376" y="5333302"/>
            <a:ext cx="1219984" cy="1044698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36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2" name="Freeform 257"/>
          <p:cNvSpPr>
            <a:spLocks/>
          </p:cNvSpPr>
          <p:nvPr/>
        </p:nvSpPr>
        <p:spPr bwMode="auto">
          <a:xfrm>
            <a:off x="579956" y="5542763"/>
            <a:ext cx="981596" cy="82734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16835 w 21600"/>
              <a:gd name="T5" fmla="*/ 2737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16835" y="2737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EAF2FA">
              <a:alpha val="81000"/>
            </a:srgbClr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Oval 345"/>
              <p:cNvSpPr/>
              <p:nvPr/>
            </p:nvSpPr>
            <p:spPr>
              <a:xfrm>
                <a:off x="615205" y="5803976"/>
                <a:ext cx="753688" cy="406511"/>
              </a:xfrm>
              <a:prstGeom prst="ellipse">
                <a:avLst/>
              </a:prstGeom>
              <a:solidFill>
                <a:srgbClr val="BDD7EE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𝑰𝒏𝒊𝒕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6" name="Oval 3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5" y="5803976"/>
                <a:ext cx="753688" cy="40651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Rectangle 336"/>
              <p:cNvSpPr/>
              <p:nvPr/>
            </p:nvSpPr>
            <p:spPr>
              <a:xfrm>
                <a:off x="3950347" y="1664245"/>
                <a:ext cx="548105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7" name="Rectangle 3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47" y="1664245"/>
                <a:ext cx="5481058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Rectangle 333"/>
          <p:cNvSpPr/>
          <p:nvPr/>
        </p:nvSpPr>
        <p:spPr>
          <a:xfrm>
            <a:off x="352183" y="1068130"/>
            <a:ext cx="8686798" cy="200291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5" name="Group 334"/>
          <p:cNvGrpSpPr/>
          <p:nvPr/>
        </p:nvGrpSpPr>
        <p:grpSpPr>
          <a:xfrm>
            <a:off x="875382" y="1599509"/>
            <a:ext cx="7415374" cy="1054599"/>
            <a:chOff x="875382" y="1423237"/>
            <a:chExt cx="7415374" cy="1054599"/>
          </a:xfrm>
        </p:grpSpPr>
        <p:sp>
          <p:nvSpPr>
            <p:cNvPr id="336" name="Rectangular Callout 335"/>
            <p:cNvSpPr/>
            <p:nvPr/>
          </p:nvSpPr>
          <p:spPr>
            <a:xfrm>
              <a:off x="875382" y="1423237"/>
              <a:ext cx="7415374" cy="1054599"/>
            </a:xfrm>
            <a:prstGeom prst="wedgeRectCallout">
              <a:avLst>
                <a:gd name="adj1" fmla="val -16417"/>
                <a:gd name="adj2" fmla="val -3377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endParaRPr lang="en-US" sz="2800" kern="0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1666524" y="1464086"/>
              <a:ext cx="5811207" cy="5595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kern="0" dirty="0">
                  <a:solidFill>
                    <a:srgbClr val="000000"/>
                  </a:solidFill>
                  <a:cs typeface="Arial"/>
                </a:rPr>
                <a:t>Goal:</a:t>
              </a:r>
            </a:p>
            <a:p>
              <a:pPr algn="ctr"/>
              <a:r>
                <a:rPr lang="en-US" sz="2800" kern="0" dirty="0">
                  <a:solidFill>
                    <a:srgbClr val="000000"/>
                  </a:solidFill>
                  <a:cs typeface="Arial"/>
                </a:rPr>
                <a:t>Find inductive invariants automatically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Oval 347"/>
              <p:cNvSpPr/>
              <p:nvPr/>
            </p:nvSpPr>
            <p:spPr>
              <a:xfrm>
                <a:off x="3743377" y="3469119"/>
                <a:ext cx="801704" cy="745733"/>
              </a:xfrm>
              <a:prstGeom prst="ellipse">
                <a:avLst/>
              </a:prstGeom>
              <a:solidFill>
                <a:srgbClr val="FF5757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𝑩𝒂𝒅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8" name="Oval 3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77" y="3469119"/>
                <a:ext cx="801704" cy="74573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763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" grpId="0" animBg="1"/>
      <p:bldP spid="18" grpId="0" animBg="1"/>
      <p:bldP spid="1348" grpId="0" build="p"/>
      <p:bldP spid="1355" grpId="0"/>
      <p:bldP spid="1360" grpId="0"/>
      <p:bldP spid="1361" grpId="0"/>
      <p:bldP spid="1362" grpId="0" animBg="1"/>
      <p:bldP spid="1363" grpId="0"/>
      <p:bldP spid="1399" grpId="0" animBg="1"/>
      <p:bldP spid="1400" grpId="0"/>
      <p:bldP spid="341" grpId="0" animBg="1"/>
      <p:bldP spid="344" grpId="0" animBg="1"/>
      <p:bldP spid="343" grpId="0" animBg="1"/>
      <p:bldP spid="342" grpId="0" animBg="1"/>
      <p:bldP spid="3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CDNF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5165766" y="3026226"/>
            <a:ext cx="2970847" cy="1074771"/>
          </a:xfrm>
          <a:prstGeom prst="wedgeRectCallout">
            <a:avLst>
              <a:gd name="adj1" fmla="val -77499"/>
              <a:gd name="adj2" fmla="val -109910"/>
            </a:avLst>
          </a:prstGeom>
          <a:solidFill>
            <a:srgbClr val="DAC2EC"/>
          </a:solidFill>
          <a:ln>
            <a:solidFill>
              <a:srgbClr val="DAC2E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cs typeface="Arial"/>
              </a:rPr>
              <a:t>Efficient for Boolean decision trees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4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CDNF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return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7030A0"/>
                        </a:solidFill>
                        <a:latin typeface="Consolas" panose="020B0609020204030204" pitchFamily="49" charset="0"/>
                      </a:rPr>
                      <m:t>BMC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(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  <a:blipFill>
                <a:blip r:embed="rId6"/>
                <a:stretch>
                  <a:fillRect l="-1067" t="-530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400926" y="4940323"/>
            <a:ext cx="4314788" cy="12877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3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b="1" dirty="0">
                    <a:solidFill>
                      <a:srgbClr val="7030A0"/>
                    </a:solidFill>
                  </a:rPr>
                  <a:t>abstract interpretation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  <a:blipFill>
                <a:blip r:embed="rId2"/>
                <a:stretch>
                  <a:fillRect t="-12683" b="-1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2450516">
            <a:off x="5793705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037951">
            <a:off x="2010713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057185" y="3088671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CDNF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Super-Efficient 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3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827833" y="1404100"/>
            <a:ext cx="1376568" cy="59625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Monotone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0632" y="1249580"/>
            <a:ext cx="9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49869" y="1720810"/>
                <a:ext cx="56672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has a DNF representation where </a:t>
                </a:r>
                <a:br>
                  <a:rPr lang="en-US" sz="2800" dirty="0"/>
                </a:br>
                <a:r>
                  <a:rPr lang="en-US" sz="2800" dirty="0"/>
                  <a:t>all variables appear </a:t>
                </a:r>
                <a:r>
                  <a:rPr lang="en-US" sz="2800" dirty="0">
                    <a:solidFill>
                      <a:srgbClr val="7030A0"/>
                    </a:solidFill>
                  </a:rPr>
                  <a:t>positively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9" y="1720810"/>
                <a:ext cx="5667212" cy="954107"/>
              </a:xfrm>
              <a:prstGeom prst="rect">
                <a:avLst/>
              </a:prstGeom>
              <a:blipFill>
                <a:blip r:embed="rId5"/>
                <a:stretch>
                  <a:fillRect l="-215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694102" y="1239419"/>
            <a:ext cx="2509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is </a:t>
            </a:r>
            <a:r>
              <a:rPr lang="en-US" sz="2800" i="1" dirty="0"/>
              <a:t>monotone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ular Callout 35"/>
              <p:cNvSpPr/>
              <p:nvPr/>
            </p:nvSpPr>
            <p:spPr>
              <a:xfrm>
                <a:off x="1694102" y="3156308"/>
                <a:ext cx="5379114" cy="578273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⟹  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02" y="3156308"/>
                <a:ext cx="5379114" cy="578273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94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1" grpId="0"/>
      <p:bldP spid="42" grpId="0"/>
      <p:bldP spid="43" grpId="0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ular Callout 16"/>
          <p:cNvSpPr/>
          <p:nvPr/>
        </p:nvSpPr>
        <p:spPr>
          <a:xfrm>
            <a:off x="317854" y="3063640"/>
            <a:ext cx="8540395" cy="3511971"/>
          </a:xfrm>
          <a:prstGeom prst="wedgeRectCallout">
            <a:avLst>
              <a:gd name="adj1" fmla="val -16417"/>
              <a:gd name="adj2" fmla="val -337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</a:t>
                </a:r>
                <a:r>
                  <a:rPr lang="en-US" dirty="0"/>
                  <a:t>Monotone Formulas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  <a:blipFill>
                <a:blip r:embed="rId4"/>
                <a:stretch>
                  <a:fillRect t="-35922" b="-5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0632" y="1249580"/>
            <a:ext cx="9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5541" y="3679529"/>
                <a:ext cx="3006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-monotone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41" y="3679529"/>
                <a:ext cx="3006657" cy="523220"/>
              </a:xfrm>
              <a:prstGeom prst="rect">
                <a:avLst/>
              </a:prstGeom>
              <a:blipFill>
                <a:blip r:embed="rId6"/>
                <a:stretch>
                  <a:fillRect t="-11765" r="-263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1932" y="3094605"/>
                <a:ext cx="21364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32" y="3094605"/>
                <a:ext cx="21364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75397" y="5352028"/>
                <a:ext cx="35869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srgbClr val="FF0000"/>
                    </a:solidFill>
                  </a:rPr>
                  <a:t>not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97" y="5352028"/>
                <a:ext cx="3586944" cy="523220"/>
              </a:xfrm>
              <a:prstGeom prst="rect">
                <a:avLst/>
              </a:prstGeom>
              <a:blipFill>
                <a:blip r:embed="rId8"/>
                <a:stretch>
                  <a:fillRect l="-3396" t="-11628" r="-20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49869" y="1720810"/>
                <a:ext cx="63678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has a DNF representation where </a:t>
                </a:r>
                <a:br>
                  <a:rPr lang="en-US" sz="2800" dirty="0"/>
                </a:br>
                <a:r>
                  <a:rPr lang="en-US" sz="2800" dirty="0"/>
                  <a:t>all variables are in polarity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opposite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9" y="1720810"/>
                <a:ext cx="6367856" cy="954107"/>
              </a:xfrm>
              <a:prstGeom prst="rect">
                <a:avLst/>
              </a:prstGeom>
              <a:blipFill>
                <a:blip r:embed="rId9"/>
                <a:stretch>
                  <a:fillRect l="-191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i="1" dirty="0"/>
                  <a:t>monotone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  <a:blipFill>
                <a:blip r:embed="rId10"/>
                <a:stretch>
                  <a:fillRect l="-5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ver"/>
          <p:cNvSpPr/>
          <p:nvPr/>
        </p:nvSpPr>
        <p:spPr>
          <a:xfrm>
            <a:off x="3252555" y="4975697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ver"/>
          <p:cNvSpPr/>
          <p:nvPr/>
        </p:nvSpPr>
        <p:spPr>
          <a:xfrm>
            <a:off x="3315017" y="3793743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ver"/>
          <p:cNvSpPr/>
          <p:nvPr/>
        </p:nvSpPr>
        <p:spPr>
          <a:xfrm>
            <a:off x="1639010" y="3773885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ver"/>
          <p:cNvSpPr/>
          <p:nvPr/>
        </p:nvSpPr>
        <p:spPr>
          <a:xfrm>
            <a:off x="5101344" y="3793743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8305" y="3719443"/>
                <a:ext cx="5099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)∨(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" y="3719443"/>
                <a:ext cx="509972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0230" y="4914144"/>
                <a:ext cx="5099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)∨(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0" y="4914144"/>
                <a:ext cx="509972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84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" grpId="0"/>
      <p:bldP spid="21" grpId="0"/>
      <p:bldP spid="23" grpId="0" animBg="1"/>
      <p:bldP spid="25" grpId="0" animBg="1"/>
      <p:bldP spid="27" grpId="0" animBg="1"/>
      <p:bldP spid="32" grpId="0" animBg="1"/>
      <p:bldP spid="34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ular Callout 16"/>
          <p:cNvSpPr/>
          <p:nvPr/>
        </p:nvSpPr>
        <p:spPr>
          <a:xfrm>
            <a:off x="317854" y="3063640"/>
            <a:ext cx="8540395" cy="3511971"/>
          </a:xfrm>
          <a:prstGeom prst="wedgeRectCallout">
            <a:avLst>
              <a:gd name="adj1" fmla="val -16417"/>
              <a:gd name="adj2" fmla="val -337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</a:t>
                </a:r>
                <a:r>
                  <a:rPr lang="en-US" dirty="0"/>
                  <a:t>Monotone Formulas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  <a:blipFill>
                <a:blip r:embed="rId4"/>
                <a:stretch>
                  <a:fillRect t="-35922" b="-5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0632" y="1249580"/>
            <a:ext cx="9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80771" y="4914144"/>
                <a:ext cx="3006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-monotone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71" y="4914144"/>
                <a:ext cx="3006657" cy="523220"/>
              </a:xfrm>
              <a:prstGeom prst="rect">
                <a:avLst/>
              </a:prstGeom>
              <a:blipFill>
                <a:blip r:embed="rId6"/>
                <a:stretch>
                  <a:fillRect t="-10465" r="-263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1932" y="3094605"/>
                <a:ext cx="21364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32" y="3094605"/>
                <a:ext cx="21364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196613" y="4196563"/>
                <a:ext cx="35869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srgbClr val="FF0000"/>
                    </a:solidFill>
                  </a:rPr>
                  <a:t>not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613" y="4196563"/>
                <a:ext cx="3586944" cy="523220"/>
              </a:xfrm>
              <a:prstGeom prst="rect">
                <a:avLst/>
              </a:prstGeom>
              <a:blipFill>
                <a:blip r:embed="rId8"/>
                <a:stretch>
                  <a:fillRect l="-3396" t="-10465" r="-20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49869" y="1720810"/>
                <a:ext cx="63678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has a DNF representation where </a:t>
                </a:r>
                <a:br>
                  <a:rPr lang="en-US" sz="2800" dirty="0"/>
                </a:br>
                <a:r>
                  <a:rPr lang="en-US" sz="2800" dirty="0"/>
                  <a:t>all variables are in polarity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opposite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9" y="1720810"/>
                <a:ext cx="6367856" cy="954107"/>
              </a:xfrm>
              <a:prstGeom prst="rect">
                <a:avLst/>
              </a:prstGeom>
              <a:blipFill>
                <a:blip r:embed="rId9"/>
                <a:stretch>
                  <a:fillRect l="-191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i="1" dirty="0"/>
                  <a:t>monotone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  <a:blipFill>
                <a:blip r:embed="rId10"/>
                <a:stretch>
                  <a:fillRect l="-5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ver"/>
          <p:cNvSpPr/>
          <p:nvPr/>
        </p:nvSpPr>
        <p:spPr>
          <a:xfrm>
            <a:off x="3300055" y="3776299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ver"/>
          <p:cNvSpPr/>
          <p:nvPr/>
        </p:nvSpPr>
        <p:spPr>
          <a:xfrm>
            <a:off x="3267517" y="4981279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ver"/>
          <p:cNvSpPr/>
          <p:nvPr/>
        </p:nvSpPr>
        <p:spPr>
          <a:xfrm>
            <a:off x="1615260" y="4973292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ver"/>
          <p:cNvSpPr/>
          <p:nvPr/>
        </p:nvSpPr>
        <p:spPr>
          <a:xfrm>
            <a:off x="5101344" y="4981273"/>
            <a:ext cx="190539" cy="322004"/>
          </a:xfrm>
          <a:prstGeom prst="rect">
            <a:avLst/>
          </a:prstGeom>
          <a:solidFill>
            <a:srgbClr val="0AB35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8305" y="3719443"/>
                <a:ext cx="5099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)∨(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" y="3719443"/>
                <a:ext cx="509972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0230" y="4914144"/>
                <a:ext cx="5099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)∨(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0" y="4914144"/>
                <a:ext cx="509972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59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1" grpId="0"/>
      <p:bldP spid="23" grpId="0" animBg="1"/>
      <p:bldP spid="25" grpId="0" animBg="1"/>
      <p:bldP spid="27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</a:t>
                </a:r>
                <a:r>
                  <a:rPr lang="en-US" dirty="0"/>
                  <a:t>Monotone Formulas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  <a:blipFill>
                <a:blip r:embed="rId4"/>
                <a:stretch>
                  <a:fillRect t="-35922" b="-5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0632" y="1249580"/>
            <a:ext cx="9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849868" y="1720810"/>
                <a:ext cx="63441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has a DNF representation where </a:t>
                </a:r>
                <a:br>
                  <a:rPr lang="en-US" sz="2800" dirty="0"/>
                </a:br>
                <a:r>
                  <a:rPr lang="en-US" sz="2800" dirty="0"/>
                  <a:t>all variables are in polarity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opposite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8" y="1720810"/>
                <a:ext cx="6344105" cy="954107"/>
              </a:xfrm>
              <a:prstGeom prst="rect">
                <a:avLst/>
              </a:prstGeom>
              <a:blipFill>
                <a:blip r:embed="rId6"/>
                <a:stretch>
                  <a:fillRect l="-192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i="1" dirty="0"/>
                  <a:t>monotone</a:t>
                </a:r>
                <a:endParaRPr lang="en-US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  <a:blipFill>
                <a:blip r:embed="rId15"/>
                <a:stretch>
                  <a:fillRect l="-5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875704" y="3170059"/>
                <a:ext cx="5379114" cy="578273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⟹  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04" y="3170059"/>
                <a:ext cx="5379114" cy="578273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87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305978" y="3137442"/>
            <a:ext cx="8540395" cy="1573449"/>
          </a:xfrm>
          <a:prstGeom prst="wedgeRectCallout">
            <a:avLst>
              <a:gd name="adj1" fmla="val -16417"/>
              <a:gd name="adj2" fmla="val -337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Monotonization</a:t>
            </a:r>
            <a:endParaRPr lang="en-US" dirty="0"/>
          </a:p>
        </p:txBody>
      </p:sp>
      <p:sp>
        <p:nvSpPr>
          <p:cNvPr id="23" name="cover"/>
          <p:cNvSpPr/>
          <p:nvPr/>
        </p:nvSpPr>
        <p:spPr>
          <a:xfrm>
            <a:off x="1104406" y="4166481"/>
            <a:ext cx="498764" cy="26622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ver"/>
          <p:cNvSpPr/>
          <p:nvPr/>
        </p:nvSpPr>
        <p:spPr>
          <a:xfrm>
            <a:off x="5693215" y="3354904"/>
            <a:ext cx="363201" cy="321980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ver"/>
          <p:cNvSpPr/>
          <p:nvPr/>
        </p:nvSpPr>
        <p:spPr>
          <a:xfrm>
            <a:off x="7079088" y="3354880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ver"/>
          <p:cNvSpPr/>
          <p:nvPr/>
        </p:nvSpPr>
        <p:spPr>
          <a:xfrm>
            <a:off x="5159787" y="3357084"/>
            <a:ext cx="190539" cy="3220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250910" y="1171785"/>
                <a:ext cx="6848061" cy="22848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Given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and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least (w.r.t.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)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-monotone,</a:t>
                </a:r>
              </a:p>
              <a:p>
                <a:pPr marL="0" indent="0">
                  <a:buNone/>
                </a:pPr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10" y="1171785"/>
                <a:ext cx="6848061" cy="2284814"/>
              </a:xfrm>
              <a:prstGeom prst="rect">
                <a:avLst/>
              </a:prstGeom>
              <a:blipFill>
                <a:blip r:embed="rId4"/>
                <a:stretch>
                  <a:fillRect l="-1779" t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7353" y="3244643"/>
            <a:ext cx="74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35312" y="3243065"/>
                <a:ext cx="65603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12" y="3243065"/>
                <a:ext cx="65603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0098" y="3928349"/>
                <a:ext cx="20914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8" y="3928349"/>
                <a:ext cx="20914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28871" y="3253556"/>
                <a:ext cx="6195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71" y="3253556"/>
                <a:ext cx="61952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60917" y="3909487"/>
                <a:ext cx="65603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917" y="3909487"/>
                <a:ext cx="656037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937679" y="4887402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 (</a:t>
                </a:r>
                <a:r>
                  <a:rPr lang="en-US" dirty="0" err="1"/>
                  <a:t>Bshouty</a:t>
                </a:r>
                <a:r>
                  <a:rPr lang="en-US" dirty="0"/>
                  <a:t>). A DNF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can be obtained from a DNF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by deleting the literals that agree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79" y="4887402"/>
                <a:ext cx="7453702" cy="1641170"/>
              </a:xfrm>
              <a:prstGeom prst="rect">
                <a:avLst/>
              </a:prstGeom>
              <a:blipFill>
                <a:blip r:embed="rId9"/>
                <a:stretch>
                  <a:fillRect l="-1717" t="-6320" r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83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2" grpId="0" animBg="1"/>
      <p:bldP spid="21" grpId="0" animBg="1"/>
      <p:bldP spid="20" grpId="0" animBg="1"/>
      <p:bldP spid="9" grpId="0"/>
      <p:bldP spid="12" grpId="0"/>
      <p:bldP spid="13" grpId="0"/>
      <p:bldP spid="16" grpId="0"/>
      <p:bldP spid="18" grpId="0"/>
      <p:bldP spid="19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Monotone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/>
                  <a:t>learning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4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1"/>
          <p:cNvSpPr txBox="1">
            <a:spLocks/>
          </p:cNvSpPr>
          <p:nvPr/>
        </p:nvSpPr>
        <p:spPr>
          <a:xfrm>
            <a:off x="2500384" y="3360185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/>
              <a:t>learning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CDNF formulas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3841040" y="2587126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ular Callout 35"/>
              <p:cNvSpPr/>
              <p:nvPr/>
            </p:nvSpPr>
            <p:spPr>
              <a:xfrm>
                <a:off x="2266286" y="4736168"/>
                <a:ext cx="4597950" cy="795105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𝜓</m:t>
                      </m:r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≡</m:t>
                      </m:r>
                      <m:sSub>
                        <m:sSub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𝜓</m:t>
                          </m:r>
                        </m:e>
                      </m:d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∧…∧</m:t>
                      </m:r>
                      <m:sSub>
                        <m:sSub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𝜓</m:t>
                      </m:r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8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6" name="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286" y="4736168"/>
                <a:ext cx="4597950" cy="795105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32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p:sp>
        <p:nvSpPr>
          <p:cNvPr id="3" name="Right Arrow 2"/>
          <p:cNvSpPr/>
          <p:nvPr/>
        </p:nvSpPr>
        <p:spPr>
          <a:xfrm rot="5400000">
            <a:off x="3841040" y="2587126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2266286" y="4736168"/>
                <a:ext cx="4597950" cy="795105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p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≡</m:t>
                      </m:r>
                      <m:sSub>
                        <m:sSub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∧…∧</m:t>
                      </m:r>
                      <m:sSub>
                        <m:sSub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p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8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286" y="4736168"/>
                <a:ext cx="4597950" cy="795105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6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28" y="2285999"/>
            <a:ext cx="1559233" cy="821196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2500384" y="3360185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CDNF invariants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91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Learning and Invariant Inference</a:t>
            </a:r>
          </a:p>
        </p:txBody>
      </p:sp>
      <p:sp>
        <p:nvSpPr>
          <p:cNvPr id="558" name="Content Placeholder 1"/>
          <p:cNvSpPr txBox="1">
            <a:spLocks/>
          </p:cNvSpPr>
          <p:nvPr/>
        </p:nvSpPr>
        <p:spPr>
          <a:xfrm>
            <a:off x="4360521" y="2681006"/>
            <a:ext cx="694437" cy="54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vs.</a:t>
            </a:r>
          </a:p>
        </p:txBody>
      </p:sp>
      <p:grpSp>
        <p:nvGrpSpPr>
          <p:cNvPr id="562" name="Group 561"/>
          <p:cNvGrpSpPr/>
          <p:nvPr/>
        </p:nvGrpSpPr>
        <p:grpSpPr>
          <a:xfrm>
            <a:off x="5504826" y="1789365"/>
            <a:ext cx="2426747" cy="2464763"/>
            <a:chOff x="1099520" y="2070011"/>
            <a:chExt cx="2426747" cy="2464763"/>
          </a:xfrm>
        </p:grpSpPr>
        <p:pic>
          <p:nvPicPr>
            <p:cNvPr id="564" name="Picture 56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520" y="2070011"/>
              <a:ext cx="2426747" cy="2464763"/>
            </a:xfrm>
            <a:prstGeom prst="rect">
              <a:avLst/>
            </a:prstGeom>
          </p:spPr>
        </p:pic>
        <p:sp>
          <p:nvSpPr>
            <p:cNvPr id="565" name="Rectangle 564"/>
            <p:cNvSpPr/>
            <p:nvPr/>
          </p:nvSpPr>
          <p:spPr>
            <a:xfrm>
              <a:off x="3183404" y="3196152"/>
              <a:ext cx="323532" cy="18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1847" y="1855904"/>
            <a:ext cx="3092270" cy="2305932"/>
            <a:chOff x="643620" y="1100977"/>
            <a:chExt cx="4104632" cy="3060859"/>
          </a:xfrm>
        </p:grpSpPr>
        <p:grpSp>
          <p:nvGrpSpPr>
            <p:cNvPr id="281" name="Group 280"/>
            <p:cNvGrpSpPr/>
            <p:nvPr/>
          </p:nvGrpSpPr>
          <p:grpSpPr>
            <a:xfrm>
              <a:off x="650350" y="1427790"/>
              <a:ext cx="3397971" cy="2734046"/>
              <a:chOff x="2437964" y="3667347"/>
              <a:chExt cx="3397971" cy="2734046"/>
            </a:xfrm>
          </p:grpSpPr>
          <p:sp>
            <p:nvSpPr>
              <p:cNvPr id="282" name="AutoShape 2"/>
              <p:cNvSpPr>
                <a:spLocks/>
              </p:cNvSpPr>
              <p:nvPr/>
            </p:nvSpPr>
            <p:spPr bwMode="auto">
              <a:xfrm>
                <a:off x="2437964" y="3667347"/>
                <a:ext cx="3397971" cy="273404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rgbClr val="0066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sp>
            <p:nvSpPr>
              <p:cNvPr id="283" name="AutoShape 3"/>
              <p:cNvSpPr>
                <a:spLocks/>
              </p:cNvSpPr>
              <p:nvPr/>
            </p:nvSpPr>
            <p:spPr bwMode="auto">
              <a:xfrm>
                <a:off x="2437964" y="3667347"/>
                <a:ext cx="3397971" cy="273404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645742" y="1100977"/>
              <a:ext cx="4102510" cy="3051711"/>
              <a:chOff x="2449393" y="3359793"/>
              <a:chExt cx="4102510" cy="3051711"/>
            </a:xfrm>
          </p:grpSpPr>
          <p:sp>
            <p:nvSpPr>
              <p:cNvPr id="544" name="Rectangle 2"/>
              <p:cNvSpPr>
                <a:spLocks/>
              </p:cNvSpPr>
              <p:nvPr/>
            </p:nvSpPr>
            <p:spPr bwMode="auto">
              <a:xfrm>
                <a:off x="2449393" y="3359793"/>
                <a:ext cx="4102510" cy="3051711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grpSp>
            <p:nvGrpSpPr>
              <p:cNvPr id="545" name="Group 544"/>
              <p:cNvGrpSpPr/>
              <p:nvPr/>
            </p:nvGrpSpPr>
            <p:grpSpPr>
              <a:xfrm>
                <a:off x="2499359" y="3406244"/>
                <a:ext cx="4034136" cy="2978968"/>
                <a:chOff x="2499359" y="3406244"/>
                <a:chExt cx="4034136" cy="2978968"/>
              </a:xfrm>
            </p:grpSpPr>
            <p:grpSp>
              <p:nvGrpSpPr>
                <p:cNvPr id="554" name="Group 96"/>
                <p:cNvGrpSpPr>
                  <a:grpSpLocks/>
                </p:cNvGrpSpPr>
                <p:nvPr/>
              </p:nvGrpSpPr>
              <p:grpSpPr bwMode="auto">
                <a:xfrm>
                  <a:off x="2499359" y="4209925"/>
                  <a:ext cx="2001289" cy="2133218"/>
                  <a:chOff x="0" y="0"/>
                  <a:chExt cx="2282" cy="2433"/>
                </a:xfrm>
              </p:grpSpPr>
              <p:grpSp>
                <p:nvGrpSpPr>
                  <p:cNvPr id="72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0" y="1754"/>
                    <a:ext cx="2282" cy="679"/>
                    <a:chOff x="0" y="0"/>
                    <a:chExt cx="2282" cy="678"/>
                  </a:xfrm>
                </p:grpSpPr>
                <p:grpSp>
                  <p:nvGrpSpPr>
                    <p:cNvPr id="78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804" name="Oval 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5" name="Oval 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6" name="Oval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7" name="Oval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8" name="Oval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9" name="Oval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10" name="Oval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11" name="Oval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12" name="Oval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84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608" cy="660"/>
                      <a:chOff x="0" y="0"/>
                      <a:chExt cx="608" cy="660"/>
                    </a:xfrm>
                  </p:grpSpPr>
                  <p:sp>
                    <p:nvSpPr>
                      <p:cNvPr id="795" name="Oval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6" name="Oval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7" name="Oval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8" name="Oval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9" name="Oval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0" name="Oval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1" name="Oval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2" name="Oval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3" name="Oval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8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7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86" name="Oval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7" name="Oval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8" name="Oval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9" name="Oval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0" name="Oval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1" name="Oval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2" name="Oval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3" name="Oval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4" name="Oval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72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0" y="852"/>
                    <a:ext cx="2282" cy="679"/>
                    <a:chOff x="0" y="0"/>
                    <a:chExt cx="2282" cy="678"/>
                  </a:xfrm>
                </p:grpSpPr>
                <p:grpSp>
                  <p:nvGrpSpPr>
                    <p:cNvPr id="75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74" name="Oval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5" name="Oval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6" name="Oval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7" name="Oval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8" name="Oval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9" name="Oval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0" name="Oval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1" name="Oval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2" name="Oval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54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608" cy="660"/>
                      <a:chOff x="0" y="0"/>
                      <a:chExt cx="608" cy="660"/>
                    </a:xfrm>
                  </p:grpSpPr>
                  <p:sp>
                    <p:nvSpPr>
                      <p:cNvPr id="765" name="Oval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6" name="Oval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7" name="Oval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8" name="Oval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9" name="Oval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0" name="Oval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1" name="Oval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2" name="Oval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3" name="Oval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55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7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56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7" name="Oval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8" name="Oval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9" name="Oval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0" name="Oval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1" name="Oval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2" name="Oval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3" name="Oval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4" name="Oval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72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282" cy="678"/>
                    <a:chOff x="0" y="0"/>
                    <a:chExt cx="2282" cy="678"/>
                  </a:xfrm>
                </p:grpSpPr>
                <p:grpSp>
                  <p:nvGrpSpPr>
                    <p:cNvPr id="7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44" name="Oval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5" name="Oval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6" name="Oval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7" name="Oval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8" name="Oval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9" name="Oval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0" name="Oval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1" name="Oval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2" name="Oval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24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608" cy="660"/>
                      <a:chOff x="0" y="0"/>
                      <a:chExt cx="608" cy="660"/>
                    </a:xfrm>
                  </p:grpSpPr>
                  <p:sp>
                    <p:nvSpPr>
                      <p:cNvPr id="735" name="Oval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6" name="Oval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7" name="Oval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8" name="Oval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9" name="Oval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0" name="Oval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1" name="Oval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2" name="Oval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3" name="Oval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25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7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26" name="Oval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27" name="Oval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28" name="Oval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29" name="Oval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0" name="Oval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1" name="Oval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2" name="Oval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3" name="Oval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4" name="Oval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</p:grpSp>
            <p:grpSp>
              <p:nvGrpSpPr>
                <p:cNvPr id="556" name="Group 127"/>
                <p:cNvGrpSpPr>
                  <a:grpSpLocks/>
                </p:cNvGrpSpPr>
                <p:nvPr/>
              </p:nvGrpSpPr>
              <p:grpSpPr bwMode="auto">
                <a:xfrm>
                  <a:off x="2502866" y="3406244"/>
                  <a:ext cx="2001289" cy="595092"/>
                  <a:chOff x="0" y="0"/>
                  <a:chExt cx="2282" cy="678"/>
                </a:xfrm>
              </p:grpSpPr>
              <p:grpSp>
                <p:nvGrpSpPr>
                  <p:cNvPr id="69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711" name="Oval 9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2" name="Oval 98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3" name="Oval 99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4" name="Oval 100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5" name="Oval 101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6" name="Oval 102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7" name="Oval 103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8" name="Oval 104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9" name="Oval 105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691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702" name="Oval 10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3" name="Oval 108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4" name="Oval 109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5" name="Oval 110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6" name="Oval 111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7" name="Oval 112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8" name="Oval 113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9" name="Oval 114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0" name="Oval 115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69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693" name="Oval 11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4" name="Oval 118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5" name="Oval 119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6" name="Oval 120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7" name="Oval 121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8" name="Oval 122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9" name="Oval 123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0" name="Oval 124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1" name="Oval 125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57" name="Group 221"/>
                <p:cNvGrpSpPr>
                  <a:grpSpLocks/>
                </p:cNvGrpSpPr>
                <p:nvPr/>
              </p:nvGrpSpPr>
              <p:grpSpPr bwMode="auto">
                <a:xfrm>
                  <a:off x="4737331" y="4213431"/>
                  <a:ext cx="1791780" cy="2171781"/>
                  <a:chOff x="0" y="0"/>
                  <a:chExt cx="2044" cy="2477"/>
                </a:xfrm>
              </p:grpSpPr>
              <p:grpSp>
                <p:nvGrpSpPr>
                  <p:cNvPr id="597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044" cy="691"/>
                    <a:chOff x="0" y="0"/>
                    <a:chExt cx="2044" cy="690"/>
                  </a:xfrm>
                </p:grpSpPr>
                <p:grpSp>
                  <p:nvGrpSpPr>
                    <p:cNvPr id="66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544" cy="673"/>
                      <a:chOff x="0" y="0"/>
                      <a:chExt cx="544" cy="672"/>
                    </a:xfrm>
                  </p:grpSpPr>
                  <p:sp>
                    <p:nvSpPr>
                      <p:cNvPr id="681" name="Oval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2" name="Oval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3" name="Oval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4" name="Oval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5" name="Oval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6" name="Oval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7" name="Oval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8" name="Oval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9" name="Oval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61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6" y="0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72" name="Oval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3" name="Oval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4" name="Oval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5" name="Oval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6" name="Oval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7" name="Oval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8" name="Oval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9" name="Oval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0" name="Oval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62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9" y="18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63" name="Oval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4" name="Oval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5" name="Oval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6" name="Oval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7" name="Oval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8" name="Oval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9" name="Oval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0" name="Oval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1" name="Oval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598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0" y="868"/>
                    <a:ext cx="2044" cy="690"/>
                    <a:chOff x="0" y="0"/>
                    <a:chExt cx="2044" cy="690"/>
                  </a:xfrm>
                </p:grpSpPr>
                <p:grpSp>
                  <p:nvGrpSpPr>
                    <p:cNvPr id="630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544" cy="673"/>
                      <a:chOff x="0" y="0"/>
                      <a:chExt cx="544" cy="672"/>
                    </a:xfrm>
                  </p:grpSpPr>
                  <p:sp>
                    <p:nvSpPr>
                      <p:cNvPr id="651" name="Oval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2" name="Oval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3" name="Oval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4" name="Oval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5" name="Oval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6" name="Oval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7" name="Oval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8" name="Oval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9" name="Oval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31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6" y="0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42" name="Oval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3" name="Oval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4" name="Oval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5" name="Oval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6" name="Oval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7" name="Oval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8" name="Oval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9" name="Oval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0" name="Oval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32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9" y="18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33" name="Oval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4" name="Oval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5" name="Oval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6" name="Oval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7" name="Oval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8" name="Oval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9" name="Oval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0" name="Oval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1" name="Oval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599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44" cy="690"/>
                    <a:chOff x="0" y="0"/>
                    <a:chExt cx="2044" cy="690"/>
                  </a:xfrm>
                </p:grpSpPr>
                <p:grpSp>
                  <p:nvGrpSpPr>
                    <p:cNvPr id="600" name="Group 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544" cy="673"/>
                      <a:chOff x="0" y="0"/>
                      <a:chExt cx="544" cy="672"/>
                    </a:xfrm>
                  </p:grpSpPr>
                  <p:sp>
                    <p:nvSpPr>
                      <p:cNvPr id="621" name="Oval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2" name="Oval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3" name="Oval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4" name="Oval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5" name="Oval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6" name="Oval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7" name="Oval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8" name="Oval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9" name="Oval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01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6" y="0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12" name="Oval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3" name="Oval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4" name="Oval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5" name="Oval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6" name="Oval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7" name="Oval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8" name="Oval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9" name="Oval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0" name="Oval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02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9" y="18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03" name="Oval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4" name="Oval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5" name="Oval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6" name="Oval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7" name="Oval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8" name="Oval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9" name="Oval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0" name="Oval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1" name="Oval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</p:grpSp>
            <p:grpSp>
              <p:nvGrpSpPr>
                <p:cNvPr id="566" name="Group 252"/>
                <p:cNvGrpSpPr>
                  <a:grpSpLocks/>
                </p:cNvGrpSpPr>
                <p:nvPr/>
              </p:nvGrpSpPr>
              <p:grpSpPr bwMode="auto">
                <a:xfrm>
                  <a:off x="4740838" y="3409749"/>
                  <a:ext cx="1792657" cy="600351"/>
                  <a:chOff x="0" y="0"/>
                  <a:chExt cx="2044" cy="685"/>
                </a:xfrm>
              </p:grpSpPr>
              <p:grpSp>
                <p:nvGrpSpPr>
                  <p:cNvPr id="567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67"/>
                    <a:chOff x="0" y="0"/>
                    <a:chExt cx="544" cy="667"/>
                  </a:xfrm>
                </p:grpSpPr>
                <p:sp>
                  <p:nvSpPr>
                    <p:cNvPr id="588" name="Oval 22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9" name="Oval 223"/>
                    <p:cNvSpPr>
                      <a:spLocks/>
                    </p:cNvSpPr>
                    <p:nvPr/>
                  </p:nvSpPr>
                  <p:spPr bwMode="auto">
                    <a:xfrm>
                      <a:off x="0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0" name="Oval 224"/>
                    <p:cNvSpPr>
                      <a:spLocks/>
                    </p:cNvSpPr>
                    <p:nvPr/>
                  </p:nvSpPr>
                  <p:spPr bwMode="auto">
                    <a:xfrm>
                      <a:off x="0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1" name="Oval 225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2" name="Oval 226"/>
                    <p:cNvSpPr>
                      <a:spLocks/>
                    </p:cNvSpPr>
                    <p:nvPr/>
                  </p:nvSpPr>
                  <p:spPr bwMode="auto">
                    <a:xfrm>
                      <a:off x="251" y="312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3" name="Oval 227"/>
                    <p:cNvSpPr>
                      <a:spLocks/>
                    </p:cNvSpPr>
                    <p:nvPr/>
                  </p:nvSpPr>
                  <p:spPr bwMode="auto">
                    <a:xfrm>
                      <a:off x="251" y="624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4" name="Oval 228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5" name="Oval 229"/>
                    <p:cNvSpPr>
                      <a:spLocks/>
                    </p:cNvSpPr>
                    <p:nvPr/>
                  </p:nvSpPr>
                  <p:spPr bwMode="auto">
                    <a:xfrm>
                      <a:off x="509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6" name="Oval 230"/>
                    <p:cNvSpPr>
                      <a:spLocks/>
                    </p:cNvSpPr>
                    <p:nvPr/>
                  </p:nvSpPr>
                  <p:spPr bwMode="auto">
                    <a:xfrm>
                      <a:off x="509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68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67"/>
                    <a:chOff x="0" y="0"/>
                    <a:chExt cx="544" cy="667"/>
                  </a:xfrm>
                </p:grpSpPr>
                <p:sp>
                  <p:nvSpPr>
                    <p:cNvPr id="579" name="Oval 23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0" name="Oval 233"/>
                    <p:cNvSpPr>
                      <a:spLocks/>
                    </p:cNvSpPr>
                    <p:nvPr/>
                  </p:nvSpPr>
                  <p:spPr bwMode="auto">
                    <a:xfrm>
                      <a:off x="0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1" name="Oval 234"/>
                    <p:cNvSpPr>
                      <a:spLocks/>
                    </p:cNvSpPr>
                    <p:nvPr/>
                  </p:nvSpPr>
                  <p:spPr bwMode="auto">
                    <a:xfrm>
                      <a:off x="0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2" name="Oval 235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3" name="Oval 236"/>
                    <p:cNvSpPr>
                      <a:spLocks/>
                    </p:cNvSpPr>
                    <p:nvPr/>
                  </p:nvSpPr>
                  <p:spPr bwMode="auto">
                    <a:xfrm>
                      <a:off x="251" y="312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4" name="Oval 237"/>
                    <p:cNvSpPr>
                      <a:spLocks/>
                    </p:cNvSpPr>
                    <p:nvPr/>
                  </p:nvSpPr>
                  <p:spPr bwMode="auto">
                    <a:xfrm>
                      <a:off x="251" y="624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5" name="Oval 238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6" name="Oval 239"/>
                    <p:cNvSpPr>
                      <a:spLocks/>
                    </p:cNvSpPr>
                    <p:nvPr/>
                  </p:nvSpPr>
                  <p:spPr bwMode="auto">
                    <a:xfrm>
                      <a:off x="509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7" name="Oval 240"/>
                    <p:cNvSpPr>
                      <a:spLocks/>
                    </p:cNvSpPr>
                    <p:nvPr/>
                  </p:nvSpPr>
                  <p:spPr bwMode="auto">
                    <a:xfrm>
                      <a:off x="509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69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499" y="17"/>
                    <a:ext cx="545" cy="668"/>
                    <a:chOff x="0" y="0"/>
                    <a:chExt cx="544" cy="667"/>
                  </a:xfrm>
                </p:grpSpPr>
                <p:sp>
                  <p:nvSpPr>
                    <p:cNvPr id="570" name="Oval 24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1" name="Oval 243"/>
                    <p:cNvSpPr>
                      <a:spLocks/>
                    </p:cNvSpPr>
                    <p:nvPr/>
                  </p:nvSpPr>
                  <p:spPr bwMode="auto">
                    <a:xfrm>
                      <a:off x="0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2" name="Oval 244"/>
                    <p:cNvSpPr>
                      <a:spLocks/>
                    </p:cNvSpPr>
                    <p:nvPr/>
                  </p:nvSpPr>
                  <p:spPr bwMode="auto">
                    <a:xfrm>
                      <a:off x="0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3" name="Oval 245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4" name="Oval 246"/>
                    <p:cNvSpPr>
                      <a:spLocks/>
                    </p:cNvSpPr>
                    <p:nvPr/>
                  </p:nvSpPr>
                  <p:spPr bwMode="auto">
                    <a:xfrm>
                      <a:off x="251" y="312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5" name="Oval 247"/>
                    <p:cNvSpPr>
                      <a:spLocks/>
                    </p:cNvSpPr>
                    <p:nvPr/>
                  </p:nvSpPr>
                  <p:spPr bwMode="auto">
                    <a:xfrm>
                      <a:off x="251" y="624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6" name="Oval 248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7" name="Oval 249"/>
                    <p:cNvSpPr>
                      <a:spLocks/>
                    </p:cNvSpPr>
                    <p:nvPr/>
                  </p:nvSpPr>
                  <p:spPr bwMode="auto">
                    <a:xfrm>
                      <a:off x="509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8" name="Oval 250"/>
                    <p:cNvSpPr>
                      <a:spLocks/>
                    </p:cNvSpPr>
                    <p:nvPr/>
                  </p:nvSpPr>
                  <p:spPr bwMode="auto">
                    <a:xfrm>
                      <a:off x="509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</p:grpSp>
        <p:grpSp>
          <p:nvGrpSpPr>
            <p:cNvPr id="813" name="Group 812"/>
            <p:cNvGrpSpPr/>
            <p:nvPr/>
          </p:nvGrpSpPr>
          <p:grpSpPr>
            <a:xfrm>
              <a:off x="3169487" y="2882980"/>
              <a:ext cx="1275863" cy="834289"/>
              <a:chOff x="1976678" y="3425436"/>
              <a:chExt cx="1270248" cy="891852"/>
            </a:xfrm>
          </p:grpSpPr>
          <p:sp>
            <p:nvSpPr>
              <p:cNvPr id="814" name="Freeform 263"/>
              <p:cNvSpPr>
                <a:spLocks/>
              </p:cNvSpPr>
              <p:nvPr/>
            </p:nvSpPr>
            <p:spPr bwMode="auto">
              <a:xfrm rot="16200000">
                <a:off x="2165876" y="3236238"/>
                <a:ext cx="891852" cy="1270248"/>
              </a:xfrm>
              <a:custGeom>
                <a:avLst/>
                <a:gdLst>
                  <a:gd name="T0" fmla="*/ 0 w 20714"/>
                  <a:gd name="T1" fmla="*/ 0 h 21600"/>
                  <a:gd name="T2" fmla="*/ 20653 w 20714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714" h="21600">
                    <a:moveTo>
                      <a:pt x="0" y="0"/>
                    </a:moveTo>
                    <a:cubicBezTo>
                      <a:pt x="11273" y="560"/>
                      <a:pt x="21600" y="11360"/>
                      <a:pt x="20653" y="21600"/>
                    </a:cubicBezTo>
                  </a:path>
                </a:pathLst>
              </a:custGeom>
              <a:noFill/>
              <a:ln w="57150" cap="flat">
                <a:solidFill>
                  <a:srgbClr val="292929"/>
                </a:solidFill>
                <a:prstDash val="solid"/>
                <a:miter lim="800000"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pic>
            <p:nvPicPr>
              <p:cNvPr id="815" name="Picture 264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950" y="3445528"/>
                <a:ext cx="579314" cy="544711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6" name="Freeform 255"/>
            <p:cNvSpPr>
              <a:spLocks/>
            </p:cNvSpPr>
            <p:nvPr/>
          </p:nvSpPr>
          <p:spPr bwMode="auto">
            <a:xfrm>
              <a:off x="643620" y="1991885"/>
              <a:ext cx="2383875" cy="215249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90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17" name="Freeform 259"/>
            <p:cNvSpPr>
              <a:spLocks/>
            </p:cNvSpPr>
            <p:nvPr/>
          </p:nvSpPr>
          <p:spPr bwMode="auto">
            <a:xfrm>
              <a:off x="646968" y="2885446"/>
              <a:ext cx="1528485" cy="1269063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36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18" name="Freeform 258"/>
            <p:cNvSpPr>
              <a:spLocks/>
            </p:cNvSpPr>
            <p:nvPr/>
          </p:nvSpPr>
          <p:spPr bwMode="auto">
            <a:xfrm>
              <a:off x="644136" y="3106384"/>
              <a:ext cx="1219984" cy="1044698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36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19" name="Freeform 257"/>
            <p:cNvSpPr>
              <a:spLocks/>
            </p:cNvSpPr>
            <p:nvPr/>
          </p:nvSpPr>
          <p:spPr bwMode="auto">
            <a:xfrm>
              <a:off x="646716" y="3315845"/>
              <a:ext cx="981596" cy="827345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81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1965" y="3577058"/>
              <a:ext cx="753688" cy="406511"/>
            </a:xfrm>
            <a:prstGeom prst="ellipse">
              <a:avLst/>
            </a:prstGeom>
            <a:solidFill>
              <a:srgbClr val="BDD7EE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21" name="Oval 820"/>
            <p:cNvSpPr/>
            <p:nvPr/>
          </p:nvSpPr>
          <p:spPr>
            <a:xfrm>
              <a:off x="3810137" y="1242201"/>
              <a:ext cx="801704" cy="745733"/>
            </a:xfrm>
            <a:prstGeom prst="ellipse">
              <a:avLst/>
            </a:prstGeom>
            <a:solidFill>
              <a:srgbClr val="FF5757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75" name="Content Placeholder 1"/>
          <p:cNvSpPr txBox="1">
            <a:spLocks/>
          </p:cNvSpPr>
          <p:nvPr/>
        </p:nvSpPr>
        <p:spPr>
          <a:xfrm>
            <a:off x="5504826" y="4493954"/>
            <a:ext cx="2457382" cy="89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theory</a:t>
            </a:r>
            <a:br>
              <a:rPr lang="en-US" sz="3200" dirty="0"/>
            </a:br>
            <a:r>
              <a:rPr lang="en-US" sz="3200" dirty="0"/>
              <a:t>&amp; algorithms</a:t>
            </a:r>
          </a:p>
        </p:txBody>
      </p:sp>
      <p:sp>
        <p:nvSpPr>
          <p:cNvPr id="276" name="Content Placeholder 1"/>
          <p:cNvSpPr txBox="1">
            <a:spLocks/>
          </p:cNvSpPr>
          <p:nvPr/>
        </p:nvSpPr>
        <p:spPr>
          <a:xfrm>
            <a:off x="1188542" y="4493954"/>
            <a:ext cx="2457382" cy="89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theory</a:t>
            </a:r>
            <a:br>
              <a:rPr lang="en-US" sz="3200" dirty="0"/>
            </a:br>
            <a:r>
              <a:rPr lang="en-US" sz="3200" dirty="0"/>
              <a:t>&amp; algorithms</a:t>
            </a:r>
          </a:p>
        </p:txBody>
      </p:sp>
      <p:sp>
        <p:nvSpPr>
          <p:cNvPr id="278" name="Left Arrow 277"/>
          <p:cNvSpPr/>
          <p:nvPr/>
        </p:nvSpPr>
        <p:spPr>
          <a:xfrm>
            <a:off x="4348086" y="4646087"/>
            <a:ext cx="779841" cy="384343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Content Placeholder 1"/>
          <p:cNvSpPr txBox="1">
            <a:spLocks/>
          </p:cNvSpPr>
          <p:nvPr/>
        </p:nvSpPr>
        <p:spPr>
          <a:xfrm>
            <a:off x="4664489" y="1229098"/>
            <a:ext cx="4086815" cy="89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Exact Concept Learning</a:t>
            </a:r>
          </a:p>
        </p:txBody>
      </p:sp>
      <p:sp>
        <p:nvSpPr>
          <p:cNvPr id="280" name="Content Placeholder 1"/>
          <p:cNvSpPr txBox="1">
            <a:spLocks/>
          </p:cNvSpPr>
          <p:nvPr/>
        </p:nvSpPr>
        <p:spPr>
          <a:xfrm>
            <a:off x="645742" y="1264723"/>
            <a:ext cx="3490322" cy="89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Invariant Inference</a:t>
            </a:r>
            <a:br>
              <a:rPr lang="en-US" sz="3200" dirty="0"/>
            </a:br>
            <a:endParaRPr lang="en-US" sz="3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5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6" grpId="0"/>
      <p:bldP spid="2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CDNF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return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7030A0"/>
                        </a:solidFill>
                        <a:latin typeface="Consolas" panose="020B0609020204030204" pitchFamily="49" charset="0"/>
                      </a:rPr>
                      <m:t>BMC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(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  <a:blipFill>
                <a:blip r:embed="rId6"/>
                <a:stretch>
                  <a:fillRect l="-1067" t="-530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400926" y="4940323"/>
            <a:ext cx="4314788" cy="12877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96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4379" y="1769831"/>
            <a:ext cx="1032712" cy="622443"/>
          </a:xfrm>
          <a:prstGeom prst="ellipse">
            <a:avLst/>
          </a:prstGeom>
          <a:solidFill>
            <a:srgbClr val="FFD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5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2955064" y="3922927"/>
                <a:ext cx="1876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64" y="3922927"/>
                <a:ext cx="187653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Rectangle 281"/>
              <p:cNvSpPr/>
              <p:nvPr/>
            </p:nvSpPr>
            <p:spPr>
              <a:xfrm>
                <a:off x="3287019" y="2938042"/>
                <a:ext cx="3384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m:t>BMC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4546A"/>
                          </a:solidFill>
                          <a:latin typeface="Consolas" panose="020B0609020204030204" pitchFamily="49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𝐼𝑛𝑖𝑡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4546A"/>
                          </a:solidFill>
                          <a:latin typeface="Consolas" panose="020B0609020204030204" pitchFamily="49" charset="0"/>
                        </a:rPr>
                        <m:t>)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2" name="Rectangle 2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19" y="2938042"/>
                <a:ext cx="338496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Rectangular Callout 283"/>
              <p:cNvSpPr/>
              <p:nvPr/>
            </p:nvSpPr>
            <p:spPr>
              <a:xfrm>
                <a:off x="2586067" y="4553391"/>
                <a:ext cx="4250277" cy="616832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𝐼</m:t>
                          </m:r>
                        </m:e>
                        <m:sup>
                          <m: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p>
                      <m:r>
                        <a:rPr lang="en-US" sz="2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≡</m:t>
                      </m:r>
                      <m:sSub>
                        <m:sSubPr>
                          <m:ctrlP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∧…∧</m:t>
                      </m:r>
                      <m:sSub>
                        <m:sSubPr>
                          <m:ctrlP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sz="2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𝐼</m:t>
                          </m:r>
                        </m:e>
                        <m:sup>
                          <m:r>
                            <a:rPr lang="en-US" sz="26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p>
                      <m:r>
                        <a:rPr lang="en-US" sz="2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6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84" name="Rectangular Callout 2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67" y="4553391"/>
                <a:ext cx="4250277" cy="616832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Rectangle 287"/>
              <p:cNvSpPr/>
              <p:nvPr/>
            </p:nvSpPr>
            <p:spPr>
              <a:xfrm>
                <a:off x="1203037" y="3461262"/>
                <a:ext cx="31131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/>
                  <a:t>Claim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-fenced, </a:t>
                </a:r>
              </a:p>
            </p:txBody>
          </p:sp>
        </mc:Choice>
        <mc:Fallback xmlns="">
          <p:sp>
            <p:nvSpPr>
              <p:cNvPr id="288" name="Rectangle 2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37" y="3461262"/>
                <a:ext cx="3113160" cy="461665"/>
              </a:xfrm>
              <a:prstGeom prst="rect">
                <a:avLst/>
              </a:prstGeom>
              <a:blipFill>
                <a:blip r:embed="rId10"/>
                <a:stretch>
                  <a:fillRect l="-2935" t="-10526" r="-19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32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1" grpId="0"/>
      <p:bldP spid="282" grpId="0"/>
      <p:bldP spid="284" grpId="0" animBg="1"/>
      <p:bldP spid="2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44379" y="1769831"/>
            <a:ext cx="1032712" cy="622443"/>
          </a:xfrm>
          <a:prstGeom prst="ellipse">
            <a:avLst/>
          </a:prstGeom>
          <a:solidFill>
            <a:srgbClr val="FFD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Super-Efficient </a:t>
            </a:r>
            <a:r>
              <a:rPr lang="en-US" dirty="0" err="1"/>
              <a:t>Monotonization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return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7030A0"/>
                        </a:solidFill>
                        <a:latin typeface="Consolas" panose="020B0609020204030204" pitchFamily="49" charset="0"/>
                      </a:rPr>
                      <m:t>BMC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(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  <a:blipFill>
                <a:blip r:embed="rId6"/>
                <a:stretch>
                  <a:fillRect l="-1067" t="-530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45793" y="3236325"/>
            <a:ext cx="8686798" cy="221725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2062396" y="3736635"/>
                <a:ext cx="5012188" cy="1524134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:r>
                  <a:rPr lang="en-US" sz="2800" kern="0" dirty="0">
                    <a:solidFill>
                      <a:schemeClr val="tx1"/>
                    </a:solidFill>
                    <a:cs typeface="Arial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ℳ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𝜎</m:t>
                        </m:r>
                      </m:sub>
                    </m:sSub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𝜓</m:t>
                    </m:r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800" b="0" i="1" kern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/>
                  </a:rPr>
                  <a:t> </a:t>
                </a:r>
                <a:r>
                  <a:rPr lang="en-US" sz="2800" kern="0" dirty="0">
                    <a:solidFill>
                      <a:schemeClr val="tx1"/>
                    </a:solidFill>
                    <a:cs typeface="Arial"/>
                  </a:rPr>
                  <a:t>in</a:t>
                </a:r>
                <a:br>
                  <a:rPr lang="en-US" sz="2800" b="0" i="1" kern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/>
                  </a:rPr>
                </a:b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𝒪</m:t>
                    </m:r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p>
                      <m:sSupPr>
                        <m:ctrlP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e>
                      <m:sup>
                        <m: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kern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kern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sz="2800" b="0" i="1" kern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𝜎</m:t>
                                </m:r>
                              </m:sub>
                            </m:sSub>
                            <m:r>
                              <a:rPr lang="en-US" sz="2800" b="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US" sz="2800" b="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𝜓</m:t>
                            </m:r>
                            <m:r>
                              <a:rPr lang="en-US" sz="2800" b="0" i="1" kern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dnf</m:t>
                        </m:r>
                      </m:sub>
                    </m:sSub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800" kern="0" dirty="0">
                    <a:solidFill>
                      <a:schemeClr val="tx1"/>
                    </a:solidFill>
                    <a:cs typeface="Arial"/>
                  </a:rPr>
                  <a:t> </a:t>
                </a:r>
                <a:br>
                  <a:rPr lang="en-US" sz="2800" kern="0" dirty="0">
                    <a:solidFill>
                      <a:schemeClr val="tx1"/>
                    </a:solidFill>
                    <a:cs typeface="Arial"/>
                  </a:rPr>
                </a:br>
                <a:r>
                  <a:rPr lang="en-US" sz="2800" kern="0" dirty="0">
                    <a:solidFill>
                      <a:schemeClr val="tx1"/>
                    </a:solidFill>
                    <a:cs typeface="Arial"/>
                  </a:rPr>
                  <a:t>SAT queries</a:t>
                </a: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96" y="3736635"/>
                <a:ext cx="5012188" cy="1524134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8"/>
                <a:stretch>
                  <a:fillRect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67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val 285"/>
          <p:cNvSpPr/>
          <p:nvPr/>
        </p:nvSpPr>
        <p:spPr>
          <a:xfrm>
            <a:off x="3512229" y="1768010"/>
            <a:ext cx="1032712" cy="622443"/>
          </a:xfrm>
          <a:prstGeom prst="ellipse">
            <a:avLst/>
          </a:prstGeom>
          <a:solidFill>
            <a:srgbClr val="FFD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44379" y="1769831"/>
            <a:ext cx="1032712" cy="622443"/>
          </a:xfrm>
          <a:prstGeom prst="ellipse">
            <a:avLst/>
          </a:prstGeom>
          <a:solidFill>
            <a:srgbClr val="FFD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Rectangular Callout 284"/>
              <p:cNvSpPr/>
              <p:nvPr/>
            </p:nvSpPr>
            <p:spPr>
              <a:xfrm>
                <a:off x="1203037" y="5000045"/>
                <a:ext cx="5673835" cy="743920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rgbClr val="7030A0"/>
                                      </a:solidFill>
                                      <a:latin typeface="Consolas" panose="020B0609020204030204" pitchFamily="49" charset="0"/>
                                    </a:rPr>
                                    <m:t>BMC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rgbClr val="44546A"/>
                                      </a:solidFill>
                                      <a:latin typeface="Consolas" panose="020B0609020204030204" pitchFamily="49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44546A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i="1">
                                      <a:solidFill>
                                        <a:srgbClr val="44546A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44546A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𝐼𝑛𝑖𝑡</m:t>
                                  </m:r>
                                  <m:r>
                                    <a:rPr lang="en-US" sz="2400" i="1">
                                      <a:solidFill>
                                        <a:srgbClr val="44546A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rgbClr val="44546A"/>
                                      </a:solidFill>
                                      <a:latin typeface="Consolas" panose="020B0609020204030204" pitchFamily="49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dnf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dnf</m:t>
                          </m:r>
                        </m:sub>
                      </m:sSub>
                    </m:oMath>
                  </m:oMathPara>
                </a14:m>
                <a:endParaRPr lang="en-US" sz="2600" kern="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85" name="Rectangular Callout 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37" y="5000045"/>
                <a:ext cx="5673835" cy="743920"/>
              </a:xfrm>
              <a:prstGeom prst="wedgeRectCallout">
                <a:avLst>
                  <a:gd name="adj1" fmla="val -16417"/>
                  <a:gd name="adj2" fmla="val -3377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5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Rectangle 279"/>
          <p:cNvSpPr/>
          <p:nvPr/>
        </p:nvSpPr>
        <p:spPr>
          <a:xfrm>
            <a:off x="1185363" y="4701721"/>
            <a:ext cx="143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Corollary</a:t>
            </a:r>
            <a:r>
              <a:rPr lang="en-US" sz="2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2955064" y="3922927"/>
                <a:ext cx="1876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64" y="3922927"/>
                <a:ext cx="187653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6386441" y="5141172"/>
                <a:ext cx="1388265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dnf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41" y="5141172"/>
                <a:ext cx="1388265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Rectangle 287"/>
              <p:cNvSpPr/>
              <p:nvPr/>
            </p:nvSpPr>
            <p:spPr>
              <a:xfrm>
                <a:off x="1203037" y="3461262"/>
                <a:ext cx="31131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/>
                  <a:t>Claim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-fenced, </a:t>
                </a:r>
              </a:p>
            </p:txBody>
          </p:sp>
        </mc:Choice>
        <mc:Fallback xmlns="">
          <p:sp>
            <p:nvSpPr>
              <p:cNvPr id="288" name="Rectangle 2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37" y="3461262"/>
                <a:ext cx="3113160" cy="461665"/>
              </a:xfrm>
              <a:prstGeom prst="rect">
                <a:avLst/>
              </a:prstGeom>
              <a:blipFill>
                <a:blip r:embed="rId10"/>
                <a:stretch>
                  <a:fillRect l="-2935" t="-10526" r="-19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87019" y="2938042"/>
                <a:ext cx="3384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m:t>BMC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4546A"/>
                          </a:solidFill>
                          <a:latin typeface="Consolas" panose="020B0609020204030204" pitchFamily="49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𝐼𝑛𝑖𝑡</m:t>
                      </m:r>
                      <m:r>
                        <a:rPr lang="en-US" sz="28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4546A"/>
                          </a:solidFill>
                          <a:latin typeface="Consolas" panose="020B0609020204030204" pitchFamily="49" charset="0"/>
                        </a:rPr>
                        <m:t>)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19" y="2938042"/>
                <a:ext cx="338496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4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5" grpId="0"/>
      <p:bldP spid="280" grpId="0"/>
      <p:bldP spid="2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570" y="443625"/>
            <a:ext cx="848478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CDNF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</a:t>
                </a:r>
                <a:r>
                  <a:rPr lang="en-US" dirty="0">
                    <a:solidFill>
                      <a:srgbClr val="7030A0"/>
                    </a:solidFill>
                  </a:rPr>
                  <a:t>CDNF</a:t>
                </a:r>
                <a:r>
                  <a:rPr lang="en-US" dirty="0"/>
                  <a:t> model-based interpolation finds an invariant in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-BMC SAT queries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-fenced</a:t>
                </a:r>
                <a:r>
                  <a:rPr lang="en-US" dirty="0"/>
                  <a:t> invariant.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1360291"/>
                <a:ext cx="8325557" cy="1641170"/>
              </a:xfrm>
              <a:prstGeom prst="rect">
                <a:avLst/>
              </a:prstGeom>
              <a:blipFill>
                <a:blip r:embed="rId4"/>
                <a:stretch>
                  <a:fillRect l="-1319" t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_)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:r>
                  <a:rPr lang="en-US" sz="2300" dirty="0">
                    <a:latin typeface="Consolas" panose="020B0609020204030204" pitchFamily="49" charset="0"/>
                  </a:rPr>
                  <a:t>Inductive</a:t>
                </a: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𝐞𝐫𝐚𝐥𝐢𝐳𝐞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66" y="3290479"/>
                <a:ext cx="4294448" cy="2937627"/>
              </a:xfrm>
              <a:prstGeom prst="rect">
                <a:avLst/>
              </a:prstGeom>
              <a:blipFill>
                <a:blip r:embed="rId5"/>
                <a:stretch>
                  <a:fillRect l="-1839" t="-2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𝐠𝐞𝐧𝐞𝐫𝐚𝐥𝐢𝐳𝐞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7030A0"/>
                        </a:solidFill>
                        <a:latin typeface="Consolas" panose="020B0609020204030204" pitchFamily="49" charset="0"/>
                      </a:rPr>
                      <m:t>BMC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(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300" i="1">
                        <a:solidFill>
                          <a:srgbClr val="44546A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300" dirty="0">
                        <a:solidFill>
                          <a:srgbClr val="44546A"/>
                        </a:solidFill>
                        <a:latin typeface="Consolas" panose="020B0609020204030204" pitchFamily="49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26" y="5073944"/>
                <a:ext cx="4572000" cy="800219"/>
              </a:xfrm>
              <a:prstGeom prst="rect">
                <a:avLst/>
              </a:prstGeom>
              <a:blipFill>
                <a:blip r:embed="rId6"/>
                <a:stretch>
                  <a:fillRect l="-1067" t="-5303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386570" y="4017518"/>
            <a:ext cx="2428189" cy="1888385"/>
          </a:xfrm>
          <a:prstGeom prst="wedgeRectCallout">
            <a:avLst>
              <a:gd name="adj1" fmla="val 36997"/>
              <a:gd name="adj2" fmla="val -580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cs typeface="Arial"/>
              </a:rPr>
              <a:t>Significantly different from </a:t>
            </a:r>
            <a:r>
              <a:rPr lang="en-US" sz="2400" kern="0" dirty="0" err="1">
                <a:solidFill>
                  <a:srgbClr val="000000"/>
                </a:solidFill>
                <a:cs typeface="Arial"/>
              </a:rPr>
              <a:t>Bshouty’s</a:t>
            </a:r>
            <a:r>
              <a:rPr lang="en-US" sz="2400" kern="0" dirty="0">
                <a:solidFill>
                  <a:srgbClr val="000000"/>
                </a:solidFill>
                <a:cs typeface="Arial"/>
              </a:rPr>
              <a:t> CDNF learning algorithm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0" y="3317902"/>
            <a:ext cx="1559233" cy="821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7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b="1" dirty="0">
                    <a:solidFill>
                      <a:srgbClr val="7030A0"/>
                    </a:solidFill>
                  </a:rPr>
                  <a:t>abstract interpretation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  <a:blipFill>
                <a:blip r:embed="rId4"/>
                <a:stretch>
                  <a:fillRect t="-12683" b="-1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 rot="2450516">
            <a:off x="5793705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037951">
            <a:off x="2010713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057185" y="3088671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CDNF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Super-Efficient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5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16943" y="3063551"/>
            <a:ext cx="3750197" cy="12877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73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629904" y="2730377"/>
            <a:ext cx="5422512" cy="707101"/>
          </a:xfrm>
          <a:prstGeom prst="wedgeRectCallout">
            <a:avLst>
              <a:gd name="adj1" fmla="val -16417"/>
              <a:gd name="adj2" fmla="val -33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endParaRPr lang="en-US" sz="2800" kern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As an Abstract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0632" y="1249580"/>
            <a:ext cx="9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49868" y="1720810"/>
                <a:ext cx="607097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has a DNF representation where </a:t>
                </a:r>
                <a:br>
                  <a:rPr lang="en-US" sz="2800" dirty="0"/>
                </a:br>
                <a:r>
                  <a:rPr lang="en-US" sz="2800" dirty="0"/>
                  <a:t>all variables are in polarity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opposite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8" y="1720810"/>
                <a:ext cx="6070973" cy="954107"/>
              </a:xfrm>
              <a:prstGeom prst="rect">
                <a:avLst/>
              </a:prstGeom>
              <a:blipFill>
                <a:blip r:embed="rId6"/>
                <a:stretch>
                  <a:fillRect l="-200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i="1" dirty="0"/>
                  <a:t>monotone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  <a:blipFill>
                <a:blip r:embed="rId8"/>
                <a:stretch>
                  <a:fillRect l="-5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44122" y="2836604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Notation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57121" y="2762459"/>
                <a:ext cx="31606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MSpan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21" y="2762459"/>
                <a:ext cx="316060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45742" y="3487714"/>
            <a:ext cx="7232281" cy="1377649"/>
            <a:chOff x="645742" y="3487714"/>
            <a:chExt cx="7232281" cy="1377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4457663" y="3789457"/>
                  <a:ext cx="342036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MSpan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{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}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⟹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7663" y="3789457"/>
                  <a:ext cx="3420360" cy="584775"/>
                </a:xfrm>
                <a:prstGeom prst="rect">
                  <a:avLst/>
                </a:prstGeom>
                <a:blipFill>
                  <a:blip r:embed="rId10"/>
                  <a:stretch>
                    <a:fillRect l="-4456" t="-15625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 bwMode="auto">
            <a:xfrm flipH="1">
              <a:off x="2415737" y="3999603"/>
              <a:ext cx="1925423" cy="0"/>
            </a:xfrm>
            <a:prstGeom prst="straightConnector1">
              <a:avLst/>
            </a:prstGeom>
            <a:ln w="240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32322" y="3487714"/>
                  <a:ext cx="4651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322" y="3487714"/>
                  <a:ext cx="465192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 flipH="1">
              <a:off x="2424533" y="4190103"/>
              <a:ext cx="1925423" cy="0"/>
            </a:xfrm>
            <a:prstGeom prst="straightConnector1">
              <a:avLst/>
            </a:prstGeom>
            <a:ln w="240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645742" y="3788145"/>
                  <a:ext cx="2229328" cy="1077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 smtClean="0"/>
                          <m:t>⟨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en-US" sz="3200"/>
                          <m:t>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 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42" y="3788145"/>
                  <a:ext cx="2229328" cy="10772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172372" y="4098476"/>
                  <a:ext cx="4921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372" y="4098476"/>
                  <a:ext cx="49212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ular Callout 39"/>
          <p:cNvSpPr/>
          <p:nvPr/>
        </p:nvSpPr>
        <p:spPr>
          <a:xfrm>
            <a:off x="1629904" y="2730377"/>
            <a:ext cx="5422512" cy="707101"/>
          </a:xfrm>
          <a:prstGeom prst="wedgeRectCallout">
            <a:avLst>
              <a:gd name="adj1" fmla="val -16417"/>
              <a:gd name="adj2" fmla="val -33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endParaRPr lang="en-US" sz="2800" kern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As an Abstract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130" y="1210501"/>
                <a:ext cx="4447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0632" y="1249580"/>
            <a:ext cx="9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49868" y="1720810"/>
                <a:ext cx="607097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has a DNF representation where </a:t>
                </a:r>
                <a:br>
                  <a:rPr lang="en-US" sz="2800" dirty="0"/>
                </a:br>
                <a:r>
                  <a:rPr lang="en-US" sz="2800" dirty="0"/>
                  <a:t>all variables are in polarity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opposite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68" y="1720810"/>
                <a:ext cx="6070973" cy="954107"/>
              </a:xfrm>
              <a:prstGeom prst="rect">
                <a:avLst/>
              </a:prstGeom>
              <a:blipFill>
                <a:blip r:embed="rId6"/>
                <a:stretch>
                  <a:fillRect l="-200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31" y="1225668"/>
                <a:ext cx="7617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i="1" dirty="0"/>
                  <a:t>monotone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02" y="1239419"/>
                <a:ext cx="2509722" cy="523220"/>
              </a:xfrm>
              <a:prstGeom prst="rect">
                <a:avLst/>
              </a:prstGeom>
              <a:blipFill>
                <a:blip r:embed="rId8"/>
                <a:stretch>
                  <a:fillRect l="-5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44122" y="2836604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Notation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57121" y="2762459"/>
                <a:ext cx="31606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MSpan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21" y="2762459"/>
                <a:ext cx="316060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45742" y="3487714"/>
            <a:ext cx="7232281" cy="1377649"/>
            <a:chOff x="645742" y="3487714"/>
            <a:chExt cx="7232281" cy="1377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4457663" y="3789457"/>
                  <a:ext cx="342036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MSpan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{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}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⟹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7663" y="3789457"/>
                  <a:ext cx="3420360" cy="584775"/>
                </a:xfrm>
                <a:prstGeom prst="rect">
                  <a:avLst/>
                </a:prstGeom>
                <a:blipFill>
                  <a:blip r:embed="rId10"/>
                  <a:stretch>
                    <a:fillRect l="-4456" t="-15625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 bwMode="auto">
            <a:xfrm flipH="1">
              <a:off x="2415737" y="3999603"/>
              <a:ext cx="1925423" cy="0"/>
            </a:xfrm>
            <a:prstGeom prst="straightConnector1">
              <a:avLst/>
            </a:prstGeom>
            <a:ln w="240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32322" y="3487714"/>
                  <a:ext cx="4651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322" y="3487714"/>
                  <a:ext cx="465192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 flipH="1">
              <a:off x="2424533" y="4190103"/>
              <a:ext cx="1925423" cy="0"/>
            </a:xfrm>
            <a:prstGeom prst="straightConnector1">
              <a:avLst/>
            </a:prstGeom>
            <a:ln w="240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645742" y="3788145"/>
                  <a:ext cx="2229328" cy="1077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 smtClean="0"/>
                          <m:t>⟨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en-US" sz="3200"/>
                          <m:t>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 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42" y="3788145"/>
                  <a:ext cx="2229328" cy="10772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425791" y="4134244"/>
                  <a:ext cx="193773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𝓜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791" y="4134244"/>
                  <a:ext cx="1937733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91653" y="616809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[POPL’22] Property-directed reachability as abstract interpretation in the monotone theory. 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299796" y="4792104"/>
            <a:ext cx="6082728" cy="1048291"/>
          </a:xfrm>
          <a:prstGeom prst="wedgeRectCallout">
            <a:avLst>
              <a:gd name="adj1" fmla="val -16417"/>
              <a:gd name="adj2" fmla="val -33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2800" kern="0" dirty="0">
                <a:solidFill>
                  <a:schemeClr val="tx1"/>
                </a:solidFill>
                <a:cs typeface="Arial"/>
              </a:rPr>
              <a:t>Used to study </a:t>
            </a:r>
            <a:r>
              <a:rPr lang="en-US" sz="2800" kern="0" dirty="0" err="1">
                <a:solidFill>
                  <a:schemeClr val="tx1"/>
                </a:solidFill>
                <a:cs typeface="Arial"/>
              </a:rPr>
              <a:t>overapproxmation</a:t>
            </a:r>
            <a:r>
              <a:rPr lang="en-US" sz="2800" kern="0" dirty="0">
                <a:solidFill>
                  <a:schemeClr val="tx1"/>
                </a:solidFill>
                <a:cs typeface="Arial"/>
              </a:rPr>
              <a:t> in property-directed reachability (IC3/PDR)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6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Efficient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𝐼𝑛𝑖𝑡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  <a:blipFill>
                <a:blip r:embed="rId4"/>
                <a:stretch>
                  <a:fillRect l="-1635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690068" y="1974326"/>
            <a:ext cx="802692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68114" y="2907080"/>
            <a:ext cx="2951797" cy="97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</a:rPr>
              <a:t>indicator of 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 err="1">
                <a:solidFill>
                  <a:srgbClr val="7030A0"/>
                </a:solidFill>
              </a:rPr>
              <a:t>overapproximation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268585" y="3681351"/>
                <a:ext cx="7875415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The number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concrete</a:t>
                </a:r>
                <a:r>
                  <a:rPr lang="en-US" sz="2400" dirty="0"/>
                  <a:t> iterations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number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abstract</a:t>
                </a:r>
                <a:r>
                  <a:rPr lang="en-US" sz="2400" dirty="0"/>
                  <a:t> iterations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85" y="3681351"/>
                <a:ext cx="7875415" cy="1641170"/>
              </a:xfrm>
              <a:prstGeom prst="rect">
                <a:avLst/>
              </a:prstGeom>
              <a:blipFill>
                <a:blip r:embed="rId5"/>
                <a:stretch>
                  <a:fillRect l="-1161" t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1653" y="616809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[POPL’22] Property-directed reachability as abstract interpretation in the monotone theory. 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8195" y="1968874"/>
            <a:ext cx="767066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Efficient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46933" y="3101716"/>
                <a:ext cx="7770021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Extension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⨂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𝓑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– in the paper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33" y="3101716"/>
                <a:ext cx="7770021" cy="1641170"/>
              </a:xfrm>
              <a:prstGeom prst="rect">
                <a:avLst/>
              </a:prstGeom>
              <a:blipFill>
                <a:blip r:embed="rId4"/>
                <a:stretch>
                  <a:fillRect l="-1569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𝐼𝑛𝑖𝑡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  <a:blipFill>
                <a:blip r:embed="rId5"/>
                <a:stretch>
                  <a:fillRect l="-1635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32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645742" y="443626"/>
            <a:ext cx="7886700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p:sp>
        <p:nvSpPr>
          <p:cNvPr id="558" name="Content Placeholder 1"/>
          <p:cNvSpPr txBox="1">
            <a:spLocks/>
          </p:cNvSpPr>
          <p:nvPr/>
        </p:nvSpPr>
        <p:spPr>
          <a:xfrm>
            <a:off x="4360521" y="2681006"/>
            <a:ext cx="694437" cy="54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vs.</a:t>
            </a:r>
          </a:p>
        </p:txBody>
      </p:sp>
      <p:grpSp>
        <p:nvGrpSpPr>
          <p:cNvPr id="562" name="Group 561"/>
          <p:cNvGrpSpPr/>
          <p:nvPr/>
        </p:nvGrpSpPr>
        <p:grpSpPr>
          <a:xfrm>
            <a:off x="5504826" y="1789365"/>
            <a:ext cx="2426747" cy="2464763"/>
            <a:chOff x="1099520" y="2070011"/>
            <a:chExt cx="2426747" cy="2464763"/>
          </a:xfrm>
        </p:grpSpPr>
        <p:pic>
          <p:nvPicPr>
            <p:cNvPr id="564" name="Picture 56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520" y="2070011"/>
              <a:ext cx="2426747" cy="2464763"/>
            </a:xfrm>
            <a:prstGeom prst="rect">
              <a:avLst/>
            </a:prstGeom>
          </p:spPr>
        </p:pic>
        <p:sp>
          <p:nvSpPr>
            <p:cNvPr id="565" name="Rectangle 564"/>
            <p:cNvSpPr/>
            <p:nvPr/>
          </p:nvSpPr>
          <p:spPr>
            <a:xfrm>
              <a:off x="3183404" y="3196152"/>
              <a:ext cx="323532" cy="18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1847" y="1855904"/>
            <a:ext cx="3092270" cy="2305932"/>
            <a:chOff x="643620" y="1100977"/>
            <a:chExt cx="4104632" cy="3060859"/>
          </a:xfrm>
        </p:grpSpPr>
        <p:grpSp>
          <p:nvGrpSpPr>
            <p:cNvPr id="281" name="Group 280"/>
            <p:cNvGrpSpPr/>
            <p:nvPr/>
          </p:nvGrpSpPr>
          <p:grpSpPr>
            <a:xfrm>
              <a:off x="650350" y="1427790"/>
              <a:ext cx="3397971" cy="2734046"/>
              <a:chOff x="2437964" y="3667347"/>
              <a:chExt cx="3397971" cy="2734046"/>
            </a:xfrm>
          </p:grpSpPr>
          <p:sp>
            <p:nvSpPr>
              <p:cNvPr id="282" name="AutoShape 2"/>
              <p:cNvSpPr>
                <a:spLocks/>
              </p:cNvSpPr>
              <p:nvPr/>
            </p:nvSpPr>
            <p:spPr bwMode="auto">
              <a:xfrm>
                <a:off x="2437964" y="3667347"/>
                <a:ext cx="3397971" cy="273404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>
                    <a:solidFill>
                      <a:srgbClr val="0066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sp>
            <p:nvSpPr>
              <p:cNvPr id="283" name="AutoShape 3"/>
              <p:cNvSpPr>
                <a:spLocks/>
              </p:cNvSpPr>
              <p:nvPr/>
            </p:nvSpPr>
            <p:spPr bwMode="auto">
              <a:xfrm>
                <a:off x="2437964" y="3667347"/>
                <a:ext cx="3397971" cy="273404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645742" y="1100977"/>
              <a:ext cx="4102510" cy="3051711"/>
              <a:chOff x="2449393" y="3359793"/>
              <a:chExt cx="4102510" cy="3051711"/>
            </a:xfrm>
          </p:grpSpPr>
          <p:sp>
            <p:nvSpPr>
              <p:cNvPr id="544" name="Rectangle 2"/>
              <p:cNvSpPr>
                <a:spLocks/>
              </p:cNvSpPr>
              <p:nvPr/>
            </p:nvSpPr>
            <p:spPr bwMode="auto">
              <a:xfrm>
                <a:off x="2449393" y="3359793"/>
                <a:ext cx="4102510" cy="3051711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grpSp>
            <p:nvGrpSpPr>
              <p:cNvPr id="545" name="Group 544"/>
              <p:cNvGrpSpPr/>
              <p:nvPr/>
            </p:nvGrpSpPr>
            <p:grpSpPr>
              <a:xfrm>
                <a:off x="2499359" y="3406244"/>
                <a:ext cx="4034136" cy="2978968"/>
                <a:chOff x="2499359" y="3406244"/>
                <a:chExt cx="4034136" cy="2978968"/>
              </a:xfrm>
            </p:grpSpPr>
            <p:grpSp>
              <p:nvGrpSpPr>
                <p:cNvPr id="554" name="Group 96"/>
                <p:cNvGrpSpPr>
                  <a:grpSpLocks/>
                </p:cNvGrpSpPr>
                <p:nvPr/>
              </p:nvGrpSpPr>
              <p:grpSpPr bwMode="auto">
                <a:xfrm>
                  <a:off x="2499359" y="4209925"/>
                  <a:ext cx="2001289" cy="2133218"/>
                  <a:chOff x="0" y="0"/>
                  <a:chExt cx="2282" cy="2433"/>
                </a:xfrm>
              </p:grpSpPr>
              <p:grpSp>
                <p:nvGrpSpPr>
                  <p:cNvPr id="72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0" y="1754"/>
                    <a:ext cx="2282" cy="679"/>
                    <a:chOff x="0" y="0"/>
                    <a:chExt cx="2282" cy="678"/>
                  </a:xfrm>
                </p:grpSpPr>
                <p:grpSp>
                  <p:nvGrpSpPr>
                    <p:cNvPr id="78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804" name="Oval 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5" name="Oval 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6" name="Oval 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7" name="Oval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8" name="Oval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9" name="Oval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10" name="Oval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11" name="Oval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12" name="Oval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84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608" cy="660"/>
                      <a:chOff x="0" y="0"/>
                      <a:chExt cx="608" cy="660"/>
                    </a:xfrm>
                  </p:grpSpPr>
                  <p:sp>
                    <p:nvSpPr>
                      <p:cNvPr id="795" name="Oval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6" name="Oval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7" name="Oval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8" name="Oval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9" name="Oval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0" name="Oval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1" name="Oval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2" name="Oval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803" name="Oval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8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7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86" name="Oval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7" name="Oval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8" name="Oval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9" name="Oval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0" name="Oval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1" name="Oval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2" name="Oval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3" name="Oval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94" name="Oval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72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0" y="852"/>
                    <a:ext cx="2282" cy="679"/>
                    <a:chOff x="0" y="0"/>
                    <a:chExt cx="2282" cy="678"/>
                  </a:xfrm>
                </p:grpSpPr>
                <p:grpSp>
                  <p:nvGrpSpPr>
                    <p:cNvPr id="75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74" name="Oval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5" name="Oval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6" name="Oval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7" name="Oval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8" name="Oval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9" name="Oval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0" name="Oval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1" name="Oval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82" name="Oval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54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608" cy="660"/>
                      <a:chOff x="0" y="0"/>
                      <a:chExt cx="608" cy="660"/>
                    </a:xfrm>
                  </p:grpSpPr>
                  <p:sp>
                    <p:nvSpPr>
                      <p:cNvPr id="765" name="Oval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6" name="Oval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7" name="Oval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8" name="Oval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9" name="Oval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0" name="Oval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1" name="Oval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2" name="Oval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73" name="Oval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55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7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56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7" name="Oval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8" name="Oval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9" name="Oval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0" name="Oval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1" name="Oval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2" name="Oval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3" name="Oval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64" name="Oval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72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282" cy="678"/>
                    <a:chOff x="0" y="0"/>
                    <a:chExt cx="2282" cy="678"/>
                  </a:xfrm>
                </p:grpSpPr>
                <p:grpSp>
                  <p:nvGrpSpPr>
                    <p:cNvPr id="7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44" name="Oval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5" name="Oval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6" name="Oval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7" name="Oval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8" name="Oval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9" name="Oval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0" name="Oval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1" name="Oval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52" name="Oval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24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0"/>
                      <a:ext cx="608" cy="660"/>
                      <a:chOff x="0" y="0"/>
                      <a:chExt cx="608" cy="660"/>
                    </a:xfrm>
                  </p:grpSpPr>
                  <p:sp>
                    <p:nvSpPr>
                      <p:cNvPr id="735" name="Oval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6" name="Oval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7" name="Oval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8" name="Oval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9" name="Oval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0" name="Oval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1" name="Oval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2" name="Oval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43" name="Oval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725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7"/>
                      <a:ext cx="608" cy="661"/>
                      <a:chOff x="0" y="0"/>
                      <a:chExt cx="608" cy="660"/>
                    </a:xfrm>
                  </p:grpSpPr>
                  <p:sp>
                    <p:nvSpPr>
                      <p:cNvPr id="726" name="Oval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27" name="Oval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28" name="Oval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29" name="Oval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0" name="Oval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1" name="Oval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2" name="Oval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0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3" name="Oval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309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734" name="Oval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" y="618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</p:grpSp>
            <p:grpSp>
              <p:nvGrpSpPr>
                <p:cNvPr id="556" name="Group 127"/>
                <p:cNvGrpSpPr>
                  <a:grpSpLocks/>
                </p:cNvGrpSpPr>
                <p:nvPr/>
              </p:nvGrpSpPr>
              <p:grpSpPr bwMode="auto">
                <a:xfrm>
                  <a:off x="2502866" y="3406244"/>
                  <a:ext cx="2001289" cy="595092"/>
                  <a:chOff x="0" y="0"/>
                  <a:chExt cx="2282" cy="678"/>
                </a:xfrm>
              </p:grpSpPr>
              <p:grpSp>
                <p:nvGrpSpPr>
                  <p:cNvPr id="69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711" name="Oval 9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2" name="Oval 98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3" name="Oval 99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4" name="Oval 100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5" name="Oval 101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6" name="Oval 102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7" name="Oval 103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8" name="Oval 104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9" name="Oval 105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691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811" y="0"/>
                    <a:ext cx="608" cy="660"/>
                    <a:chOff x="0" y="0"/>
                    <a:chExt cx="608" cy="660"/>
                  </a:xfrm>
                </p:grpSpPr>
                <p:sp>
                  <p:nvSpPr>
                    <p:cNvPr id="702" name="Oval 10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3" name="Oval 108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4" name="Oval 109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5" name="Oval 110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6" name="Oval 111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7" name="Oval 112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8" name="Oval 113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9" name="Oval 114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10" name="Oval 115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69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674" y="17"/>
                    <a:ext cx="608" cy="661"/>
                    <a:chOff x="0" y="0"/>
                    <a:chExt cx="608" cy="660"/>
                  </a:xfrm>
                </p:grpSpPr>
                <p:sp>
                  <p:nvSpPr>
                    <p:cNvPr id="693" name="Oval 11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4" name="Oval 118"/>
                    <p:cNvSpPr>
                      <a:spLocks/>
                    </p:cNvSpPr>
                    <p:nvPr/>
                  </p:nvSpPr>
                  <p:spPr bwMode="auto">
                    <a:xfrm>
                      <a:off x="0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5" name="Oval 119"/>
                    <p:cNvSpPr>
                      <a:spLocks/>
                    </p:cNvSpPr>
                    <p:nvPr/>
                  </p:nvSpPr>
                  <p:spPr bwMode="auto">
                    <a:xfrm>
                      <a:off x="0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6" name="Oval 120"/>
                    <p:cNvSpPr>
                      <a:spLocks/>
                    </p:cNvSpPr>
                    <p:nvPr/>
                  </p:nvSpPr>
                  <p:spPr bwMode="auto">
                    <a:xfrm>
                      <a:off x="281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7" name="Oval 121"/>
                    <p:cNvSpPr>
                      <a:spLocks/>
                    </p:cNvSpPr>
                    <p:nvPr/>
                  </p:nvSpPr>
                  <p:spPr bwMode="auto">
                    <a:xfrm>
                      <a:off x="281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8" name="Oval 122"/>
                    <p:cNvSpPr>
                      <a:spLocks/>
                    </p:cNvSpPr>
                    <p:nvPr/>
                  </p:nvSpPr>
                  <p:spPr bwMode="auto">
                    <a:xfrm>
                      <a:off x="281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699" name="Oval 123"/>
                    <p:cNvSpPr>
                      <a:spLocks/>
                    </p:cNvSpPr>
                    <p:nvPr/>
                  </p:nvSpPr>
                  <p:spPr bwMode="auto">
                    <a:xfrm>
                      <a:off x="569" y="0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0" name="Oval 124"/>
                    <p:cNvSpPr>
                      <a:spLocks/>
                    </p:cNvSpPr>
                    <p:nvPr/>
                  </p:nvSpPr>
                  <p:spPr bwMode="auto">
                    <a:xfrm>
                      <a:off x="569" y="309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701" name="Oval 125"/>
                    <p:cNvSpPr>
                      <a:spLocks/>
                    </p:cNvSpPr>
                    <p:nvPr/>
                  </p:nvSpPr>
                  <p:spPr bwMode="auto">
                    <a:xfrm>
                      <a:off x="569" y="618"/>
                      <a:ext cx="39" cy="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  <p:grpSp>
              <p:nvGrpSpPr>
                <p:cNvPr id="557" name="Group 221"/>
                <p:cNvGrpSpPr>
                  <a:grpSpLocks/>
                </p:cNvGrpSpPr>
                <p:nvPr/>
              </p:nvGrpSpPr>
              <p:grpSpPr bwMode="auto">
                <a:xfrm>
                  <a:off x="4737331" y="4213431"/>
                  <a:ext cx="1791780" cy="2171781"/>
                  <a:chOff x="0" y="0"/>
                  <a:chExt cx="2044" cy="2477"/>
                </a:xfrm>
              </p:grpSpPr>
              <p:grpSp>
                <p:nvGrpSpPr>
                  <p:cNvPr id="597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044" cy="691"/>
                    <a:chOff x="0" y="0"/>
                    <a:chExt cx="2044" cy="690"/>
                  </a:xfrm>
                </p:grpSpPr>
                <p:grpSp>
                  <p:nvGrpSpPr>
                    <p:cNvPr id="66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544" cy="673"/>
                      <a:chOff x="0" y="0"/>
                      <a:chExt cx="544" cy="672"/>
                    </a:xfrm>
                  </p:grpSpPr>
                  <p:sp>
                    <p:nvSpPr>
                      <p:cNvPr id="681" name="Oval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2" name="Oval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3" name="Oval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4" name="Oval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5" name="Oval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6" name="Oval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7" name="Oval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8" name="Oval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9" name="Oval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61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6" y="0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72" name="Oval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3" name="Oval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4" name="Oval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5" name="Oval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6" name="Oval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7" name="Oval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8" name="Oval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9" name="Oval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80" name="Oval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62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9" y="18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63" name="Oval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4" name="Oval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5" name="Oval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6" name="Oval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7" name="Oval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8" name="Oval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69" name="Oval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0" name="Oval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71" name="Oval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598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0" y="868"/>
                    <a:ext cx="2044" cy="690"/>
                    <a:chOff x="0" y="0"/>
                    <a:chExt cx="2044" cy="690"/>
                  </a:xfrm>
                </p:grpSpPr>
                <p:grpSp>
                  <p:nvGrpSpPr>
                    <p:cNvPr id="630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544" cy="673"/>
                      <a:chOff x="0" y="0"/>
                      <a:chExt cx="544" cy="672"/>
                    </a:xfrm>
                  </p:grpSpPr>
                  <p:sp>
                    <p:nvSpPr>
                      <p:cNvPr id="651" name="Oval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2" name="Oval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3" name="Oval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4" name="Oval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5" name="Oval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6" name="Oval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7" name="Oval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8" name="Oval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9" name="Oval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31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6" y="0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42" name="Oval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3" name="Oval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4" name="Oval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5" name="Oval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6" name="Oval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7" name="Oval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8" name="Oval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9" name="Oval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50" name="Oval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32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9" y="18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33" name="Oval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4" name="Oval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5" name="Oval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6" name="Oval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7" name="Oval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8" name="Oval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39" name="Oval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0" name="Oval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41" name="Oval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  <p:grpSp>
                <p:nvGrpSpPr>
                  <p:cNvPr id="599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44" cy="690"/>
                    <a:chOff x="0" y="0"/>
                    <a:chExt cx="2044" cy="690"/>
                  </a:xfrm>
                </p:grpSpPr>
                <p:grpSp>
                  <p:nvGrpSpPr>
                    <p:cNvPr id="600" name="Group 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"/>
                      <a:ext cx="544" cy="673"/>
                      <a:chOff x="0" y="0"/>
                      <a:chExt cx="544" cy="672"/>
                    </a:xfrm>
                  </p:grpSpPr>
                  <p:sp>
                    <p:nvSpPr>
                      <p:cNvPr id="621" name="Oval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2" name="Oval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3" name="Oval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4" name="Oval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5" name="Oval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6" name="Oval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7" name="Oval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8" name="Oval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9" name="Oval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01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6" y="0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12" name="Oval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3" name="Oval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4" name="Oval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5" name="Oval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6" name="Oval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7" name="Oval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8" name="Oval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9" name="Oval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20" name="Oval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  <p:grpSp>
                  <p:nvGrpSpPr>
                    <p:cNvPr id="602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9" y="18"/>
                      <a:ext cx="545" cy="672"/>
                      <a:chOff x="0" y="0"/>
                      <a:chExt cx="544" cy="672"/>
                    </a:xfrm>
                  </p:grpSpPr>
                  <p:sp>
                    <p:nvSpPr>
                      <p:cNvPr id="603" name="Oval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4" name="Oval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5" name="Oval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6" name="Oval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0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7" name="Oval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314"/>
                        <a:ext cx="36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8" name="Oval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" y="629"/>
                        <a:ext cx="36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09" name="Oval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0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0" name="Oval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314"/>
                        <a:ext cx="35" cy="4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  <p:sp>
                    <p:nvSpPr>
                      <p:cNvPr id="611" name="Oval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" y="629"/>
                        <a:ext cx="35" cy="4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 cap="flat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 sz="1406"/>
                      </a:p>
                    </p:txBody>
                  </p:sp>
                </p:grpSp>
              </p:grpSp>
            </p:grpSp>
            <p:grpSp>
              <p:nvGrpSpPr>
                <p:cNvPr id="566" name="Group 252"/>
                <p:cNvGrpSpPr>
                  <a:grpSpLocks/>
                </p:cNvGrpSpPr>
                <p:nvPr/>
              </p:nvGrpSpPr>
              <p:grpSpPr bwMode="auto">
                <a:xfrm>
                  <a:off x="4740838" y="3409749"/>
                  <a:ext cx="1792657" cy="600351"/>
                  <a:chOff x="0" y="0"/>
                  <a:chExt cx="2044" cy="685"/>
                </a:xfrm>
              </p:grpSpPr>
              <p:grpSp>
                <p:nvGrpSpPr>
                  <p:cNvPr id="567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0" y="3"/>
                    <a:ext cx="544" cy="667"/>
                    <a:chOff x="0" y="0"/>
                    <a:chExt cx="544" cy="667"/>
                  </a:xfrm>
                </p:grpSpPr>
                <p:sp>
                  <p:nvSpPr>
                    <p:cNvPr id="588" name="Oval 22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9" name="Oval 223"/>
                    <p:cNvSpPr>
                      <a:spLocks/>
                    </p:cNvSpPr>
                    <p:nvPr/>
                  </p:nvSpPr>
                  <p:spPr bwMode="auto">
                    <a:xfrm>
                      <a:off x="0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0" name="Oval 224"/>
                    <p:cNvSpPr>
                      <a:spLocks/>
                    </p:cNvSpPr>
                    <p:nvPr/>
                  </p:nvSpPr>
                  <p:spPr bwMode="auto">
                    <a:xfrm>
                      <a:off x="0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1" name="Oval 225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2" name="Oval 226"/>
                    <p:cNvSpPr>
                      <a:spLocks/>
                    </p:cNvSpPr>
                    <p:nvPr/>
                  </p:nvSpPr>
                  <p:spPr bwMode="auto">
                    <a:xfrm>
                      <a:off x="251" y="312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3" name="Oval 227"/>
                    <p:cNvSpPr>
                      <a:spLocks/>
                    </p:cNvSpPr>
                    <p:nvPr/>
                  </p:nvSpPr>
                  <p:spPr bwMode="auto">
                    <a:xfrm>
                      <a:off x="251" y="624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4" name="Oval 228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5" name="Oval 229"/>
                    <p:cNvSpPr>
                      <a:spLocks/>
                    </p:cNvSpPr>
                    <p:nvPr/>
                  </p:nvSpPr>
                  <p:spPr bwMode="auto">
                    <a:xfrm>
                      <a:off x="509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96" name="Oval 230"/>
                    <p:cNvSpPr>
                      <a:spLocks/>
                    </p:cNvSpPr>
                    <p:nvPr/>
                  </p:nvSpPr>
                  <p:spPr bwMode="auto">
                    <a:xfrm>
                      <a:off x="509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68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726" y="0"/>
                    <a:ext cx="545" cy="667"/>
                    <a:chOff x="0" y="0"/>
                    <a:chExt cx="544" cy="667"/>
                  </a:xfrm>
                </p:grpSpPr>
                <p:sp>
                  <p:nvSpPr>
                    <p:cNvPr id="579" name="Oval 23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0" name="Oval 233"/>
                    <p:cNvSpPr>
                      <a:spLocks/>
                    </p:cNvSpPr>
                    <p:nvPr/>
                  </p:nvSpPr>
                  <p:spPr bwMode="auto">
                    <a:xfrm>
                      <a:off x="0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1" name="Oval 234"/>
                    <p:cNvSpPr>
                      <a:spLocks/>
                    </p:cNvSpPr>
                    <p:nvPr/>
                  </p:nvSpPr>
                  <p:spPr bwMode="auto">
                    <a:xfrm>
                      <a:off x="0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2" name="Oval 235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3" name="Oval 236"/>
                    <p:cNvSpPr>
                      <a:spLocks/>
                    </p:cNvSpPr>
                    <p:nvPr/>
                  </p:nvSpPr>
                  <p:spPr bwMode="auto">
                    <a:xfrm>
                      <a:off x="251" y="312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4" name="Oval 237"/>
                    <p:cNvSpPr>
                      <a:spLocks/>
                    </p:cNvSpPr>
                    <p:nvPr/>
                  </p:nvSpPr>
                  <p:spPr bwMode="auto">
                    <a:xfrm>
                      <a:off x="251" y="624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5" name="Oval 238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6" name="Oval 239"/>
                    <p:cNvSpPr>
                      <a:spLocks/>
                    </p:cNvSpPr>
                    <p:nvPr/>
                  </p:nvSpPr>
                  <p:spPr bwMode="auto">
                    <a:xfrm>
                      <a:off x="509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87" name="Oval 240"/>
                    <p:cNvSpPr>
                      <a:spLocks/>
                    </p:cNvSpPr>
                    <p:nvPr/>
                  </p:nvSpPr>
                  <p:spPr bwMode="auto">
                    <a:xfrm>
                      <a:off x="509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  <p:grpSp>
                <p:nvGrpSpPr>
                  <p:cNvPr id="569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499" y="17"/>
                    <a:ext cx="545" cy="668"/>
                    <a:chOff x="0" y="0"/>
                    <a:chExt cx="544" cy="667"/>
                  </a:xfrm>
                </p:grpSpPr>
                <p:sp>
                  <p:nvSpPr>
                    <p:cNvPr id="570" name="Oval 24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1" name="Oval 243"/>
                    <p:cNvSpPr>
                      <a:spLocks/>
                    </p:cNvSpPr>
                    <p:nvPr/>
                  </p:nvSpPr>
                  <p:spPr bwMode="auto">
                    <a:xfrm>
                      <a:off x="0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2" name="Oval 244"/>
                    <p:cNvSpPr>
                      <a:spLocks/>
                    </p:cNvSpPr>
                    <p:nvPr/>
                  </p:nvSpPr>
                  <p:spPr bwMode="auto">
                    <a:xfrm>
                      <a:off x="0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3" name="Oval 245"/>
                    <p:cNvSpPr>
                      <a:spLocks/>
                    </p:cNvSpPr>
                    <p:nvPr/>
                  </p:nvSpPr>
                  <p:spPr bwMode="auto">
                    <a:xfrm>
                      <a:off x="251" y="0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4" name="Oval 246"/>
                    <p:cNvSpPr>
                      <a:spLocks/>
                    </p:cNvSpPr>
                    <p:nvPr/>
                  </p:nvSpPr>
                  <p:spPr bwMode="auto">
                    <a:xfrm>
                      <a:off x="251" y="312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5" name="Oval 247"/>
                    <p:cNvSpPr>
                      <a:spLocks/>
                    </p:cNvSpPr>
                    <p:nvPr/>
                  </p:nvSpPr>
                  <p:spPr bwMode="auto">
                    <a:xfrm>
                      <a:off x="251" y="624"/>
                      <a:ext cx="36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6" name="Oval 248"/>
                    <p:cNvSpPr>
                      <a:spLocks/>
                    </p:cNvSpPr>
                    <p:nvPr/>
                  </p:nvSpPr>
                  <p:spPr bwMode="auto">
                    <a:xfrm>
                      <a:off x="509" y="0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7" name="Oval 249"/>
                    <p:cNvSpPr>
                      <a:spLocks/>
                    </p:cNvSpPr>
                    <p:nvPr/>
                  </p:nvSpPr>
                  <p:spPr bwMode="auto">
                    <a:xfrm>
                      <a:off x="509" y="312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  <p:sp>
                  <p:nvSpPr>
                    <p:cNvPr id="578" name="Oval 250"/>
                    <p:cNvSpPr>
                      <a:spLocks/>
                    </p:cNvSpPr>
                    <p:nvPr/>
                  </p:nvSpPr>
                  <p:spPr bwMode="auto">
                    <a:xfrm>
                      <a:off x="509" y="624"/>
                      <a:ext cx="35" cy="4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1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sz="1406"/>
                    </a:p>
                  </p:txBody>
                </p:sp>
              </p:grpSp>
            </p:grpSp>
          </p:grpSp>
        </p:grpSp>
        <p:grpSp>
          <p:nvGrpSpPr>
            <p:cNvPr id="813" name="Group 812"/>
            <p:cNvGrpSpPr/>
            <p:nvPr/>
          </p:nvGrpSpPr>
          <p:grpSpPr>
            <a:xfrm>
              <a:off x="3169487" y="2882980"/>
              <a:ext cx="1275863" cy="834289"/>
              <a:chOff x="1976678" y="3425436"/>
              <a:chExt cx="1270248" cy="891852"/>
            </a:xfrm>
          </p:grpSpPr>
          <p:sp>
            <p:nvSpPr>
              <p:cNvPr id="814" name="Freeform 263"/>
              <p:cNvSpPr>
                <a:spLocks/>
              </p:cNvSpPr>
              <p:nvPr/>
            </p:nvSpPr>
            <p:spPr bwMode="auto">
              <a:xfrm rot="16200000">
                <a:off x="2165876" y="3236238"/>
                <a:ext cx="891852" cy="1270248"/>
              </a:xfrm>
              <a:custGeom>
                <a:avLst/>
                <a:gdLst>
                  <a:gd name="T0" fmla="*/ 0 w 20714"/>
                  <a:gd name="T1" fmla="*/ 0 h 21600"/>
                  <a:gd name="T2" fmla="*/ 20653 w 20714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714" h="21600">
                    <a:moveTo>
                      <a:pt x="0" y="0"/>
                    </a:moveTo>
                    <a:cubicBezTo>
                      <a:pt x="11273" y="560"/>
                      <a:pt x="21600" y="11360"/>
                      <a:pt x="20653" y="21600"/>
                    </a:cubicBezTo>
                  </a:path>
                </a:pathLst>
              </a:custGeom>
              <a:noFill/>
              <a:ln w="57150" cap="flat">
                <a:solidFill>
                  <a:srgbClr val="292929"/>
                </a:solidFill>
                <a:prstDash val="solid"/>
                <a:miter lim="800000"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6"/>
              </a:p>
            </p:txBody>
          </p:sp>
          <p:pic>
            <p:nvPicPr>
              <p:cNvPr id="815" name="Picture 264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950" y="3445528"/>
                <a:ext cx="579314" cy="544711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6" name="Freeform 255"/>
            <p:cNvSpPr>
              <a:spLocks/>
            </p:cNvSpPr>
            <p:nvPr/>
          </p:nvSpPr>
          <p:spPr bwMode="auto">
            <a:xfrm>
              <a:off x="643620" y="1991885"/>
              <a:ext cx="2383875" cy="215249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90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17" name="Freeform 259"/>
            <p:cNvSpPr>
              <a:spLocks/>
            </p:cNvSpPr>
            <p:nvPr/>
          </p:nvSpPr>
          <p:spPr bwMode="auto">
            <a:xfrm>
              <a:off x="646968" y="2885446"/>
              <a:ext cx="1528485" cy="1269063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36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18" name="Freeform 258"/>
            <p:cNvSpPr>
              <a:spLocks/>
            </p:cNvSpPr>
            <p:nvPr/>
          </p:nvSpPr>
          <p:spPr bwMode="auto">
            <a:xfrm>
              <a:off x="644136" y="3106384"/>
              <a:ext cx="1219984" cy="1044698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36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19" name="Freeform 257"/>
            <p:cNvSpPr>
              <a:spLocks/>
            </p:cNvSpPr>
            <p:nvPr/>
          </p:nvSpPr>
          <p:spPr bwMode="auto">
            <a:xfrm>
              <a:off x="646716" y="3315845"/>
              <a:ext cx="981596" cy="827345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16835 w 21600"/>
                <a:gd name="T5" fmla="*/ 2737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16835" y="273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AF2FA">
                <a:alpha val="81000"/>
              </a:srgbClr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820" name="Oval 819"/>
            <p:cNvSpPr/>
            <p:nvPr/>
          </p:nvSpPr>
          <p:spPr>
            <a:xfrm>
              <a:off x="681965" y="3577058"/>
              <a:ext cx="753688" cy="406511"/>
            </a:xfrm>
            <a:prstGeom prst="ellipse">
              <a:avLst/>
            </a:prstGeom>
            <a:solidFill>
              <a:srgbClr val="BDD7EE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21" name="Oval 820"/>
            <p:cNvSpPr/>
            <p:nvPr/>
          </p:nvSpPr>
          <p:spPr>
            <a:xfrm>
              <a:off x="3810137" y="1242201"/>
              <a:ext cx="801704" cy="745733"/>
            </a:xfrm>
            <a:prstGeom prst="ellipse">
              <a:avLst/>
            </a:prstGeom>
            <a:solidFill>
              <a:srgbClr val="FF5757"/>
            </a:solidFill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76" name="Content Placeholder 1"/>
          <p:cNvSpPr txBox="1">
            <a:spLocks/>
          </p:cNvSpPr>
          <p:nvPr/>
        </p:nvSpPr>
        <p:spPr>
          <a:xfrm>
            <a:off x="5067613" y="4401152"/>
            <a:ext cx="3382949" cy="144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Monotone theory</a:t>
            </a:r>
            <a:br>
              <a:rPr lang="en-US" sz="3200" dirty="0"/>
            </a:br>
            <a:r>
              <a:rPr lang="en-US" sz="3200" dirty="0"/>
              <a:t>[</a:t>
            </a:r>
            <a:r>
              <a:rPr lang="en-US" sz="3200" dirty="0" err="1"/>
              <a:t>Bshouty</a:t>
            </a:r>
            <a:r>
              <a:rPr lang="en-US" sz="3200" dirty="0"/>
              <a:t>]</a:t>
            </a:r>
          </a:p>
        </p:txBody>
      </p:sp>
      <p:sp>
        <p:nvSpPr>
          <p:cNvPr id="277" name="Left Arrow 276"/>
          <p:cNvSpPr/>
          <p:nvPr/>
        </p:nvSpPr>
        <p:spPr>
          <a:xfrm>
            <a:off x="4317818" y="4646087"/>
            <a:ext cx="779841" cy="384343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Content Placeholder 1"/>
          <p:cNvSpPr txBox="1">
            <a:spLocks/>
          </p:cNvSpPr>
          <p:nvPr/>
        </p:nvSpPr>
        <p:spPr>
          <a:xfrm>
            <a:off x="98483" y="4401152"/>
            <a:ext cx="4409061" cy="178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Abstract interpretation </a:t>
            </a:r>
            <a:br>
              <a:rPr lang="en-US" sz="3200" dirty="0"/>
            </a:br>
            <a:r>
              <a:rPr lang="en-US" sz="3200" dirty="0"/>
              <a:t>&amp; interpolation</a:t>
            </a:r>
            <a:br>
              <a:rPr lang="en-US" sz="3200" dirty="0"/>
            </a:br>
            <a:r>
              <a:rPr lang="en-US" sz="3200" dirty="0"/>
              <a:t>with</a:t>
            </a:r>
            <a:r>
              <a:rPr lang="en-US" sz="3200" dirty="0">
                <a:solidFill>
                  <a:srgbClr val="7030A0"/>
                </a:solidFill>
              </a:rPr>
              <a:t> provable complexity</a:t>
            </a:r>
          </a:p>
        </p:txBody>
      </p:sp>
      <p:sp>
        <p:nvSpPr>
          <p:cNvPr id="279" name="Content Placeholder 1"/>
          <p:cNvSpPr txBox="1">
            <a:spLocks/>
          </p:cNvSpPr>
          <p:nvPr/>
        </p:nvSpPr>
        <p:spPr>
          <a:xfrm>
            <a:off x="4664489" y="1229098"/>
            <a:ext cx="4086815" cy="89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Exact Concept Learning</a:t>
            </a:r>
          </a:p>
        </p:txBody>
      </p:sp>
      <p:sp>
        <p:nvSpPr>
          <p:cNvPr id="280" name="Content Placeholder 1"/>
          <p:cNvSpPr txBox="1">
            <a:spLocks/>
          </p:cNvSpPr>
          <p:nvPr/>
        </p:nvSpPr>
        <p:spPr>
          <a:xfrm>
            <a:off x="645742" y="1264723"/>
            <a:ext cx="3490322" cy="89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Invariant Inference</a:t>
            </a:r>
            <a:br>
              <a:rPr lang="en-US" sz="3200" dirty="0"/>
            </a:br>
            <a:endParaRPr lang="en-US" sz="3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8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 animBg="1"/>
      <p:bldP spid="27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Invariant Inference from the Monotone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248635" y="3749071"/>
                <a:ext cx="4086815" cy="125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b="1" dirty="0">
                    <a:solidFill>
                      <a:srgbClr val="7030A0"/>
                    </a:solidFill>
                  </a:rPr>
                  <a:t>abstract interpretation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5" y="3749071"/>
                <a:ext cx="4086815" cy="1252858"/>
              </a:xfrm>
              <a:prstGeom prst="rect">
                <a:avLst/>
              </a:prstGeom>
              <a:blipFill>
                <a:blip r:embed="rId4"/>
                <a:stretch>
                  <a:fillRect t="-12621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 rot="2450516">
            <a:off x="5793705" y="31241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037951">
            <a:off x="2010713" y="31241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057185" y="3749071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CDNF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 txBox="1">
                <a:spLocks/>
              </p:cNvSpPr>
              <p:nvPr/>
            </p:nvSpPr>
            <p:spPr>
              <a:xfrm>
                <a:off x="2500386" y="18002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Super-Efficient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800273"/>
                <a:ext cx="4086815" cy="893136"/>
              </a:xfrm>
              <a:prstGeom prst="rect">
                <a:avLst/>
              </a:prstGeom>
              <a:blipFill>
                <a:blip r:embed="rId5"/>
                <a:stretch>
                  <a:fillRect t="-1768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5260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965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52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Monotone Span Domain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404486" y="34739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55" name="Oval 54"/>
          <p:cNvSpPr/>
          <p:nvPr/>
        </p:nvSpPr>
        <p:spPr>
          <a:xfrm>
            <a:off x="831198" y="3772128"/>
            <a:ext cx="2495955" cy="15635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6C09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47674" y="3114675"/>
            <a:ext cx="4007549" cy="278130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5612277" y="2996396"/>
            <a:ext cx="2355850" cy="3268662"/>
          </a:xfrm>
          <a:prstGeom prst="diamond">
            <a:avLst/>
          </a:prstGeom>
          <a:noFill/>
          <a:ln w="24000">
            <a:solidFill>
              <a:srgbClr val="AC7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srgbClr val="ED1C24"/>
              </a:solidFill>
            </a:endParaRPr>
          </a:p>
        </p:txBody>
      </p:sp>
      <p:cxnSp>
        <p:nvCxnSpPr>
          <p:cNvPr id="66" name="Straight Arrow Connector 65"/>
          <p:cNvCxnSpPr>
            <a:stCxn id="68" idx="2"/>
            <a:endCxn id="55" idx="4"/>
          </p:cNvCxnSpPr>
          <p:nvPr/>
        </p:nvCxnSpPr>
        <p:spPr bwMode="auto">
          <a:xfrm flipH="1">
            <a:off x="2079176" y="5211406"/>
            <a:ext cx="4655897" cy="124292"/>
          </a:xfrm>
          <a:prstGeom prst="straightConnector1">
            <a:avLst/>
          </a:prstGeom>
          <a:ln w="24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63565" y="2650518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65" y="2650518"/>
                <a:ext cx="6527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63565" y="6221370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65" y="6221370"/>
                <a:ext cx="69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71996" y="5150569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96" y="5150569"/>
                <a:ext cx="4651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735073" y="4981697"/>
            <a:ext cx="185799" cy="400110"/>
            <a:chOff x="6659432" y="4714997"/>
            <a:chExt cx="185799" cy="400110"/>
          </a:xfrm>
        </p:grpSpPr>
        <p:sp>
          <p:nvSpPr>
            <p:cNvPr id="25" name="Oval 24"/>
            <p:cNvSpPr/>
            <p:nvPr/>
          </p:nvSpPr>
          <p:spPr bwMode="auto">
            <a:xfrm>
              <a:off x="6659432" y="4916690"/>
              <a:ext cx="54864" cy="560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0500" y="4714997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2000" b="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36141" y="4981697"/>
                <a:ext cx="4272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141" y="4981697"/>
                <a:ext cx="427296" cy="400110"/>
              </a:xfrm>
              <a:prstGeom prst="rect">
                <a:avLst/>
              </a:prstGeom>
              <a:blipFill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47675" y="1033646"/>
            <a:ext cx="8216032" cy="1108847"/>
          </a:xfrm>
          <a:prstGeom prst="rect">
            <a:avLst/>
          </a:prstGeom>
          <a:solidFill>
            <a:srgbClr val="DE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/>
              <p:nvPr/>
            </p:nvSpPr>
            <p:spPr>
              <a:xfrm>
                <a:off x="5145960" y="1239820"/>
                <a:ext cx="34001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{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 ⟹</m:t>
                    </m:r>
                    <m:r>
                      <m:rPr>
                        <m:nor/>
                      </m:rPr>
                      <a:rPr lang="en-US" sz="3200"/>
                      <m:t>⟩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60" y="1239820"/>
                <a:ext cx="3400162" cy="584775"/>
              </a:xfrm>
              <a:prstGeom prst="rect">
                <a:avLst/>
              </a:prstGeom>
              <a:blipFill>
                <a:blip r:embed="rId14"/>
                <a:stretch>
                  <a:fillRect l="-448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 flipH="1">
            <a:off x="3104034" y="1449966"/>
            <a:ext cx="1925423" cy="0"/>
          </a:xfrm>
          <a:prstGeom prst="straightConnector1">
            <a:avLst/>
          </a:prstGeom>
          <a:ln w="24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20619" y="938077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19" y="938077"/>
                <a:ext cx="46519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H="1">
            <a:off x="3112830" y="1640466"/>
            <a:ext cx="1925423" cy="0"/>
          </a:xfrm>
          <a:prstGeom prst="straightConnector1">
            <a:avLst/>
          </a:prstGeom>
          <a:ln w="240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/>
              <p:nvPr/>
            </p:nvSpPr>
            <p:spPr>
              <a:xfrm>
                <a:off x="1334039" y="1238508"/>
                <a:ext cx="222932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/>
                        <m:t>⟨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/>
                        </a:rPr>
                        <m:t>⊆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39" y="1238508"/>
                <a:ext cx="2229328" cy="10772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60669" y="1548839"/>
                <a:ext cx="492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69" y="1548839"/>
                <a:ext cx="49212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79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2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04486" y="34739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447674" y="3114675"/>
            <a:ext cx="4007549" cy="278130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31198" y="3772128"/>
            <a:ext cx="2495955" cy="15635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6C09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5612277" y="2996396"/>
            <a:ext cx="2355850" cy="3268662"/>
          </a:xfrm>
          <a:prstGeom prst="diamond">
            <a:avLst/>
          </a:prstGeom>
          <a:noFill/>
          <a:ln w="24000">
            <a:solidFill>
              <a:srgbClr val="AC7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srgbClr val="ED1C2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63565" y="6221370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65" y="6221370"/>
                <a:ext cx="69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>
            <a:cxnSpLocks/>
            <a:stCxn id="41" idx="7"/>
            <a:endCxn id="79" idx="3"/>
          </p:cNvCxnSpPr>
          <p:nvPr/>
        </p:nvCxnSpPr>
        <p:spPr bwMode="auto">
          <a:xfrm>
            <a:off x="2961629" y="4001108"/>
            <a:ext cx="3250341" cy="702770"/>
          </a:xfrm>
          <a:prstGeom prst="line">
            <a:avLst/>
          </a:prstGeom>
          <a:ln w="24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 bwMode="auto">
          <a:xfrm>
            <a:off x="6203935" y="4656053"/>
            <a:ext cx="54864" cy="56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37335" y="4309648"/>
                <a:ext cx="492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35" y="4309648"/>
                <a:ext cx="4921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276263" y="4466590"/>
            <a:ext cx="2463778" cy="411871"/>
            <a:chOff x="6276263" y="4466590"/>
            <a:chExt cx="2463778" cy="411871"/>
          </a:xfrm>
        </p:grpSpPr>
        <p:sp>
          <p:nvSpPr>
            <p:cNvPr id="28" name="Rectangle 27"/>
            <p:cNvSpPr/>
            <p:nvPr/>
          </p:nvSpPr>
          <p:spPr>
            <a:xfrm>
              <a:off x="6276263" y="4489674"/>
              <a:ext cx="2463778" cy="388787"/>
            </a:xfrm>
            <a:prstGeom prst="rect">
              <a:avLst/>
            </a:prstGeom>
            <a:solidFill>
              <a:srgbClr val="DEC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491189" y="4466590"/>
                  <a:ext cx="217251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9" y="4466590"/>
                  <a:ext cx="2172518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11970" y="4466590"/>
                <a:ext cx="4210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70" y="4466590"/>
                <a:ext cx="421013" cy="400110"/>
              </a:xfrm>
              <a:prstGeom prst="rect">
                <a:avLst/>
              </a:prstGeom>
              <a:blipFill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20199" y="4332304"/>
                <a:ext cx="15081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99" y="4332304"/>
                <a:ext cx="1508170" cy="430887"/>
              </a:xfrm>
              <a:prstGeom prst="rect">
                <a:avLst/>
              </a:prstGeom>
              <a:blipFill>
                <a:blip r:embed="rId16"/>
                <a:stretch>
                  <a:fillRect r="-81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Monotone Span Domain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7675" y="1033646"/>
            <a:ext cx="8216032" cy="1108847"/>
          </a:xfrm>
          <a:prstGeom prst="rect">
            <a:avLst/>
          </a:prstGeom>
          <a:solidFill>
            <a:srgbClr val="DE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/>
              <p:nvPr/>
            </p:nvSpPr>
            <p:spPr>
              <a:xfrm>
                <a:off x="5145960" y="1239820"/>
                <a:ext cx="34001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{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 ⟹</m:t>
                    </m:r>
                    <m:r>
                      <m:rPr>
                        <m:nor/>
                      </m:rPr>
                      <a:rPr lang="en-US" sz="3200"/>
                      <m:t>⟩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60" y="1239820"/>
                <a:ext cx="3400162" cy="584775"/>
              </a:xfrm>
              <a:prstGeom prst="rect">
                <a:avLst/>
              </a:prstGeom>
              <a:blipFill>
                <a:blip r:embed="rId17"/>
                <a:stretch>
                  <a:fillRect l="-448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3104034" y="1449966"/>
            <a:ext cx="1925423" cy="0"/>
          </a:xfrm>
          <a:prstGeom prst="straightConnector1">
            <a:avLst/>
          </a:prstGeom>
          <a:ln w="24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20619" y="938077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19" y="938077"/>
                <a:ext cx="46519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 flipH="1">
            <a:off x="3112830" y="1640466"/>
            <a:ext cx="1925423" cy="0"/>
          </a:xfrm>
          <a:prstGeom prst="straightConnector1">
            <a:avLst/>
          </a:prstGeom>
          <a:ln w="240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/>
              <p:nvPr/>
            </p:nvSpPr>
            <p:spPr>
              <a:xfrm>
                <a:off x="1334039" y="1238508"/>
                <a:ext cx="222932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/>
                        <m:t>⟨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/>
                        </a:rPr>
                        <m:t>⊆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39" y="1238508"/>
                <a:ext cx="2229328" cy="10772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60669" y="1548839"/>
                <a:ext cx="492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69" y="1548839"/>
                <a:ext cx="49212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589217" y="2439416"/>
                <a:ext cx="21195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17" y="2439416"/>
                <a:ext cx="21195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63565" y="2650518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65" y="2650518"/>
                <a:ext cx="65274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70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4" grpId="0"/>
      <p:bldP spid="7" grpId="0"/>
      <p:bldP spid="30" grpId="0"/>
      <p:bldP spid="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89217" y="2439416"/>
                <a:ext cx="21195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17" y="2439416"/>
                <a:ext cx="21195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404486" y="34739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447674" y="3114675"/>
            <a:ext cx="4007549" cy="278130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31198" y="3772128"/>
            <a:ext cx="2495955" cy="15635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6C09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5612277" y="2996396"/>
            <a:ext cx="2355850" cy="3268662"/>
          </a:xfrm>
          <a:prstGeom prst="diamond">
            <a:avLst/>
          </a:prstGeom>
          <a:noFill/>
          <a:ln w="24000">
            <a:solidFill>
              <a:srgbClr val="AC7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srgbClr val="ED1C2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63565" y="6221370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65" y="6221370"/>
                <a:ext cx="69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>
            <a:cxnSpLocks/>
            <a:stCxn id="41" idx="7"/>
            <a:endCxn id="79" idx="3"/>
          </p:cNvCxnSpPr>
          <p:nvPr/>
        </p:nvCxnSpPr>
        <p:spPr bwMode="auto">
          <a:xfrm>
            <a:off x="2961629" y="4001108"/>
            <a:ext cx="3250341" cy="702770"/>
          </a:xfrm>
          <a:prstGeom prst="line">
            <a:avLst/>
          </a:prstGeom>
          <a:ln w="24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 bwMode="auto">
          <a:xfrm>
            <a:off x="6203935" y="4656053"/>
            <a:ext cx="54864" cy="56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37335" y="4309648"/>
                <a:ext cx="492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35" y="4309648"/>
                <a:ext cx="4921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276263" y="4466590"/>
            <a:ext cx="2463778" cy="411871"/>
            <a:chOff x="6276263" y="4466590"/>
            <a:chExt cx="2463778" cy="411871"/>
          </a:xfrm>
        </p:grpSpPr>
        <p:sp>
          <p:nvSpPr>
            <p:cNvPr id="28" name="Rectangle 27"/>
            <p:cNvSpPr/>
            <p:nvPr/>
          </p:nvSpPr>
          <p:spPr>
            <a:xfrm>
              <a:off x="6276263" y="4489674"/>
              <a:ext cx="2463778" cy="388787"/>
            </a:xfrm>
            <a:prstGeom prst="rect">
              <a:avLst/>
            </a:prstGeom>
            <a:solidFill>
              <a:srgbClr val="DEC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491189" y="4466590"/>
                  <a:ext cx="217251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9" y="4466590"/>
                  <a:ext cx="2172518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11970" y="4466590"/>
                <a:ext cx="4210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70" y="4466590"/>
                <a:ext cx="421013" cy="400110"/>
              </a:xfrm>
              <a:prstGeom prst="rect">
                <a:avLst/>
              </a:prstGeom>
              <a:blipFill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20199" y="4332304"/>
                <a:ext cx="15081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n-US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99" y="4332304"/>
                <a:ext cx="1508170" cy="430887"/>
              </a:xfrm>
              <a:prstGeom prst="rect">
                <a:avLst/>
              </a:prstGeom>
              <a:blipFill>
                <a:blip r:embed="rId16"/>
                <a:stretch>
                  <a:fillRect r="-81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Monotone Span Domain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7675" y="1033646"/>
            <a:ext cx="8216032" cy="1108847"/>
          </a:xfrm>
          <a:prstGeom prst="rect">
            <a:avLst/>
          </a:prstGeom>
          <a:solidFill>
            <a:srgbClr val="DE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/>
              <p:nvPr/>
            </p:nvSpPr>
            <p:spPr>
              <a:xfrm>
                <a:off x="5145960" y="1239820"/>
                <a:ext cx="34001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{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 ⟹</m:t>
                    </m:r>
                    <m:r>
                      <m:rPr>
                        <m:nor/>
                      </m:rPr>
                      <a:rPr lang="en-US" sz="3200"/>
                      <m:t>⟩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 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60" y="1239820"/>
                <a:ext cx="3400162" cy="584775"/>
              </a:xfrm>
              <a:prstGeom prst="rect">
                <a:avLst/>
              </a:prstGeom>
              <a:blipFill>
                <a:blip r:embed="rId17"/>
                <a:stretch>
                  <a:fillRect l="-448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3104034" y="1449966"/>
            <a:ext cx="1925423" cy="0"/>
          </a:xfrm>
          <a:prstGeom prst="straightConnector1">
            <a:avLst/>
          </a:prstGeom>
          <a:ln w="24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20619" y="938077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19" y="938077"/>
                <a:ext cx="46519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 flipH="1">
            <a:off x="3112830" y="1640466"/>
            <a:ext cx="1925423" cy="0"/>
          </a:xfrm>
          <a:prstGeom prst="straightConnector1">
            <a:avLst/>
          </a:prstGeom>
          <a:ln w="240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/>
              <p:nvPr/>
            </p:nvSpPr>
            <p:spPr>
              <a:xfrm>
                <a:off x="1334039" y="1238508"/>
                <a:ext cx="222932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/>
                        <m:t>⟨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/>
                        </a:rPr>
                        <m:t>⊆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1EF246-416E-4F1F-AD49-AC99CEC42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39" y="1238508"/>
                <a:ext cx="2229328" cy="10772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60669" y="1548839"/>
                <a:ext cx="492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69" y="1548839"/>
                <a:ext cx="49212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21862" y="2251228"/>
            <a:ext cx="8686798" cy="433947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42814" y="2344198"/>
            <a:ext cx="4293651" cy="834976"/>
            <a:chOff x="2442814" y="2344198"/>
            <a:chExt cx="4293651" cy="834976"/>
          </a:xfrm>
        </p:grpSpPr>
        <p:sp>
          <p:nvSpPr>
            <p:cNvPr id="26" name="Rectangular Callout 25"/>
            <p:cNvSpPr/>
            <p:nvPr/>
          </p:nvSpPr>
          <p:spPr>
            <a:xfrm>
              <a:off x="2442814" y="2344198"/>
              <a:ext cx="4293651" cy="834976"/>
            </a:xfrm>
            <a:prstGeom prst="wedgeRectCallout">
              <a:avLst>
                <a:gd name="adj1" fmla="val -16417"/>
                <a:gd name="adj2" fmla="val -3377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endParaRPr lang="en-US" sz="2800" kern="0" dirty="0">
                <a:solidFill>
                  <a:schemeClr val="tx1"/>
                </a:solidFill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442815" y="2491072"/>
                  <a:ext cx="11540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815" y="2491072"/>
                  <a:ext cx="1154098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409712" y="2483620"/>
                  <a:ext cx="32232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400" dirty="0"/>
                    <a:t> per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MSpan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712" y="2483620"/>
                  <a:ext cx="3223271" cy="461665"/>
                </a:xfrm>
                <a:prstGeom prst="rect">
                  <a:avLst/>
                </a:prstGeom>
                <a:blipFill>
                  <a:blip r:embed="rId22"/>
                  <a:stretch>
                    <a:fillRect t="-10526" r="-132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996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Monotone Span (Full)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78139" y="4838293"/>
                <a:ext cx="347016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𝜓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∧…∧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39" y="4838293"/>
                <a:ext cx="347016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3388" y="5367259"/>
                <a:ext cx="6497746" cy="98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conjunction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some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𝐜𝐥𝐚𝐮𝐬𝐞𝐬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∀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⊨¬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for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𝐬𝐨𝐦𝐞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𝓑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88" y="5367259"/>
                <a:ext cx="6497746" cy="9887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02936" y="4409042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Bshouty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7675" y="938077"/>
            <a:ext cx="8216032" cy="1377649"/>
            <a:chOff x="447675" y="938077"/>
            <a:chExt cx="8216032" cy="1377649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447675" y="1033646"/>
              <a:ext cx="8216032" cy="110884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5145960" y="1239820"/>
                  <a:ext cx="3400162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MSpan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{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}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⟹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960" y="1239820"/>
                  <a:ext cx="3400162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4480" t="-15625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 bwMode="auto">
            <a:xfrm flipH="1">
              <a:off x="3104034" y="14499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 bwMode="auto">
            <a:xfrm flipH="1">
              <a:off x="3112830" y="16404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 smtClean="0"/>
                          <m:t>⟨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en-US" sz="3200"/>
                          <m:t>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 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40793" y="2165706"/>
            <a:ext cx="8216032" cy="1880038"/>
            <a:chOff x="447675" y="938077"/>
            <a:chExt cx="8216032" cy="1880038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447675" y="1033646"/>
              <a:ext cx="8216032" cy="17844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5145960" y="1239820"/>
                  <a:ext cx="3382016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MSpan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𝓑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 ⟹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960" y="1239820"/>
                  <a:ext cx="3382016" cy="584775"/>
                </a:xfrm>
                <a:prstGeom prst="rect">
                  <a:avLst/>
                </a:prstGeom>
                <a:blipFill>
                  <a:blip r:embed="rId10"/>
                  <a:stretch>
                    <a:fillRect l="-4505" t="-15625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H="1">
              <a:off x="3104034" y="14499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H="1">
              <a:off x="3112830" y="16404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 smtClean="0"/>
                          <m:t>⟨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en-US" sz="3200"/>
                          <m:t>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 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7812" y="3170039"/>
                <a:ext cx="3674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MSpan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12" y="3170039"/>
                <a:ext cx="3674275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5355" y="4801600"/>
                <a:ext cx="28845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MSpan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55" y="4801600"/>
                <a:ext cx="288450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52790" y="4779861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90" y="4779861"/>
                <a:ext cx="76174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92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" grpId="0"/>
      <p:bldP spid="6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Monotone Span (Full)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7675" y="938077"/>
            <a:ext cx="8216032" cy="1377649"/>
            <a:chOff x="447675" y="938077"/>
            <a:chExt cx="8216032" cy="1377649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447675" y="1033646"/>
              <a:ext cx="8216032" cy="110884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5145960" y="1239820"/>
                  <a:ext cx="3400162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MSpan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{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}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⟹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960" y="1239820"/>
                  <a:ext cx="3400162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480" t="-15625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 bwMode="auto">
            <a:xfrm flipH="1">
              <a:off x="3104034" y="14499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 bwMode="auto">
            <a:xfrm flipH="1">
              <a:off x="3112830" y="16404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 smtClean="0"/>
                          <m:t>⟨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en-US" sz="3200"/>
                          <m:t>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 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40793" y="2165706"/>
            <a:ext cx="8216032" cy="1880038"/>
            <a:chOff x="447675" y="938077"/>
            <a:chExt cx="8216032" cy="1880038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447675" y="1033646"/>
              <a:ext cx="8216032" cy="17844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5145960" y="1239820"/>
                  <a:ext cx="3382016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/>
                    <a:t>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MSpan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𝓑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  ⟹</m:t>
                      </m:r>
                      <m:r>
                        <m:rPr>
                          <m:nor/>
                        </m:rPr>
                        <a:rPr lang="en-US" sz="3200"/>
                        <m:t>⟩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 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960" y="1239820"/>
                  <a:ext cx="3382016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4505" t="-15625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H="1">
              <a:off x="3104034" y="14499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619" y="938077"/>
                  <a:ext cx="465192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H="1">
              <a:off x="3112830" y="1640466"/>
              <a:ext cx="1925423" cy="0"/>
            </a:xfrm>
            <a:prstGeom prst="straightConnector1">
              <a:avLst/>
            </a:prstGeom>
            <a:grpFill/>
            <a:ln w="240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/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 smtClean="0"/>
                          <m:t>⟨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en-US" sz="3200"/>
                          <m:t>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 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  <a:p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31EF246-416E-4F1F-AD49-AC99CEC42F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39" y="1238508"/>
                  <a:ext cx="2229328" cy="10772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669" y="1548839"/>
                  <a:ext cx="492121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7812" y="3170039"/>
                <a:ext cx="3674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MSpan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12" y="3170039"/>
                <a:ext cx="367427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91653" y="616809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[POPL’22] Property-directed reachability as abstract interpretation in the monotone theory. 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1523897" y="4438081"/>
            <a:ext cx="6082728" cy="1048291"/>
          </a:xfrm>
          <a:prstGeom prst="wedgeRectCallout">
            <a:avLst>
              <a:gd name="adj1" fmla="val -16417"/>
              <a:gd name="adj2" fmla="val -33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2800" kern="0" dirty="0">
                <a:solidFill>
                  <a:schemeClr val="tx1"/>
                </a:solidFill>
                <a:cs typeface="Arial"/>
              </a:rPr>
              <a:t>Used to study </a:t>
            </a:r>
            <a:r>
              <a:rPr lang="en-US" sz="2800" kern="0" dirty="0" err="1">
                <a:solidFill>
                  <a:schemeClr val="tx1"/>
                </a:solidFill>
                <a:cs typeface="Arial"/>
              </a:rPr>
              <a:t>overapproxmation</a:t>
            </a:r>
            <a:r>
              <a:rPr lang="en-US" sz="2800" kern="0" dirty="0">
                <a:solidFill>
                  <a:schemeClr val="tx1"/>
                </a:solidFill>
                <a:cs typeface="Arial"/>
              </a:rPr>
              <a:t> in property-directed reachability (IC3/PDR)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751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Efficient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31079" y="3045229"/>
                <a:ext cx="7453702" cy="3462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/>
                  <a:t>Alg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𝐼𝑛𝑖𝑡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79" y="3045229"/>
                <a:ext cx="7453702" cy="3462449"/>
              </a:xfrm>
              <a:prstGeom prst="rect">
                <a:avLst/>
              </a:prstGeom>
              <a:blipFill>
                <a:blip r:embed="rId4"/>
                <a:stretch>
                  <a:fillRect l="-1635" t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828106" y="3728854"/>
            <a:ext cx="1663239" cy="581891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4691" y="4722533"/>
            <a:ext cx="2688592" cy="773765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/>
              <p:cNvSpPr txBox="1">
                <a:spLocks/>
              </p:cNvSpPr>
              <p:nvPr/>
            </p:nvSpPr>
            <p:spPr>
              <a:xfrm>
                <a:off x="3387578" y="3515184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Super</a:t>
                </a:r>
                <a:r>
                  <a:rPr lang="en-US" dirty="0">
                    <a:solidFill>
                      <a:srgbClr val="7030A0"/>
                    </a:solidFill>
                  </a:rPr>
                  <a:t>-Efficient </a:t>
                </a:r>
                <a:r>
                  <a:rPr lang="en-US" dirty="0"/>
                  <a:t>inference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578" y="3515184"/>
                <a:ext cx="4086815" cy="893136"/>
              </a:xfrm>
              <a:prstGeom prst="rect">
                <a:avLst/>
              </a:prstGeom>
              <a:blipFill>
                <a:blip r:embed="rId6"/>
                <a:stretch>
                  <a:fillRect t="-11644" r="-896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664668" y="2040181"/>
            <a:ext cx="802692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07148" y="1981313"/>
            <a:ext cx="767066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71608" y="1979857"/>
            <a:ext cx="767066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4969" y="1979857"/>
            <a:ext cx="767066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𝐼𝑛𝑖𝑡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  <a:blipFill>
                <a:blip r:embed="rId7"/>
                <a:stretch>
                  <a:fillRect l="-1635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65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9" grpId="0" animBg="1"/>
      <p:bldP spid="11" grpId="0" animBg="1"/>
      <p:bldP spid="18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Efficient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𝐼𝑛𝑖𝑡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33" y="1265910"/>
                <a:ext cx="7453702" cy="1641170"/>
              </a:xfrm>
              <a:prstGeom prst="rect">
                <a:avLst/>
              </a:prstGeom>
              <a:blipFill>
                <a:blip r:embed="rId4"/>
                <a:stretch>
                  <a:fillRect l="-1635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664668" y="2040181"/>
            <a:ext cx="802692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68114" y="2907080"/>
            <a:ext cx="2951797" cy="97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</a:rPr>
              <a:t>indicator of 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 err="1">
                <a:solidFill>
                  <a:srgbClr val="7030A0"/>
                </a:solidFill>
              </a:rPr>
              <a:t>overapproximation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268585" y="3681351"/>
                <a:ext cx="7875415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The number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concrete</a:t>
                </a:r>
                <a:r>
                  <a:rPr lang="en-US" sz="2400" dirty="0"/>
                  <a:t> iterations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number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abstract</a:t>
                </a:r>
                <a:r>
                  <a:rPr lang="en-US" sz="2400" dirty="0"/>
                  <a:t> iterations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85" y="3681351"/>
                <a:ext cx="7875415" cy="1641170"/>
              </a:xfrm>
              <a:prstGeom prst="rect">
                <a:avLst/>
              </a:prstGeom>
              <a:blipFill>
                <a:blip r:embed="rId5"/>
                <a:stretch>
                  <a:fillRect l="-1161" t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1653" y="6168099"/>
            <a:ext cx="9024487" cy="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[POPL’22] Property-directed reachability as abstract interpretation in the monotone theory. </a:t>
            </a:r>
            <a:b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</a:br>
            <a:r>
              <a:rPr lang="en-US" sz="1600" b="1" dirty="0">
                <a:solidFill>
                  <a:srgbClr val="7030A0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Wilcox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7148" y="1981313"/>
            <a:ext cx="767066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3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Monotone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/>
                  <a:t>learning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4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1"/>
          <p:cNvSpPr txBox="1">
            <a:spLocks/>
          </p:cNvSpPr>
          <p:nvPr/>
        </p:nvSpPr>
        <p:spPr>
          <a:xfrm>
            <a:off x="2500384" y="3360185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/>
              <a:t>learning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complex formulas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3841040" y="2587126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87964" y="2233687"/>
            <a:ext cx="2372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“</a:t>
            </a:r>
            <a:r>
              <a:rPr lang="en-US" sz="2200" dirty="0" err="1">
                <a:solidFill>
                  <a:prstClr val="black"/>
                </a:solidFill>
              </a:rPr>
              <a:t>monotonization</a:t>
            </a:r>
            <a:r>
              <a:rPr lang="en-US" sz="2200" dirty="0">
                <a:solidFill>
                  <a:prstClr val="black"/>
                </a:solidFill>
              </a:rPr>
              <a:t>”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359400" y="2033009"/>
            <a:ext cx="828564" cy="416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25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𝜁 : </a:t>
                </a:r>
                <a:r>
                  <a:rPr lang="en-US" dirty="0" err="1"/>
                  <a:t>Monotonization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  <a:blipFill>
                <a:blip r:embed="rId4"/>
                <a:stretch>
                  <a:fillRect t="-37864" b="-5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4077" y="1305660"/>
                <a:ext cx="30092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7" y="1305660"/>
                <a:ext cx="3009276" cy="430887"/>
              </a:xfrm>
              <a:prstGeom prst="rect">
                <a:avLst/>
              </a:prstGeom>
              <a:blipFill>
                <a:blip r:embed="rId5"/>
                <a:stretch>
                  <a:fillRect l="-142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84078" y="2105959"/>
                <a:ext cx="29396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105959"/>
                <a:ext cx="2939689" cy="430887"/>
              </a:xfrm>
              <a:prstGeom prst="rect">
                <a:avLst/>
              </a:prstGeom>
              <a:blipFill>
                <a:blip r:embed="rId6"/>
                <a:stretch>
                  <a:fillRect l="-145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68225" y="1025027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Init</a:t>
            </a:r>
            <a:r>
              <a:rPr lang="en-US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8225" y="1820225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Bad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2807" y="977044"/>
                <a:ext cx="1281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977044"/>
                <a:ext cx="1281869" cy="400110"/>
              </a:xfrm>
              <a:prstGeom prst="rect">
                <a:avLst/>
              </a:prstGeom>
              <a:blipFill>
                <a:blip r:embed="rId7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50347" y="1302726"/>
                <a:ext cx="548105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47" y="1302726"/>
                <a:ext cx="5481058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20527" y="2509310"/>
                <a:ext cx="11962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8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527" y="2509310"/>
                <a:ext cx="119629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36450" y="2576780"/>
                <a:ext cx="70222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DNF form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0" y="2576780"/>
                <a:ext cx="7022209" cy="523220"/>
              </a:xfrm>
              <a:prstGeom prst="rect">
                <a:avLst/>
              </a:prstGeom>
              <a:blipFill>
                <a:blip r:embed="rId10"/>
                <a:stretch>
                  <a:fillRect l="-182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087344" y="3622232"/>
                <a:ext cx="63974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010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3622232"/>
                <a:ext cx="6397437" cy="430887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624611" y="3437566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3437566"/>
                <a:ext cx="56458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087344" y="3159079"/>
                <a:ext cx="63123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3159079"/>
                <a:ext cx="6312377" cy="430887"/>
              </a:xfrm>
              <a:prstGeom prst="rect">
                <a:avLst/>
              </a:prstGeom>
              <a:blipFill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087344" y="4143477"/>
                <a:ext cx="65143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0100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4143477"/>
                <a:ext cx="6514396" cy="430887"/>
              </a:xfrm>
              <a:prstGeom prst="rect">
                <a:avLst/>
              </a:prstGeom>
              <a:blipFill>
                <a:blip r:embed="rId1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624611" y="3958811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3958811"/>
                <a:ext cx="564588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87344" y="4622257"/>
                <a:ext cx="63974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4622257"/>
                <a:ext cx="639743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24611" y="4437591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4437591"/>
                <a:ext cx="564588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87344" y="5128813"/>
                <a:ext cx="62379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5128813"/>
                <a:ext cx="6237949" cy="430887"/>
              </a:xfrm>
              <a:prstGeom prst="rect">
                <a:avLst/>
              </a:prstGeom>
              <a:blipFill>
                <a:blip r:embed="rId1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24611" y="4944147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4944147"/>
                <a:ext cx="5645888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87344" y="5638535"/>
                <a:ext cx="607845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5638535"/>
                <a:ext cx="6078459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24611" y="5453869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5453869"/>
                <a:ext cx="5645888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77946" y="2037617"/>
                <a:ext cx="21195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46" y="2037617"/>
                <a:ext cx="21195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99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32" grpId="0"/>
      <p:bldP spid="3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Efficient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31079" y="1289660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𝐼𝑛𝑖𝑡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79" y="1289660"/>
                <a:ext cx="7453702" cy="1641170"/>
              </a:xfrm>
              <a:prstGeom prst="rect">
                <a:avLst/>
              </a:prstGeom>
              <a:blipFill>
                <a:blip r:embed="rId4"/>
                <a:stretch>
                  <a:fillRect l="-1635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31079" y="3045229"/>
                <a:ext cx="7453702" cy="3462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Alg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𝐼𝑛𝑖𝑡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79" y="3045229"/>
                <a:ext cx="7453702" cy="3462449"/>
              </a:xfrm>
              <a:prstGeom prst="rect">
                <a:avLst/>
              </a:prstGeom>
              <a:blipFill>
                <a:blip r:embed="rId5"/>
                <a:stretch>
                  <a:fillRect l="-1635" t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828106" y="3728854"/>
            <a:ext cx="1663239" cy="581891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4691" y="4722533"/>
            <a:ext cx="2688592" cy="773765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/>
              <p:cNvSpPr txBox="1">
                <a:spLocks/>
              </p:cNvSpPr>
              <p:nvPr/>
            </p:nvSpPr>
            <p:spPr>
              <a:xfrm>
                <a:off x="3387578" y="3515184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Super</a:t>
                </a:r>
                <a:r>
                  <a:rPr lang="en-US" dirty="0">
                    <a:solidFill>
                      <a:srgbClr val="7030A0"/>
                    </a:solidFill>
                  </a:rPr>
                  <a:t>-Efficient </a:t>
                </a:r>
                <a:r>
                  <a:rPr lang="en-US" dirty="0"/>
                  <a:t>inference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578" y="3515184"/>
                <a:ext cx="4086815" cy="893136"/>
              </a:xfrm>
              <a:prstGeom prst="rect">
                <a:avLst/>
              </a:prstGeom>
              <a:blipFill>
                <a:blip r:embed="rId6"/>
                <a:stretch>
                  <a:fillRect t="-11644" r="-896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5894123" y="4522719"/>
                <a:ext cx="3428007" cy="1443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/>
                  <a:t>claim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br>
                  <a:rPr lang="en-US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dnf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23" y="4522719"/>
                <a:ext cx="3428007" cy="1443249"/>
              </a:xfrm>
              <a:prstGeom prst="rect">
                <a:avLst/>
              </a:prstGeom>
              <a:blipFill>
                <a:blip r:embed="rId7"/>
                <a:stretch>
                  <a:fillRect l="-2847" t="-21519" b="-14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664668" y="2040181"/>
            <a:ext cx="802692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35898" y="1981313"/>
            <a:ext cx="767066" cy="866899"/>
          </a:xfrm>
          <a:prstGeom prst="ellipse">
            <a:avLst/>
          </a:prstGeom>
          <a:solidFill>
            <a:srgbClr val="7030A0">
              <a:alpha val="21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8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Efficient 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31079" y="1289660"/>
                <a:ext cx="7453702" cy="1641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79" y="1289660"/>
                <a:ext cx="7453702" cy="1641170"/>
              </a:xfrm>
              <a:prstGeom prst="rect">
                <a:avLst/>
              </a:prstGeom>
              <a:blipFill>
                <a:blip r:embed="rId4"/>
                <a:stretch>
                  <a:fillRect l="-1635" t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31079" y="3328733"/>
                <a:ext cx="7453702" cy="2921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. Abstract interpretation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MSpan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terminates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SAT queries</a:t>
                </a:r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a DNF representation.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79" y="3328733"/>
                <a:ext cx="7453702" cy="2921596"/>
              </a:xfrm>
              <a:prstGeom prst="rect">
                <a:avLst/>
              </a:prstGeom>
              <a:blipFill>
                <a:blip r:embed="rId5"/>
                <a:stretch>
                  <a:fillRect l="-1635" t="-3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01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ver"/>
          <p:cNvSpPr/>
          <p:nvPr/>
        </p:nvSpPr>
        <p:spPr>
          <a:xfrm>
            <a:off x="7148946" y="3916591"/>
            <a:ext cx="1009402" cy="357321"/>
          </a:xfrm>
          <a:prstGeom prst="rect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901225" y="1746686"/>
                <a:ext cx="4395170" cy="33240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𝐦𝐨𝐧𝐨𝐭𝐨𝐧𝐢𝐳𝐞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25" y="1746686"/>
                <a:ext cx="4395170" cy="3324077"/>
              </a:xfrm>
              <a:prstGeom prst="rect">
                <a:avLst/>
              </a:prstGeom>
              <a:blipFill>
                <a:blip r:embed="rId4"/>
                <a:stretch>
                  <a:fillRect l="-1936" t="-23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Super-Efficient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650" y="1027166"/>
                <a:ext cx="17317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0" y="1027166"/>
                <a:ext cx="17317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0885" y="3530151"/>
                <a:ext cx="4572000" cy="15081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𝐦𝐨𝐧𝐨𝐭𝐨𝐧𝐢𝐳𝐞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eagerly flip variables in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like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300" b="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300" dirty="0">
                    <a:solidFill>
                      <a:prstClr val="black"/>
                    </a:solidFill>
                  </a:rPr>
                  <a:t>       while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SAT(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rgbClr val="7030A0"/>
                    </a:solidFill>
                  </a:rPr>
                  <a:t>)</a:t>
                </a:r>
              </a:p>
              <a:p>
                <a:pPr lvl="0"/>
                <a:r>
                  <a:rPr lang="en-US" sz="2300" dirty="0">
                    <a:solidFill>
                      <a:srgbClr val="7030A0"/>
                    </a:solidFill>
                  </a:rPr>
                  <a:t>       </a:t>
                </a:r>
                <a:r>
                  <a:rPr lang="en-US" sz="2300" dirty="0"/>
                  <a:t>return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⊔!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3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85" y="3530151"/>
                <a:ext cx="4572000" cy="1508105"/>
              </a:xfrm>
              <a:prstGeom prst="rect">
                <a:avLst/>
              </a:prstGeom>
              <a:blipFill>
                <a:blip r:embed="rId6"/>
                <a:stretch>
                  <a:fillRect l="-267" t="-2834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6747" y="1095386"/>
                <a:ext cx="6928503" cy="492443"/>
              </a:xfrm>
              <a:prstGeom prst="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5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DEEBF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rgbClr val="DEEBF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47" y="1095386"/>
                <a:ext cx="6928503" cy="492443"/>
              </a:xfrm>
              <a:prstGeom prst="rect">
                <a:avLst/>
              </a:prstGeom>
              <a:blipFill>
                <a:blip r:embed="rId7"/>
                <a:stretch>
                  <a:fillRect l="-88" r="-61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77486" y="2035770"/>
                <a:ext cx="9958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86" y="2035770"/>
                <a:ext cx="995855" cy="523220"/>
              </a:xfrm>
              <a:prstGeom prst="rect">
                <a:avLst/>
              </a:prstGeom>
              <a:blipFill>
                <a:blip r:embed="rId8"/>
                <a:stretch>
                  <a:fillRect r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8342" y="2035770"/>
                <a:ext cx="5797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2" y="2035770"/>
                <a:ext cx="57977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77486" y="3825971"/>
                <a:ext cx="9958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86" y="3825971"/>
                <a:ext cx="995855" cy="523220"/>
              </a:xfrm>
              <a:prstGeom prst="rect">
                <a:avLst/>
              </a:prstGeom>
              <a:blipFill>
                <a:blip r:embed="rId10"/>
                <a:stretch>
                  <a:fillRect r="-23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7528538" y="3358058"/>
            <a:ext cx="250218" cy="44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9173" y="4473877"/>
                <a:ext cx="13089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173" y="4473877"/>
                <a:ext cx="130894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57888" y="5451351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88" y="5451351"/>
                <a:ext cx="1152401" cy="461665"/>
              </a:xfrm>
              <a:prstGeom prst="rect">
                <a:avLst/>
              </a:prstGeom>
              <a:blipFill>
                <a:blip r:embed="rId12"/>
                <a:stretch>
                  <a:fillRect l="-1587" r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4202" y="5038256"/>
                <a:ext cx="5797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02" y="5038256"/>
                <a:ext cx="57977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55974" y="5050882"/>
                <a:ext cx="11030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974" y="5050882"/>
                <a:ext cx="1103059" cy="523220"/>
              </a:xfrm>
              <a:prstGeom prst="rect">
                <a:avLst/>
              </a:prstGeom>
              <a:blipFill>
                <a:blip r:embed="rId14"/>
                <a:stretch>
                  <a:fillRect r="-2210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06632" y="5451351"/>
                <a:ext cx="13557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32" y="5451351"/>
                <a:ext cx="135579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217347" y="5076728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SAT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353249" y="5426275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57888" y="5820675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88" y="5820675"/>
                <a:ext cx="1152401" cy="461665"/>
              </a:xfrm>
              <a:prstGeom prst="rect">
                <a:avLst/>
              </a:prstGeom>
              <a:blipFill>
                <a:blip r:embed="rId16"/>
                <a:stretch>
                  <a:fillRect l="-1587" r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37012" y="5792504"/>
                <a:ext cx="12380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012" y="5792504"/>
                <a:ext cx="1238046" cy="461665"/>
              </a:xfrm>
              <a:prstGeom prst="rect">
                <a:avLst/>
              </a:prstGeom>
              <a:blipFill>
                <a:blip r:embed="rId17"/>
                <a:stretch>
                  <a:fillRect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353249" y="5795599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57888" y="6159589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88" y="6159589"/>
                <a:ext cx="1152401" cy="461665"/>
              </a:xfrm>
              <a:prstGeom prst="rect">
                <a:avLst/>
              </a:prstGeom>
              <a:blipFill>
                <a:blip r:embed="rId18"/>
                <a:stretch>
                  <a:fillRect l="-1587" r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55974" y="6159589"/>
                <a:ext cx="12380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974" y="6159589"/>
                <a:ext cx="1238046" cy="461665"/>
              </a:xfrm>
              <a:prstGeom prst="rect">
                <a:avLst/>
              </a:prstGeom>
              <a:blipFill>
                <a:blip r:embed="rId19"/>
                <a:stretch>
                  <a:fillRect l="-985" t="-10526" r="-24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353249" y="6134513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✘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1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7" grpId="0" animBg="1"/>
      <p:bldP spid="9" grpId="0"/>
      <p:bldP spid="10" grpId="0"/>
      <p:bldP spid="11" grpId="0"/>
      <p:bldP spid="2" grpId="0" animBg="1"/>
      <p:bldP spid="5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ver"/>
          <p:cNvSpPr/>
          <p:nvPr/>
        </p:nvSpPr>
        <p:spPr>
          <a:xfrm>
            <a:off x="6877486" y="3916592"/>
            <a:ext cx="1340239" cy="357320"/>
          </a:xfrm>
          <a:prstGeom prst="rect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901225" y="1746686"/>
                <a:ext cx="4395170" cy="33240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300" dirty="0">
                  <a:solidFill>
                    <a:prstClr val="black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counterexample</a:t>
                </a: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     to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  <a:t> :=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𝐦𝐨𝐧𝐨𝐭𝐨𝐧𝐢𝐳𝐞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br>
                  <a:rPr lang="en-US" sz="2300" dirty="0">
                    <a:solidFill>
                      <a:prstClr val="black"/>
                    </a:solidFill>
                    <a:latin typeface="Consolas" panose="020B0609020204030204" pitchFamily="49" charset="0"/>
                  </a:rPr>
                </a:br>
                <a:endParaRPr lang="en-US" sz="23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25" y="1746686"/>
                <a:ext cx="4395170" cy="3324077"/>
              </a:xfrm>
              <a:prstGeom prst="rect">
                <a:avLst/>
              </a:prstGeom>
              <a:blipFill>
                <a:blip r:embed="rId4"/>
                <a:stretch>
                  <a:fillRect l="-1936" t="-23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Super-Efficient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650" y="1027166"/>
                <a:ext cx="17317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𝓜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0" y="1027166"/>
                <a:ext cx="17317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0885" y="3530151"/>
                <a:ext cx="4572000" cy="15081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𝐦𝐨𝐧𝐨𝐭𝐨𝐧𝐢𝐳𝐞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:</a:t>
                </a:r>
                <a:br>
                  <a:rPr lang="en-US" sz="2300" dirty="0">
                    <a:solidFill>
                      <a:prstClr val="black"/>
                    </a:solidFill>
                  </a:rPr>
                </a:br>
                <a:r>
                  <a:rPr lang="en-US" sz="2300" dirty="0">
                    <a:solidFill>
                      <a:prstClr val="black"/>
                    </a:solidFill>
                  </a:rPr>
                  <a:t>       eagerly flip variables in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like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300" b="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300" dirty="0">
                    <a:solidFill>
                      <a:prstClr val="black"/>
                    </a:solidFill>
                  </a:rPr>
                  <a:t>       while </a:t>
                </a:r>
                <a:r>
                  <a:rPr lang="en-US" sz="23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SAT(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3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rgbClr val="7030A0"/>
                    </a:solidFill>
                  </a:rPr>
                  <a:t>)</a:t>
                </a:r>
              </a:p>
              <a:p>
                <a:pPr lvl="0"/>
                <a:r>
                  <a:rPr lang="en-US" sz="2300" dirty="0">
                    <a:solidFill>
                      <a:srgbClr val="7030A0"/>
                    </a:solidFill>
                  </a:rPr>
                  <a:t>       </a:t>
                </a:r>
                <a:r>
                  <a:rPr lang="en-US" sz="2300" dirty="0"/>
                  <a:t>return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⊔!</m:t>
                    </m:r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3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85" y="3530151"/>
                <a:ext cx="4572000" cy="1508105"/>
              </a:xfrm>
              <a:prstGeom prst="rect">
                <a:avLst/>
              </a:prstGeom>
              <a:blipFill>
                <a:blip r:embed="rId6"/>
                <a:stretch>
                  <a:fillRect l="-267" t="-2834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77486" y="2035770"/>
                <a:ext cx="11524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86" y="2035770"/>
                <a:ext cx="1152401" cy="523220"/>
              </a:xfrm>
              <a:prstGeom prst="rect">
                <a:avLst/>
              </a:prstGeom>
              <a:blipFill>
                <a:blip r:embed="rId7"/>
                <a:stretch>
                  <a:fillRect r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8342" y="2035770"/>
                <a:ext cx="5797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2" y="2035770"/>
                <a:ext cx="57977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77486" y="3825971"/>
                <a:ext cx="13402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86" y="3825971"/>
                <a:ext cx="134023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7404682" y="3471373"/>
            <a:ext cx="250218" cy="44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66039" y="4515036"/>
                <a:ext cx="9108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039" y="4515036"/>
                <a:ext cx="91082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96747" y="1095386"/>
                <a:ext cx="6928503" cy="492443"/>
              </a:xfrm>
              <a:prstGeom prst="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bits</m:t>
                      </m:r>
                      <m:r>
                        <a:rPr lang="en-US" sz="25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47" y="1095386"/>
                <a:ext cx="6928503" cy="492443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57888" y="5451351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88" y="5451351"/>
                <a:ext cx="1152401" cy="461665"/>
              </a:xfrm>
              <a:prstGeom prst="rect">
                <a:avLst/>
              </a:prstGeom>
              <a:blipFill>
                <a:blip r:embed="rId12"/>
                <a:stretch>
                  <a:fillRect l="-1587" r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44202" y="5038256"/>
                <a:ext cx="5797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02" y="5038256"/>
                <a:ext cx="57977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255974" y="5050882"/>
                <a:ext cx="11030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974" y="5050882"/>
                <a:ext cx="1103059" cy="523220"/>
              </a:xfrm>
              <a:prstGeom prst="rect">
                <a:avLst/>
              </a:prstGeom>
              <a:blipFill>
                <a:blip r:embed="rId14"/>
                <a:stretch>
                  <a:fillRect r="-2210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206632" y="5451351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…∗∗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32" y="5451351"/>
                <a:ext cx="1152401" cy="461665"/>
              </a:xfrm>
              <a:prstGeom prst="rect">
                <a:avLst/>
              </a:prstGeom>
              <a:blipFill>
                <a:blip r:embed="rId15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5217347" y="5076728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SAT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353249" y="5426275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57888" y="5820675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88" y="5820675"/>
                <a:ext cx="1152401" cy="461665"/>
              </a:xfrm>
              <a:prstGeom prst="rect">
                <a:avLst/>
              </a:prstGeom>
              <a:blipFill>
                <a:blip r:embed="rId16"/>
                <a:stretch>
                  <a:fillRect l="-1587" r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06632" y="5820675"/>
                <a:ext cx="12380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32" y="5820675"/>
                <a:ext cx="1238046" cy="461665"/>
              </a:xfrm>
              <a:prstGeom prst="rect">
                <a:avLst/>
              </a:prstGeom>
              <a:blipFill>
                <a:blip r:embed="rId17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353249" y="5795599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57888" y="6159589"/>
                <a:ext cx="1152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88" y="6159589"/>
                <a:ext cx="1152401" cy="461665"/>
              </a:xfrm>
              <a:prstGeom prst="rect">
                <a:avLst/>
              </a:prstGeom>
              <a:blipFill>
                <a:blip r:embed="rId18"/>
                <a:stretch>
                  <a:fillRect l="-1587" r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88480" y="6159589"/>
                <a:ext cx="12380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80" y="6159589"/>
                <a:ext cx="123804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353249" y="6134513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ular Callout 43"/>
              <p:cNvSpPr/>
              <p:nvPr/>
            </p:nvSpPr>
            <p:spPr>
              <a:xfrm>
                <a:off x="5119416" y="3097060"/>
                <a:ext cx="2428189" cy="526243"/>
              </a:xfrm>
              <a:prstGeom prst="wedgeRectCallout">
                <a:avLst>
                  <a:gd name="adj1" fmla="val -170872"/>
                  <a:gd name="adj2" fmla="val 47992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</a:rPr>
                  <a:t>not a state of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𝜓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</a:rPr>
                  <a:t>! </a:t>
                </a:r>
              </a:p>
            </p:txBody>
          </p:sp>
        </mc:Choice>
        <mc:Fallback xmlns=""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16" y="3097060"/>
                <a:ext cx="2428189" cy="526243"/>
              </a:xfrm>
              <a:prstGeom prst="wedgeRectCallout">
                <a:avLst>
                  <a:gd name="adj1" fmla="val -170872"/>
                  <a:gd name="adj2" fmla="val 479928"/>
                </a:avLst>
              </a:prstGeom>
              <a:blipFill>
                <a:blip r:embed="rId20"/>
                <a:stretch>
                  <a:fillRect t="-436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74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  <p:bldP spid="10" grpId="0"/>
      <p:bldP spid="11" grpId="0"/>
      <p:bldP spid="2" grpId="0" animBg="1"/>
      <p:bldP spid="5" grpId="0"/>
      <p:bldP spid="21" grpId="0" animBg="1"/>
      <p:bldP spid="26" grpId="0"/>
      <p:bldP spid="27" grpId="0"/>
      <p:bldP spid="30" grpId="0"/>
      <p:bldP spid="31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212919" y="6164839"/>
            <a:ext cx="1504881" cy="433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87343" y="5127087"/>
            <a:ext cx="6237949" cy="433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ver"/>
          <p:cNvSpPr/>
          <p:nvPr/>
        </p:nvSpPr>
        <p:spPr>
          <a:xfrm>
            <a:off x="3202459" y="2813454"/>
            <a:ext cx="848680" cy="264210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ver"/>
          <p:cNvSpPr/>
          <p:nvPr/>
        </p:nvSpPr>
        <p:spPr>
          <a:xfrm>
            <a:off x="3966730" y="2813454"/>
            <a:ext cx="1461797" cy="264209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ver"/>
          <p:cNvSpPr/>
          <p:nvPr/>
        </p:nvSpPr>
        <p:spPr>
          <a:xfrm>
            <a:off x="7873921" y="3688073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ver"/>
          <p:cNvSpPr/>
          <p:nvPr/>
        </p:nvSpPr>
        <p:spPr>
          <a:xfrm>
            <a:off x="7110919" y="3223457"/>
            <a:ext cx="758758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ver"/>
          <p:cNvSpPr/>
          <p:nvPr/>
        </p:nvSpPr>
        <p:spPr>
          <a:xfrm>
            <a:off x="7110662" y="3707824"/>
            <a:ext cx="622570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ver"/>
          <p:cNvSpPr/>
          <p:nvPr/>
        </p:nvSpPr>
        <p:spPr>
          <a:xfrm>
            <a:off x="7110662" y="4201101"/>
            <a:ext cx="622570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ver"/>
          <p:cNvSpPr/>
          <p:nvPr/>
        </p:nvSpPr>
        <p:spPr>
          <a:xfrm>
            <a:off x="6932142" y="5193997"/>
            <a:ext cx="1093306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ver"/>
          <p:cNvSpPr/>
          <p:nvPr/>
        </p:nvSpPr>
        <p:spPr>
          <a:xfrm>
            <a:off x="3793353" y="5199542"/>
            <a:ext cx="1281127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ver"/>
          <p:cNvSpPr/>
          <p:nvPr/>
        </p:nvSpPr>
        <p:spPr>
          <a:xfrm>
            <a:off x="3780871" y="4219700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ver"/>
          <p:cNvSpPr/>
          <p:nvPr/>
        </p:nvSpPr>
        <p:spPr>
          <a:xfrm>
            <a:off x="3780870" y="3700005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ver"/>
          <p:cNvSpPr/>
          <p:nvPr/>
        </p:nvSpPr>
        <p:spPr>
          <a:xfrm>
            <a:off x="3780869" y="3249853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ver"/>
          <p:cNvSpPr/>
          <p:nvPr/>
        </p:nvSpPr>
        <p:spPr>
          <a:xfrm>
            <a:off x="4879725" y="3227209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ver"/>
          <p:cNvSpPr/>
          <p:nvPr/>
        </p:nvSpPr>
        <p:spPr>
          <a:xfrm>
            <a:off x="4741490" y="3690518"/>
            <a:ext cx="307710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ver"/>
          <p:cNvSpPr/>
          <p:nvPr/>
        </p:nvSpPr>
        <p:spPr>
          <a:xfrm>
            <a:off x="4882512" y="4219699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ver"/>
          <p:cNvSpPr/>
          <p:nvPr/>
        </p:nvSpPr>
        <p:spPr>
          <a:xfrm>
            <a:off x="4564571" y="4207250"/>
            <a:ext cx="169475" cy="299203"/>
          </a:xfrm>
          <a:prstGeom prst="rect">
            <a:avLst/>
          </a:prstGeom>
          <a:solidFill>
            <a:srgbClr val="C39BE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𝜁 : </a:t>
                </a:r>
                <a:r>
                  <a:rPr lang="en-US" dirty="0" err="1"/>
                  <a:t>Monotonization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2" y="443626"/>
                <a:ext cx="7839039" cy="627648"/>
              </a:xfrm>
              <a:prstGeom prst="rect">
                <a:avLst/>
              </a:prstGeom>
              <a:blipFill>
                <a:blip r:embed="rId4"/>
                <a:stretch>
                  <a:fillRect t="-37864" b="-5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87344" y="3622232"/>
                <a:ext cx="63974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010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3622232"/>
                <a:ext cx="6397437" cy="430887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24611" y="3437566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3437566"/>
                <a:ext cx="56458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87344" y="3159079"/>
                <a:ext cx="63123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3159079"/>
                <a:ext cx="6312377" cy="430887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87344" y="4143477"/>
                <a:ext cx="65143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0100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4143477"/>
                <a:ext cx="6514396" cy="430887"/>
              </a:xfrm>
              <a:prstGeom prst="rect">
                <a:avLst/>
              </a:prstGeom>
              <a:blipFill>
                <a:blip r:embed="rId1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24611" y="3958811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3958811"/>
                <a:ext cx="56458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87344" y="4622257"/>
                <a:ext cx="63974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4622257"/>
                <a:ext cx="639743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24611" y="4437591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4437591"/>
                <a:ext cx="564588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95917" y="2575853"/>
                <a:ext cx="7022209" cy="572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DNF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17" y="2575853"/>
                <a:ext cx="7022209" cy="572721"/>
              </a:xfrm>
              <a:prstGeom prst="rect">
                <a:avLst/>
              </a:prstGeom>
              <a:blipFill>
                <a:blip r:embed="rId15"/>
                <a:stretch>
                  <a:fillRect l="-1823" t="-1075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87344" y="5128813"/>
                <a:ext cx="62379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5128813"/>
                <a:ext cx="6237949" cy="430887"/>
              </a:xfrm>
              <a:prstGeom prst="rect">
                <a:avLst/>
              </a:prstGeom>
              <a:blipFill>
                <a:blip r:embed="rId1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24611" y="4944147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4944147"/>
                <a:ext cx="5645888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87344" y="5638535"/>
                <a:ext cx="607845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44" y="5638535"/>
                <a:ext cx="6078459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24611" y="5453869"/>
                <a:ext cx="56458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1" y="5453869"/>
                <a:ext cx="5645888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127052" y="2528950"/>
                <a:ext cx="166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8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28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052" y="2528950"/>
                <a:ext cx="166321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52589" y="4424105"/>
                <a:ext cx="56265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89" y="4424105"/>
                <a:ext cx="562654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10800000">
                <a:off x="7291379" y="4417718"/>
                <a:ext cx="56265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7291379" y="4417718"/>
                <a:ext cx="562655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212919" y="6147848"/>
                <a:ext cx="15048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19" y="6147848"/>
                <a:ext cx="1504881" cy="461665"/>
              </a:xfrm>
              <a:prstGeom prst="rect">
                <a:avLst/>
              </a:prstGeom>
              <a:blipFill>
                <a:blip r:embed="rId2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793352" y="5144202"/>
            <a:ext cx="1255848" cy="41549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932142" y="5135849"/>
            <a:ext cx="1093306" cy="42385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110662" y="4188201"/>
            <a:ext cx="633219" cy="34143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115926" y="3671382"/>
            <a:ext cx="633219" cy="34143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10662" y="3173305"/>
            <a:ext cx="786964" cy="40743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80869" y="3316431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895345" y="3323433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780868" y="3788823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797255" y="4285494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544665" y="4285494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79724" y="4295543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846837" y="3773405"/>
            <a:ext cx="169475" cy="10115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717544" y="3730056"/>
            <a:ext cx="409029" cy="22786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84077" y="1305660"/>
                <a:ext cx="30092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7" y="1305660"/>
                <a:ext cx="3009276" cy="430887"/>
              </a:xfrm>
              <a:prstGeom prst="rect">
                <a:avLst/>
              </a:prstGeom>
              <a:blipFill>
                <a:blip r:embed="rId26"/>
                <a:stretch>
                  <a:fillRect l="-142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84078" y="2105959"/>
                <a:ext cx="29396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  = 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8" y="2105959"/>
                <a:ext cx="2939689" cy="430887"/>
              </a:xfrm>
              <a:prstGeom prst="rect">
                <a:avLst/>
              </a:prstGeom>
              <a:blipFill>
                <a:blip r:embed="rId27"/>
                <a:stretch>
                  <a:fillRect l="-145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1068225" y="1025027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Init</a:t>
            </a:r>
            <a:r>
              <a:rPr lang="en-US" dirty="0"/>
              <a:t>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8225" y="1820225"/>
            <a:ext cx="128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Bad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302807" y="977044"/>
                <a:ext cx="1281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7" y="977044"/>
                <a:ext cx="1281869" cy="400110"/>
              </a:xfrm>
              <a:prstGeom prst="rect">
                <a:avLst/>
              </a:prstGeom>
              <a:blipFill>
                <a:blip r:embed="rId28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950347" y="1302726"/>
                <a:ext cx="548105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47" y="1302726"/>
                <a:ext cx="5481058" cy="430887"/>
              </a:xfrm>
              <a:prstGeom prst="rect">
                <a:avLst/>
              </a:prstGeom>
              <a:blipFill>
                <a:blip r:embed="rId2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077946" y="2037617"/>
                <a:ext cx="21195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46" y="2037617"/>
                <a:ext cx="21195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840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35" grpId="0" animBg="1"/>
      <p:bldP spid="38" grpId="0" animBg="1"/>
      <p:bldP spid="5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8" grpId="0" animBg="1"/>
      <p:bldP spid="49" grpId="0" animBg="1"/>
      <p:bldP spid="29" grpId="0"/>
      <p:bldP spid="51" grpId="0"/>
      <p:bldP spid="56" grpId="0"/>
      <p:bldP spid="5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21688" y="3401228"/>
            <a:ext cx="5444208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complex invariants</a:t>
            </a:r>
          </a:p>
        </p:txBody>
      </p:sp>
      <p:sp>
        <p:nvSpPr>
          <p:cNvPr id="3" name="Right Arrow 2"/>
          <p:cNvSpPr/>
          <p:nvPr/>
        </p:nvSpPr>
        <p:spPr>
          <a:xfrm rot="5400000">
            <a:off x="3841040" y="2587126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4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28" y="2285999"/>
            <a:ext cx="1559233" cy="82119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044022" y="5113251"/>
            <a:ext cx="7323011" cy="909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(No efficient way to implement in invariant inference </a:t>
            </a:r>
            <a:br>
              <a:rPr lang="en-US" sz="2400" dirty="0"/>
            </a:br>
            <a:r>
              <a:rPr lang="en-US" sz="2400" dirty="0"/>
              <a:t>a teacher for equivalence and membership queries.)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91652" y="6381491"/>
            <a:ext cx="9024487" cy="31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9292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[POPL’20] Complexity and Information in Invariant Inference. </a:t>
            </a:r>
            <a:r>
              <a:rPr lang="en-US" sz="1600" b="1" dirty="0">
                <a:solidFill>
                  <a:srgbClr val="934BC9"/>
                </a:solidFill>
                <a:cs typeface="Arial"/>
                <a:sym typeface="Arial"/>
                <a:rtl val="0"/>
              </a:rPr>
              <a:t>F.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Immerman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Shoham</a:t>
            </a:r>
            <a:r>
              <a:rPr lang="en-US" sz="1600" dirty="0">
                <a:solidFill>
                  <a:schemeClr val="tx1"/>
                </a:solidFill>
                <a:cs typeface="Arial"/>
                <a:sym typeface="Arial"/>
                <a:rtl val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cs typeface="Arial"/>
                <a:sym typeface="Arial"/>
                <a:rtl val="0"/>
              </a:rPr>
              <a:t>Sagiv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7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b="1" dirty="0">
                    <a:solidFill>
                      <a:srgbClr val="7030A0"/>
                    </a:solidFill>
                  </a:rPr>
                  <a:t>abstract interpretation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  <a:blipFill>
                <a:blip r:embed="rId3"/>
                <a:stretch>
                  <a:fillRect t="-12683" b="-1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2450516">
            <a:off x="5793705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037951">
            <a:off x="2010713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057185" y="3088671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complex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4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369788" y="4479446"/>
            <a:ext cx="439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with</a:t>
            </a:r>
            <a:r>
              <a:rPr lang="en-US" sz="3200" dirty="0">
                <a:solidFill>
                  <a:srgbClr val="7030A0"/>
                </a:solidFill>
              </a:rPr>
              <a:t> provable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45742" y="443626"/>
            <a:ext cx="7839039" cy="627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Work</a:t>
            </a:r>
          </a:p>
        </p:txBody>
      </p:sp>
      <p:sp>
        <p:nvSpPr>
          <p:cNvPr id="20" name="Right Arrow 19"/>
          <p:cNvSpPr/>
          <p:nvPr/>
        </p:nvSpPr>
        <p:spPr>
          <a:xfrm rot="2450516">
            <a:off x="5793705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057185" y="3088671"/>
            <a:ext cx="4086815" cy="1252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Efficient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inference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dirty="0"/>
              <a:t>of complex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 txBox="1">
                <a:spLocks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Super-Efficient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6" y="1139873"/>
                <a:ext cx="4086815" cy="893136"/>
              </a:xfrm>
              <a:prstGeom prst="rect">
                <a:avLst/>
              </a:prstGeom>
              <a:blipFill>
                <a:blip r:embed="rId4"/>
                <a:stretch>
                  <a:fillRect t="-1780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369788" y="4479446"/>
            <a:ext cx="439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with</a:t>
            </a:r>
            <a:r>
              <a:rPr lang="en-US" sz="3200" dirty="0">
                <a:solidFill>
                  <a:srgbClr val="7030A0"/>
                </a:solidFill>
              </a:rPr>
              <a:t> provable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Efficient</a:t>
                </a:r>
                <a:br>
                  <a:rPr lang="en-US" sz="3200" dirty="0">
                    <a:solidFill>
                      <a:srgbClr val="7030A0"/>
                    </a:solidFill>
                  </a:rPr>
                </a:br>
                <a:r>
                  <a:rPr lang="en-US" sz="3200" b="1" dirty="0">
                    <a:solidFill>
                      <a:srgbClr val="7030A0"/>
                    </a:solidFill>
                  </a:rPr>
                  <a:t>abstract interpretation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MSpan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5" y="3088671"/>
                <a:ext cx="4086815" cy="1252858"/>
              </a:xfrm>
              <a:prstGeom prst="rect">
                <a:avLst/>
              </a:prstGeom>
              <a:blipFill>
                <a:blip r:embed="rId5"/>
                <a:stretch>
                  <a:fillRect t="-12683" b="-1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8037951">
            <a:off x="2010713" y="2463747"/>
            <a:ext cx="1405504" cy="1406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765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|3.9|1.9|7|3.8|1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|3.9|1.9|7|3.8|1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.1|6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.1|6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  <a:effectLst>
          <a:outerShdw blurRad="50800" sx="1000" sy="1000" algn="ctr" rotWithShape="0">
            <a:srgbClr val="FFFFFF">
              <a:alpha val="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3772</Words>
  <Application>Microsoft Office PowerPoint</Application>
  <PresentationFormat>On-screen Show (4:3)</PresentationFormat>
  <Paragraphs>674</Paragraphs>
  <Slides>65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Comic Sans MS</vt:lpstr>
      <vt:lpstr>Consolas</vt:lpstr>
      <vt:lpstr>Nexa Light</vt:lpstr>
      <vt:lpstr>System Font Regular</vt:lpstr>
      <vt:lpstr>Times New Roman</vt:lpstr>
      <vt:lpstr>Office Theme</vt:lpstr>
      <vt:lpstr>1_Office Theme</vt:lpstr>
      <vt:lpstr>Invariant Inference  With Provable Complexity  From the Monotone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2023-10-07T20:21:28Z</dcterms:created>
  <dcterms:modified xsi:type="dcterms:W3CDTF">2023-10-07T20:21:44Z</dcterms:modified>
</cp:coreProperties>
</file>