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1" r:id="rId1"/>
  </p:sldMasterIdLst>
  <p:notesMasterIdLst>
    <p:notesMasterId r:id="rId44"/>
  </p:notesMasterIdLst>
  <p:sldIdLst>
    <p:sldId id="257" r:id="rId2"/>
    <p:sldId id="279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2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9" r:id="rId34"/>
    <p:sldId id="294" r:id="rId35"/>
    <p:sldId id="295" r:id="rId36"/>
    <p:sldId id="293" r:id="rId37"/>
    <p:sldId id="287" r:id="rId38"/>
    <p:sldId id="288" r:id="rId39"/>
    <p:sldId id="296" r:id="rId40"/>
    <p:sldId id="297" r:id="rId41"/>
    <p:sldId id="299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7810"/>
    <a:srgbClr val="283FE2"/>
    <a:srgbClr val="2336C0"/>
    <a:srgbClr val="55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/>
    <p:restoredTop sz="82857"/>
  </p:normalViewPr>
  <p:slideViewPr>
    <p:cSldViewPr snapToGrid="0" snapToObjects="1">
      <p:cViewPr varScale="1">
        <p:scale>
          <a:sx n="78" d="100"/>
          <a:sy n="78" d="100"/>
        </p:scale>
        <p:origin x="18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EB611-F7FD-B547-ACE1-B6A60547664C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EB8E0-0487-004E-9929-B2596F8CF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5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B77BEFEE-16B6-1A4D-9CBA-4A3E68D80DBC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563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Axioms used: a^-1 b^-1 = </a:t>
            </a:r>
            <a:r>
              <a:rPr lang="en-US" dirty="0" err="1" smtClean="0"/>
              <a:t>ba</a:t>
            </a:r>
            <a:r>
              <a:rPr lang="en-US" dirty="0" smtClean="0"/>
              <a:t>^-1,</a:t>
            </a:r>
            <a:r>
              <a:rPr lang="en-US" baseline="0" dirty="0" smtClean="0"/>
              <a:t> addition is commutative etc. Also replace 1 by g g^-1.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Mention the issue about </a:t>
            </a:r>
            <a:r>
              <a:rPr lang="en-US" dirty="0" err="1" smtClean="0"/>
              <a:t>gg</a:t>
            </a:r>
            <a:r>
              <a:rPr lang="en-US" dirty="0" smtClean="0"/>
              <a:t>^-1 = 1. Of course g has to be</a:t>
            </a:r>
            <a:r>
              <a:rPr lang="en-US" baseline="0" dirty="0" smtClean="0"/>
              <a:t> a non-zero expression and the proof has to certify that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8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52192C62-9B24-8148-8668-109F4ECEC50E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3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43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Times New Roman" charset="0"/>
                <a:ea typeface="ＭＳ Ｐゴシック" charset="-128"/>
              </a:rPr>
              <a:t>From now on mostly talk about the zero testing problem.</a:t>
            </a:r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EFE12A1D-D31A-5043-ACAF-A16B8AC99484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4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8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7 minutes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D17CF698-0714-C54F-850F-44A834C5C2BE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5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87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Probably never heard of</a:t>
            </a:r>
            <a:r>
              <a:rPr lang="en-US" baseline="0" dirty="0" smtClean="0"/>
              <a:t> this problem. For good reasons. Again </a:t>
            </a:r>
            <a:r>
              <a:rPr lang="en-US" baseline="0" dirty="0" err="1" smtClean="0"/>
              <a:t>repsented</a:t>
            </a:r>
            <a:r>
              <a:rPr lang="en-US" baseline="0" dirty="0" smtClean="0"/>
              <a:t> by a circuit or a formula.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315BC02-1F70-874F-BCB8-6CE1005008AA}" type="slidenum">
              <a:rPr lang="en-US" altLang="en-US" sz="1200" b="0">
                <a:solidFill>
                  <a:schemeClr val="tx1"/>
                </a:solidFill>
                <a:latin typeface="Times New Roman" charset="0"/>
              </a:rPr>
              <a:pPr/>
              <a:t>8</a:t>
            </a:fld>
            <a:endParaRPr lang="en-US" alt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98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every expression can be written as a ratio of 2 polynomials. Formulas </a:t>
            </a:r>
            <a:r>
              <a:rPr lang="en-US" dirty="0" smtClean="0"/>
              <a:t>or circuits.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6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r not equal to 0, mean r not equivalent</a:t>
            </a:r>
            <a:r>
              <a:rPr lang="en-US" baseline="0" dirty="0" smtClean="0"/>
              <a:t> to 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the 3*3 skew symmetric matrix example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EB8E0-0487-004E-9929-B2596F8CFF7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1AF800-BED9-4447-B276-F602563A8320}" type="datetimeFigureOut">
              <a:rPr lang="en-US" smtClean="0"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BC26AF-B0C9-5142-886C-C36775BFFB5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w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79558"/>
            <a:ext cx="8305800" cy="3810000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Times New Roman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Ankit </a:t>
            </a:r>
            <a:r>
              <a:rPr lang="en-US" sz="4500" b="0" cap="none" dirty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G</a:t>
            </a:r>
            <a:r>
              <a:rPr lang="en-US" sz="4500" b="0" cap="none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arg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smtClean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Princeton Univ.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0" dirty="0">
              <a:latin typeface="Calisto MT" charset="0"/>
              <a:ea typeface="Calisto MT" charset="0"/>
              <a:cs typeface="Calisto MT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smtClean="0">
                <a:solidFill>
                  <a:schemeClr val="tx1"/>
                </a:solidFill>
                <a:latin typeface="Calisto MT" charset="0"/>
                <a:ea typeface="Calisto MT" charset="0"/>
                <a:cs typeface="Calisto MT" charset="0"/>
              </a:rPr>
              <a:t>Joint work with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500" b="0" cap="none" dirty="0" smtClean="0">
              <a:latin typeface="Calisto MT" charset="0"/>
              <a:ea typeface="Calisto MT" charset="0"/>
              <a:cs typeface="Calisto MT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dirty="0" smtClean="0">
                <a:latin typeface="Calisto MT" charset="0"/>
                <a:ea typeface="Calisto MT" charset="0"/>
                <a:cs typeface="Calisto MT" charset="0"/>
              </a:rPr>
              <a:t>   </a:t>
            </a:r>
            <a:r>
              <a:rPr lang="en-US" sz="4500" b="0" cap="none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Leonid </a:t>
            </a:r>
            <a:r>
              <a:rPr lang="en-US" sz="4500" b="0" cap="none" dirty="0" err="1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G</a:t>
            </a:r>
            <a:r>
              <a:rPr lang="en-US" sz="4500" b="0" cap="none" dirty="0" err="1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urvits</a:t>
            </a:r>
            <a:r>
              <a:rPr lang="en-US" sz="4500" b="0" cap="none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             Rafael Oliveira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smtClean="0">
                <a:latin typeface="Calisto MT" charset="0"/>
                <a:ea typeface="Calisto MT" charset="0"/>
                <a:cs typeface="Calisto MT" charset="0"/>
              </a:rPr>
              <a:t>           </a:t>
            </a:r>
            <a:r>
              <a:rPr lang="en-US" sz="4500" b="0" cap="none" dirty="0" smtClean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CCNY</a:t>
            </a:r>
            <a:r>
              <a:rPr lang="en-US" sz="4500" b="0" cap="none" dirty="0" smtClean="0">
                <a:latin typeface="Calisto MT" charset="0"/>
                <a:ea typeface="Calisto MT" charset="0"/>
                <a:cs typeface="Calisto MT" charset="0"/>
              </a:rPr>
              <a:t>                   </a:t>
            </a:r>
            <a:r>
              <a:rPr lang="en-US" sz="4500" b="0" cap="none" dirty="0" smtClean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Princeton Univ.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err="1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Avi</a:t>
            </a:r>
            <a:r>
              <a:rPr lang="en-US" sz="4500" b="0" cap="none" dirty="0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 </a:t>
            </a:r>
            <a:r>
              <a:rPr lang="en-US" sz="4500" b="0" cap="none" dirty="0" err="1" smtClean="0">
                <a:solidFill>
                  <a:srgbClr val="FF0000"/>
                </a:solidFill>
                <a:latin typeface="Calisto MT" charset="0"/>
                <a:ea typeface="Calisto MT" charset="0"/>
                <a:cs typeface="Calisto MT" charset="0"/>
              </a:rPr>
              <a:t>Wigderson</a:t>
            </a:r>
            <a:endParaRPr lang="en-US" sz="4500" b="0" cap="none" dirty="0" smtClean="0">
              <a:solidFill>
                <a:srgbClr val="FF0000"/>
              </a:solidFill>
              <a:latin typeface="Calisto MT" charset="0"/>
              <a:ea typeface="Calisto MT" charset="0"/>
              <a:cs typeface="Calisto MT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500" b="0" cap="none" dirty="0" smtClean="0">
                <a:solidFill>
                  <a:srgbClr val="117810"/>
                </a:solidFill>
                <a:latin typeface="Calisto MT" charset="0"/>
                <a:ea typeface="Calisto MT" charset="0"/>
                <a:cs typeface="Calisto MT" charset="0"/>
              </a:rPr>
              <a:t>IAS</a:t>
            </a:r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914400"/>
            <a:ext cx="8077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800" dirty="0" err="1">
                <a:solidFill>
                  <a:srgbClr val="283FE2"/>
                </a:solidFill>
                <a:ea typeface="ＭＳ Ｐゴシック" charset="-128"/>
              </a:rPr>
              <a:t>Noncommutative</a:t>
            </a:r>
            <a:r>
              <a:rPr lang="en-US" altLang="en-US" sz="3800" dirty="0">
                <a:solidFill>
                  <a:srgbClr val="283FE2"/>
                </a:solidFill>
                <a:ea typeface="ＭＳ Ｐゴシック" charset="-128"/>
              </a:rPr>
              <a:t> rational identity testing (over the </a:t>
            </a:r>
            <a:r>
              <a:rPr lang="en-US" altLang="en-US" sz="3800" dirty="0" err="1">
                <a:solidFill>
                  <a:srgbClr val="283FE2"/>
                </a:solidFill>
                <a:ea typeface="ＭＳ Ｐゴシック" charset="-128"/>
              </a:rPr>
              <a:t>rationals</a:t>
            </a:r>
            <a:r>
              <a:rPr lang="en-US" altLang="en-US" sz="3800" dirty="0">
                <a:solidFill>
                  <a:srgbClr val="283FE2"/>
                </a:solidFill>
                <a:ea typeface="ＭＳ Ｐゴシック" charset="-128"/>
              </a:rPr>
              <a:t>)</a:t>
            </a:r>
            <a:r>
              <a:rPr lang="en-US" altLang="en-US" sz="4300" dirty="0">
                <a:solidFill>
                  <a:srgbClr val="283FE2"/>
                </a:solidFill>
                <a:ea typeface="ＭＳ Ｐゴシック" charset="-128"/>
              </a:rPr>
              <a:t/>
            </a:r>
            <a:br>
              <a:rPr lang="en-US" altLang="en-US" sz="4300" dirty="0">
                <a:solidFill>
                  <a:srgbClr val="283FE2"/>
                </a:solidFill>
                <a:ea typeface="ＭＳ Ｐゴシック" charset="-128"/>
              </a:rPr>
            </a:br>
            <a:endParaRPr lang="en-US" altLang="en-US" sz="3200" dirty="0">
              <a:solidFill>
                <a:srgbClr val="283FE2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Non-commutative RIT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two non-commutative rational expressions as </a:t>
            </a:r>
            <a:r>
              <a:rPr lang="en-US" dirty="0" smtClean="0">
                <a:solidFill>
                  <a:srgbClr val="283FE2"/>
                </a:solidFill>
              </a:rPr>
              <a:t>formulas/circuits</a:t>
            </a:r>
            <a:r>
              <a:rPr lang="en-US" dirty="0" smtClean="0"/>
              <a:t>, determine if they represent the </a:t>
            </a:r>
            <a:r>
              <a:rPr lang="en-US" dirty="0" smtClean="0">
                <a:solidFill>
                  <a:srgbClr val="117810"/>
                </a:solidFill>
              </a:rPr>
              <a:t>same</a:t>
            </a:r>
            <a:r>
              <a:rPr lang="en-US" dirty="0" smtClean="0"/>
              <a:t> element.</a:t>
            </a:r>
          </a:p>
          <a:p>
            <a:endParaRPr lang="en-US" dirty="0"/>
          </a:p>
          <a:p>
            <a:r>
              <a:rPr lang="en-US" dirty="0" smtClean="0"/>
              <a:t>What does it mean for two expressions represent the </a:t>
            </a:r>
            <a:r>
              <a:rPr lang="en-US" dirty="0" smtClean="0">
                <a:solidFill>
                  <a:srgbClr val="117810"/>
                </a:solidFill>
              </a:rPr>
              <a:t>same</a:t>
            </a:r>
            <a:r>
              <a:rPr lang="en-US" dirty="0" smtClean="0"/>
              <a:t> element? – No easy </a:t>
            </a:r>
            <a:r>
              <a:rPr lang="en-US" dirty="0" smtClean="0">
                <a:solidFill>
                  <a:srgbClr val="117810"/>
                </a:solidFill>
              </a:rPr>
              <a:t>canonical</a:t>
            </a:r>
            <a:r>
              <a:rPr lang="en-US" dirty="0" smtClean="0"/>
              <a:t> form.</a:t>
            </a:r>
          </a:p>
          <a:p>
            <a:endParaRPr lang="en-US" dirty="0"/>
          </a:p>
          <a:p>
            <a:r>
              <a:rPr lang="en-US" dirty="0" smtClean="0"/>
              <a:t>Operational definition </a:t>
            </a:r>
            <a:r>
              <a:rPr lang="en-US" dirty="0" smtClean="0">
                <a:solidFill>
                  <a:srgbClr val="283FE2"/>
                </a:solidFill>
              </a:rPr>
              <a:t>[</a:t>
            </a:r>
            <a:r>
              <a:rPr lang="en-US" dirty="0" err="1" smtClean="0">
                <a:solidFill>
                  <a:srgbClr val="283FE2"/>
                </a:solidFill>
              </a:rPr>
              <a:t>Amitsur</a:t>
            </a:r>
            <a:r>
              <a:rPr lang="en-US" dirty="0" smtClean="0">
                <a:solidFill>
                  <a:srgbClr val="283FE2"/>
                </a:solidFill>
              </a:rPr>
              <a:t> `66]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Free Skew Field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rational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Dom</m:t>
                    </m:r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𝑟</m:t>
                    </m:r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117810"/>
                    </a:solidFill>
                  </a:rPr>
                  <a:t> :=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defined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Example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.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17810"/>
                        </a:solidFill>
                        <a:latin typeface="Cambria Math" charset="0"/>
                      </a:rPr>
                      <m:t>Dom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≠0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Call an expression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>
                    <a:solidFill>
                      <a:srgbClr val="117810"/>
                    </a:solidFill>
                  </a:rPr>
                  <a:t>valid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Dom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)≠∅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71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Free Skew Field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[Definition]</a:t>
                </a:r>
                <a:r>
                  <a:rPr lang="en-US" dirty="0" smtClean="0"/>
                  <a:t>: Two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valid</a:t>
                </a:r>
                <a:r>
                  <a:rPr lang="en-US" dirty="0" smtClean="0"/>
                  <a:t> rational expressions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:r>
                  <a:rPr lang="en-US" i="1" dirty="0" smtClean="0">
                    <a:solidFill>
                      <a:srgbClr val="117810"/>
                    </a:solidFill>
                  </a:rPr>
                  <a:t>equivalent </a:t>
                </a:r>
                <a:r>
                  <a:rPr lang="en-US" dirty="0" smtClean="0"/>
                  <a:t>if </a:t>
                </a:r>
              </a:p>
              <a:p>
                <a:pPr marL="0" indent="0">
                  <a:buNone/>
                </a:pPr>
                <a:r>
                  <a:rPr lang="en-US" i="1" dirty="0"/>
                  <a:t> </a:t>
                </a:r>
                <a:r>
                  <a:rPr lang="en-US" i="1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83FE2"/>
                        </a:solidFill>
                        <a:latin typeface="Cambria Math" charset="0"/>
                      </a:rPr>
                      <m:t>for</m:t>
                    </m:r>
                    <m:r>
                      <a:rPr lang="en-US" b="0" i="0" smtClean="0">
                        <a:solidFill>
                          <a:srgbClr val="283FE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283FE2"/>
                        </a:solidFill>
                        <a:latin typeface="Cambria Math" charset="0"/>
                      </a:rPr>
                      <m:t>all</m:t>
                    </m:r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 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Dom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)∩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Dom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i="1" dirty="0" smtClean="0"/>
                  <a:t>.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Amitsur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`66]</a:t>
                </a:r>
                <a:r>
                  <a:rPr lang="en-US" dirty="0" smtClean="0"/>
                  <a:t>: Equivalence classes of valid rational expressions form a skew (non-commutative) field.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Theorem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Amitsur</a:t>
                </a: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`66]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Dom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)≠∅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Dom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≠∅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76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Non-commutative rational identity testing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two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valid </a:t>
                </a:r>
                <a:r>
                  <a:rPr lang="en-US" dirty="0" smtClean="0"/>
                  <a:t>rational expressions as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formulas/circuits</a:t>
                </a:r>
                <a:r>
                  <a:rPr lang="en-US" dirty="0" smtClean="0"/>
                  <a:t>, are they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equivalent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Also known as the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word problem </a:t>
                </a:r>
                <a:r>
                  <a:rPr lang="en-US" dirty="0" smtClean="0"/>
                  <a:t>for the free skew field.</a:t>
                </a:r>
              </a:p>
              <a:p>
                <a:r>
                  <a:rPr lang="en-US" dirty="0" smtClean="0"/>
                  <a:t>Same as, given a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valid</a:t>
                </a:r>
                <a:r>
                  <a:rPr lang="en-US" dirty="0" smtClean="0"/>
                  <a:t> rational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expression</a:t>
                </a:r>
                <a:r>
                  <a:rPr lang="en-US" dirty="0" smtClean="0"/>
                  <a:t>, is it 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 smtClean="0"/>
                  <a:t>Not even clear if it is decidable.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8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Non-commutative rational identity testing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[Cohn-</a:t>
            </a:r>
            <a:r>
              <a:rPr lang="en-US" dirty="0" err="1" smtClean="0">
                <a:solidFill>
                  <a:srgbClr val="283FE2"/>
                </a:solidFill>
              </a:rPr>
              <a:t>Reutenauer</a:t>
            </a:r>
            <a:r>
              <a:rPr lang="en-US" dirty="0" smtClean="0">
                <a:solidFill>
                  <a:srgbClr val="283FE2"/>
                </a:solidFill>
              </a:rPr>
              <a:t> `99]</a:t>
            </a:r>
            <a:r>
              <a:rPr lang="en-US" dirty="0" smtClean="0"/>
              <a:t>:  Reduce to solving a system of (commutative) polynomial equations (for formula representations).</a:t>
            </a:r>
          </a:p>
          <a:p>
            <a:r>
              <a:rPr lang="en-US" dirty="0" smtClean="0"/>
              <a:t>Can also be deduced from structural results in </a:t>
            </a:r>
          </a:p>
          <a:p>
            <a:pPr marL="0" indent="0">
              <a:buNone/>
            </a:pPr>
            <a:r>
              <a:rPr lang="en-US" dirty="0">
                <a:solidFill>
                  <a:srgbClr val="283FE2"/>
                </a:solidFill>
              </a:rPr>
              <a:t> </a:t>
            </a:r>
            <a:r>
              <a:rPr lang="en-US" dirty="0" smtClean="0">
                <a:solidFill>
                  <a:srgbClr val="283FE2"/>
                </a:solidFill>
              </a:rPr>
              <a:t>   [Cohn `71]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Several other algorithms but all exponential time (with or without randomness).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Non-commutative rational identity testing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[Theorem]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. For formulas, there is a deterministic polynomial time algorithm for non-commutative RIT.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[IQS `15b, next talk]</a:t>
                </a:r>
                <a:r>
                  <a:rPr lang="en-US" dirty="0" smtClean="0"/>
                  <a:t>: Deterministic polynomial time algorithm for formulas over large enough fields.</a:t>
                </a:r>
              </a:p>
              <a:p>
                <a:endParaRPr lang="en-US" dirty="0"/>
              </a:p>
              <a:p>
                <a:r>
                  <a:rPr lang="en-US" dirty="0" smtClean="0"/>
                  <a:t>For circuits, the best algorithms exponential (with or without randomness). Even without divisions.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06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Outline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PIT/RIT.</a:t>
            </a:r>
          </a:p>
          <a:p>
            <a:r>
              <a:rPr lang="en-US" dirty="0" smtClean="0"/>
              <a:t>Symbolic </a:t>
            </a:r>
            <a:r>
              <a:rPr lang="en-US" dirty="0" smtClean="0"/>
              <a:t>matrices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Conclusion/Open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Symbolic matrices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1" y="1527047"/>
                <a:ext cx="8722327" cy="476882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matrices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non-commutative variables.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has entries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singular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 smtClean="0"/>
                  <a:t>.                                       (over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1" y="1527047"/>
                <a:ext cx="8722327" cy="4768821"/>
              </a:xfrm>
              <a:blipFill rotWithShape="0">
                <a:blip r:embed="rId2"/>
                <a:stretch>
                  <a:fillRect l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Symbolic matrices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singular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has a factorization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 × (</m:t>
                    </m:r>
                    <m:r>
                      <a:rPr lang="en-US" b="0" i="1" dirty="0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 smtClean="0">
                    <a:solidFill>
                      <a:srgbClr val="117810"/>
                    </a:solidFill>
                  </a:rPr>
                  <a:t> </a:t>
                </a:r>
                <a:r>
                  <a:rPr lang="en-US" dirty="0" smtClean="0"/>
                  <a:t>matrix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117810"/>
                    </a:solidFill>
                  </a:rPr>
                  <a:t> </a:t>
                </a:r>
                <a:r>
                  <a:rPr lang="en-US" dirty="0" smtClean="0"/>
                  <a:t>matrix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/>
                  <a:t> has a factorization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 × (</m:t>
                    </m:r>
                    <m:r>
                      <a:rPr lang="en-US" i="1" dirty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:r>
                  <a:rPr lang="en-US" dirty="0"/>
                  <a:t>matrix over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&lt;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𝑚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&gt;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:r>
                  <a:rPr lang="en-US" dirty="0"/>
                  <a:t>matrix over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&lt;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𝑚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&gt;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 [Cohn `71]</a:t>
                </a:r>
                <a:endParaRPr lang="en-US" dirty="0">
                  <a:solidFill>
                    <a:srgbClr val="283FE2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t="-2133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957403" y="5726243"/>
            <a:ext cx="518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283FE2"/>
                </a:solidFill>
              </a:rPr>
              <a:t>Not true in the commutative setting!</a:t>
            </a:r>
            <a:endParaRPr lang="en-US" sz="2400" dirty="0">
              <a:solidFill>
                <a:srgbClr val="283F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2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Symbolic matrices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/>
                  <a:t> has a factorization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</a:rPr>
                      <m:t> × (</m:t>
                    </m:r>
                    <m:r>
                      <a:rPr lang="en-US" i="1" dirty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i="1" dirty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−1)</m:t>
                    </m:r>
                  </m:oMath>
                </a14:m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:r>
                  <a:rPr lang="en-US" dirty="0"/>
                  <a:t>matrix </a:t>
                </a:r>
                <a:r>
                  <a:rPr lang="en-US" dirty="0" smtClean="0"/>
                  <a:t>whose entries are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affine forms</a:t>
                </a:r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:r>
                  <a:rPr lang="en-US" dirty="0"/>
                  <a:t>matrix </a:t>
                </a:r>
                <a:r>
                  <a:rPr lang="en-US" dirty="0" smtClean="0"/>
                  <a:t>whose entries </a:t>
                </a:r>
                <a:r>
                  <a:rPr lang="en-US" dirty="0"/>
                  <a:t>are </a:t>
                </a:r>
                <a:r>
                  <a:rPr lang="en-US" dirty="0">
                    <a:solidFill>
                      <a:srgbClr val="117810"/>
                    </a:solidFill>
                  </a:rPr>
                  <a:t>affine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forms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[Cohn `71]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283FE2"/>
                  </a:solidFill>
                </a:endParaRPr>
              </a:p>
              <a:p>
                <a:r>
                  <a:rPr lang="en-US" dirty="0" smtClean="0"/>
                  <a:t>There exist scalar invertible matrices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283FE2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𝐵𝐿𝐶</m:t>
                    </m:r>
                  </m:oMath>
                </a14:m>
                <a:r>
                  <a:rPr lang="en-US" dirty="0" smtClean="0"/>
                  <a:t> has a Hall blocker.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[Cohn `71]</a:t>
                </a:r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83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Outline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PIT/RIT.</a:t>
            </a:r>
          </a:p>
          <a:p>
            <a:r>
              <a:rPr lang="en-US" dirty="0" smtClean="0"/>
              <a:t>Symbolic </a:t>
            </a:r>
            <a:r>
              <a:rPr lang="en-US" dirty="0" smtClean="0"/>
              <a:t>matrices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Conclusion/Open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Symbolic matrices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 exist scalar invertible matrices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𝐵𝐿𝐶</m:t>
                    </m:r>
                  </m:oMath>
                </a14:m>
                <a:r>
                  <a:rPr lang="en-US" dirty="0"/>
                  <a:t> has a Hall blocker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𝐵𝐿𝐶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37288" y="3244125"/>
            <a:ext cx="1600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Char char="-"/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899288" y="3244125"/>
                <a:ext cx="838200" cy="914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:r>
                  <a:rPr lang="en-US" sz="4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endParaRPr lang="en-US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288" y="3244125"/>
                <a:ext cx="838200" cy="9144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8"/>
              <p:cNvSpPr txBox="1">
                <a:spLocks noChangeArrowheads="1"/>
              </p:cNvSpPr>
              <p:nvPr/>
            </p:nvSpPr>
            <p:spPr bwMode="auto">
              <a:xfrm>
                <a:off x="5966088" y="3548925"/>
                <a:ext cx="457200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6088" y="3548925"/>
                <a:ext cx="457200" cy="430213"/>
              </a:xfrm>
              <a:prstGeom prst="rect">
                <a:avLst/>
              </a:prstGeom>
              <a:blipFill rotWithShape="0">
                <a:blip r:embed="rId4"/>
                <a:stretch>
                  <a:fillRect b="-15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1"/>
              <p:cNvSpPr txBox="1">
                <a:spLocks noChangeArrowheads="1"/>
              </p:cNvSpPr>
              <p:nvPr/>
            </p:nvSpPr>
            <p:spPr bwMode="auto">
              <a:xfrm>
                <a:off x="5037948" y="2710725"/>
                <a:ext cx="762000" cy="430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7948" y="2710725"/>
                <a:ext cx="762000" cy="4302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12"/>
              <p:cNvSpPr txBox="1">
                <a:spLocks noChangeArrowheads="1"/>
              </p:cNvSpPr>
              <p:nvPr/>
            </p:nvSpPr>
            <p:spPr bwMode="auto">
              <a:xfrm>
                <a:off x="6880488" y="3015525"/>
                <a:ext cx="1708876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𝑖</m:t>
                      </m:r>
                      <m:r>
                        <a:rPr lang="en-US" alt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altLang="en-US" i="1" dirty="0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𝑗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 &gt; 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0488" y="3015525"/>
                <a:ext cx="1708876" cy="424732"/>
              </a:xfrm>
              <a:prstGeom prst="rect">
                <a:avLst/>
              </a:prstGeom>
              <a:blipFill rotWithShape="0">
                <a:blip r:embed="rId6"/>
                <a:stretch>
                  <a:fillRect t="-123188" b="-1449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9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SINGULAR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SINGULAR</a:t>
                </a:r>
                <a:r>
                  <a:rPr lang="en-US" dirty="0" smtClean="0"/>
                  <a:t>: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i="1"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, test whether singular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[Cohn `70s]</a:t>
                </a:r>
                <a:r>
                  <a:rPr lang="en-US" dirty="0" smtClean="0"/>
                  <a:t>: Non-commutative rational identity (for formulas) testing reduces to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SINGULAR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002060"/>
                  </a:solidFill>
                </a:endParaRPr>
              </a:p>
              <a:p>
                <a:r>
                  <a:rPr lang="en-US" dirty="0" smtClean="0"/>
                  <a:t>Analogue of </a:t>
                </a:r>
                <a:r>
                  <a:rPr lang="en-US" dirty="0" err="1" smtClean="0"/>
                  <a:t>Valiant’s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determinantal</a:t>
                </a:r>
                <a:r>
                  <a:rPr lang="en-US" dirty="0" smtClean="0"/>
                  <a:t> representation of commutative formulas (before Valiant).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9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SINGULAR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[Theorem]</a:t>
                </a:r>
                <a:r>
                  <a:rPr lang="en-US" dirty="0" smtClean="0"/>
                  <a:t>: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SINGULAR </a:t>
                </a:r>
                <a:r>
                  <a:rPr lang="en-US" dirty="0" smtClean="0"/>
                  <a:t>is in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 </a:t>
                </a:r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283FE2"/>
                    </a:solidFill>
                  </a:rPr>
                  <a:t>[IQS `15b, next talk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]</a:t>
                </a:r>
                <a:r>
                  <a:rPr lang="en-US" dirty="0" smtClean="0"/>
                  <a:t>: </a:t>
                </a:r>
                <a:r>
                  <a:rPr lang="en-US" dirty="0">
                    <a:solidFill>
                      <a:srgbClr val="283FE2"/>
                    </a:solidFill>
                  </a:rPr>
                  <a:t>SINGULAR </a:t>
                </a:r>
                <a:r>
                  <a:rPr lang="en-US" dirty="0"/>
                  <a:t>is in</a:t>
                </a:r>
                <a:r>
                  <a:rPr lang="en-US" dirty="0">
                    <a:solidFill>
                      <a:srgbClr val="283FE2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P </a:t>
                </a:r>
                <a:r>
                  <a:rPr lang="en-US" dirty="0" smtClean="0"/>
                  <a:t>for large enough fields.</a:t>
                </a:r>
              </a:p>
              <a:p>
                <a:endParaRPr lang="en-US" dirty="0"/>
              </a:p>
              <a:p>
                <a:r>
                  <a:rPr lang="en-US" dirty="0" smtClean="0"/>
                  <a:t>Next: Restate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SINGULAR </a:t>
                </a:r>
                <a:r>
                  <a:rPr lang="en-US" dirty="0" smtClean="0"/>
                  <a:t>in simple linear algebra language.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Shrunk Subspaces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[Definition]</a:t>
                </a:r>
                <a:r>
                  <a:rPr lang="en-US" altLang="en-US" dirty="0" smtClean="0">
                    <a:ea typeface="ＭＳ Ｐゴシック" charset="-128"/>
                  </a:rPr>
                  <a:t>: A </a:t>
                </a:r>
                <a:r>
                  <a:rPr lang="en-US" altLang="en-US" dirty="0">
                    <a:ea typeface="ＭＳ Ｐゴシック" charset="-128"/>
                  </a:rPr>
                  <a:t>subspace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𝑉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of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baseline="30000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𝑛</m:t>
                    </m:r>
                    <m:r>
                      <a:rPr lang="en-US" altLang="en-US" i="1" baseline="30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 </m:t>
                    </m:r>
                  </m:oMath>
                </a14:m>
                <a:r>
                  <a:rPr lang="en-US" altLang="en-US" dirty="0">
                    <a:latin typeface="Cambria Math" charset="0"/>
                    <a:ea typeface="ＭＳ Ｐゴシック" charset="-128"/>
                  </a:rPr>
                  <a:t>is shrunk by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𝐴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𝑚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</m:oMath>
                </a14:m>
                <a:r>
                  <a:rPr lang="en-US" altLang="en-US" dirty="0">
                    <a:latin typeface="Cambria Math" charset="0"/>
                    <a:ea typeface="ＭＳ Ｐゴシック" charset="-128"/>
                  </a:rPr>
                  <a:t>if there exists a </a:t>
                </a:r>
                <a:r>
                  <a:rPr lang="en-US" altLang="en-US" dirty="0" smtClean="0">
                    <a:latin typeface="Cambria Math" charset="0"/>
                    <a:ea typeface="ＭＳ Ｐゴシック" charset="-128"/>
                  </a:rPr>
                  <a:t>subspace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𝑊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with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dim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⁡(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𝑊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) &lt; </m:t>
                    </m:r>
                    <m:r>
                      <m:rPr>
                        <m:sty m:val="p"/>
                      </m:rP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dim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⁡(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𝑉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latin typeface="Cambria Math" charset="0"/>
                    <a:ea typeface="ＭＳ Ｐゴシック" charset="-128"/>
                  </a:rPr>
                  <a:t> </a:t>
                </a:r>
                <a:r>
                  <a:rPr lang="en-US" altLang="en-US" dirty="0" smtClean="0">
                    <a:latin typeface="Cambria Math" charset="0"/>
                    <a:ea typeface="ＭＳ Ｐゴシック" charset="-128"/>
                  </a:rPr>
                  <a:t>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each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𝑖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maps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𝑉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i="0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into</m:t>
                    </m:r>
                    <m:r>
                      <a:rPr lang="en-US" altLang="en-US" i="1" dirty="0">
                        <a:solidFill>
                          <a:schemeClr val="tx1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𝑊</m:t>
                    </m:r>
                  </m:oMath>
                </a14:m>
                <a:r>
                  <a:rPr lang="en-US" altLang="en-US" dirty="0" smtClean="0">
                    <a:latin typeface="Cambria Math" charset="0"/>
                    <a:ea typeface="ＭＳ Ｐゴシック" charset="-128"/>
                  </a:rPr>
                  <a:t>.</a:t>
                </a:r>
                <a:endParaRPr lang="en-US" altLang="en-US" dirty="0">
                  <a:latin typeface="Cambria Math" charset="0"/>
                  <a:ea typeface="ＭＳ Ｐゴシック" charset="-128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057400" y="3200400"/>
                <a:ext cx="1447800" cy="2590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283FE2"/>
                          </a:solidFill>
                          <a:latin typeface="Cambria Math" charset="0"/>
                        </a:rPr>
                        <m:t>𝑉</m:t>
                      </m:r>
                    </m:oMath>
                  </m:oMathPara>
                </a14:m>
                <a:endParaRPr lang="en-US" sz="4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00400"/>
                <a:ext cx="1447800" cy="25908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5715000" y="3733800"/>
                <a:ext cx="1066800" cy="16764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 smtClean="0">
                          <a:solidFill>
                            <a:srgbClr val="283FE2"/>
                          </a:solidFill>
                          <a:latin typeface="Cambria Math" charset="0"/>
                        </a:rPr>
                        <m:t>𝑊</m:t>
                      </m:r>
                    </m:oMath>
                  </m:oMathPara>
                </a14:m>
                <a:endParaRPr lang="en-US" sz="44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733800"/>
                <a:ext cx="1066800" cy="16764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4343400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0"/>
              <p:cNvSpPr txBox="1">
                <a:spLocks noChangeArrowheads="1"/>
              </p:cNvSpPr>
              <p:nvPr/>
            </p:nvSpPr>
            <p:spPr bwMode="auto">
              <a:xfrm>
                <a:off x="4267200" y="3733800"/>
                <a:ext cx="1143000" cy="544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 dirty="0" smtClean="0">
                          <a:solidFill>
                            <a:srgbClr val="283FE2"/>
                          </a:solidFill>
                          <a:latin typeface="Cambria Math" charset="0"/>
                        </a:rPr>
                        <m:t>𝐴</m:t>
                      </m:r>
                      <m:r>
                        <a:rPr lang="en-US" altLang="en-US" sz="3200" i="1" baseline="-25000" dirty="0">
                          <a:solidFill>
                            <a:srgbClr val="283FE2"/>
                          </a:solidFill>
                          <a:latin typeface="Cambria Math" charset="0"/>
                        </a:rPr>
                        <m:t>𝑖</m:t>
                      </m:r>
                    </m:oMath>
                  </m:oMathPara>
                </a14:m>
                <a:endParaRPr lang="en-US" altLang="en-US" sz="3200" dirty="0">
                  <a:solidFill>
                    <a:srgbClr val="283FE2"/>
                  </a:solidFill>
                </a:endParaRPr>
              </a:p>
            </p:txBody>
          </p:sp>
        </mc:Choice>
        <mc:Fallback xmlns="">
          <p:sp>
            <p:nvSpPr>
              <p:cNvPr id="7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3733800"/>
                <a:ext cx="1143000" cy="5445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Shrunk Subspaces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SINGULAR</a:t>
                </a:r>
                <a:r>
                  <a:rPr lang="en-US" dirty="0" smtClean="0"/>
                  <a:t> testing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same as testing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admit a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shrunk subspace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Also testing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in the </a:t>
                </a:r>
                <a:r>
                  <a:rPr lang="en-US" dirty="0" err="1" smtClean="0"/>
                  <a:t>nullcone</a:t>
                </a:r>
                <a:r>
                  <a:rPr lang="en-US" dirty="0" smtClean="0"/>
                  <a:t> of the left-right action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[next talk]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Outline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PIT/RIT.</a:t>
            </a:r>
          </a:p>
          <a:p>
            <a:r>
              <a:rPr lang="en-US" dirty="0" smtClean="0"/>
              <a:t>Symbolic </a:t>
            </a:r>
            <a:r>
              <a:rPr lang="en-US" dirty="0" smtClean="0"/>
              <a:t>matrices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Conclusion/Open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Doubly stochastic operators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Gurvits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`04]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×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matrices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. If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117810"/>
                    </a:solidFill>
                  </a:rPr>
                  <a:t> </a:t>
                </a: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nary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>
                    <a:solidFill>
                      <a:srgbClr val="117810"/>
                    </a:solidFill>
                  </a:rPr>
                  <a:t> </a:t>
                </a:r>
                <a:r>
                  <a:rPr lang="en-US" dirty="0" smtClean="0"/>
                  <a:t>(doubly stochastic)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then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admit no shrunk subspace.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Also true in an approximate sense.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</m:sSubSup>
                                  </m:e>
                                </m:nary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3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Doubly stochastic operators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rgbClr val="FF0000"/>
                        </a:solidFill>
                        <a:latin typeface="Cambria Math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charset="0"/>
                      </a:rPr>
                      <m:t>tr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𝑚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</m:sSubSup>
                                  </m:e>
                                </m:nary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𝐼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Gurvits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`04]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subspace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Admitting a shrunk subspace is invariant under the left-right action.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1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Doubly </a:t>
            </a:r>
            <a:r>
              <a:rPr lang="en-US" dirty="0" smtClean="0">
                <a:solidFill>
                  <a:srgbClr val="283FE2"/>
                </a:solidFill>
              </a:rPr>
              <a:t>stochastic operators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Admitting a shrunk subspace is invariant under the left-right action.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be invertible matrices.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</a:t>
                </a:r>
                <a:r>
                  <a:rPr lang="en-US" dirty="0" smtClean="0"/>
                  <a:t>subspace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B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admit no shrunk </a:t>
                </a:r>
                <a:r>
                  <a:rPr lang="en-US" dirty="0" smtClean="0"/>
                  <a:t>subspace.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Gurvits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`04]</a:t>
                </a:r>
                <a:r>
                  <a:rPr lang="en-US" dirty="0" smtClean="0"/>
                  <a:t>: If there exist </a:t>
                </a:r>
                <a:r>
                  <a:rPr lang="en-US" dirty="0"/>
                  <a:t>invertible </a:t>
                </a:r>
                <a:r>
                  <a:rPr lang="en-US" dirty="0" smtClean="0"/>
                  <a:t>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&lt;1/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</a:t>
                </a:r>
                <a:r>
                  <a:rPr lang="en-US" dirty="0" smtClean="0"/>
                  <a:t>subspace.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1434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52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Doubly </a:t>
            </a:r>
            <a:r>
              <a:rPr lang="en-US" dirty="0" smtClean="0">
                <a:solidFill>
                  <a:srgbClr val="283FE2"/>
                </a:solidFill>
              </a:rPr>
              <a:t>stochastic operators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>
                    <a:solidFill>
                      <a:srgbClr val="283FE2"/>
                    </a:solidFill>
                  </a:rPr>
                  <a:t>Gurvits</a:t>
                </a:r>
                <a:r>
                  <a:rPr lang="en-US" dirty="0">
                    <a:solidFill>
                      <a:srgbClr val="283FE2"/>
                    </a:solidFill>
                  </a:rPr>
                  <a:t> `04]</a:t>
                </a:r>
                <a:r>
                  <a:rPr lang="en-US" dirty="0"/>
                  <a:t>: If there exist invertible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&lt;1/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subspace.</a:t>
                </a:r>
              </a:p>
              <a:p>
                <a:endParaRPr lang="en-US" dirty="0" smtClean="0"/>
              </a:p>
              <a:p>
                <a:r>
                  <a:rPr lang="en-US" dirty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>
                    <a:solidFill>
                      <a:srgbClr val="283FE2"/>
                    </a:solidFill>
                  </a:rPr>
                  <a:t>Gurvits</a:t>
                </a:r>
                <a:r>
                  <a:rPr lang="en-US" dirty="0">
                    <a:solidFill>
                      <a:srgbClr val="283FE2"/>
                    </a:solidFill>
                  </a:rPr>
                  <a:t> `04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</a:t>
                </a:r>
                <a:r>
                  <a:rPr lang="en-US" dirty="0" smtClean="0"/>
                  <a:t>subspace </a:t>
                </a:r>
                <a:r>
                  <a:rPr lang="en-US" i="1" dirty="0" err="1" smtClean="0">
                    <a:solidFill>
                      <a:srgbClr val="117810"/>
                    </a:solidFill>
                  </a:rPr>
                  <a:t>iff</a:t>
                </a:r>
                <a:r>
                  <a:rPr lang="en-US" dirty="0" smtClean="0"/>
                  <a:t> </a:t>
                </a:r>
                <a:r>
                  <a:rPr lang="en-US" dirty="0"/>
                  <a:t>there exist invertible matrices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&lt;1/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3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rgbClr val="283FE2"/>
                </a:solidFill>
                <a:ea typeface="ＭＳ Ｐゴシック" charset="-128"/>
              </a:rPr>
              <a:t>Commutative Polynomial </a:t>
            </a:r>
            <a:r>
              <a:rPr lang="en-US" altLang="en-US" dirty="0">
                <a:solidFill>
                  <a:srgbClr val="283FE2"/>
                </a:solidFill>
                <a:ea typeface="ＭＳ Ｐゴシック" charset="-128"/>
              </a:rPr>
              <a:t>Identity Testing (PIT)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6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</p:spPr>
            <p:txBody>
              <a:bodyPr/>
              <a:lstStyle/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[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 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𝑚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] 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polynomials in commuting variables over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and their representations.</a:t>
                </a:r>
              </a:p>
              <a:p>
                <a:pPr eaLnBrk="1" hangingPunct="1"/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Example</a:t>
                </a:r>
                <a:r>
                  <a:rPr lang="en-US" altLang="en-US" dirty="0" smtClean="0">
                    <a:ea typeface="ＭＳ Ｐゴシック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Sup>
                      <m:sSub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p>
                    </m:sSubSup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150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  <a:blipFill rotWithShape="0">
                <a:blip r:embed="rId3"/>
                <a:stretch>
                  <a:fillRect l="-71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1219200" y="51029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102900"/>
                <a:ext cx="685800" cy="6858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286000" y="5102900"/>
                <a:ext cx="8509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102900"/>
                <a:ext cx="850900" cy="6858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3429000" y="51029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102900"/>
                <a:ext cx="685800" cy="6858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1828800" y="3959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95990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3048000" y="3959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95990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38400" y="3197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97900"/>
                <a:ext cx="609600" cy="609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1562100" y="448060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" idx="5"/>
          </p:cNvCxnSpPr>
          <p:nvPr/>
        </p:nvCxnSpPr>
        <p:spPr>
          <a:xfrm flipH="1" flipV="1">
            <a:off x="2349500" y="448060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28900" y="4480600"/>
            <a:ext cx="5080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1" idx="5"/>
          </p:cNvCxnSpPr>
          <p:nvPr/>
        </p:nvCxnSpPr>
        <p:spPr>
          <a:xfrm flipH="1" flipV="1">
            <a:off x="3568700" y="4480600"/>
            <a:ext cx="2032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4"/>
          </p:cNvCxnSpPr>
          <p:nvPr/>
        </p:nvCxnSpPr>
        <p:spPr>
          <a:xfrm flipV="1">
            <a:off x="2628900" y="3807500"/>
            <a:ext cx="1143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133600" y="371860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2" idx="5"/>
          </p:cNvCxnSpPr>
          <p:nvPr/>
        </p:nvCxnSpPr>
        <p:spPr>
          <a:xfrm flipH="1" flipV="1">
            <a:off x="2959100" y="371860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/>
              <p:cNvSpPr/>
              <p:nvPr/>
            </p:nvSpPr>
            <p:spPr>
              <a:xfrm>
                <a:off x="4800600" y="51029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Oval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102900"/>
                <a:ext cx="685800" cy="6858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/>
              <p:cNvSpPr/>
              <p:nvPr/>
            </p:nvSpPr>
            <p:spPr>
              <a:xfrm>
                <a:off x="5867400" y="510290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Oval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102900"/>
                <a:ext cx="762000" cy="6858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/>
              <p:cNvSpPr/>
              <p:nvPr/>
            </p:nvSpPr>
            <p:spPr>
              <a:xfrm>
                <a:off x="7620000" y="51029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Oval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102900"/>
                <a:ext cx="685800" cy="6858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/>
              <p:cNvSpPr/>
              <p:nvPr/>
            </p:nvSpPr>
            <p:spPr>
              <a:xfrm>
                <a:off x="5410200" y="3959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Oval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959900"/>
                <a:ext cx="609600" cy="6096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6934200" y="3959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959900"/>
                <a:ext cx="609600" cy="6096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6019800" y="319790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197900"/>
                <a:ext cx="609600" cy="609600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 flipV="1">
            <a:off x="5143500" y="448060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5"/>
          </p:cNvCxnSpPr>
          <p:nvPr/>
        </p:nvCxnSpPr>
        <p:spPr>
          <a:xfrm flipH="1" flipV="1">
            <a:off x="5930900" y="448060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715000" y="371860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5"/>
          </p:cNvCxnSpPr>
          <p:nvPr/>
        </p:nvCxnSpPr>
        <p:spPr>
          <a:xfrm flipH="1" flipV="1">
            <a:off x="6540500" y="3718600"/>
            <a:ext cx="6985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/>
              <p:cNvSpPr/>
              <p:nvPr/>
            </p:nvSpPr>
            <p:spPr>
              <a:xfrm>
                <a:off x="6705600" y="517910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Oval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179100"/>
                <a:ext cx="762000" cy="6858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>
            <a:endCxn id="38" idx="4"/>
          </p:cNvCxnSpPr>
          <p:nvPr/>
        </p:nvCxnSpPr>
        <p:spPr>
          <a:xfrm flipV="1">
            <a:off x="6881813" y="4569500"/>
            <a:ext cx="357187" cy="633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7391400" y="4493300"/>
            <a:ext cx="5715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39" name="TextBox 57"/>
          <p:cNvSpPr txBox="1">
            <a:spLocks noChangeArrowheads="1"/>
          </p:cNvSpPr>
          <p:nvPr/>
        </p:nvSpPr>
        <p:spPr bwMode="auto">
          <a:xfrm>
            <a:off x="1295400" y="5943600"/>
            <a:ext cx="332157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</a:pPr>
            <a:r>
              <a:rPr lang="en-US" altLang="en-US" b="0" dirty="0">
                <a:solidFill>
                  <a:srgbClr val="283FE2"/>
                </a:solidFill>
                <a:latin typeface="+mn-lt"/>
                <a:ea typeface="Calisto MT" charset="0"/>
                <a:cs typeface="Calisto MT" charset="0"/>
              </a:rPr>
              <a:t>Arithmetic Circuit</a:t>
            </a:r>
          </a:p>
        </p:txBody>
      </p:sp>
      <p:sp>
        <p:nvSpPr>
          <p:cNvPr id="16440" name="TextBox 58"/>
          <p:cNvSpPr txBox="1">
            <a:spLocks noChangeArrowheads="1"/>
          </p:cNvSpPr>
          <p:nvPr/>
        </p:nvSpPr>
        <p:spPr bwMode="auto">
          <a:xfrm>
            <a:off x="5105400" y="5941100"/>
            <a:ext cx="365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</a:pPr>
            <a:r>
              <a:rPr lang="en-US" altLang="en-US" b="0" dirty="0">
                <a:solidFill>
                  <a:srgbClr val="283FE2"/>
                </a:solidFill>
                <a:latin typeface="+mn-lt"/>
              </a:rPr>
              <a:t>Arithmetic Formula</a:t>
            </a:r>
          </a:p>
        </p:txBody>
      </p:sp>
    </p:spTree>
    <p:extLst>
      <p:ext uri="{BB962C8B-B14F-4D97-AF65-F5344CB8AC3E}">
        <p14:creationId xmlns:p14="http://schemas.microsoft.com/office/powerpoint/2010/main" val="97818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9" grpId="0"/>
      <p:bldP spid="164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Algorithm G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×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Goal: determine if there exist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117810"/>
                    </a:solidFill>
                  </a:rPr>
                  <a:t>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i="1" dirty="0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>
                    <a:solidFill>
                      <a:srgbClr val="11781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nary>
                    <m:r>
                      <a:rPr lang="en-US" i="1" smtClean="0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endParaRPr lang="en-US" dirty="0" smtClean="0">
                  <a:solidFill>
                    <a:srgbClr val="11781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117810"/>
                  </a:solidFill>
                </a:endParaRPr>
              </a:p>
              <a:p>
                <a:r>
                  <a:rPr lang="en-US" dirty="0" smtClean="0"/>
                  <a:t>Can always ensure one of the conditions by appropriate normalization.</a:t>
                </a:r>
              </a:p>
              <a:p>
                <a:r>
                  <a:rPr lang="en-US" dirty="0" smtClean="0"/>
                  <a:t>Take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/>
                  <a:t>. Ensures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solidFill>
                          <a:srgbClr val="11781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Take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/>
                  <a:t>. Ensures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</m:sSubSup>
                      </m:e>
                    </m:nary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=</m:t>
                    </m:r>
                    <m:r>
                      <a:rPr lang="en-US" i="1">
                        <a:solidFill>
                          <a:srgbClr val="11781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3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Algorithm 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Left normalization: </a:t>
                </a:r>
                <a:r>
                  <a:rPr lang="en-US" dirty="0"/>
                  <a:t>Take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Right normalization: </a:t>
                </a:r>
                <a:r>
                  <a:rPr lang="en-US" dirty="0"/>
                  <a:t>Take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𝐵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𝐼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𝐶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𝑇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  <m:sup/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Algorithm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283FE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283FE2"/>
                    </a:solidFill>
                  </a:rPr>
                  <a:t> </a:t>
                </a:r>
                <a:r>
                  <a:rPr lang="en-US" dirty="0" smtClean="0"/>
                  <a:t>steps: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Left normalize;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Right normalize;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Check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.</m:t>
                    </m:r>
                  </m:oMath>
                </a14:m>
                <a:r>
                  <a:rPr lang="en-US" dirty="0" smtClean="0"/>
                  <a:t> If yes, output no shrunk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subspace. Else shrunk subspace.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0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83FE2"/>
                </a:solidFill>
              </a:rPr>
              <a:t>Algorithm 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Algorithm already suggested in </a:t>
            </a:r>
            <a:r>
              <a:rPr lang="en-US" dirty="0" smtClean="0">
                <a:solidFill>
                  <a:srgbClr val="283FE2"/>
                </a:solidFill>
              </a:rPr>
              <a:t>[</a:t>
            </a:r>
            <a:r>
              <a:rPr lang="en-US" dirty="0" err="1" smtClean="0">
                <a:solidFill>
                  <a:srgbClr val="283FE2"/>
                </a:solidFill>
              </a:rPr>
              <a:t>Gurvits</a:t>
            </a:r>
            <a:r>
              <a:rPr lang="en-US" dirty="0" smtClean="0">
                <a:solidFill>
                  <a:srgbClr val="283FE2"/>
                </a:solidFill>
              </a:rPr>
              <a:t> `04]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117810"/>
                </a:solidFill>
              </a:rPr>
              <a:t>Our contribution</a:t>
            </a:r>
            <a:r>
              <a:rPr lang="en-US" dirty="0" smtClean="0"/>
              <a:t>: prove that it works!</a:t>
            </a:r>
          </a:p>
          <a:p>
            <a:endParaRPr lang="en-US" dirty="0"/>
          </a:p>
          <a:p>
            <a:r>
              <a:rPr lang="en-US" dirty="0" smtClean="0"/>
              <a:t>“Non-commutative extension” of matrix scaling algorithms </a:t>
            </a:r>
            <a:r>
              <a:rPr lang="en-US" dirty="0" smtClean="0">
                <a:solidFill>
                  <a:srgbClr val="283FE2"/>
                </a:solidFill>
              </a:rPr>
              <a:t>[</a:t>
            </a:r>
            <a:r>
              <a:rPr lang="en-US" dirty="0" err="1" smtClean="0">
                <a:solidFill>
                  <a:srgbClr val="283FE2"/>
                </a:solidFill>
              </a:rPr>
              <a:t>Sinkhorn</a:t>
            </a:r>
            <a:r>
              <a:rPr lang="en-US" dirty="0" smtClean="0">
                <a:solidFill>
                  <a:srgbClr val="283FE2"/>
                </a:solidFill>
              </a:rPr>
              <a:t> `64, LSW ‘98]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Analysis - Capacity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34400" cy="50086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olidFill>
                      <a:srgbClr val="117810"/>
                    </a:solidFill>
                  </a:rPr>
                  <a:t>Potential function</a:t>
                </a:r>
                <a:r>
                  <a:rPr lang="en-US" dirty="0" smtClean="0"/>
                  <a:t>: capacity.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117810"/>
                        </a:solidFill>
                        <a:latin typeface="Cambria Math" charset="0"/>
                      </a:rPr>
                      <m:t>cap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117810"/>
                            </a:solidFill>
                            <a:latin typeface="Cambria Math" charset="0"/>
                          </a:rPr>
                          <m:t>,….,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11781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:r>
                  <a:rPr lang="en-US" b="0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inf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Det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𝑚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𝑋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Det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𝑋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=1, 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≻0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Lemma 1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cap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,….,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1</m:t>
                    </m:r>
                  </m:oMath>
                </a14:m>
                <a:r>
                  <a:rPr lang="en-US" dirty="0" smtClean="0"/>
                  <a:t> (after normalization).</a:t>
                </a:r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Lemma 2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cap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,….,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increases at each step by a factor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(1+1/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as long as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𝑑𝑠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&gt;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1/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Theorem 3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cap</m:t>
                    </m:r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,….,</m:t>
                        </m:r>
                        <m:sSub>
                          <m:sSubPr>
                            <m:ctrlPr>
                              <a:rPr lang="en-US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admit no shrunk subspace.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34400" cy="5008663"/>
              </a:xfrm>
              <a:blipFill rotWithShape="0">
                <a:blip r:embed="rId2"/>
                <a:stretch>
                  <a:fillRect l="-786" t="-1825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081666" y="5366479"/>
            <a:ext cx="29230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283FE2"/>
                </a:solidFill>
              </a:rPr>
              <a:t>Main contribution</a:t>
            </a:r>
            <a:endParaRPr lang="en-US" sz="2500" dirty="0">
              <a:solidFill>
                <a:srgbClr val="283F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0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Fullness dimension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Goal: Test 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non-singular. </a:t>
                </a:r>
              </a:p>
              <a:p>
                <a:endParaRPr lang="en-US" dirty="0"/>
              </a:p>
              <a:p>
                <a:r>
                  <a:rPr lang="en-US" dirty="0" smtClean="0"/>
                  <a:t>Natural algorithm: Plug in matrix values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’s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Choose random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and check 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Det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How large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 to take?</a:t>
                </a:r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Derksen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`01, IQS `15a]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𝑝𝑜𝑙𝑦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suffices.</a:t>
                </a:r>
              </a:p>
              <a:p>
                <a:r>
                  <a:rPr lang="en-US" dirty="0" smtClean="0"/>
                  <a:t>Doesn’t give a polynomial time algorithm but helps in our analysis of capacity!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7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Fullness dimension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Derksen-Makam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`15]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suffices</a:t>
                </a:r>
                <a:r>
                  <a:rPr lang="en-US" dirty="0" smtClean="0"/>
                  <a:t>! Use ideas from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[IQS `15a]</a:t>
                </a:r>
                <a:r>
                  <a:rPr lang="en-US" dirty="0" smtClean="0"/>
                  <a:t>.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[IQS `15b] </a:t>
                </a:r>
                <a:r>
                  <a:rPr lang="en-US" dirty="0" smtClean="0"/>
                  <a:t>give deterministic polynomial time algorithm for all large enough fields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[next talk]</a:t>
                </a:r>
                <a:r>
                  <a:rPr lang="en-US" dirty="0" smtClean="0"/>
                  <a:t>.</a:t>
                </a:r>
                <a:endParaRPr lang="en-US" dirty="0">
                  <a:solidFill>
                    <a:srgbClr val="283FE2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1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Outline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PIT/RIT.</a:t>
            </a:r>
          </a:p>
          <a:p>
            <a:r>
              <a:rPr lang="en-US" dirty="0" smtClean="0"/>
              <a:t>Symbolic </a:t>
            </a:r>
            <a:r>
              <a:rPr lang="en-US" dirty="0" smtClean="0"/>
              <a:t>matrices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Conclusion/Open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Conclusion</a:t>
            </a:r>
            <a:endParaRPr lang="en-US" dirty="0">
              <a:solidFill>
                <a:srgbClr val="283FE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Analytic algorithm for a purely algebraic problem!</a:t>
            </a:r>
          </a:p>
          <a:p>
            <a:endParaRPr lang="en-US" dirty="0"/>
          </a:p>
          <a:p>
            <a:r>
              <a:rPr lang="en-US" dirty="0" smtClean="0"/>
              <a:t>Polynomial degree bounds not essential to put algebraic geometric problems in P.</a:t>
            </a:r>
          </a:p>
          <a:p>
            <a:endParaRPr lang="en-US" dirty="0"/>
          </a:p>
          <a:p>
            <a:r>
              <a:rPr lang="en-US" dirty="0" smtClean="0"/>
              <a:t>Not essential for this specific problem </a:t>
            </a:r>
            <a:r>
              <a:rPr lang="en-US" dirty="0" smtClean="0">
                <a:solidFill>
                  <a:srgbClr val="283FE2"/>
                </a:solidFill>
              </a:rPr>
              <a:t>[next talk]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1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Open Problems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Randomized polynomial time algorithm for non-commutative circuits (without division and degree bounds).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Conjecture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 smtClean="0"/>
                  <a:t> is computed by a non-commutative circuit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, then there exist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283FE2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283FE2"/>
                    </a:solidFill>
                  </a:rPr>
                  <a:t>Amitsur-Levitzki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`50]</a:t>
                </a:r>
                <a:r>
                  <a:rPr lang="en-US" dirty="0" smtClean="0"/>
                  <a:t>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𝑑</m:t>
                    </m:r>
                  </m:oMath>
                </a14:m>
                <a:r>
                  <a:rPr lang="en-US" dirty="0" smtClean="0"/>
                  <a:t>, then </a:t>
                </a:r>
                <a:r>
                  <a:rPr lang="en-US" dirty="0"/>
                  <a:t>there exist matrices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 of dimension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645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8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Open Problems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algorithm and algorithm of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[IQS `15b] </a:t>
                </a:r>
                <a:r>
                  <a:rPr lang="en-US" dirty="0" smtClean="0"/>
                  <a:t>are both white box.</a:t>
                </a:r>
                <a:endParaRPr lang="en-US" dirty="0"/>
              </a:p>
              <a:p>
                <a:r>
                  <a:rPr lang="en-US" dirty="0" smtClean="0"/>
                  <a:t>Design hitting sets for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SINGULAR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of tuples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𝑝𝑜𝑙𝑦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dimension matrices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for any non-singular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, there exist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283FE2"/>
                        </a:solidFill>
                        <a:latin typeface="Cambria Math" charset="0"/>
                      </a:rPr>
                      <m:t>Det</m:t>
                    </m:r>
                    <m:r>
                      <a:rPr lang="en-US" i="1">
                        <a:solidFill>
                          <a:srgbClr val="283FE2"/>
                        </a:solidFill>
                        <a:latin typeface="Cambria Math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283FE2"/>
                            </a:solidFill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283FE2"/>
                            </a:solidFill>
                            <a:latin typeface="Cambria Math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283FE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⨂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283FE2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283FE2"/>
                        </a:solidFill>
                        <a:latin typeface="Cambria Math" charset="0"/>
                      </a:rPr>
                      <m:t>)</m:t>
                    </m:r>
                    <m:r>
                      <a:rPr lang="en-US" i="1">
                        <a:solidFill>
                          <a:srgbClr val="283FE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≠0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Captures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perfect matching </a:t>
                </a: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bipartite </a:t>
                </a:r>
                <a:r>
                  <a:rPr lang="en-US" dirty="0" smtClean="0"/>
                  <a:t>graphs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 </a:t>
                </a:r>
                <a:r>
                  <a:rPr lang="en-US" dirty="0" smtClean="0"/>
                  <a:t>and hitting sets for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non-commutative ABPs </a:t>
                </a:r>
                <a:r>
                  <a:rPr lang="en-US" dirty="0" smtClean="0"/>
                  <a:t>as special cases.</a:t>
                </a:r>
              </a:p>
              <a:p>
                <a:r>
                  <a:rPr lang="en-US" dirty="0" smtClean="0"/>
                  <a:t>Also related to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NNL</a:t>
                </a:r>
                <a:r>
                  <a:rPr lang="en-US" dirty="0" smtClean="0"/>
                  <a:t> for the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left-right action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28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45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283FE2"/>
                </a:solidFill>
                <a:ea typeface="ＭＳ Ｐゴシック" charset="-128"/>
              </a:rPr>
              <a:t>Commutative Polynomial Identity Testing </a:t>
            </a:r>
            <a:endParaRPr lang="en-US" altLang="en-US" dirty="0">
              <a:solidFill>
                <a:srgbClr val="7B9899"/>
              </a:solidFill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 smtClean="0">
                    <a:ea typeface="ＭＳ Ｐゴシック" charset="-128"/>
                  </a:rPr>
                  <a:t>Given two </a:t>
                </a:r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representations</a:t>
                </a:r>
                <a:r>
                  <a:rPr lang="en-US" altLang="en-US" dirty="0" smtClean="0">
                    <a:ea typeface="ＭＳ Ｐゴシック" charset="-128"/>
                  </a:rPr>
                  <a:t> as </a:t>
                </a:r>
                <a:r>
                  <a:rPr lang="en-US" altLang="en-US" dirty="0" smtClean="0">
                    <a:solidFill>
                      <a:srgbClr val="283FE2"/>
                    </a:solidFill>
                    <a:ea typeface="ＭＳ Ｐゴシック" charset="-128"/>
                  </a:rPr>
                  <a:t>circuits</a:t>
                </a:r>
                <a:r>
                  <a:rPr lang="en-US" altLang="en-US" dirty="0" smtClean="0">
                    <a:ea typeface="ＭＳ Ｐゴシック" charset="-128"/>
                  </a:rPr>
                  <a:t> or </a:t>
                </a:r>
                <a:r>
                  <a:rPr lang="en-US" altLang="en-US" dirty="0" smtClean="0">
                    <a:solidFill>
                      <a:srgbClr val="283FE2"/>
                    </a:solidFill>
                    <a:ea typeface="ＭＳ Ｐゴシック" charset="-128"/>
                  </a:rPr>
                  <a:t>formulas</a:t>
                </a:r>
                <a:r>
                  <a:rPr lang="en-US" altLang="en-US" dirty="0" smtClean="0">
                    <a:ea typeface="ＭＳ Ｐゴシック" charset="-128"/>
                  </a:rPr>
                  <a:t>, check if they represent the </a:t>
                </a:r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same</a:t>
                </a:r>
                <a:r>
                  <a:rPr lang="en-US" altLang="en-US" dirty="0" smtClean="0">
                    <a:ea typeface="ＭＳ Ｐゴシック" charset="-128"/>
                  </a:rPr>
                  <a:t> polynomial. </a:t>
                </a:r>
              </a:p>
              <a:p>
                <a:r>
                  <a:rPr lang="en-US" altLang="en-US" dirty="0" smtClean="0">
                    <a:ea typeface="ＭＳ Ｐゴシック" charset="-128"/>
                  </a:rPr>
                  <a:t>Equivalent to checking if a </a:t>
                </a:r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representation </a:t>
                </a:r>
                <a:r>
                  <a:rPr lang="en-US" altLang="en-US" dirty="0" smtClean="0">
                    <a:ea typeface="ＭＳ Ｐゴシック" charset="-128"/>
                  </a:rPr>
                  <a:t>represents the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0</m:t>
                    </m:r>
                  </m:oMath>
                </a14:m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 </a:t>
                </a:r>
                <a:r>
                  <a:rPr lang="en-US" altLang="en-US" dirty="0" smtClean="0">
                    <a:ea typeface="ＭＳ Ｐゴシック" charset="-128"/>
                  </a:rPr>
                  <a:t>polynomial.</a:t>
                </a:r>
              </a:p>
              <a:p>
                <a:endParaRPr lang="en-US" altLang="en-US" dirty="0">
                  <a:solidFill>
                    <a:srgbClr val="283FE2"/>
                  </a:solidFill>
                  <a:ea typeface="ＭＳ Ｐゴシック" charset="-128"/>
                </a:endParaRPr>
              </a:p>
              <a:p>
                <a:r>
                  <a:rPr lang="en-US" altLang="en-US" dirty="0" smtClean="0">
                    <a:solidFill>
                      <a:srgbClr val="283FE2"/>
                    </a:solidFill>
                    <a:ea typeface="ＭＳ Ｐゴシック" charset="-128"/>
                  </a:rPr>
                  <a:t>[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Schwartz, </a:t>
                </a:r>
                <a:r>
                  <a:rPr lang="en-US" altLang="en-US" dirty="0" err="1">
                    <a:solidFill>
                      <a:srgbClr val="283FE2"/>
                    </a:solidFill>
                    <a:ea typeface="ＭＳ Ｐゴシック" charset="-128"/>
                  </a:rPr>
                  <a:t>Zippel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, </a:t>
                </a:r>
                <a:r>
                  <a:rPr lang="de-DE" altLang="en-US" dirty="0" err="1">
                    <a:solidFill>
                      <a:srgbClr val="283FE2"/>
                    </a:solidFill>
                    <a:ea typeface="ＭＳ Ｐゴシック" charset="-128"/>
                  </a:rPr>
                  <a:t>DeMillo</a:t>
                </a:r>
                <a:r>
                  <a:rPr lang="de-DE" altLang="en-US" dirty="0">
                    <a:solidFill>
                      <a:srgbClr val="283FE2"/>
                    </a:solidFill>
                    <a:ea typeface="ＭＳ Ｐゴシック" charset="-128"/>
                  </a:rPr>
                  <a:t>-Lipton ~80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]</a:t>
                </a:r>
                <a:r>
                  <a:rPr lang="en-US" altLang="en-US" dirty="0">
                    <a:ea typeface="ＭＳ Ｐゴシック" charset="-128"/>
                  </a:rPr>
                  <a:t>: Randomized polynomial time algorithm.</a:t>
                </a:r>
              </a:p>
              <a:p>
                <a:pPr eaLnBrk="1" hangingPunct="1"/>
                <a:r>
                  <a:rPr lang="en-US" altLang="en-US" dirty="0" smtClean="0">
                    <a:ea typeface="ＭＳ Ｐゴシック" charset="-128"/>
                  </a:rPr>
                  <a:t>Plug </a:t>
                </a:r>
                <a:r>
                  <a:rPr lang="en-US" altLang="en-US" dirty="0">
                    <a:solidFill>
                      <a:srgbClr val="117810"/>
                    </a:solidFill>
                    <a:ea typeface="ＭＳ Ｐゴシック" charset="-128"/>
                  </a:rPr>
                  <a:t>random values </a:t>
                </a:r>
                <a:r>
                  <a:rPr lang="en-US" altLang="en-US" dirty="0">
                    <a:ea typeface="ＭＳ Ｐゴシック" charset="-128"/>
                  </a:rPr>
                  <a:t>for the variables.</a:t>
                </a:r>
              </a:p>
              <a:p>
                <a:r>
                  <a:rPr lang="en-US" altLang="en-US" dirty="0" smtClean="0">
                    <a:ea typeface="ＭＳ Ｐゴシック" charset="-128"/>
                  </a:rPr>
                  <a:t>Deterministic </a:t>
                </a:r>
                <a:r>
                  <a:rPr lang="en-US" altLang="en-US" dirty="0">
                    <a:ea typeface="ＭＳ Ｐゴシック" charset="-128"/>
                  </a:rPr>
                  <a:t>polynomial time algorithm? – major open problem.</a:t>
                </a:r>
              </a:p>
            </p:txBody>
          </p:sp>
        </mc:Choice>
        <mc:Fallback xmlns="">
          <p:sp>
            <p:nvSpPr>
              <p:cNvPr id="1843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  <a:blipFill rotWithShape="0">
                <a:blip r:embed="rId3"/>
                <a:stretch>
                  <a:fillRect l="-716" t="-2133" r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8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Open Problems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Syntactic proofs of rational expressions equivalent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  <m:r>
                      <a:rPr lang="en-US" b="0" i="1" dirty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>
                    <a:solidFill>
                      <a:srgbClr val="283FE2"/>
                    </a:solidFill>
                  </a:rPr>
                  <a:t>[Cohn-</a:t>
                </a:r>
                <a:r>
                  <a:rPr lang="en-US" dirty="0" err="1">
                    <a:solidFill>
                      <a:srgbClr val="283FE2"/>
                    </a:solidFill>
                  </a:rPr>
                  <a:t>Reutenauer</a:t>
                </a:r>
                <a:r>
                  <a:rPr lang="en-US" dirty="0">
                    <a:solidFill>
                      <a:srgbClr val="283FE2"/>
                    </a:solidFill>
                  </a:rPr>
                  <a:t> `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99]</a:t>
                </a:r>
                <a:r>
                  <a:rPr lang="en-US" dirty="0" smtClean="0"/>
                  <a:t>: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equivalent to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, then by syntactic manipulations can 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𝑟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Example </a:t>
                </a:r>
                <a:r>
                  <a:rPr lang="en-US" dirty="0" smtClean="0">
                    <a:solidFill>
                      <a:srgbClr val="283FE2"/>
                    </a:solidFill>
                  </a:rPr>
                  <a:t>(Hua’s identity)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+ 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pPr>
                          <m:e>
                            <m:r>
                              <a:rPr lang="en-US" alt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)</m:t>
                        </m:r>
                      </m:e>
                      <m:sup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p>
                      <m:sSupPr>
                        <m:ctrlPr>
                          <a:rPr lang="en-US" altLang="en-US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+</m:t>
                        </m:r>
                        <m:r>
                          <a:rPr lang="en-US" altLang="en-US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  <m:r>
                          <a:rPr lang="en-US" altLang="en-US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)</m:t>
                        </m:r>
                      </m:e>
                      <m:sup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–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p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  <m:r>
                      <a:rPr lang="en-US" altLang="en-US" i="1" baseline="30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=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1333" r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09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Open Problems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1" y="1527048"/>
                <a:ext cx="9471835" cy="53309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en-US" sz="2400" dirty="0" smtClean="0">
                    <a:solidFill>
                      <a:srgbClr val="FF0000"/>
                    </a:solidFill>
                    <a:ea typeface="ＭＳ Ｐゴシック" charset="-128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+ 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</m:t>
                        </m:r>
                        <m:sSup>
                          <m:sSupPr>
                            <m:ctrlPr>
                              <a:rPr lang="en-US" alt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pPr>
                          <m:e>
                            <m:r>
                              <a:rPr lang="en-US" alt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2400" i="1" dirty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−1</m:t>
                            </m:r>
                          </m:sup>
                        </m:sSup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 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)</m:t>
                        </m:r>
                      </m:e>
                      <m:sup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p>
                      <m:sSupPr>
                        <m:ctrlP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(</m:t>
                        </m:r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+</m:t>
                        </m:r>
                        <m:r>
                          <a:rPr lang="en-US" altLang="en-US" sz="2400" i="1" dirty="0" err="1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)</m:t>
                        </m:r>
                      </m:e>
                      <m:sup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–</m:t>
                    </m:r>
                    <m:sSup>
                      <m:sSupPr>
                        <m:ctrlP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pPr>
                      <m:e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p>
                        <m:r>
                          <a:rPr lang="en-US" altLang="en-US" sz="2400" i="1" dirty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0" i="1" dirty="0" smtClean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 smtClean="0">
                        <a:latin typeface="Cambria Math" charset="0"/>
                      </a:rPr>
                      <m:t>−1)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b="0" i="1" dirty="0" smtClean="0">
                        <a:latin typeface="Cambria Math" charset="0"/>
                      </a:rPr>
                      <m:t> −</m:t>
                    </m:r>
                    <m:r>
                      <a:rPr lang="en-US" sz="2400" b="0" i="1" dirty="0" smtClean="0">
                        <a:latin typeface="Cambria Math" charset="0"/>
                      </a:rPr>
                      <m:t>𝑦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𝑦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 −</m:t>
                    </m:r>
                    <m:sSup>
                      <m:sSup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400" i="1" dirty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 dirty="0"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i="1" dirty="0">
                            <a:latin typeface="Cambria Math" charset="0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0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800" dirty="0" smtClean="0"/>
                  <a:t>Natural proof system.</a:t>
                </a:r>
              </a:p>
              <a:p>
                <a:r>
                  <a:rPr lang="en-US" sz="2800" dirty="0" smtClean="0"/>
                  <a:t>Proofs always polynomial in size?</a:t>
                </a:r>
              </a:p>
              <a:p>
                <a:r>
                  <a:rPr lang="en-US" sz="2800" dirty="0" smtClean="0"/>
                  <a:t>Connections to other proof systems?</a:t>
                </a:r>
                <a:endParaRPr lang="en-US" sz="28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1" y="1527048"/>
                <a:ext cx="9471835" cy="5330952"/>
              </a:xfrm>
              <a:blipFill rotWithShape="0">
                <a:blip r:embed="rId3"/>
                <a:stretch>
                  <a:fillRect l="-965" t="-8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41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83FE2"/>
                </a:solidFill>
              </a:rPr>
              <a:t>Thank You</a:t>
            </a:r>
            <a:endParaRPr lang="en-US" dirty="0">
              <a:solidFill>
                <a:srgbClr val="283FE2"/>
              </a:solidFill>
            </a:endParaRPr>
          </a:p>
        </p:txBody>
      </p:sp>
      <p:pic>
        <p:nvPicPr>
          <p:cNvPr id="98306" name="Picture 3" descr="so01038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2162175"/>
            <a:ext cx="3116263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3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283FE2"/>
                </a:solidFill>
                <a:ea typeface="ＭＳ Ｐゴシック" charset="-128"/>
              </a:rPr>
              <a:t>Non-commutative PIT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&lt;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</m:t>
                    </m:r>
                    <m:r>
                      <a:rPr lang="en-US" altLang="en-US" i="1" baseline="-25000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𝑚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&gt;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polynomials in non-commuting variables over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and their representations.</a:t>
                </a:r>
              </a:p>
              <a:p>
                <a:pPr eaLnBrk="1" hangingPunct="1">
                  <a:defRPr/>
                </a:pPr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Examples</a:t>
                </a:r>
                <a:r>
                  <a:rPr lang="en-US" altLang="en-US" dirty="0" smtClean="0">
                    <a:ea typeface="ＭＳ Ｐゴシック" charset="-128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−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Sup>
                      <m:sSubSup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p>
                    </m:sSubSup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2</m:t>
                        </m:r>
                      </m:sub>
                    </m:sSub>
                  </m:oMath>
                </a14:m>
                <a:endParaRPr lang="en-US" altLang="en-US" dirty="0">
                  <a:ea typeface="ＭＳ Ｐゴシック" charset="-128"/>
                </a:endParaRPr>
              </a:p>
              <a:p>
                <a:pPr eaLnBrk="1" hangingPunct="1">
                  <a:defRPr/>
                </a:pPr>
                <a:endParaRPr lang="en-US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  <a:blipFill rotWithShape="0">
                <a:blip r:embed="rId3"/>
                <a:stretch>
                  <a:fillRect l="-71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219200" y="501296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12960"/>
                <a:ext cx="685800" cy="6858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286000" y="5012960"/>
                <a:ext cx="8509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012960"/>
                <a:ext cx="850900" cy="6858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3429000" y="501296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012960"/>
                <a:ext cx="685800" cy="6858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1828800" y="3869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6996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048000" y="3869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86996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438400" y="3107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107960"/>
                <a:ext cx="609600" cy="609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562100" y="439066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12" idx="5"/>
          </p:cNvCxnSpPr>
          <p:nvPr/>
        </p:nvCxnSpPr>
        <p:spPr>
          <a:xfrm flipH="1" flipV="1">
            <a:off x="2349500" y="439066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28900" y="4390660"/>
            <a:ext cx="5080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3" idx="5"/>
          </p:cNvCxnSpPr>
          <p:nvPr/>
        </p:nvCxnSpPr>
        <p:spPr>
          <a:xfrm flipH="1" flipV="1">
            <a:off x="3568700" y="4390660"/>
            <a:ext cx="2032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4" idx="4"/>
          </p:cNvCxnSpPr>
          <p:nvPr/>
        </p:nvCxnSpPr>
        <p:spPr>
          <a:xfrm flipV="1">
            <a:off x="2628900" y="3717560"/>
            <a:ext cx="1143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362866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4" idx="5"/>
          </p:cNvCxnSpPr>
          <p:nvPr/>
        </p:nvCxnSpPr>
        <p:spPr>
          <a:xfrm flipH="1" flipV="1">
            <a:off x="2959100" y="362866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4800600" y="501296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012960"/>
                <a:ext cx="685800" cy="6858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/>
              <p:cNvSpPr/>
              <p:nvPr/>
            </p:nvSpPr>
            <p:spPr>
              <a:xfrm>
                <a:off x="5867400" y="501296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Oval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012960"/>
                <a:ext cx="762000" cy="6858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7620000" y="501296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5012960"/>
                <a:ext cx="685800" cy="6858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5410200" y="3869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869960"/>
                <a:ext cx="609600" cy="6096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6934200" y="3869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3869960"/>
                <a:ext cx="609600" cy="6096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019800" y="310796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3107960"/>
                <a:ext cx="609600" cy="609600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5143500" y="439066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930900" y="439066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715000" y="362866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540500" y="3628660"/>
            <a:ext cx="6985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6705600" y="508916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089160"/>
                <a:ext cx="762000" cy="685800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881813" y="4479560"/>
            <a:ext cx="357187" cy="633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391400" y="4403360"/>
            <a:ext cx="5715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57"/>
          <p:cNvSpPr txBox="1">
            <a:spLocks noChangeArrowheads="1"/>
          </p:cNvSpPr>
          <p:nvPr/>
        </p:nvSpPr>
        <p:spPr bwMode="auto">
          <a:xfrm>
            <a:off x="1295400" y="5928610"/>
            <a:ext cx="3321570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</a:pPr>
            <a:r>
              <a:rPr lang="en-US" altLang="en-US" b="0" dirty="0">
                <a:solidFill>
                  <a:srgbClr val="283FE2"/>
                </a:solidFill>
                <a:latin typeface="+mn-lt"/>
                <a:ea typeface="Calisto MT" charset="0"/>
                <a:cs typeface="Calisto MT" charset="0"/>
              </a:rPr>
              <a:t>Arithmetic Circuit</a:t>
            </a:r>
          </a:p>
        </p:txBody>
      </p:sp>
      <p:sp>
        <p:nvSpPr>
          <p:cNvPr id="31" name="TextBox 58"/>
          <p:cNvSpPr txBox="1">
            <a:spLocks noChangeArrowheads="1"/>
          </p:cNvSpPr>
          <p:nvPr/>
        </p:nvSpPr>
        <p:spPr bwMode="auto">
          <a:xfrm>
            <a:off x="5105400" y="5852410"/>
            <a:ext cx="3657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FF33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</a:pPr>
            <a:r>
              <a:rPr lang="en-US" altLang="en-US" b="0" dirty="0">
                <a:solidFill>
                  <a:srgbClr val="283FE2"/>
                </a:solidFill>
                <a:latin typeface="+mn-lt"/>
              </a:rPr>
              <a:t>Arithmetic Formula</a:t>
            </a:r>
          </a:p>
        </p:txBody>
      </p:sp>
    </p:spTree>
    <p:extLst>
      <p:ext uri="{BB962C8B-B14F-4D97-AF65-F5344CB8AC3E}">
        <p14:creationId xmlns:p14="http://schemas.microsoft.com/office/powerpoint/2010/main" val="9129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283FE2"/>
                </a:solidFill>
                <a:ea typeface="ＭＳ Ｐゴシック" charset="-128"/>
              </a:rPr>
              <a:t>Non-commutative PIT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/>
                </a:pP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[</a:t>
                </a:r>
                <a:r>
                  <a:rPr lang="en-US" altLang="en-US" dirty="0" err="1">
                    <a:solidFill>
                      <a:srgbClr val="283FE2"/>
                    </a:solidFill>
                    <a:ea typeface="ＭＳ Ｐゴシック" charset="-128"/>
                  </a:rPr>
                  <a:t>Raz-Shpilka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 `05]</a:t>
                </a:r>
                <a:r>
                  <a:rPr lang="en-US" altLang="en-US" dirty="0">
                    <a:ea typeface="ＭＳ Ｐゴシック" charset="-128"/>
                  </a:rPr>
                  <a:t>: Deterministic polynomial time algorithm for formulas.</a:t>
                </a:r>
              </a:p>
              <a:p>
                <a:pPr>
                  <a:defRPr/>
                </a:pP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[</a:t>
                </a:r>
                <a:r>
                  <a:rPr lang="en-US" altLang="en-US" dirty="0" err="1">
                    <a:solidFill>
                      <a:srgbClr val="283FE2"/>
                    </a:solidFill>
                    <a:ea typeface="ＭＳ Ｐゴシック" charset="-128"/>
                  </a:rPr>
                  <a:t>Amitsur-Levitzki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 `50, </a:t>
                </a:r>
                <a:r>
                  <a:rPr lang="en-US" altLang="en-US" dirty="0" err="1">
                    <a:solidFill>
                      <a:srgbClr val="283FE2"/>
                    </a:solidFill>
                    <a:ea typeface="ＭＳ Ｐゴシック" charset="-128"/>
                  </a:rPr>
                  <a:t>Bogdanov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-Wee `05]</a:t>
                </a:r>
                <a:r>
                  <a:rPr lang="en-US" altLang="en-US" dirty="0">
                    <a:ea typeface="ＭＳ Ｐゴシック" charset="-128"/>
                  </a:rPr>
                  <a:t>: Randomized polynomial time algorithm for </a:t>
                </a:r>
                <a:r>
                  <a:rPr lang="en-US" altLang="en-US" dirty="0" smtClean="0">
                    <a:ea typeface="ＭＳ Ｐゴシック" charset="-128"/>
                  </a:rPr>
                  <a:t>circuits (polynomial degree).</a:t>
                </a:r>
                <a:endParaRPr lang="en-US" altLang="en-US" dirty="0">
                  <a:ea typeface="ＭＳ Ｐゴシック" charset="-128"/>
                </a:endParaRPr>
              </a:p>
              <a:p>
                <a:pPr>
                  <a:defRPr/>
                </a:pPr>
                <a:r>
                  <a:rPr lang="en-US" altLang="en-US" dirty="0">
                    <a:ea typeface="ＭＳ Ｐゴシック" charset="-128"/>
                  </a:rPr>
                  <a:t>Plugging random field elements does not work.</a:t>
                </a:r>
              </a:p>
              <a:p>
                <a:pPr>
                  <a:defRPr/>
                </a:pPr>
                <a:r>
                  <a:rPr lang="en-US" altLang="en-US" dirty="0">
                    <a:ea typeface="ＭＳ Ｐゴシック" charset="-128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𝑥𝑦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– </m:t>
                    </m:r>
                    <m:r>
                      <a:rPr lang="en-US" altLang="en-US" i="1" dirty="0" err="1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𝑦𝑥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  <a:ea typeface="ＭＳ Ｐゴシック" charset="-128"/>
                </a:endParaRPr>
              </a:p>
              <a:p>
                <a:pPr>
                  <a:defRPr/>
                </a:pPr>
                <a:r>
                  <a:rPr lang="en-US" altLang="en-US" dirty="0">
                    <a:ea typeface="ＭＳ Ｐゴシック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𝑝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 non-commutative polynomial of degree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&lt; 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, plugging </a:t>
                </a:r>
                <a:r>
                  <a:rPr lang="en-US" altLang="en-US" dirty="0">
                    <a:solidFill>
                      <a:srgbClr val="117810"/>
                    </a:solidFill>
                    <a:ea typeface="ＭＳ Ｐゴシック" charset="-128"/>
                  </a:rPr>
                  <a:t>random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117810"/>
                        </a:solidFill>
                        <a:latin typeface="Cambria Math" charset="0"/>
                        <a:ea typeface="ＭＳ Ｐゴシック" charset="-128"/>
                      </a:rPr>
                      <m:t>𝑑</m:t>
                    </m:r>
                    <m:r>
                      <a:rPr lang="en-US" alt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r>
                      <a:rPr lang="en-US" altLang="en-US" i="1">
                        <a:solidFill>
                          <a:srgbClr val="11781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𝑑</m:t>
                    </m:r>
                  </m:oMath>
                </a14:m>
                <a:r>
                  <a:rPr lang="en-US" altLang="en-US" dirty="0">
                    <a:solidFill>
                      <a:srgbClr val="117810"/>
                    </a:solidFill>
                    <a:ea typeface="ＭＳ Ｐゴシック" charset="-128"/>
                  </a:rPr>
                  <a:t> matrices </a:t>
                </a:r>
                <a:r>
                  <a:rPr lang="en-US" altLang="en-US" dirty="0">
                    <a:ea typeface="ＭＳ Ｐゴシック" charset="-128"/>
                  </a:rPr>
                  <a:t>gives non-zero </a:t>
                </a:r>
                <a:r>
                  <a:rPr lang="en-US" altLang="en-US" dirty="0" err="1">
                    <a:ea typeface="ＭＳ Ｐゴシック" charset="-128"/>
                  </a:rPr>
                  <a:t>whp</a:t>
                </a:r>
                <a:r>
                  <a:rPr lang="en-US" altLang="en-US" dirty="0">
                    <a:ea typeface="ＭＳ Ｐゴシック" charset="-128"/>
                  </a:rPr>
                  <a:t>.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𝑑</m:t>
                    </m:r>
                  </m:oMath>
                </a14:m>
                <a:r>
                  <a:rPr lang="en-US" altLang="en-US" dirty="0">
                    <a:latin typeface="Cambria Math" charset="0"/>
                    <a:ea typeface="ＭＳ Ｐゴシック" charset="-128"/>
                  </a:rPr>
                  <a:t> tight!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789" t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072983" y="5381469"/>
            <a:ext cx="5021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283FE2"/>
                </a:solidFill>
              </a:rPr>
              <a:t>Deterministic polynomial time algorithm for circuits open.</a:t>
            </a:r>
            <a:endParaRPr lang="en-US" sz="2200" dirty="0">
              <a:solidFill>
                <a:srgbClr val="283F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83FE2"/>
                </a:solidFill>
              </a:rPr>
              <a:t>Commutative Rational identity testing (RIT)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𝐹</m:t>
                    </m:r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(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1 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, </m:t>
                    </m:r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𝑦</m:t>
                    </m:r>
                    <m:r>
                      <a:rPr lang="en-US" altLang="en-US" i="1" baseline="-25000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2</m:t>
                    </m:r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 ,…, </m:t>
                    </m:r>
                    <m:sSub>
                      <m:sSub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sSubPr>
                      <m:e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𝑦</m:t>
                        </m:r>
                      </m:e>
                      <m:sub>
                        <m: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𝑚</m:t>
                        </m:r>
                      </m:sub>
                    </m:sSub>
                    <m:r>
                      <a:rPr lang="en-US" altLang="en-US" i="1" dirty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)</m:t>
                    </m:r>
                  </m:oMath>
                </a14:m>
                <a:r>
                  <a:rPr lang="en-US" altLang="en-US" dirty="0">
                    <a:ea typeface="ＭＳ Ｐゴシック" charset="-128"/>
                  </a:rPr>
                  <a:t>: rational functions in commuting </a:t>
                </a:r>
                <a:r>
                  <a:rPr lang="en-US" altLang="en-US" dirty="0" smtClean="0">
                    <a:ea typeface="ＭＳ Ｐゴシック" charset="-128"/>
                  </a:rPr>
                  <a:t>variables and their representations.</a:t>
                </a:r>
                <a:r>
                  <a:rPr lang="en-US" altLang="en-US" dirty="0" smtClean="0">
                    <a:solidFill>
                      <a:srgbClr val="FF0000"/>
                    </a:solidFill>
                    <a:ea typeface="ＭＳ Ｐゴシック" charset="-128"/>
                  </a:rPr>
                  <a:t> </a:t>
                </a:r>
              </a:p>
              <a:p>
                <a:r>
                  <a:rPr lang="en-US" altLang="en-US" dirty="0" smtClean="0">
                    <a:solidFill>
                      <a:srgbClr val="117810"/>
                    </a:solidFill>
                    <a:ea typeface="ＭＳ Ｐゴシック" charset="-128"/>
                  </a:rPr>
                  <a:t>Example</a:t>
                </a:r>
                <a:r>
                  <a:rPr lang="en-US" altLang="en-US" dirty="0" smtClean="0">
                    <a:ea typeface="ＭＳ Ｐゴシック" charset="-128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charset="-128"/>
                          </a:rPr>
                          <m:t>−</m:t>
                        </m:r>
                        <m:sSub>
                          <m:sSub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dirty="0">
                  <a:ea typeface="ＭＳ Ｐゴシック" charset="-128"/>
                </a:endParaRPr>
              </a:p>
            </p:txBody>
          </p:sp>
        </mc:Choice>
        <mc:Fallback xmlns="">
          <p:sp>
            <p:nvSpPr>
              <p:cNvPr id="2765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  <a:blipFill rotWithShape="0">
                <a:blip r:embed="rId3"/>
                <a:stretch>
                  <a:fillRect l="-716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71887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870" y="5488890"/>
                <a:ext cx="685800" cy="6858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709470" y="548889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470" y="5488890"/>
                <a:ext cx="762000" cy="6858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53827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270" y="5488890"/>
                <a:ext cx="685800" cy="6858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28470" y="4345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70" y="434589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3852470" y="4345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470" y="434589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2938070" y="3583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070" y="3583890"/>
                <a:ext cx="609600" cy="609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061770" y="486659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7" idx="5"/>
          </p:cNvCxnSpPr>
          <p:nvPr/>
        </p:nvCxnSpPr>
        <p:spPr>
          <a:xfrm flipH="1" flipV="1">
            <a:off x="2849170" y="486659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33270" y="410459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5"/>
          </p:cNvCxnSpPr>
          <p:nvPr/>
        </p:nvCxnSpPr>
        <p:spPr>
          <a:xfrm flipH="1" flipV="1">
            <a:off x="3458770" y="4104590"/>
            <a:ext cx="6985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3628865" y="5555093"/>
                <a:ext cx="680805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865" y="5555093"/>
                <a:ext cx="680805" cy="6858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8" idx="4"/>
          </p:cNvCxnSpPr>
          <p:nvPr/>
        </p:nvCxnSpPr>
        <p:spPr>
          <a:xfrm flipV="1">
            <a:off x="3992170" y="4955490"/>
            <a:ext cx="1651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85870" y="4902427"/>
            <a:ext cx="495301" cy="586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560507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070" y="5488890"/>
                <a:ext cx="685800" cy="6858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190965" y="434589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  <a:defRPr/>
            </a:pPr>
            <a:r>
              <a:rPr lang="en-US" sz="2100" i="1" dirty="0" smtClean="0"/>
              <a:t>INV</a:t>
            </a:r>
            <a:endParaRPr lang="en-US" sz="2100" i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681270" y="4955490"/>
            <a:ext cx="2667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462070" y="3202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070" y="3202890"/>
                <a:ext cx="609600" cy="6096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3471470" y="350769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5"/>
          </p:cNvCxnSpPr>
          <p:nvPr/>
        </p:nvCxnSpPr>
        <p:spPr>
          <a:xfrm flipH="1" flipV="1">
            <a:off x="4982770" y="3723590"/>
            <a:ext cx="6223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7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283FE2"/>
                </a:solidFill>
              </a:rPr>
              <a:t>Commuting RIT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</p:spPr>
            <p:txBody>
              <a:bodyPr/>
              <a:lstStyle/>
              <a:p>
                <a:r>
                  <a:rPr lang="en-US" altLang="en-US" dirty="0">
                    <a:ea typeface="ＭＳ Ｐゴシック" charset="-128"/>
                  </a:rPr>
                  <a:t>Given a rational expression as a 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formula/circuit</a:t>
                </a:r>
                <a:r>
                  <a:rPr lang="en-US" altLang="en-US" dirty="0">
                    <a:ea typeface="ＭＳ Ｐゴシック" charset="-128"/>
                  </a:rPr>
                  <a:t>, is it </a:t>
                </a:r>
                <a:r>
                  <a:rPr lang="en-US" altLang="en-US" dirty="0" smtClean="0">
                    <a:ea typeface="ＭＳ Ｐゴシック" charset="-128"/>
                  </a:rPr>
                  <a:t>identically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charset="-128"/>
                      </a:rPr>
                      <m:t>0</m:t>
                    </m:r>
                  </m:oMath>
                </a14:m>
                <a:r>
                  <a:rPr lang="en-US" altLang="en-US" dirty="0" smtClean="0">
                    <a:ea typeface="ＭＳ Ｐゴシック" charset="-128"/>
                  </a:rPr>
                  <a:t>?</a:t>
                </a:r>
                <a:endParaRPr lang="en-US" altLang="en-US" dirty="0">
                  <a:ea typeface="ＭＳ Ｐゴシック" charset="-128"/>
                </a:endParaRPr>
              </a:p>
              <a:p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Can be reduced to </a:t>
                </a:r>
                <a:r>
                  <a:rPr lang="en-US" altLang="en-US" dirty="0">
                    <a:solidFill>
                      <a:srgbClr val="283FE2"/>
                    </a:solidFill>
                    <a:ea typeface="ＭＳ Ｐゴシック" charset="-128"/>
                  </a:rPr>
                  <a:t>(commutative) PIT</a:t>
                </a:r>
                <a:r>
                  <a:rPr lang="en-US" altLang="en-US" dirty="0">
                    <a:ea typeface="ＭＳ Ｐゴシック" charset="-128"/>
                  </a:rPr>
                  <a:t>.</a:t>
                </a:r>
              </a:p>
              <a:p>
                <a:endParaRPr lang="en-US" altLang="en-US" dirty="0">
                  <a:ea typeface="ＭＳ Ｐゴシック" charset="-128"/>
                </a:endParaRPr>
              </a:p>
              <a:p>
                <a:r>
                  <a:rPr lang="en-US" altLang="en-US" dirty="0">
                    <a:ea typeface="ＭＳ Ｐゴシック" charset="-128"/>
                  </a:rPr>
                  <a:t>Every commutative rational expression can be (efficiently) written as a </a:t>
                </a:r>
                <a:r>
                  <a:rPr lang="en-US" altLang="en-US" dirty="0">
                    <a:solidFill>
                      <a:srgbClr val="117810"/>
                    </a:solidFill>
                    <a:ea typeface="ＭＳ Ｐゴシック" charset="-128"/>
                  </a:rPr>
                  <a:t>ratio of two polynomials</a:t>
                </a:r>
                <a:r>
                  <a:rPr lang="en-US" altLang="en-US" dirty="0">
                    <a:ea typeface="ＭＳ Ｐゴシック" charset="-128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625" y="1527175"/>
                <a:ext cx="8504238" cy="4572000"/>
              </a:xfrm>
              <a:blipFill rotWithShape="0">
                <a:blip r:embed="rId3"/>
                <a:stretch>
                  <a:fillRect l="-716" t="-1333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40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83FE2"/>
                </a:solidFill>
              </a:rPr>
              <a:t>Non-commutative rational identity testing</a:t>
            </a:r>
            <a:endParaRPr lang="en-US" dirty="0">
              <a:solidFill>
                <a:srgbClr val="283FE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≮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≯</m:t>
                    </m:r>
                  </m:oMath>
                </a14:m>
                <a:r>
                  <a:rPr lang="en-US" dirty="0" smtClean="0"/>
                  <a:t>: non-commutative rational functions and their representations.</a:t>
                </a:r>
              </a:p>
              <a:p>
                <a:r>
                  <a:rPr lang="en-US" dirty="0" smtClean="0">
                    <a:solidFill>
                      <a:srgbClr val="117810"/>
                    </a:solidFill>
                  </a:rPr>
                  <a:t>Example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  <m:t>−1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No easy </a:t>
                </a:r>
                <a:r>
                  <a:rPr lang="en-US" dirty="0" smtClean="0">
                    <a:solidFill>
                      <a:srgbClr val="117810"/>
                    </a:solidFill>
                  </a:rPr>
                  <a:t>canonical</a:t>
                </a:r>
                <a:r>
                  <a:rPr lang="en-US" dirty="0" smtClean="0"/>
                  <a:t> form.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789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198869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690" y="5488890"/>
                <a:ext cx="685800" cy="6858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979290" y="5488890"/>
                <a:ext cx="7620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290" y="5488890"/>
                <a:ext cx="762000" cy="6858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80809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90" y="5488890"/>
                <a:ext cx="685800" cy="6858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598290" y="4345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290" y="434589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4122290" y="4345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290" y="4345890"/>
                <a:ext cx="609600" cy="6096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3207890" y="3583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88"/>
                  </a:spcBef>
                  <a:spcAft>
                    <a:spcPct val="0"/>
                  </a:spcAft>
                  <a:buSzPct val="75000"/>
                  <a:buFont typeface="Times New Roman" charset="0"/>
                  <a:buChar char="-"/>
                  <a:defRPr sz="2400" b="1">
                    <a:solidFill>
                      <a:srgbClr val="99FF33"/>
                    </a:solidFill>
                    <a:latin typeface="Comic Sans MS" charset="0"/>
                    <a:ea typeface="ＭＳ Ｐゴシック" charset="-128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FFFFFF"/>
                          </a:solidFill>
                          <a:latin typeface="Cambria Math" charset="0"/>
                        </a:rPr>
                        <m:t>×</m:t>
                      </m:r>
                    </m:oMath>
                  </m:oMathPara>
                </a14:m>
                <a:endParaRPr lang="en-US" altLang="en-US" dirty="0" smtClean="0">
                  <a:solidFill>
                    <a:srgbClr val="FFFFFF"/>
                  </a:solidFill>
                  <a:latin typeface="Georgia" charset="0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890" y="3583890"/>
                <a:ext cx="609600" cy="6096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2331590" y="4866590"/>
            <a:ext cx="3556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9" idx="5"/>
          </p:cNvCxnSpPr>
          <p:nvPr/>
        </p:nvCxnSpPr>
        <p:spPr>
          <a:xfrm flipH="1" flipV="1">
            <a:off x="3118990" y="4866590"/>
            <a:ext cx="2794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903090" y="4104590"/>
            <a:ext cx="3937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1" idx="5"/>
          </p:cNvCxnSpPr>
          <p:nvPr/>
        </p:nvCxnSpPr>
        <p:spPr>
          <a:xfrm flipH="1" flipV="1">
            <a:off x="3728590" y="4104590"/>
            <a:ext cx="698500" cy="24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3898685" y="5555093"/>
                <a:ext cx="680805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85" y="5555093"/>
                <a:ext cx="680805" cy="6858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0" idx="4"/>
          </p:cNvCxnSpPr>
          <p:nvPr/>
        </p:nvCxnSpPr>
        <p:spPr>
          <a:xfrm flipV="1">
            <a:off x="4261990" y="4955490"/>
            <a:ext cx="1651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655690" y="4902427"/>
            <a:ext cx="495301" cy="586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/>
              <p:cNvSpPr/>
              <p:nvPr/>
            </p:nvSpPr>
            <p:spPr>
              <a:xfrm>
                <a:off x="5874890" y="548889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Oval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890" y="5488890"/>
                <a:ext cx="685800" cy="685800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5460785" y="4345890"/>
            <a:ext cx="990600" cy="609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ts val="588"/>
              </a:spcBef>
              <a:buSzPct val="75000"/>
              <a:buFont typeface="Times New Roman" charset="0"/>
              <a:buNone/>
              <a:defRPr/>
            </a:pPr>
            <a:r>
              <a:rPr lang="en-US" sz="2100" i="1" dirty="0" smtClean="0"/>
              <a:t>INV</a:t>
            </a:r>
            <a:endParaRPr lang="en-US" sz="2100" i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951090" y="4955490"/>
            <a:ext cx="2667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731890" y="3202890"/>
                <a:ext cx="609600" cy="6096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90000"/>
                  </a:lnSpc>
                  <a:spcBef>
                    <a:spcPts val="588"/>
                  </a:spcBef>
                  <a:buSzPct val="75000"/>
                  <a:buFont typeface="Times New Roman" charset="0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1890" y="3202890"/>
                <a:ext cx="609600" cy="609600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V="1">
            <a:off x="3741290" y="3507690"/>
            <a:ext cx="9906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2" idx="5"/>
          </p:cNvCxnSpPr>
          <p:nvPr/>
        </p:nvCxnSpPr>
        <p:spPr>
          <a:xfrm flipH="1" flipV="1">
            <a:off x="5252590" y="3723590"/>
            <a:ext cx="622300" cy="622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4" grpId="0" animBg="1"/>
      <p:bldP spid="17" grpId="0" animBg="1"/>
      <p:bldP spid="18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23039</TotalTime>
  <Words>1184</Words>
  <Application>Microsoft Macintosh PowerPoint</Application>
  <PresentationFormat>On-screen Show (4:3)</PresentationFormat>
  <Paragraphs>335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Calibri</vt:lpstr>
      <vt:lpstr>Calisto MT</vt:lpstr>
      <vt:lpstr>Cambria Math</vt:lpstr>
      <vt:lpstr>Comic Sans MS</vt:lpstr>
      <vt:lpstr>Georgia</vt:lpstr>
      <vt:lpstr>ＭＳ Ｐゴシック</vt:lpstr>
      <vt:lpstr>Times New Roman</vt:lpstr>
      <vt:lpstr>Wingdings</vt:lpstr>
      <vt:lpstr>Wingdings 2</vt:lpstr>
      <vt:lpstr>Civic</vt:lpstr>
      <vt:lpstr>Noncommutative rational identity testing (over the rationals) </vt:lpstr>
      <vt:lpstr>Outline</vt:lpstr>
      <vt:lpstr>Commutative Polynomial Identity Testing (PIT)</vt:lpstr>
      <vt:lpstr>Commutative Polynomial Identity Testing </vt:lpstr>
      <vt:lpstr>Non-commutative PIT</vt:lpstr>
      <vt:lpstr>Non-commutative PIT</vt:lpstr>
      <vt:lpstr>Commutative Rational identity testing (RIT)</vt:lpstr>
      <vt:lpstr>Commuting RIT</vt:lpstr>
      <vt:lpstr>Non-commutative rational identity testing</vt:lpstr>
      <vt:lpstr>Non-commutative RIT</vt:lpstr>
      <vt:lpstr>Free Skew Field</vt:lpstr>
      <vt:lpstr>Free Skew Field</vt:lpstr>
      <vt:lpstr>Non-commutative rational identity testing</vt:lpstr>
      <vt:lpstr>Non-commutative rational identity testing</vt:lpstr>
      <vt:lpstr>Non-commutative rational identity testing</vt:lpstr>
      <vt:lpstr>Outline</vt:lpstr>
      <vt:lpstr>Symbolic matrices</vt:lpstr>
      <vt:lpstr>Symbolic matrices</vt:lpstr>
      <vt:lpstr>Symbolic matrices</vt:lpstr>
      <vt:lpstr>Symbolic matrices</vt:lpstr>
      <vt:lpstr>SINGULAR</vt:lpstr>
      <vt:lpstr>SINGULAR</vt:lpstr>
      <vt:lpstr>Shrunk Subspaces</vt:lpstr>
      <vt:lpstr>Shrunk Subspaces</vt:lpstr>
      <vt:lpstr>Outline</vt:lpstr>
      <vt:lpstr>Doubly stochastic operators</vt:lpstr>
      <vt:lpstr>Doubly stochastic operators</vt:lpstr>
      <vt:lpstr>Doubly stochastic operators</vt:lpstr>
      <vt:lpstr>Doubly stochastic operators</vt:lpstr>
      <vt:lpstr>Algorithm G</vt:lpstr>
      <vt:lpstr>Algorithm G</vt:lpstr>
      <vt:lpstr>Algorithm G</vt:lpstr>
      <vt:lpstr>Analysis - Capacity</vt:lpstr>
      <vt:lpstr>Fullness dimension</vt:lpstr>
      <vt:lpstr>Fullness dimension</vt:lpstr>
      <vt:lpstr>Outline</vt:lpstr>
      <vt:lpstr>Conclusion</vt:lpstr>
      <vt:lpstr>Open Problems</vt:lpstr>
      <vt:lpstr>Open Problems</vt:lpstr>
      <vt:lpstr>Open Problems</vt:lpstr>
      <vt:lpstr>Open Problems</vt:lpstr>
      <vt:lpstr>Thank You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value parallel repetition for general games</dc:title>
  <dc:creator>Ankit Garg</dc:creator>
  <cp:lastModifiedBy>Ankit Garg</cp:lastModifiedBy>
  <cp:revision>1013</cp:revision>
  <dcterms:created xsi:type="dcterms:W3CDTF">2014-08-01T13:15:57Z</dcterms:created>
  <dcterms:modified xsi:type="dcterms:W3CDTF">2016-02-11T04:03:39Z</dcterms:modified>
</cp:coreProperties>
</file>