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Lst>
  <p:notesMasterIdLst>
    <p:notesMasterId r:id="rId569"/>
  </p:notesMasterIdLst>
  <p:sldIdLst>
    <p:sldId id="267" r:id="rId18"/>
    <p:sldId id="63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23" r:id="rId71"/>
    <p:sldId id="324" r:id="rId72"/>
    <p:sldId id="325" r:id="rId73"/>
    <p:sldId id="326" r:id="rId74"/>
    <p:sldId id="327"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19" r:id="rId103"/>
    <p:sldId id="320" r:id="rId104"/>
    <p:sldId id="329" r:id="rId105"/>
    <p:sldId id="330" r:id="rId106"/>
    <p:sldId id="259" r:id="rId107"/>
    <p:sldId id="260" r:id="rId108"/>
    <p:sldId id="261" r:id="rId109"/>
    <p:sldId id="262" r:id="rId110"/>
    <p:sldId id="263" r:id="rId111"/>
    <p:sldId id="264" r:id="rId112"/>
    <p:sldId id="265" r:id="rId113"/>
    <p:sldId id="266" r:id="rId114"/>
    <p:sldId id="321" r:id="rId115"/>
    <p:sldId id="331"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11" r:id="rId160"/>
    <p:sldId id="420" r:id="rId161"/>
    <p:sldId id="421" r:id="rId162"/>
    <p:sldId id="422" r:id="rId163"/>
    <p:sldId id="423" r:id="rId164"/>
    <p:sldId id="424" r:id="rId165"/>
    <p:sldId id="425" r:id="rId166"/>
    <p:sldId id="390" r:id="rId167"/>
    <p:sldId id="391" r:id="rId168"/>
    <p:sldId id="392" r:id="rId169"/>
    <p:sldId id="393" r:id="rId170"/>
    <p:sldId id="427" r:id="rId171"/>
    <p:sldId id="428" r:id="rId172"/>
    <p:sldId id="429" r:id="rId173"/>
    <p:sldId id="430" r:id="rId174"/>
    <p:sldId id="431" r:id="rId175"/>
    <p:sldId id="432" r:id="rId176"/>
    <p:sldId id="433" r:id="rId177"/>
    <p:sldId id="434" r:id="rId178"/>
    <p:sldId id="435" r:id="rId179"/>
    <p:sldId id="436" r:id="rId180"/>
    <p:sldId id="256" r:id="rId181"/>
    <p:sldId id="437" r:id="rId182"/>
    <p:sldId id="257" r:id="rId183"/>
    <p:sldId id="258"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2" r:id="rId226"/>
    <p:sldId id="483" r:id="rId227"/>
    <p:sldId id="484" r:id="rId228"/>
    <p:sldId id="485" r:id="rId229"/>
    <p:sldId id="486" r:id="rId230"/>
    <p:sldId id="487" r:id="rId231"/>
    <p:sldId id="488" r:id="rId232"/>
    <p:sldId id="489" r:id="rId233"/>
    <p:sldId id="490" r:id="rId234"/>
    <p:sldId id="491" r:id="rId235"/>
    <p:sldId id="492" r:id="rId236"/>
    <p:sldId id="493" r:id="rId237"/>
    <p:sldId id="494" r:id="rId238"/>
    <p:sldId id="495" r:id="rId239"/>
    <p:sldId id="496" r:id="rId240"/>
    <p:sldId id="497" r:id="rId241"/>
    <p:sldId id="498" r:id="rId242"/>
    <p:sldId id="499" r:id="rId243"/>
    <p:sldId id="500" r:id="rId244"/>
    <p:sldId id="503" r:id="rId245"/>
    <p:sldId id="504" r:id="rId246"/>
    <p:sldId id="505" r:id="rId247"/>
    <p:sldId id="506" r:id="rId248"/>
    <p:sldId id="507" r:id="rId249"/>
    <p:sldId id="508" r:id="rId250"/>
    <p:sldId id="509" r:id="rId251"/>
    <p:sldId id="510" r:id="rId252"/>
    <p:sldId id="554" r:id="rId253"/>
    <p:sldId id="555" r:id="rId254"/>
    <p:sldId id="556" r:id="rId255"/>
    <p:sldId id="557" r:id="rId256"/>
    <p:sldId id="558" r:id="rId257"/>
    <p:sldId id="559" r:id="rId258"/>
    <p:sldId id="560" r:id="rId259"/>
    <p:sldId id="517" r:id="rId260"/>
    <p:sldId id="518" r:id="rId261"/>
    <p:sldId id="519" r:id="rId262"/>
    <p:sldId id="521" r:id="rId263"/>
    <p:sldId id="522" r:id="rId264"/>
    <p:sldId id="523" r:id="rId265"/>
    <p:sldId id="524" r:id="rId266"/>
    <p:sldId id="525" r:id="rId267"/>
    <p:sldId id="526" r:id="rId268"/>
    <p:sldId id="527" r:id="rId269"/>
    <p:sldId id="528" r:id="rId270"/>
    <p:sldId id="529" r:id="rId271"/>
    <p:sldId id="530" r:id="rId272"/>
    <p:sldId id="531" r:id="rId273"/>
    <p:sldId id="532" r:id="rId274"/>
    <p:sldId id="533" r:id="rId275"/>
    <p:sldId id="534" r:id="rId276"/>
    <p:sldId id="535" r:id="rId277"/>
    <p:sldId id="536" r:id="rId278"/>
    <p:sldId id="537" r:id="rId279"/>
    <p:sldId id="538" r:id="rId280"/>
    <p:sldId id="539" r:id="rId281"/>
    <p:sldId id="540" r:id="rId282"/>
    <p:sldId id="541" r:id="rId283"/>
    <p:sldId id="542" r:id="rId284"/>
    <p:sldId id="543" r:id="rId285"/>
    <p:sldId id="544" r:id="rId286"/>
    <p:sldId id="545" r:id="rId287"/>
    <p:sldId id="546" r:id="rId288"/>
    <p:sldId id="547" r:id="rId289"/>
    <p:sldId id="548" r:id="rId290"/>
    <p:sldId id="549" r:id="rId291"/>
    <p:sldId id="550" r:id="rId292"/>
    <p:sldId id="551" r:id="rId293"/>
    <p:sldId id="552" r:id="rId294"/>
    <p:sldId id="561" r:id="rId295"/>
    <p:sldId id="562" r:id="rId296"/>
    <p:sldId id="563" r:id="rId297"/>
    <p:sldId id="564" r:id="rId298"/>
    <p:sldId id="565" r:id="rId299"/>
    <p:sldId id="566" r:id="rId300"/>
    <p:sldId id="567" r:id="rId301"/>
    <p:sldId id="568" r:id="rId302"/>
    <p:sldId id="569" r:id="rId303"/>
    <p:sldId id="570" r:id="rId304"/>
    <p:sldId id="571" r:id="rId305"/>
    <p:sldId id="572" r:id="rId306"/>
    <p:sldId id="573" r:id="rId307"/>
    <p:sldId id="574" r:id="rId308"/>
    <p:sldId id="575" r:id="rId309"/>
    <p:sldId id="576" r:id="rId310"/>
    <p:sldId id="577" r:id="rId311"/>
    <p:sldId id="578" r:id="rId312"/>
    <p:sldId id="579" r:id="rId313"/>
    <p:sldId id="580" r:id="rId314"/>
    <p:sldId id="581" r:id="rId315"/>
    <p:sldId id="582" r:id="rId316"/>
    <p:sldId id="583" r:id="rId317"/>
    <p:sldId id="584" r:id="rId318"/>
    <p:sldId id="585" r:id="rId319"/>
    <p:sldId id="586" r:id="rId320"/>
    <p:sldId id="587" r:id="rId321"/>
    <p:sldId id="322" r:id="rId322"/>
    <p:sldId id="328" r:id="rId323"/>
    <p:sldId id="406" r:id="rId324"/>
    <p:sldId id="407" r:id="rId325"/>
    <p:sldId id="408" r:id="rId326"/>
    <p:sldId id="409" r:id="rId327"/>
    <p:sldId id="410" r:id="rId328"/>
    <p:sldId id="412" r:id="rId329"/>
    <p:sldId id="413" r:id="rId330"/>
    <p:sldId id="414" r:id="rId331"/>
    <p:sldId id="415" r:id="rId332"/>
    <p:sldId id="416" r:id="rId333"/>
    <p:sldId id="417" r:id="rId334"/>
    <p:sldId id="418" r:id="rId335"/>
    <p:sldId id="419" r:id="rId336"/>
    <p:sldId id="426" r:id="rId337"/>
    <p:sldId id="438" r:id="rId338"/>
    <p:sldId id="439" r:id="rId339"/>
    <p:sldId id="481" r:id="rId340"/>
    <p:sldId id="501" r:id="rId341"/>
    <p:sldId id="502" r:id="rId342"/>
    <p:sldId id="511" r:id="rId343"/>
    <p:sldId id="512" r:id="rId344"/>
    <p:sldId id="513" r:id="rId345"/>
    <p:sldId id="514" r:id="rId346"/>
    <p:sldId id="515" r:id="rId347"/>
    <p:sldId id="516" r:id="rId348"/>
    <p:sldId id="520" r:id="rId349"/>
    <p:sldId id="553" r:id="rId350"/>
    <p:sldId id="588" r:id="rId351"/>
    <p:sldId id="589" r:id="rId352"/>
    <p:sldId id="590" r:id="rId353"/>
    <p:sldId id="591" r:id="rId354"/>
    <p:sldId id="592" r:id="rId355"/>
    <p:sldId id="593" r:id="rId356"/>
    <p:sldId id="594" r:id="rId357"/>
    <p:sldId id="595" r:id="rId358"/>
    <p:sldId id="596" r:id="rId359"/>
    <p:sldId id="597" r:id="rId360"/>
    <p:sldId id="598" r:id="rId361"/>
    <p:sldId id="599" r:id="rId362"/>
    <p:sldId id="600" r:id="rId363"/>
    <p:sldId id="601" r:id="rId364"/>
    <p:sldId id="602" r:id="rId365"/>
    <p:sldId id="603" r:id="rId366"/>
    <p:sldId id="604" r:id="rId367"/>
    <p:sldId id="605" r:id="rId368"/>
    <p:sldId id="606" r:id="rId369"/>
    <p:sldId id="607" r:id="rId370"/>
    <p:sldId id="608" r:id="rId371"/>
    <p:sldId id="609" r:id="rId372"/>
    <p:sldId id="610" r:id="rId373"/>
    <p:sldId id="611" r:id="rId374"/>
    <p:sldId id="612" r:id="rId375"/>
    <p:sldId id="613" r:id="rId376"/>
    <p:sldId id="614" r:id="rId377"/>
    <p:sldId id="615" r:id="rId378"/>
    <p:sldId id="616" r:id="rId379"/>
    <p:sldId id="617" r:id="rId380"/>
    <p:sldId id="618" r:id="rId381"/>
    <p:sldId id="619" r:id="rId382"/>
    <p:sldId id="620" r:id="rId383"/>
    <p:sldId id="621" r:id="rId384"/>
    <p:sldId id="622" r:id="rId385"/>
    <p:sldId id="623" r:id="rId386"/>
    <p:sldId id="624" r:id="rId387"/>
    <p:sldId id="625" r:id="rId388"/>
    <p:sldId id="626" r:id="rId389"/>
    <p:sldId id="627" r:id="rId390"/>
    <p:sldId id="628" r:id="rId391"/>
    <p:sldId id="629" r:id="rId392"/>
    <p:sldId id="630" r:id="rId393"/>
    <p:sldId id="631" r:id="rId394"/>
    <p:sldId id="632" r:id="rId395"/>
    <p:sldId id="633" r:id="rId396"/>
    <p:sldId id="634" r:id="rId397"/>
    <p:sldId id="635" r:id="rId398"/>
    <p:sldId id="636" r:id="rId399"/>
    <p:sldId id="638" r:id="rId400"/>
    <p:sldId id="639" r:id="rId401"/>
    <p:sldId id="640" r:id="rId402"/>
    <p:sldId id="641" r:id="rId403"/>
    <p:sldId id="642" r:id="rId404"/>
    <p:sldId id="643" r:id="rId405"/>
    <p:sldId id="644" r:id="rId406"/>
    <p:sldId id="645" r:id="rId407"/>
    <p:sldId id="646" r:id="rId408"/>
    <p:sldId id="647" r:id="rId409"/>
    <p:sldId id="648" r:id="rId410"/>
    <p:sldId id="649" r:id="rId411"/>
    <p:sldId id="650" r:id="rId412"/>
    <p:sldId id="651" r:id="rId413"/>
    <p:sldId id="652" r:id="rId414"/>
    <p:sldId id="653" r:id="rId415"/>
    <p:sldId id="654" r:id="rId416"/>
    <p:sldId id="655" r:id="rId417"/>
    <p:sldId id="656" r:id="rId418"/>
    <p:sldId id="657" r:id="rId419"/>
    <p:sldId id="658" r:id="rId420"/>
    <p:sldId id="659" r:id="rId421"/>
    <p:sldId id="660" r:id="rId422"/>
    <p:sldId id="661" r:id="rId423"/>
    <p:sldId id="662" r:id="rId424"/>
    <p:sldId id="663" r:id="rId425"/>
    <p:sldId id="664" r:id="rId426"/>
    <p:sldId id="665" r:id="rId427"/>
    <p:sldId id="666" r:id="rId428"/>
    <p:sldId id="667" r:id="rId429"/>
    <p:sldId id="668" r:id="rId430"/>
    <p:sldId id="669" r:id="rId431"/>
    <p:sldId id="670" r:id="rId432"/>
    <p:sldId id="671" r:id="rId433"/>
    <p:sldId id="672" r:id="rId434"/>
    <p:sldId id="673" r:id="rId435"/>
    <p:sldId id="674" r:id="rId436"/>
    <p:sldId id="675" r:id="rId437"/>
    <p:sldId id="676" r:id="rId438"/>
    <p:sldId id="677" r:id="rId439"/>
    <p:sldId id="678" r:id="rId440"/>
    <p:sldId id="679" r:id="rId441"/>
    <p:sldId id="680" r:id="rId442"/>
    <p:sldId id="681" r:id="rId443"/>
    <p:sldId id="682" r:id="rId444"/>
    <p:sldId id="683" r:id="rId445"/>
    <p:sldId id="684" r:id="rId446"/>
    <p:sldId id="685" r:id="rId447"/>
    <p:sldId id="686" r:id="rId448"/>
    <p:sldId id="687" r:id="rId449"/>
    <p:sldId id="688" r:id="rId450"/>
    <p:sldId id="689" r:id="rId451"/>
    <p:sldId id="690" r:id="rId452"/>
    <p:sldId id="691" r:id="rId453"/>
    <p:sldId id="692" r:id="rId454"/>
    <p:sldId id="693" r:id="rId455"/>
    <p:sldId id="694" r:id="rId456"/>
    <p:sldId id="695" r:id="rId457"/>
    <p:sldId id="696" r:id="rId458"/>
    <p:sldId id="697" r:id="rId459"/>
    <p:sldId id="698" r:id="rId460"/>
    <p:sldId id="699" r:id="rId461"/>
    <p:sldId id="700" r:id="rId462"/>
    <p:sldId id="701" r:id="rId463"/>
    <p:sldId id="702" r:id="rId464"/>
    <p:sldId id="703" r:id="rId465"/>
    <p:sldId id="704" r:id="rId466"/>
    <p:sldId id="705" r:id="rId467"/>
    <p:sldId id="706" r:id="rId468"/>
    <p:sldId id="707" r:id="rId469"/>
    <p:sldId id="708" r:id="rId470"/>
    <p:sldId id="709" r:id="rId471"/>
    <p:sldId id="710" r:id="rId472"/>
    <p:sldId id="711" r:id="rId473"/>
    <p:sldId id="712" r:id="rId474"/>
    <p:sldId id="713" r:id="rId475"/>
    <p:sldId id="714" r:id="rId476"/>
    <p:sldId id="715" r:id="rId477"/>
    <p:sldId id="716" r:id="rId478"/>
    <p:sldId id="717" r:id="rId479"/>
    <p:sldId id="718" r:id="rId480"/>
    <p:sldId id="719" r:id="rId481"/>
    <p:sldId id="720" r:id="rId482"/>
    <p:sldId id="721" r:id="rId483"/>
    <p:sldId id="722" r:id="rId484"/>
    <p:sldId id="723" r:id="rId485"/>
    <p:sldId id="724" r:id="rId486"/>
    <p:sldId id="725" r:id="rId487"/>
    <p:sldId id="726" r:id="rId488"/>
    <p:sldId id="727" r:id="rId489"/>
    <p:sldId id="728" r:id="rId490"/>
    <p:sldId id="729" r:id="rId491"/>
    <p:sldId id="730" r:id="rId492"/>
    <p:sldId id="731" r:id="rId493"/>
    <p:sldId id="732" r:id="rId494"/>
    <p:sldId id="770" r:id="rId495"/>
    <p:sldId id="771" r:id="rId496"/>
    <p:sldId id="772" r:id="rId497"/>
    <p:sldId id="773" r:id="rId498"/>
    <p:sldId id="774" r:id="rId499"/>
    <p:sldId id="775" r:id="rId500"/>
    <p:sldId id="776" r:id="rId501"/>
    <p:sldId id="777" r:id="rId502"/>
    <p:sldId id="778" r:id="rId503"/>
    <p:sldId id="779" r:id="rId504"/>
    <p:sldId id="780" r:id="rId505"/>
    <p:sldId id="781" r:id="rId506"/>
    <p:sldId id="782" r:id="rId507"/>
    <p:sldId id="783" r:id="rId508"/>
    <p:sldId id="784" r:id="rId509"/>
    <p:sldId id="785" r:id="rId510"/>
    <p:sldId id="786" r:id="rId511"/>
    <p:sldId id="787" r:id="rId512"/>
    <p:sldId id="788" r:id="rId513"/>
    <p:sldId id="789" r:id="rId514"/>
    <p:sldId id="790" r:id="rId515"/>
    <p:sldId id="791" r:id="rId516"/>
    <p:sldId id="792" r:id="rId517"/>
    <p:sldId id="793" r:id="rId518"/>
    <p:sldId id="794" r:id="rId519"/>
    <p:sldId id="795" r:id="rId520"/>
    <p:sldId id="796" r:id="rId521"/>
    <p:sldId id="797" r:id="rId522"/>
    <p:sldId id="798" r:id="rId523"/>
    <p:sldId id="799" r:id="rId524"/>
    <p:sldId id="800" r:id="rId525"/>
    <p:sldId id="801" r:id="rId526"/>
    <p:sldId id="802" r:id="rId527"/>
    <p:sldId id="803" r:id="rId528"/>
    <p:sldId id="804" r:id="rId529"/>
    <p:sldId id="733" r:id="rId530"/>
    <p:sldId id="734" r:id="rId531"/>
    <p:sldId id="735" r:id="rId532"/>
    <p:sldId id="736" r:id="rId533"/>
    <p:sldId id="737" r:id="rId534"/>
    <p:sldId id="738" r:id="rId535"/>
    <p:sldId id="739" r:id="rId536"/>
    <p:sldId id="740" r:id="rId537"/>
    <p:sldId id="741" r:id="rId538"/>
    <p:sldId id="742" r:id="rId539"/>
    <p:sldId id="743" r:id="rId540"/>
    <p:sldId id="744" r:id="rId541"/>
    <p:sldId id="745" r:id="rId542"/>
    <p:sldId id="746" r:id="rId543"/>
    <p:sldId id="747" r:id="rId544"/>
    <p:sldId id="748" r:id="rId545"/>
    <p:sldId id="749" r:id="rId546"/>
    <p:sldId id="750" r:id="rId547"/>
    <p:sldId id="751" r:id="rId548"/>
    <p:sldId id="752" r:id="rId549"/>
    <p:sldId id="753" r:id="rId550"/>
    <p:sldId id="754" r:id="rId551"/>
    <p:sldId id="755" r:id="rId552"/>
    <p:sldId id="756" r:id="rId553"/>
    <p:sldId id="757" r:id="rId554"/>
    <p:sldId id="758" r:id="rId555"/>
    <p:sldId id="759" r:id="rId556"/>
    <p:sldId id="760" r:id="rId557"/>
    <p:sldId id="761" r:id="rId558"/>
    <p:sldId id="762" r:id="rId559"/>
    <p:sldId id="763" r:id="rId560"/>
    <p:sldId id="764" r:id="rId561"/>
    <p:sldId id="765" r:id="rId562"/>
    <p:sldId id="766" r:id="rId563"/>
    <p:sldId id="767" r:id="rId564"/>
    <p:sldId id="768" r:id="rId565"/>
    <p:sldId id="769" r:id="rId566"/>
    <p:sldId id="807" r:id="rId567"/>
    <p:sldId id="808" r:id="rId568"/>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200" y="-12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59" Type="http://schemas.openxmlformats.org/officeDocument/2006/relationships/slide" Target="slides/slide442.xml"/><Relationship Id="rId510" Type="http://schemas.openxmlformats.org/officeDocument/2006/relationships/slide" Target="slides/slide493.xml"/><Relationship Id="rId511" Type="http://schemas.openxmlformats.org/officeDocument/2006/relationships/slide" Target="slides/slide494.xml"/><Relationship Id="rId512" Type="http://schemas.openxmlformats.org/officeDocument/2006/relationships/slide" Target="slides/slide495.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513" Type="http://schemas.openxmlformats.org/officeDocument/2006/relationships/slide" Target="slides/slide496.xml"/><Relationship Id="rId514" Type="http://schemas.openxmlformats.org/officeDocument/2006/relationships/slide" Target="slides/slide497.xml"/><Relationship Id="rId515" Type="http://schemas.openxmlformats.org/officeDocument/2006/relationships/slide" Target="slides/slide498.xml"/><Relationship Id="rId516" Type="http://schemas.openxmlformats.org/officeDocument/2006/relationships/slide" Target="slides/slide499.xml"/><Relationship Id="rId517" Type="http://schemas.openxmlformats.org/officeDocument/2006/relationships/slide" Target="slides/slide500.xml"/><Relationship Id="rId518" Type="http://schemas.openxmlformats.org/officeDocument/2006/relationships/slide" Target="slides/slide501.xml"/><Relationship Id="rId519" Type="http://schemas.openxmlformats.org/officeDocument/2006/relationships/slide" Target="slides/slide502.xml"/><Relationship Id="rId170" Type="http://schemas.openxmlformats.org/officeDocument/2006/relationships/slide" Target="slides/slide153.xml"/><Relationship Id="rId171" Type="http://schemas.openxmlformats.org/officeDocument/2006/relationships/slide" Target="slides/slide154.xml"/><Relationship Id="rId172" Type="http://schemas.openxmlformats.org/officeDocument/2006/relationships/slide" Target="slides/slide155.xml"/><Relationship Id="rId173" Type="http://schemas.openxmlformats.org/officeDocument/2006/relationships/slide" Target="slides/slide156.xml"/><Relationship Id="rId174" Type="http://schemas.openxmlformats.org/officeDocument/2006/relationships/slide" Target="slides/slide157.xml"/><Relationship Id="rId175" Type="http://schemas.openxmlformats.org/officeDocument/2006/relationships/slide" Target="slides/slide158.xml"/><Relationship Id="rId176" Type="http://schemas.openxmlformats.org/officeDocument/2006/relationships/slide" Target="slides/slide159.xml"/><Relationship Id="rId177" Type="http://schemas.openxmlformats.org/officeDocument/2006/relationships/slide" Target="slides/slide160.xml"/><Relationship Id="rId178" Type="http://schemas.openxmlformats.org/officeDocument/2006/relationships/slide" Target="slides/slide161.xml"/><Relationship Id="rId179" Type="http://schemas.openxmlformats.org/officeDocument/2006/relationships/slide" Target="slides/slide162.xml"/><Relationship Id="rId230" Type="http://schemas.openxmlformats.org/officeDocument/2006/relationships/slide" Target="slides/slide213.xml"/><Relationship Id="rId231" Type="http://schemas.openxmlformats.org/officeDocument/2006/relationships/slide" Target="slides/slide214.xml"/><Relationship Id="rId232" Type="http://schemas.openxmlformats.org/officeDocument/2006/relationships/slide" Target="slides/slide215.xml"/><Relationship Id="rId233" Type="http://schemas.openxmlformats.org/officeDocument/2006/relationships/slide" Target="slides/slide216.xml"/><Relationship Id="rId234" Type="http://schemas.openxmlformats.org/officeDocument/2006/relationships/slide" Target="slides/slide217.xml"/><Relationship Id="rId235" Type="http://schemas.openxmlformats.org/officeDocument/2006/relationships/slide" Target="slides/slide218.xml"/><Relationship Id="rId236" Type="http://schemas.openxmlformats.org/officeDocument/2006/relationships/slide" Target="slides/slide219.xml"/><Relationship Id="rId237" Type="http://schemas.openxmlformats.org/officeDocument/2006/relationships/slide" Target="slides/slide220.xml"/><Relationship Id="rId238" Type="http://schemas.openxmlformats.org/officeDocument/2006/relationships/slide" Target="slides/slide221.xml"/><Relationship Id="rId239" Type="http://schemas.openxmlformats.org/officeDocument/2006/relationships/slide" Target="slides/slide222.xml"/><Relationship Id="rId460" Type="http://schemas.openxmlformats.org/officeDocument/2006/relationships/slide" Target="slides/slide443.xml"/><Relationship Id="rId461" Type="http://schemas.openxmlformats.org/officeDocument/2006/relationships/slide" Target="slides/slide444.xml"/><Relationship Id="rId462" Type="http://schemas.openxmlformats.org/officeDocument/2006/relationships/slide" Target="slides/slide445.xml"/><Relationship Id="rId463" Type="http://schemas.openxmlformats.org/officeDocument/2006/relationships/slide" Target="slides/slide446.xml"/><Relationship Id="rId464" Type="http://schemas.openxmlformats.org/officeDocument/2006/relationships/slide" Target="slides/slide447.xml"/><Relationship Id="rId465" Type="http://schemas.openxmlformats.org/officeDocument/2006/relationships/slide" Target="slides/slide448.xml"/><Relationship Id="rId466" Type="http://schemas.openxmlformats.org/officeDocument/2006/relationships/slide" Target="slides/slide449.xml"/><Relationship Id="rId467" Type="http://schemas.openxmlformats.org/officeDocument/2006/relationships/slide" Target="slides/slide450.xml"/><Relationship Id="rId468" Type="http://schemas.openxmlformats.org/officeDocument/2006/relationships/slide" Target="slides/slide451.xml"/><Relationship Id="rId469" Type="http://schemas.openxmlformats.org/officeDocument/2006/relationships/slide" Target="slides/slide452.xml"/><Relationship Id="rId520" Type="http://schemas.openxmlformats.org/officeDocument/2006/relationships/slide" Target="slides/slide503.xml"/><Relationship Id="rId521" Type="http://schemas.openxmlformats.org/officeDocument/2006/relationships/slide" Target="slides/slide504.xml"/><Relationship Id="rId522" Type="http://schemas.openxmlformats.org/officeDocument/2006/relationships/slide" Target="slides/slide505.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523" Type="http://schemas.openxmlformats.org/officeDocument/2006/relationships/slide" Target="slides/slide506.xml"/><Relationship Id="rId524" Type="http://schemas.openxmlformats.org/officeDocument/2006/relationships/slide" Target="slides/slide507.xml"/><Relationship Id="rId525" Type="http://schemas.openxmlformats.org/officeDocument/2006/relationships/slide" Target="slides/slide508.xml"/><Relationship Id="rId526" Type="http://schemas.openxmlformats.org/officeDocument/2006/relationships/slide" Target="slides/slide509.xml"/><Relationship Id="rId527" Type="http://schemas.openxmlformats.org/officeDocument/2006/relationships/slide" Target="slides/slide510.xml"/><Relationship Id="rId528" Type="http://schemas.openxmlformats.org/officeDocument/2006/relationships/slide" Target="slides/slide511.xml"/><Relationship Id="rId529" Type="http://schemas.openxmlformats.org/officeDocument/2006/relationships/slide" Target="slides/slide512.xml"/><Relationship Id="rId180" Type="http://schemas.openxmlformats.org/officeDocument/2006/relationships/slide" Target="slides/slide163.xml"/><Relationship Id="rId181" Type="http://schemas.openxmlformats.org/officeDocument/2006/relationships/slide" Target="slides/slide164.xml"/><Relationship Id="rId182" Type="http://schemas.openxmlformats.org/officeDocument/2006/relationships/slide" Target="slides/slide165.xml"/><Relationship Id="rId183" Type="http://schemas.openxmlformats.org/officeDocument/2006/relationships/slide" Target="slides/slide166.xml"/><Relationship Id="rId184" Type="http://schemas.openxmlformats.org/officeDocument/2006/relationships/slide" Target="slides/slide167.xml"/><Relationship Id="rId185" Type="http://schemas.openxmlformats.org/officeDocument/2006/relationships/slide" Target="slides/slide168.xml"/><Relationship Id="rId186" Type="http://schemas.openxmlformats.org/officeDocument/2006/relationships/slide" Target="slides/slide169.xml"/><Relationship Id="rId187" Type="http://schemas.openxmlformats.org/officeDocument/2006/relationships/slide" Target="slides/slide170.xml"/><Relationship Id="rId188" Type="http://schemas.openxmlformats.org/officeDocument/2006/relationships/slide" Target="slides/slide171.xml"/><Relationship Id="rId189" Type="http://schemas.openxmlformats.org/officeDocument/2006/relationships/slide" Target="slides/slide172.xml"/><Relationship Id="rId240" Type="http://schemas.openxmlformats.org/officeDocument/2006/relationships/slide" Target="slides/slide223.xml"/><Relationship Id="rId241" Type="http://schemas.openxmlformats.org/officeDocument/2006/relationships/slide" Target="slides/slide224.xml"/><Relationship Id="rId242" Type="http://schemas.openxmlformats.org/officeDocument/2006/relationships/slide" Target="slides/slide225.xml"/><Relationship Id="rId243" Type="http://schemas.openxmlformats.org/officeDocument/2006/relationships/slide" Target="slides/slide226.xml"/><Relationship Id="rId244" Type="http://schemas.openxmlformats.org/officeDocument/2006/relationships/slide" Target="slides/slide227.xml"/><Relationship Id="rId245" Type="http://schemas.openxmlformats.org/officeDocument/2006/relationships/slide" Target="slides/slide228.xml"/><Relationship Id="rId246" Type="http://schemas.openxmlformats.org/officeDocument/2006/relationships/slide" Target="slides/slide229.xml"/><Relationship Id="rId247" Type="http://schemas.openxmlformats.org/officeDocument/2006/relationships/slide" Target="slides/slide230.xml"/><Relationship Id="rId248" Type="http://schemas.openxmlformats.org/officeDocument/2006/relationships/slide" Target="slides/slide231.xml"/><Relationship Id="rId249" Type="http://schemas.openxmlformats.org/officeDocument/2006/relationships/slide" Target="slides/slide232.xml"/><Relationship Id="rId300" Type="http://schemas.openxmlformats.org/officeDocument/2006/relationships/slide" Target="slides/slide283.xml"/><Relationship Id="rId301" Type="http://schemas.openxmlformats.org/officeDocument/2006/relationships/slide" Target="slides/slide284.xml"/><Relationship Id="rId302" Type="http://schemas.openxmlformats.org/officeDocument/2006/relationships/slide" Target="slides/slide285.xml"/><Relationship Id="rId303" Type="http://schemas.openxmlformats.org/officeDocument/2006/relationships/slide" Target="slides/slide286.xml"/><Relationship Id="rId304" Type="http://schemas.openxmlformats.org/officeDocument/2006/relationships/slide" Target="slides/slide287.xml"/><Relationship Id="rId305" Type="http://schemas.openxmlformats.org/officeDocument/2006/relationships/slide" Target="slides/slide288.xml"/><Relationship Id="rId306" Type="http://schemas.openxmlformats.org/officeDocument/2006/relationships/slide" Target="slides/slide289.xml"/><Relationship Id="rId307" Type="http://schemas.openxmlformats.org/officeDocument/2006/relationships/slide" Target="slides/slide290.xml"/><Relationship Id="rId308" Type="http://schemas.openxmlformats.org/officeDocument/2006/relationships/slide" Target="slides/slide291.xml"/><Relationship Id="rId309" Type="http://schemas.openxmlformats.org/officeDocument/2006/relationships/slide" Target="slides/slide292.xml"/><Relationship Id="rId470" Type="http://schemas.openxmlformats.org/officeDocument/2006/relationships/slide" Target="slides/slide453.xml"/><Relationship Id="rId471" Type="http://schemas.openxmlformats.org/officeDocument/2006/relationships/slide" Target="slides/slide454.xml"/><Relationship Id="rId472" Type="http://schemas.openxmlformats.org/officeDocument/2006/relationships/slide" Target="slides/slide455.xml"/><Relationship Id="rId473" Type="http://schemas.openxmlformats.org/officeDocument/2006/relationships/slide" Target="slides/slide456.xml"/><Relationship Id="rId474" Type="http://schemas.openxmlformats.org/officeDocument/2006/relationships/slide" Target="slides/slide457.xml"/><Relationship Id="rId475" Type="http://schemas.openxmlformats.org/officeDocument/2006/relationships/slide" Target="slides/slide458.xml"/><Relationship Id="rId476" Type="http://schemas.openxmlformats.org/officeDocument/2006/relationships/slide" Target="slides/slide459.xml"/><Relationship Id="rId477" Type="http://schemas.openxmlformats.org/officeDocument/2006/relationships/slide" Target="slides/slide460.xml"/><Relationship Id="rId478" Type="http://schemas.openxmlformats.org/officeDocument/2006/relationships/slide" Target="slides/slide461.xml"/><Relationship Id="rId479" Type="http://schemas.openxmlformats.org/officeDocument/2006/relationships/slide" Target="slides/slide462.xml"/><Relationship Id="rId530" Type="http://schemas.openxmlformats.org/officeDocument/2006/relationships/slide" Target="slides/slide513.xml"/><Relationship Id="rId531" Type="http://schemas.openxmlformats.org/officeDocument/2006/relationships/slide" Target="slides/slide514.xml"/><Relationship Id="rId532" Type="http://schemas.openxmlformats.org/officeDocument/2006/relationships/slide" Target="slides/slide515.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533" Type="http://schemas.openxmlformats.org/officeDocument/2006/relationships/slide" Target="slides/slide516.xml"/><Relationship Id="rId534" Type="http://schemas.openxmlformats.org/officeDocument/2006/relationships/slide" Target="slides/slide5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90" Type="http://schemas.openxmlformats.org/officeDocument/2006/relationships/slide" Target="slides/slide173.xml"/><Relationship Id="rId191" Type="http://schemas.openxmlformats.org/officeDocument/2006/relationships/slide" Target="slides/slide174.xml"/><Relationship Id="rId192" Type="http://schemas.openxmlformats.org/officeDocument/2006/relationships/slide" Target="slides/slide175.xml"/><Relationship Id="rId193" Type="http://schemas.openxmlformats.org/officeDocument/2006/relationships/slide" Target="slides/slide176.xml"/><Relationship Id="rId194" Type="http://schemas.openxmlformats.org/officeDocument/2006/relationships/slide" Target="slides/slide177.xml"/><Relationship Id="rId195" Type="http://schemas.openxmlformats.org/officeDocument/2006/relationships/slide" Target="slides/slide178.xml"/><Relationship Id="rId196" Type="http://schemas.openxmlformats.org/officeDocument/2006/relationships/slide" Target="slides/slide179.xml"/><Relationship Id="rId197" Type="http://schemas.openxmlformats.org/officeDocument/2006/relationships/slide" Target="slides/slide180.xml"/><Relationship Id="rId198" Type="http://schemas.openxmlformats.org/officeDocument/2006/relationships/slide" Target="slides/slide181.xml"/><Relationship Id="rId199" Type="http://schemas.openxmlformats.org/officeDocument/2006/relationships/slide" Target="slides/slide182.xml"/><Relationship Id="rId535" Type="http://schemas.openxmlformats.org/officeDocument/2006/relationships/slide" Target="slides/slide518.xml"/><Relationship Id="rId250" Type="http://schemas.openxmlformats.org/officeDocument/2006/relationships/slide" Target="slides/slide233.xml"/><Relationship Id="rId251" Type="http://schemas.openxmlformats.org/officeDocument/2006/relationships/slide" Target="slides/slide234.xml"/><Relationship Id="rId252" Type="http://schemas.openxmlformats.org/officeDocument/2006/relationships/slide" Target="slides/slide235.xml"/><Relationship Id="rId253" Type="http://schemas.openxmlformats.org/officeDocument/2006/relationships/slide" Target="slides/slide236.xml"/><Relationship Id="rId254" Type="http://schemas.openxmlformats.org/officeDocument/2006/relationships/slide" Target="slides/slide237.xml"/><Relationship Id="rId255" Type="http://schemas.openxmlformats.org/officeDocument/2006/relationships/slide" Target="slides/slide238.xml"/><Relationship Id="rId256" Type="http://schemas.openxmlformats.org/officeDocument/2006/relationships/slide" Target="slides/slide239.xml"/><Relationship Id="rId257" Type="http://schemas.openxmlformats.org/officeDocument/2006/relationships/slide" Target="slides/slide240.xml"/><Relationship Id="rId258" Type="http://schemas.openxmlformats.org/officeDocument/2006/relationships/slide" Target="slides/slide241.xml"/><Relationship Id="rId259" Type="http://schemas.openxmlformats.org/officeDocument/2006/relationships/slide" Target="slides/slide242.xml"/><Relationship Id="rId536" Type="http://schemas.openxmlformats.org/officeDocument/2006/relationships/slide" Target="slides/slide519.xml"/><Relationship Id="rId537" Type="http://schemas.openxmlformats.org/officeDocument/2006/relationships/slide" Target="slides/slide520.xml"/><Relationship Id="rId538" Type="http://schemas.openxmlformats.org/officeDocument/2006/relationships/slide" Target="slides/slide521.xml"/><Relationship Id="rId539" Type="http://schemas.openxmlformats.org/officeDocument/2006/relationships/slide" Target="slides/slide522.xml"/><Relationship Id="rId310" Type="http://schemas.openxmlformats.org/officeDocument/2006/relationships/slide" Target="slides/slide293.xml"/><Relationship Id="rId311" Type="http://schemas.openxmlformats.org/officeDocument/2006/relationships/slide" Target="slides/slide294.xml"/><Relationship Id="rId312" Type="http://schemas.openxmlformats.org/officeDocument/2006/relationships/slide" Target="slides/slide295.xml"/><Relationship Id="rId313" Type="http://schemas.openxmlformats.org/officeDocument/2006/relationships/slide" Target="slides/slide296.xml"/><Relationship Id="rId314" Type="http://schemas.openxmlformats.org/officeDocument/2006/relationships/slide" Target="slides/slide297.xml"/><Relationship Id="rId315" Type="http://schemas.openxmlformats.org/officeDocument/2006/relationships/slide" Target="slides/slide298.xml"/><Relationship Id="rId316" Type="http://schemas.openxmlformats.org/officeDocument/2006/relationships/slide" Target="slides/slide299.xml"/><Relationship Id="rId317" Type="http://schemas.openxmlformats.org/officeDocument/2006/relationships/slide" Target="slides/slide300.xml"/><Relationship Id="rId318" Type="http://schemas.openxmlformats.org/officeDocument/2006/relationships/slide" Target="slides/slide301.xml"/><Relationship Id="rId319" Type="http://schemas.openxmlformats.org/officeDocument/2006/relationships/slide" Target="slides/slide302.xml"/><Relationship Id="rId480" Type="http://schemas.openxmlformats.org/officeDocument/2006/relationships/slide" Target="slides/slide463.xml"/><Relationship Id="rId481" Type="http://schemas.openxmlformats.org/officeDocument/2006/relationships/slide" Target="slides/slide464.xml"/><Relationship Id="rId482" Type="http://schemas.openxmlformats.org/officeDocument/2006/relationships/slide" Target="slides/slide465.xml"/><Relationship Id="rId483" Type="http://schemas.openxmlformats.org/officeDocument/2006/relationships/slide" Target="slides/slide466.xml"/><Relationship Id="rId484" Type="http://schemas.openxmlformats.org/officeDocument/2006/relationships/slide" Target="slides/slide467.xml"/><Relationship Id="rId485" Type="http://schemas.openxmlformats.org/officeDocument/2006/relationships/slide" Target="slides/slide468.xml"/><Relationship Id="rId486" Type="http://schemas.openxmlformats.org/officeDocument/2006/relationships/slide" Target="slides/slide469.xml"/><Relationship Id="rId487" Type="http://schemas.openxmlformats.org/officeDocument/2006/relationships/slide" Target="slides/slide470.xml"/><Relationship Id="rId488" Type="http://schemas.openxmlformats.org/officeDocument/2006/relationships/slide" Target="slides/slide471.xml"/><Relationship Id="rId489" Type="http://schemas.openxmlformats.org/officeDocument/2006/relationships/slide" Target="slides/slide472.xml"/><Relationship Id="rId540" Type="http://schemas.openxmlformats.org/officeDocument/2006/relationships/slide" Target="slides/slide523.xml"/><Relationship Id="rId541" Type="http://schemas.openxmlformats.org/officeDocument/2006/relationships/slide" Target="slides/slide524.xml"/><Relationship Id="rId542" Type="http://schemas.openxmlformats.org/officeDocument/2006/relationships/slide" Target="slides/slide525.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543" Type="http://schemas.openxmlformats.org/officeDocument/2006/relationships/slide" Target="slides/slide526.xml"/><Relationship Id="rId544" Type="http://schemas.openxmlformats.org/officeDocument/2006/relationships/slide" Target="slides/slide527.xml"/><Relationship Id="rId545" Type="http://schemas.openxmlformats.org/officeDocument/2006/relationships/slide" Target="slides/slide528.xml"/><Relationship Id="rId546" Type="http://schemas.openxmlformats.org/officeDocument/2006/relationships/slide" Target="slides/slide529.xml"/><Relationship Id="rId547" Type="http://schemas.openxmlformats.org/officeDocument/2006/relationships/slide" Target="slides/slide530.xml"/><Relationship Id="rId548" Type="http://schemas.openxmlformats.org/officeDocument/2006/relationships/slide" Target="slides/slide531.xml"/><Relationship Id="rId549" Type="http://schemas.openxmlformats.org/officeDocument/2006/relationships/slide" Target="slides/slide532.xml"/><Relationship Id="rId260" Type="http://schemas.openxmlformats.org/officeDocument/2006/relationships/slide" Target="slides/slide243.xml"/><Relationship Id="rId261" Type="http://schemas.openxmlformats.org/officeDocument/2006/relationships/slide" Target="slides/slide244.xml"/><Relationship Id="rId262" Type="http://schemas.openxmlformats.org/officeDocument/2006/relationships/slide" Target="slides/slide245.xml"/><Relationship Id="rId263" Type="http://schemas.openxmlformats.org/officeDocument/2006/relationships/slide" Target="slides/slide246.xml"/><Relationship Id="rId264" Type="http://schemas.openxmlformats.org/officeDocument/2006/relationships/slide" Target="slides/slide247.xml"/><Relationship Id="rId265" Type="http://schemas.openxmlformats.org/officeDocument/2006/relationships/slide" Target="slides/slide248.xml"/><Relationship Id="rId266" Type="http://schemas.openxmlformats.org/officeDocument/2006/relationships/slide" Target="slides/slide249.xml"/><Relationship Id="rId267" Type="http://schemas.openxmlformats.org/officeDocument/2006/relationships/slide" Target="slides/slide250.xml"/><Relationship Id="rId268" Type="http://schemas.openxmlformats.org/officeDocument/2006/relationships/slide" Target="slides/slide251.xml"/><Relationship Id="rId269" Type="http://schemas.openxmlformats.org/officeDocument/2006/relationships/slide" Target="slides/slide252.xml"/><Relationship Id="rId320" Type="http://schemas.openxmlformats.org/officeDocument/2006/relationships/slide" Target="slides/slide303.xml"/><Relationship Id="rId321" Type="http://schemas.openxmlformats.org/officeDocument/2006/relationships/slide" Target="slides/slide304.xml"/><Relationship Id="rId322" Type="http://schemas.openxmlformats.org/officeDocument/2006/relationships/slide" Target="slides/slide305.xml"/><Relationship Id="rId323" Type="http://schemas.openxmlformats.org/officeDocument/2006/relationships/slide" Target="slides/slide306.xml"/><Relationship Id="rId324" Type="http://schemas.openxmlformats.org/officeDocument/2006/relationships/slide" Target="slides/slide307.xml"/><Relationship Id="rId325" Type="http://schemas.openxmlformats.org/officeDocument/2006/relationships/slide" Target="slides/slide308.xml"/><Relationship Id="rId326" Type="http://schemas.openxmlformats.org/officeDocument/2006/relationships/slide" Target="slides/slide309.xml"/><Relationship Id="rId327" Type="http://schemas.openxmlformats.org/officeDocument/2006/relationships/slide" Target="slides/slide310.xml"/><Relationship Id="rId328" Type="http://schemas.openxmlformats.org/officeDocument/2006/relationships/slide" Target="slides/slide311.xml"/><Relationship Id="rId329" Type="http://schemas.openxmlformats.org/officeDocument/2006/relationships/slide" Target="slides/slide312.xml"/><Relationship Id="rId490" Type="http://schemas.openxmlformats.org/officeDocument/2006/relationships/slide" Target="slides/slide473.xml"/><Relationship Id="rId491" Type="http://schemas.openxmlformats.org/officeDocument/2006/relationships/slide" Target="slides/slide474.xml"/><Relationship Id="rId492" Type="http://schemas.openxmlformats.org/officeDocument/2006/relationships/slide" Target="slides/slide475.xml"/><Relationship Id="rId493" Type="http://schemas.openxmlformats.org/officeDocument/2006/relationships/slide" Target="slides/slide476.xml"/><Relationship Id="rId494" Type="http://schemas.openxmlformats.org/officeDocument/2006/relationships/slide" Target="slides/slide477.xml"/><Relationship Id="rId495" Type="http://schemas.openxmlformats.org/officeDocument/2006/relationships/slide" Target="slides/slide478.xml"/><Relationship Id="rId496" Type="http://schemas.openxmlformats.org/officeDocument/2006/relationships/slide" Target="slides/slide479.xml"/><Relationship Id="rId497" Type="http://schemas.openxmlformats.org/officeDocument/2006/relationships/slide" Target="slides/slide480.xml"/><Relationship Id="rId498" Type="http://schemas.openxmlformats.org/officeDocument/2006/relationships/slide" Target="slides/slide481.xml"/><Relationship Id="rId499" Type="http://schemas.openxmlformats.org/officeDocument/2006/relationships/slide" Target="slides/slide482.xml"/><Relationship Id="rId100" Type="http://schemas.openxmlformats.org/officeDocument/2006/relationships/slide" Target="slides/slide83.xml"/><Relationship Id="rId101" Type="http://schemas.openxmlformats.org/officeDocument/2006/relationships/slide" Target="slides/slide84.xml"/><Relationship Id="rId102" Type="http://schemas.openxmlformats.org/officeDocument/2006/relationships/slide" Target="slides/slide85.xml"/><Relationship Id="rId103" Type="http://schemas.openxmlformats.org/officeDocument/2006/relationships/slide" Target="slides/slide86.xml"/><Relationship Id="rId104" Type="http://schemas.openxmlformats.org/officeDocument/2006/relationships/slide" Target="slides/slide87.xml"/><Relationship Id="rId105" Type="http://schemas.openxmlformats.org/officeDocument/2006/relationships/slide" Target="slides/slide88.xml"/><Relationship Id="rId106" Type="http://schemas.openxmlformats.org/officeDocument/2006/relationships/slide" Target="slides/slide89.xml"/><Relationship Id="rId107" Type="http://schemas.openxmlformats.org/officeDocument/2006/relationships/slide" Target="slides/slide90.xml"/><Relationship Id="rId108" Type="http://schemas.openxmlformats.org/officeDocument/2006/relationships/slide" Target="slides/slide91.xml"/><Relationship Id="rId109" Type="http://schemas.openxmlformats.org/officeDocument/2006/relationships/slide" Target="slides/slide9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550" Type="http://schemas.openxmlformats.org/officeDocument/2006/relationships/slide" Target="slides/slide533.xml"/><Relationship Id="rId551" Type="http://schemas.openxmlformats.org/officeDocument/2006/relationships/slide" Target="slides/slide534.xml"/><Relationship Id="rId552" Type="http://schemas.openxmlformats.org/officeDocument/2006/relationships/slide" Target="slides/slide535.xml"/><Relationship Id="rId553" Type="http://schemas.openxmlformats.org/officeDocument/2006/relationships/slide" Target="slides/slide536.xml"/><Relationship Id="rId554" Type="http://schemas.openxmlformats.org/officeDocument/2006/relationships/slide" Target="slides/slide537.xml"/><Relationship Id="rId555" Type="http://schemas.openxmlformats.org/officeDocument/2006/relationships/slide" Target="slides/slide538.xml"/><Relationship Id="rId556" Type="http://schemas.openxmlformats.org/officeDocument/2006/relationships/slide" Target="slides/slide539.xml"/><Relationship Id="rId557" Type="http://schemas.openxmlformats.org/officeDocument/2006/relationships/slide" Target="slides/slide540.xml"/><Relationship Id="rId558" Type="http://schemas.openxmlformats.org/officeDocument/2006/relationships/slide" Target="slides/slide541.xml"/><Relationship Id="rId559" Type="http://schemas.openxmlformats.org/officeDocument/2006/relationships/slide" Target="slides/slide542.xml"/><Relationship Id="rId270" Type="http://schemas.openxmlformats.org/officeDocument/2006/relationships/slide" Target="slides/slide253.xml"/><Relationship Id="rId271" Type="http://schemas.openxmlformats.org/officeDocument/2006/relationships/slide" Target="slides/slide254.xml"/><Relationship Id="rId272" Type="http://schemas.openxmlformats.org/officeDocument/2006/relationships/slide" Target="slides/slide255.xml"/><Relationship Id="rId273" Type="http://schemas.openxmlformats.org/officeDocument/2006/relationships/slide" Target="slides/slide256.xml"/><Relationship Id="rId274" Type="http://schemas.openxmlformats.org/officeDocument/2006/relationships/slide" Target="slides/slide257.xml"/><Relationship Id="rId275" Type="http://schemas.openxmlformats.org/officeDocument/2006/relationships/slide" Target="slides/slide258.xml"/><Relationship Id="rId276" Type="http://schemas.openxmlformats.org/officeDocument/2006/relationships/slide" Target="slides/slide259.xml"/><Relationship Id="rId277" Type="http://schemas.openxmlformats.org/officeDocument/2006/relationships/slide" Target="slides/slide260.xml"/><Relationship Id="rId278" Type="http://schemas.openxmlformats.org/officeDocument/2006/relationships/slide" Target="slides/slide261.xml"/><Relationship Id="rId279" Type="http://schemas.openxmlformats.org/officeDocument/2006/relationships/slide" Target="slides/slide262.xml"/><Relationship Id="rId330" Type="http://schemas.openxmlformats.org/officeDocument/2006/relationships/slide" Target="slides/slide313.xml"/><Relationship Id="rId331" Type="http://schemas.openxmlformats.org/officeDocument/2006/relationships/slide" Target="slides/slide314.xml"/><Relationship Id="rId332" Type="http://schemas.openxmlformats.org/officeDocument/2006/relationships/slide" Target="slides/slide315.xml"/><Relationship Id="rId333" Type="http://schemas.openxmlformats.org/officeDocument/2006/relationships/slide" Target="slides/slide316.xml"/><Relationship Id="rId334" Type="http://schemas.openxmlformats.org/officeDocument/2006/relationships/slide" Target="slides/slide317.xml"/><Relationship Id="rId335" Type="http://schemas.openxmlformats.org/officeDocument/2006/relationships/slide" Target="slides/slide318.xml"/><Relationship Id="rId336" Type="http://schemas.openxmlformats.org/officeDocument/2006/relationships/slide" Target="slides/slide319.xml"/><Relationship Id="rId337" Type="http://schemas.openxmlformats.org/officeDocument/2006/relationships/slide" Target="slides/slide320.xml"/><Relationship Id="rId338" Type="http://schemas.openxmlformats.org/officeDocument/2006/relationships/slide" Target="slides/slide321.xml"/><Relationship Id="rId339" Type="http://schemas.openxmlformats.org/officeDocument/2006/relationships/slide" Target="slides/slide322.xml"/><Relationship Id="rId110" Type="http://schemas.openxmlformats.org/officeDocument/2006/relationships/slide" Target="slides/slide93.xml"/><Relationship Id="rId111" Type="http://schemas.openxmlformats.org/officeDocument/2006/relationships/slide" Target="slides/slide94.xml"/><Relationship Id="rId112" Type="http://schemas.openxmlformats.org/officeDocument/2006/relationships/slide" Target="slides/slide95.xml"/><Relationship Id="rId113" Type="http://schemas.openxmlformats.org/officeDocument/2006/relationships/slide" Target="slides/slide96.xml"/><Relationship Id="rId114" Type="http://schemas.openxmlformats.org/officeDocument/2006/relationships/slide" Target="slides/slide97.xml"/><Relationship Id="rId115" Type="http://schemas.openxmlformats.org/officeDocument/2006/relationships/slide" Target="slides/slide98.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slide" Target="slides/slide62.xml"/><Relationship Id="rId116" Type="http://schemas.openxmlformats.org/officeDocument/2006/relationships/slide" Target="slides/slide99.xml"/><Relationship Id="rId117" Type="http://schemas.openxmlformats.org/officeDocument/2006/relationships/slide" Target="slides/slide100.xml"/><Relationship Id="rId118" Type="http://schemas.openxmlformats.org/officeDocument/2006/relationships/slide" Target="slides/slide101.xml"/><Relationship Id="rId119" Type="http://schemas.openxmlformats.org/officeDocument/2006/relationships/slide" Target="slides/slide102.xml"/><Relationship Id="rId560" Type="http://schemas.openxmlformats.org/officeDocument/2006/relationships/slide" Target="slides/slide543.xml"/><Relationship Id="rId561" Type="http://schemas.openxmlformats.org/officeDocument/2006/relationships/slide" Target="slides/slide544.xml"/><Relationship Id="rId562" Type="http://schemas.openxmlformats.org/officeDocument/2006/relationships/slide" Target="slides/slide545.xml"/><Relationship Id="rId563" Type="http://schemas.openxmlformats.org/officeDocument/2006/relationships/slide" Target="slides/slide546.xml"/><Relationship Id="rId564" Type="http://schemas.openxmlformats.org/officeDocument/2006/relationships/slide" Target="slides/slide547.xml"/><Relationship Id="rId565" Type="http://schemas.openxmlformats.org/officeDocument/2006/relationships/slide" Target="slides/slide548.xml"/><Relationship Id="rId566" Type="http://schemas.openxmlformats.org/officeDocument/2006/relationships/slide" Target="slides/slide549.xml"/><Relationship Id="rId567" Type="http://schemas.openxmlformats.org/officeDocument/2006/relationships/slide" Target="slides/slide550.xml"/><Relationship Id="rId568" Type="http://schemas.openxmlformats.org/officeDocument/2006/relationships/slide" Target="slides/slide551.xml"/><Relationship Id="rId569" Type="http://schemas.openxmlformats.org/officeDocument/2006/relationships/notesMaster" Target="notesMasters/notesMaster1.xml"/><Relationship Id="rId280" Type="http://schemas.openxmlformats.org/officeDocument/2006/relationships/slide" Target="slides/slide263.xml"/><Relationship Id="rId281" Type="http://schemas.openxmlformats.org/officeDocument/2006/relationships/slide" Target="slides/slide264.xml"/><Relationship Id="rId282" Type="http://schemas.openxmlformats.org/officeDocument/2006/relationships/slide" Target="slides/slide265.xml"/><Relationship Id="rId283" Type="http://schemas.openxmlformats.org/officeDocument/2006/relationships/slide" Target="slides/slide266.xml"/><Relationship Id="rId284" Type="http://schemas.openxmlformats.org/officeDocument/2006/relationships/slide" Target="slides/slide267.xml"/><Relationship Id="rId285" Type="http://schemas.openxmlformats.org/officeDocument/2006/relationships/slide" Target="slides/slide268.xml"/><Relationship Id="rId286" Type="http://schemas.openxmlformats.org/officeDocument/2006/relationships/slide" Target="slides/slide269.xml"/><Relationship Id="rId287" Type="http://schemas.openxmlformats.org/officeDocument/2006/relationships/slide" Target="slides/slide270.xml"/><Relationship Id="rId288" Type="http://schemas.openxmlformats.org/officeDocument/2006/relationships/slide" Target="slides/slide271.xml"/><Relationship Id="rId289" Type="http://schemas.openxmlformats.org/officeDocument/2006/relationships/slide" Target="slides/slide272.xml"/><Relationship Id="rId340" Type="http://schemas.openxmlformats.org/officeDocument/2006/relationships/slide" Target="slides/slide323.xml"/><Relationship Id="rId341" Type="http://schemas.openxmlformats.org/officeDocument/2006/relationships/slide" Target="slides/slide324.xml"/><Relationship Id="rId342" Type="http://schemas.openxmlformats.org/officeDocument/2006/relationships/slide" Target="slides/slide325.xml"/><Relationship Id="rId343" Type="http://schemas.openxmlformats.org/officeDocument/2006/relationships/slide" Target="slides/slide326.xml"/><Relationship Id="rId344" Type="http://schemas.openxmlformats.org/officeDocument/2006/relationships/slide" Target="slides/slide327.xml"/><Relationship Id="rId345" Type="http://schemas.openxmlformats.org/officeDocument/2006/relationships/slide" Target="slides/slide328.xml"/><Relationship Id="rId346" Type="http://schemas.openxmlformats.org/officeDocument/2006/relationships/slide" Target="slides/slide329.xml"/><Relationship Id="rId347" Type="http://schemas.openxmlformats.org/officeDocument/2006/relationships/slide" Target="slides/slide330.xml"/><Relationship Id="rId348" Type="http://schemas.openxmlformats.org/officeDocument/2006/relationships/slide" Target="slides/slide331.xml"/><Relationship Id="rId349" Type="http://schemas.openxmlformats.org/officeDocument/2006/relationships/slide" Target="slides/slide332.xml"/><Relationship Id="rId400" Type="http://schemas.openxmlformats.org/officeDocument/2006/relationships/slide" Target="slides/slide383.xml"/><Relationship Id="rId401" Type="http://schemas.openxmlformats.org/officeDocument/2006/relationships/slide" Target="slides/slide384.xml"/><Relationship Id="rId402" Type="http://schemas.openxmlformats.org/officeDocument/2006/relationships/slide" Target="slides/slide385.xml"/><Relationship Id="rId403" Type="http://schemas.openxmlformats.org/officeDocument/2006/relationships/slide" Target="slides/slide386.xml"/><Relationship Id="rId404" Type="http://schemas.openxmlformats.org/officeDocument/2006/relationships/slide" Target="slides/slide387.xml"/><Relationship Id="rId405" Type="http://schemas.openxmlformats.org/officeDocument/2006/relationships/slide" Target="slides/slide388.xml"/><Relationship Id="rId406" Type="http://schemas.openxmlformats.org/officeDocument/2006/relationships/slide" Target="slides/slide389.xml"/><Relationship Id="rId407" Type="http://schemas.openxmlformats.org/officeDocument/2006/relationships/slide" Target="slides/slide390.xml"/><Relationship Id="rId408" Type="http://schemas.openxmlformats.org/officeDocument/2006/relationships/slide" Target="slides/slide391.xml"/><Relationship Id="rId409" Type="http://schemas.openxmlformats.org/officeDocument/2006/relationships/slide" Target="slides/slide392.xml"/><Relationship Id="rId120" Type="http://schemas.openxmlformats.org/officeDocument/2006/relationships/slide" Target="slides/slide103.xml"/><Relationship Id="rId121" Type="http://schemas.openxmlformats.org/officeDocument/2006/relationships/slide" Target="slides/slide104.xml"/><Relationship Id="rId122" Type="http://schemas.openxmlformats.org/officeDocument/2006/relationships/slide" Target="slides/slide105.xml"/><Relationship Id="rId123" Type="http://schemas.openxmlformats.org/officeDocument/2006/relationships/slide" Target="slides/slide106.xml"/><Relationship Id="rId124" Type="http://schemas.openxmlformats.org/officeDocument/2006/relationships/slide" Target="slides/slide107.xml"/><Relationship Id="rId125" Type="http://schemas.openxmlformats.org/officeDocument/2006/relationships/slide" Target="slides/slide108.xml"/><Relationship Id="rId80" Type="http://schemas.openxmlformats.org/officeDocument/2006/relationships/slide" Target="slides/slide63.xml"/><Relationship Id="rId81" Type="http://schemas.openxmlformats.org/officeDocument/2006/relationships/slide" Target="slides/slide64.xml"/><Relationship Id="rId82" Type="http://schemas.openxmlformats.org/officeDocument/2006/relationships/slide" Target="slides/slide65.xml"/><Relationship Id="rId83" Type="http://schemas.openxmlformats.org/officeDocument/2006/relationships/slide" Target="slides/slide66.xml"/><Relationship Id="rId84" Type="http://schemas.openxmlformats.org/officeDocument/2006/relationships/slide" Target="slides/slide67.xml"/><Relationship Id="rId85" Type="http://schemas.openxmlformats.org/officeDocument/2006/relationships/slide" Target="slides/slide68.xml"/><Relationship Id="rId86" Type="http://schemas.openxmlformats.org/officeDocument/2006/relationships/slide" Target="slides/slide69.xml"/><Relationship Id="rId87" Type="http://schemas.openxmlformats.org/officeDocument/2006/relationships/slide" Target="slides/slide70.xml"/><Relationship Id="rId88" Type="http://schemas.openxmlformats.org/officeDocument/2006/relationships/slide" Target="slides/slide71.xml"/><Relationship Id="rId89" Type="http://schemas.openxmlformats.org/officeDocument/2006/relationships/slide" Target="slides/slide72.xml"/><Relationship Id="rId126" Type="http://schemas.openxmlformats.org/officeDocument/2006/relationships/slide" Target="slides/slide109.xml"/><Relationship Id="rId127" Type="http://schemas.openxmlformats.org/officeDocument/2006/relationships/slide" Target="slides/slide110.xml"/><Relationship Id="rId128" Type="http://schemas.openxmlformats.org/officeDocument/2006/relationships/slide" Target="slides/slide111.xml"/><Relationship Id="rId129" Type="http://schemas.openxmlformats.org/officeDocument/2006/relationships/slide" Target="slides/slide112.xml"/><Relationship Id="rId570" Type="http://schemas.openxmlformats.org/officeDocument/2006/relationships/printerSettings" Target="printerSettings/printerSettings1.bin"/><Relationship Id="rId571" Type="http://schemas.openxmlformats.org/officeDocument/2006/relationships/presProps" Target="presProps.xml"/><Relationship Id="rId572" Type="http://schemas.openxmlformats.org/officeDocument/2006/relationships/viewProps" Target="viewProps.xml"/><Relationship Id="rId573" Type="http://schemas.openxmlformats.org/officeDocument/2006/relationships/theme" Target="theme/theme1.xml"/><Relationship Id="rId574" Type="http://schemas.openxmlformats.org/officeDocument/2006/relationships/tableStyles" Target="tableStyles.xml"/><Relationship Id="rId290" Type="http://schemas.openxmlformats.org/officeDocument/2006/relationships/slide" Target="slides/slide273.xml"/><Relationship Id="rId291" Type="http://schemas.openxmlformats.org/officeDocument/2006/relationships/slide" Target="slides/slide274.xml"/><Relationship Id="rId292" Type="http://schemas.openxmlformats.org/officeDocument/2006/relationships/slide" Target="slides/slide275.xml"/><Relationship Id="rId293" Type="http://schemas.openxmlformats.org/officeDocument/2006/relationships/slide" Target="slides/slide276.xml"/><Relationship Id="rId294" Type="http://schemas.openxmlformats.org/officeDocument/2006/relationships/slide" Target="slides/slide277.xml"/><Relationship Id="rId295" Type="http://schemas.openxmlformats.org/officeDocument/2006/relationships/slide" Target="slides/slide278.xml"/><Relationship Id="rId296" Type="http://schemas.openxmlformats.org/officeDocument/2006/relationships/slide" Target="slides/slide279.xml"/><Relationship Id="rId297" Type="http://schemas.openxmlformats.org/officeDocument/2006/relationships/slide" Target="slides/slide280.xml"/><Relationship Id="rId298" Type="http://schemas.openxmlformats.org/officeDocument/2006/relationships/slide" Target="slides/slide281.xml"/><Relationship Id="rId299" Type="http://schemas.openxmlformats.org/officeDocument/2006/relationships/slide" Target="slides/slide282.xml"/><Relationship Id="rId350" Type="http://schemas.openxmlformats.org/officeDocument/2006/relationships/slide" Target="slides/slide333.xml"/><Relationship Id="rId351" Type="http://schemas.openxmlformats.org/officeDocument/2006/relationships/slide" Target="slides/slide334.xml"/><Relationship Id="rId352" Type="http://schemas.openxmlformats.org/officeDocument/2006/relationships/slide" Target="slides/slide335.xml"/><Relationship Id="rId353" Type="http://schemas.openxmlformats.org/officeDocument/2006/relationships/slide" Target="slides/slide336.xml"/><Relationship Id="rId354" Type="http://schemas.openxmlformats.org/officeDocument/2006/relationships/slide" Target="slides/slide337.xml"/><Relationship Id="rId355" Type="http://schemas.openxmlformats.org/officeDocument/2006/relationships/slide" Target="slides/slide338.xml"/><Relationship Id="rId356" Type="http://schemas.openxmlformats.org/officeDocument/2006/relationships/slide" Target="slides/slide339.xml"/><Relationship Id="rId357" Type="http://schemas.openxmlformats.org/officeDocument/2006/relationships/slide" Target="slides/slide340.xml"/><Relationship Id="rId358" Type="http://schemas.openxmlformats.org/officeDocument/2006/relationships/slide" Target="slides/slide341.xml"/><Relationship Id="rId359" Type="http://schemas.openxmlformats.org/officeDocument/2006/relationships/slide" Target="slides/slide342.xml"/><Relationship Id="rId410" Type="http://schemas.openxmlformats.org/officeDocument/2006/relationships/slide" Target="slides/slide393.xml"/><Relationship Id="rId411" Type="http://schemas.openxmlformats.org/officeDocument/2006/relationships/slide" Target="slides/slide394.xml"/><Relationship Id="rId412" Type="http://schemas.openxmlformats.org/officeDocument/2006/relationships/slide" Target="slides/slide395.xml"/><Relationship Id="rId413" Type="http://schemas.openxmlformats.org/officeDocument/2006/relationships/slide" Target="slides/slide396.xml"/><Relationship Id="rId414" Type="http://schemas.openxmlformats.org/officeDocument/2006/relationships/slide" Target="slides/slide397.xml"/><Relationship Id="rId415" Type="http://schemas.openxmlformats.org/officeDocument/2006/relationships/slide" Target="slides/slide398.xml"/><Relationship Id="rId416" Type="http://schemas.openxmlformats.org/officeDocument/2006/relationships/slide" Target="slides/slide399.xml"/><Relationship Id="rId417" Type="http://schemas.openxmlformats.org/officeDocument/2006/relationships/slide" Target="slides/slide400.xml"/><Relationship Id="rId418" Type="http://schemas.openxmlformats.org/officeDocument/2006/relationships/slide" Target="slides/slide401.xml"/><Relationship Id="rId419" Type="http://schemas.openxmlformats.org/officeDocument/2006/relationships/slide" Target="slides/slide402.xml"/><Relationship Id="rId130" Type="http://schemas.openxmlformats.org/officeDocument/2006/relationships/slide" Target="slides/slide113.xml"/><Relationship Id="rId131" Type="http://schemas.openxmlformats.org/officeDocument/2006/relationships/slide" Target="slides/slide114.xml"/><Relationship Id="rId132" Type="http://schemas.openxmlformats.org/officeDocument/2006/relationships/slide" Target="slides/slide115.xml"/><Relationship Id="rId133" Type="http://schemas.openxmlformats.org/officeDocument/2006/relationships/slide" Target="slides/slide116.xml"/><Relationship Id="rId134" Type="http://schemas.openxmlformats.org/officeDocument/2006/relationships/slide" Target="slides/slide117.xml"/><Relationship Id="rId135" Type="http://schemas.openxmlformats.org/officeDocument/2006/relationships/slide" Target="slides/slide118.xml"/><Relationship Id="rId90" Type="http://schemas.openxmlformats.org/officeDocument/2006/relationships/slide" Target="slides/slide73.xml"/><Relationship Id="rId91" Type="http://schemas.openxmlformats.org/officeDocument/2006/relationships/slide" Target="slides/slide74.xml"/><Relationship Id="rId92" Type="http://schemas.openxmlformats.org/officeDocument/2006/relationships/slide" Target="slides/slide75.xml"/><Relationship Id="rId93" Type="http://schemas.openxmlformats.org/officeDocument/2006/relationships/slide" Target="slides/slide76.xml"/><Relationship Id="rId94" Type="http://schemas.openxmlformats.org/officeDocument/2006/relationships/slide" Target="slides/slide77.xml"/><Relationship Id="rId95" Type="http://schemas.openxmlformats.org/officeDocument/2006/relationships/slide" Target="slides/slide78.xml"/><Relationship Id="rId96" Type="http://schemas.openxmlformats.org/officeDocument/2006/relationships/slide" Target="slides/slide79.xml"/><Relationship Id="rId97" Type="http://schemas.openxmlformats.org/officeDocument/2006/relationships/slide" Target="slides/slide80.xml"/><Relationship Id="rId98" Type="http://schemas.openxmlformats.org/officeDocument/2006/relationships/slide" Target="slides/slide81.xml"/><Relationship Id="rId99" Type="http://schemas.openxmlformats.org/officeDocument/2006/relationships/slide" Target="slides/slide82.xml"/><Relationship Id="rId136" Type="http://schemas.openxmlformats.org/officeDocument/2006/relationships/slide" Target="slides/slide119.xml"/><Relationship Id="rId137" Type="http://schemas.openxmlformats.org/officeDocument/2006/relationships/slide" Target="slides/slide120.xml"/><Relationship Id="rId138" Type="http://schemas.openxmlformats.org/officeDocument/2006/relationships/slide" Target="slides/slide121.xml"/><Relationship Id="rId139" Type="http://schemas.openxmlformats.org/officeDocument/2006/relationships/slide" Target="slides/slide122.xml"/><Relationship Id="rId360" Type="http://schemas.openxmlformats.org/officeDocument/2006/relationships/slide" Target="slides/slide343.xml"/><Relationship Id="rId361" Type="http://schemas.openxmlformats.org/officeDocument/2006/relationships/slide" Target="slides/slide344.xml"/><Relationship Id="rId362" Type="http://schemas.openxmlformats.org/officeDocument/2006/relationships/slide" Target="slides/slide345.xml"/><Relationship Id="rId363" Type="http://schemas.openxmlformats.org/officeDocument/2006/relationships/slide" Target="slides/slide346.xml"/><Relationship Id="rId364" Type="http://schemas.openxmlformats.org/officeDocument/2006/relationships/slide" Target="slides/slide347.xml"/><Relationship Id="rId365" Type="http://schemas.openxmlformats.org/officeDocument/2006/relationships/slide" Target="slides/slide348.xml"/><Relationship Id="rId366" Type="http://schemas.openxmlformats.org/officeDocument/2006/relationships/slide" Target="slides/slide349.xml"/><Relationship Id="rId367" Type="http://schemas.openxmlformats.org/officeDocument/2006/relationships/slide" Target="slides/slide350.xml"/><Relationship Id="rId368" Type="http://schemas.openxmlformats.org/officeDocument/2006/relationships/slide" Target="slides/slide351.xml"/><Relationship Id="rId369" Type="http://schemas.openxmlformats.org/officeDocument/2006/relationships/slide" Target="slides/slide352.xml"/><Relationship Id="rId420" Type="http://schemas.openxmlformats.org/officeDocument/2006/relationships/slide" Target="slides/slide403.xml"/><Relationship Id="rId421" Type="http://schemas.openxmlformats.org/officeDocument/2006/relationships/slide" Target="slides/slide404.xml"/><Relationship Id="rId422" Type="http://schemas.openxmlformats.org/officeDocument/2006/relationships/slide" Target="slides/slide405.xml"/><Relationship Id="rId423" Type="http://schemas.openxmlformats.org/officeDocument/2006/relationships/slide" Target="slides/slide406.xml"/><Relationship Id="rId424" Type="http://schemas.openxmlformats.org/officeDocument/2006/relationships/slide" Target="slides/slide407.xml"/><Relationship Id="rId425" Type="http://schemas.openxmlformats.org/officeDocument/2006/relationships/slide" Target="slides/slide408.xml"/><Relationship Id="rId426" Type="http://schemas.openxmlformats.org/officeDocument/2006/relationships/slide" Target="slides/slide409.xml"/><Relationship Id="rId427" Type="http://schemas.openxmlformats.org/officeDocument/2006/relationships/slide" Target="slides/slide410.xml"/><Relationship Id="rId428" Type="http://schemas.openxmlformats.org/officeDocument/2006/relationships/slide" Target="slides/slide411.xml"/><Relationship Id="rId429" Type="http://schemas.openxmlformats.org/officeDocument/2006/relationships/slide" Target="slides/slide412.xml"/><Relationship Id="rId140" Type="http://schemas.openxmlformats.org/officeDocument/2006/relationships/slide" Target="slides/slide123.xml"/><Relationship Id="rId141" Type="http://schemas.openxmlformats.org/officeDocument/2006/relationships/slide" Target="slides/slide124.xml"/><Relationship Id="rId142" Type="http://schemas.openxmlformats.org/officeDocument/2006/relationships/slide" Target="slides/slide125.xml"/><Relationship Id="rId143" Type="http://schemas.openxmlformats.org/officeDocument/2006/relationships/slide" Target="slides/slide126.xml"/><Relationship Id="rId144" Type="http://schemas.openxmlformats.org/officeDocument/2006/relationships/slide" Target="slides/slide127.xml"/><Relationship Id="rId145" Type="http://schemas.openxmlformats.org/officeDocument/2006/relationships/slide" Target="slides/slide128.xml"/><Relationship Id="rId146" Type="http://schemas.openxmlformats.org/officeDocument/2006/relationships/slide" Target="slides/slide129.xml"/><Relationship Id="rId147" Type="http://schemas.openxmlformats.org/officeDocument/2006/relationships/slide" Target="slides/slide130.xml"/><Relationship Id="rId148" Type="http://schemas.openxmlformats.org/officeDocument/2006/relationships/slide" Target="slides/slide131.xml"/><Relationship Id="rId149" Type="http://schemas.openxmlformats.org/officeDocument/2006/relationships/slide" Target="slides/slide132.xml"/><Relationship Id="rId200" Type="http://schemas.openxmlformats.org/officeDocument/2006/relationships/slide" Target="slides/slide183.xml"/><Relationship Id="rId201" Type="http://schemas.openxmlformats.org/officeDocument/2006/relationships/slide" Target="slides/slide184.xml"/><Relationship Id="rId202" Type="http://schemas.openxmlformats.org/officeDocument/2006/relationships/slide" Target="slides/slide185.xml"/><Relationship Id="rId203" Type="http://schemas.openxmlformats.org/officeDocument/2006/relationships/slide" Target="slides/slide186.xml"/><Relationship Id="rId204" Type="http://schemas.openxmlformats.org/officeDocument/2006/relationships/slide" Target="slides/slide187.xml"/><Relationship Id="rId205" Type="http://schemas.openxmlformats.org/officeDocument/2006/relationships/slide" Target="slides/slide188.xml"/><Relationship Id="rId206" Type="http://schemas.openxmlformats.org/officeDocument/2006/relationships/slide" Target="slides/slide189.xml"/><Relationship Id="rId207" Type="http://schemas.openxmlformats.org/officeDocument/2006/relationships/slide" Target="slides/slide190.xml"/><Relationship Id="rId208" Type="http://schemas.openxmlformats.org/officeDocument/2006/relationships/slide" Target="slides/slide191.xml"/><Relationship Id="rId209" Type="http://schemas.openxmlformats.org/officeDocument/2006/relationships/slide" Target="slides/slide192.xml"/><Relationship Id="rId370" Type="http://schemas.openxmlformats.org/officeDocument/2006/relationships/slide" Target="slides/slide353.xml"/><Relationship Id="rId371" Type="http://schemas.openxmlformats.org/officeDocument/2006/relationships/slide" Target="slides/slide354.xml"/><Relationship Id="rId372" Type="http://schemas.openxmlformats.org/officeDocument/2006/relationships/slide" Target="slides/slide355.xml"/><Relationship Id="rId373" Type="http://schemas.openxmlformats.org/officeDocument/2006/relationships/slide" Target="slides/slide356.xml"/><Relationship Id="rId374" Type="http://schemas.openxmlformats.org/officeDocument/2006/relationships/slide" Target="slides/slide357.xml"/><Relationship Id="rId375" Type="http://schemas.openxmlformats.org/officeDocument/2006/relationships/slide" Target="slides/slide358.xml"/><Relationship Id="rId376" Type="http://schemas.openxmlformats.org/officeDocument/2006/relationships/slide" Target="slides/slide359.xml"/><Relationship Id="rId377" Type="http://schemas.openxmlformats.org/officeDocument/2006/relationships/slide" Target="slides/slide360.xml"/><Relationship Id="rId378" Type="http://schemas.openxmlformats.org/officeDocument/2006/relationships/slide" Target="slides/slide361.xml"/><Relationship Id="rId379" Type="http://schemas.openxmlformats.org/officeDocument/2006/relationships/slide" Target="slides/slide362.xml"/><Relationship Id="rId430" Type="http://schemas.openxmlformats.org/officeDocument/2006/relationships/slide" Target="slides/slide413.xml"/><Relationship Id="rId431" Type="http://schemas.openxmlformats.org/officeDocument/2006/relationships/slide" Target="slides/slide414.xml"/><Relationship Id="rId432" Type="http://schemas.openxmlformats.org/officeDocument/2006/relationships/slide" Target="slides/slide415.xml"/><Relationship Id="rId433" Type="http://schemas.openxmlformats.org/officeDocument/2006/relationships/slide" Target="slides/slide416.xml"/><Relationship Id="rId434" Type="http://schemas.openxmlformats.org/officeDocument/2006/relationships/slide" Target="slides/slide417.xml"/><Relationship Id="rId435" Type="http://schemas.openxmlformats.org/officeDocument/2006/relationships/slide" Target="slides/slide418.xml"/><Relationship Id="rId436" Type="http://schemas.openxmlformats.org/officeDocument/2006/relationships/slide" Target="slides/slide419.xml"/><Relationship Id="rId437" Type="http://schemas.openxmlformats.org/officeDocument/2006/relationships/slide" Target="slides/slide420.xml"/><Relationship Id="rId438" Type="http://schemas.openxmlformats.org/officeDocument/2006/relationships/slide" Target="slides/slide421.xml"/><Relationship Id="rId439" Type="http://schemas.openxmlformats.org/officeDocument/2006/relationships/slide" Target="slides/slide422.xml"/><Relationship Id="rId150" Type="http://schemas.openxmlformats.org/officeDocument/2006/relationships/slide" Target="slides/slide133.xml"/><Relationship Id="rId151" Type="http://schemas.openxmlformats.org/officeDocument/2006/relationships/slide" Target="slides/slide134.xml"/><Relationship Id="rId152" Type="http://schemas.openxmlformats.org/officeDocument/2006/relationships/slide" Target="slides/slide135.xml"/><Relationship Id="rId153" Type="http://schemas.openxmlformats.org/officeDocument/2006/relationships/slide" Target="slides/slide136.xml"/><Relationship Id="rId154" Type="http://schemas.openxmlformats.org/officeDocument/2006/relationships/slide" Target="slides/slide137.xml"/><Relationship Id="rId155" Type="http://schemas.openxmlformats.org/officeDocument/2006/relationships/slide" Target="slides/slide138.xml"/><Relationship Id="rId156" Type="http://schemas.openxmlformats.org/officeDocument/2006/relationships/slide" Target="slides/slide139.xml"/><Relationship Id="rId157" Type="http://schemas.openxmlformats.org/officeDocument/2006/relationships/slide" Target="slides/slide140.xml"/><Relationship Id="rId158" Type="http://schemas.openxmlformats.org/officeDocument/2006/relationships/slide" Target="slides/slide141.xml"/><Relationship Id="rId159" Type="http://schemas.openxmlformats.org/officeDocument/2006/relationships/slide" Target="slides/slide142.xml"/><Relationship Id="rId210" Type="http://schemas.openxmlformats.org/officeDocument/2006/relationships/slide" Target="slides/slide193.xml"/><Relationship Id="rId211" Type="http://schemas.openxmlformats.org/officeDocument/2006/relationships/slide" Target="slides/slide194.xml"/><Relationship Id="rId212" Type="http://schemas.openxmlformats.org/officeDocument/2006/relationships/slide" Target="slides/slide195.xml"/><Relationship Id="rId213" Type="http://schemas.openxmlformats.org/officeDocument/2006/relationships/slide" Target="slides/slide196.xml"/><Relationship Id="rId214" Type="http://schemas.openxmlformats.org/officeDocument/2006/relationships/slide" Target="slides/slide197.xml"/><Relationship Id="rId215" Type="http://schemas.openxmlformats.org/officeDocument/2006/relationships/slide" Target="slides/slide198.xml"/><Relationship Id="rId216" Type="http://schemas.openxmlformats.org/officeDocument/2006/relationships/slide" Target="slides/slide199.xml"/><Relationship Id="rId217" Type="http://schemas.openxmlformats.org/officeDocument/2006/relationships/slide" Target="slides/slide200.xml"/><Relationship Id="rId218" Type="http://schemas.openxmlformats.org/officeDocument/2006/relationships/slide" Target="slides/slide201.xml"/><Relationship Id="rId219" Type="http://schemas.openxmlformats.org/officeDocument/2006/relationships/slide" Target="slides/slide202.xml"/><Relationship Id="rId380" Type="http://schemas.openxmlformats.org/officeDocument/2006/relationships/slide" Target="slides/slide363.xml"/><Relationship Id="rId381" Type="http://schemas.openxmlformats.org/officeDocument/2006/relationships/slide" Target="slides/slide364.xml"/><Relationship Id="rId382" Type="http://schemas.openxmlformats.org/officeDocument/2006/relationships/slide" Target="slides/slide365.xml"/><Relationship Id="rId383" Type="http://schemas.openxmlformats.org/officeDocument/2006/relationships/slide" Target="slides/slide366.xml"/><Relationship Id="rId384" Type="http://schemas.openxmlformats.org/officeDocument/2006/relationships/slide" Target="slides/slide367.xml"/><Relationship Id="rId385" Type="http://schemas.openxmlformats.org/officeDocument/2006/relationships/slide" Target="slides/slide368.xml"/><Relationship Id="rId386" Type="http://schemas.openxmlformats.org/officeDocument/2006/relationships/slide" Target="slides/slide369.xml"/><Relationship Id="rId387" Type="http://schemas.openxmlformats.org/officeDocument/2006/relationships/slide" Target="slides/slide370.xml"/><Relationship Id="rId388" Type="http://schemas.openxmlformats.org/officeDocument/2006/relationships/slide" Target="slides/slide371.xml"/><Relationship Id="rId389" Type="http://schemas.openxmlformats.org/officeDocument/2006/relationships/slide" Target="slides/slide372.xml"/><Relationship Id="rId440" Type="http://schemas.openxmlformats.org/officeDocument/2006/relationships/slide" Target="slides/slide423.xml"/><Relationship Id="rId441" Type="http://schemas.openxmlformats.org/officeDocument/2006/relationships/slide" Target="slides/slide424.xml"/><Relationship Id="rId442" Type="http://schemas.openxmlformats.org/officeDocument/2006/relationships/slide" Target="slides/slide425.xml"/><Relationship Id="rId443" Type="http://schemas.openxmlformats.org/officeDocument/2006/relationships/slide" Target="slides/slide426.xml"/><Relationship Id="rId444" Type="http://schemas.openxmlformats.org/officeDocument/2006/relationships/slide" Target="slides/slide427.xml"/><Relationship Id="rId445" Type="http://schemas.openxmlformats.org/officeDocument/2006/relationships/slide" Target="slides/slide428.xml"/><Relationship Id="rId446" Type="http://schemas.openxmlformats.org/officeDocument/2006/relationships/slide" Target="slides/slide429.xml"/><Relationship Id="rId447" Type="http://schemas.openxmlformats.org/officeDocument/2006/relationships/slide" Target="slides/slide430.xml"/><Relationship Id="rId448" Type="http://schemas.openxmlformats.org/officeDocument/2006/relationships/slide" Target="slides/slide431.xml"/><Relationship Id="rId449" Type="http://schemas.openxmlformats.org/officeDocument/2006/relationships/slide" Target="slides/slide432.xml"/><Relationship Id="rId500" Type="http://schemas.openxmlformats.org/officeDocument/2006/relationships/slide" Target="slides/slide483.xml"/><Relationship Id="rId501" Type="http://schemas.openxmlformats.org/officeDocument/2006/relationships/slide" Target="slides/slide484.xml"/><Relationship Id="rId502" Type="http://schemas.openxmlformats.org/officeDocument/2006/relationships/slide" Target="slides/slide48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503" Type="http://schemas.openxmlformats.org/officeDocument/2006/relationships/slide" Target="slides/slide486.xml"/><Relationship Id="rId504" Type="http://schemas.openxmlformats.org/officeDocument/2006/relationships/slide" Target="slides/slide487.xml"/><Relationship Id="rId505" Type="http://schemas.openxmlformats.org/officeDocument/2006/relationships/slide" Target="slides/slide488.xml"/><Relationship Id="rId506" Type="http://schemas.openxmlformats.org/officeDocument/2006/relationships/slide" Target="slides/slide489.xml"/><Relationship Id="rId507" Type="http://schemas.openxmlformats.org/officeDocument/2006/relationships/slide" Target="slides/slide490.xml"/><Relationship Id="rId508" Type="http://schemas.openxmlformats.org/officeDocument/2006/relationships/slide" Target="slides/slide491.xml"/><Relationship Id="rId509" Type="http://schemas.openxmlformats.org/officeDocument/2006/relationships/slide" Target="slides/slide492.xml"/><Relationship Id="rId160" Type="http://schemas.openxmlformats.org/officeDocument/2006/relationships/slide" Target="slides/slide143.xml"/><Relationship Id="rId161" Type="http://schemas.openxmlformats.org/officeDocument/2006/relationships/slide" Target="slides/slide144.xml"/><Relationship Id="rId162" Type="http://schemas.openxmlformats.org/officeDocument/2006/relationships/slide" Target="slides/slide145.xml"/><Relationship Id="rId163" Type="http://schemas.openxmlformats.org/officeDocument/2006/relationships/slide" Target="slides/slide146.xml"/><Relationship Id="rId164" Type="http://schemas.openxmlformats.org/officeDocument/2006/relationships/slide" Target="slides/slide147.xml"/><Relationship Id="rId165" Type="http://schemas.openxmlformats.org/officeDocument/2006/relationships/slide" Target="slides/slide148.xml"/><Relationship Id="rId166" Type="http://schemas.openxmlformats.org/officeDocument/2006/relationships/slide" Target="slides/slide149.xml"/><Relationship Id="rId167" Type="http://schemas.openxmlformats.org/officeDocument/2006/relationships/slide" Target="slides/slide150.xml"/><Relationship Id="rId168" Type="http://schemas.openxmlformats.org/officeDocument/2006/relationships/slide" Target="slides/slide151.xml"/><Relationship Id="rId169" Type="http://schemas.openxmlformats.org/officeDocument/2006/relationships/slide" Target="slides/slide152.xml"/><Relationship Id="rId220" Type="http://schemas.openxmlformats.org/officeDocument/2006/relationships/slide" Target="slides/slide203.xml"/><Relationship Id="rId221" Type="http://schemas.openxmlformats.org/officeDocument/2006/relationships/slide" Target="slides/slide204.xml"/><Relationship Id="rId222" Type="http://schemas.openxmlformats.org/officeDocument/2006/relationships/slide" Target="slides/slide205.xml"/><Relationship Id="rId223" Type="http://schemas.openxmlformats.org/officeDocument/2006/relationships/slide" Target="slides/slide206.xml"/><Relationship Id="rId224" Type="http://schemas.openxmlformats.org/officeDocument/2006/relationships/slide" Target="slides/slide207.xml"/><Relationship Id="rId225" Type="http://schemas.openxmlformats.org/officeDocument/2006/relationships/slide" Target="slides/slide208.xml"/><Relationship Id="rId226" Type="http://schemas.openxmlformats.org/officeDocument/2006/relationships/slide" Target="slides/slide209.xml"/><Relationship Id="rId227" Type="http://schemas.openxmlformats.org/officeDocument/2006/relationships/slide" Target="slides/slide210.xml"/><Relationship Id="rId228" Type="http://schemas.openxmlformats.org/officeDocument/2006/relationships/slide" Target="slides/slide211.xml"/><Relationship Id="rId229" Type="http://schemas.openxmlformats.org/officeDocument/2006/relationships/slide" Target="slides/slide212.xml"/><Relationship Id="rId390" Type="http://schemas.openxmlformats.org/officeDocument/2006/relationships/slide" Target="slides/slide373.xml"/><Relationship Id="rId391" Type="http://schemas.openxmlformats.org/officeDocument/2006/relationships/slide" Target="slides/slide374.xml"/><Relationship Id="rId392" Type="http://schemas.openxmlformats.org/officeDocument/2006/relationships/slide" Target="slides/slide375.xml"/><Relationship Id="rId393" Type="http://schemas.openxmlformats.org/officeDocument/2006/relationships/slide" Target="slides/slide376.xml"/><Relationship Id="rId394" Type="http://schemas.openxmlformats.org/officeDocument/2006/relationships/slide" Target="slides/slide377.xml"/><Relationship Id="rId395" Type="http://schemas.openxmlformats.org/officeDocument/2006/relationships/slide" Target="slides/slide378.xml"/><Relationship Id="rId396" Type="http://schemas.openxmlformats.org/officeDocument/2006/relationships/slide" Target="slides/slide379.xml"/><Relationship Id="rId397" Type="http://schemas.openxmlformats.org/officeDocument/2006/relationships/slide" Target="slides/slide380.xml"/><Relationship Id="rId398" Type="http://schemas.openxmlformats.org/officeDocument/2006/relationships/slide" Target="slides/slide381.xml"/><Relationship Id="rId399" Type="http://schemas.openxmlformats.org/officeDocument/2006/relationships/slide" Target="slides/slide382.xml"/><Relationship Id="rId450" Type="http://schemas.openxmlformats.org/officeDocument/2006/relationships/slide" Target="slides/slide433.xml"/><Relationship Id="rId451" Type="http://schemas.openxmlformats.org/officeDocument/2006/relationships/slide" Target="slides/slide434.xml"/><Relationship Id="rId452" Type="http://schemas.openxmlformats.org/officeDocument/2006/relationships/slide" Target="slides/slide435.xml"/><Relationship Id="rId453" Type="http://schemas.openxmlformats.org/officeDocument/2006/relationships/slide" Target="slides/slide436.xml"/><Relationship Id="rId454" Type="http://schemas.openxmlformats.org/officeDocument/2006/relationships/slide" Target="slides/slide437.xml"/><Relationship Id="rId455" Type="http://schemas.openxmlformats.org/officeDocument/2006/relationships/slide" Target="slides/slide438.xml"/><Relationship Id="rId456" Type="http://schemas.openxmlformats.org/officeDocument/2006/relationships/slide" Target="slides/slide439.xml"/><Relationship Id="rId457" Type="http://schemas.openxmlformats.org/officeDocument/2006/relationships/slide" Target="slides/slide440.xml"/><Relationship Id="rId458" Type="http://schemas.openxmlformats.org/officeDocument/2006/relationships/slide" Target="slides/slide4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5"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246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914872"/>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en-US" sz="1800" dirty="0" err="1">
                <a:solidFill>
                  <a:srgbClr val="000000"/>
                </a:solidFill>
                <a:latin typeface="Papyrus"/>
                <a:cs typeface="Papyrus"/>
                <a:sym typeface="Lucida Grande" charset="0"/>
              </a:rPr>
              <a:t>souffle</a:t>
            </a:r>
            <a:endParaRPr lang="en-US" sz="1800" dirty="0">
              <a:solidFill>
                <a:srgbClr val="000000"/>
              </a:solidFill>
              <a:latin typeface="Papyrus"/>
              <a:cs typeface="Papyrus"/>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244346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178949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5737608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75056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43306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53726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264236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523358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16212"/>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838308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5371900"/>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66109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5081911"/>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92461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9269991"/>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13677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938530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3356075"/>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57257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365904"/>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633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008131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827069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67563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1896674"/>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58398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7124638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25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61405189"/>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047085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06512"/>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0982586"/>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9792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55870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312268"/>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53273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520012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111080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962244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12991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382084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2146300"/>
            <a:ext cx="5791200" cy="670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46300"/>
            <a:ext cx="5791200" cy="670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21416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71817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42932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45691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481016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697902"/>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207969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917721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6100" y="381000"/>
            <a:ext cx="2933700" cy="847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381000"/>
            <a:ext cx="8648700" cy="847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600054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4601625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4644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114910"/>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0" y="5207000"/>
            <a:ext cx="53975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207000"/>
            <a:ext cx="53975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89379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802440"/>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225703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164358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08691"/>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031776"/>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60168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94738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9250" y="2476500"/>
            <a:ext cx="2736850" cy="394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8700" y="2476500"/>
            <a:ext cx="8058150" cy="3949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18644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3447078"/>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9236250"/>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106878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625521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33875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975305"/>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699155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054069"/>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316211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6702015"/>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152484"/>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98812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0634528"/>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032924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9580519"/>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2146300"/>
            <a:ext cx="5791200" cy="670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46300"/>
            <a:ext cx="5791200" cy="670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07714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3616523"/>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75111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215522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34316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676297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8932244"/>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45365"/>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6100" y="381000"/>
            <a:ext cx="2933700" cy="8470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381000"/>
            <a:ext cx="8648700" cy="847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3429320"/>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lvl1pPr>
              <a:defRPr>
                <a:latin typeface="Papyru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atin typeface="Papyru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61201601"/>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atin typeface="Papyrus"/>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875" y="2276475"/>
            <a:ext cx="11703050" cy="6435725"/>
          </a:xfrm>
          <a:prstGeom prst="rect">
            <a:avLst/>
          </a:prstGeom>
        </p:spPr>
        <p:txBody>
          <a:bodyPr vert="horz"/>
          <a:lstStyle>
            <a:lvl1pPr>
              <a:defRPr>
                <a:latin typeface="Papyrus"/>
              </a:defRPr>
            </a:lvl1pPr>
            <a:lvl2pPr>
              <a:defRPr>
                <a:latin typeface="Papyrus"/>
              </a:defRPr>
            </a:lvl2pPr>
            <a:lvl3pPr>
              <a:defRPr>
                <a:latin typeface="Papyrus"/>
              </a:defRPr>
            </a:lvl3pPr>
            <a:lvl4pPr>
              <a:defRPr>
                <a:latin typeface="Papyrus"/>
              </a:defRPr>
            </a:lvl4pPr>
            <a:lvl5pPr>
              <a:defRPr>
                <a:latin typeface="Papyru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461759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atin typeface="Papyru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atin typeface="Papyru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74774091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0806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atin typeface="Papyrus"/>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atin typeface="Papyrus"/>
              </a:defRPr>
            </a:lvl1pPr>
            <a:lvl2pPr>
              <a:defRPr sz="2400">
                <a:latin typeface="Papyrus"/>
              </a:defRPr>
            </a:lvl2pPr>
            <a:lvl3pPr>
              <a:defRPr sz="2000">
                <a:latin typeface="Papyrus"/>
              </a:defRPr>
            </a:lvl3pPr>
            <a:lvl4pPr>
              <a:defRPr sz="1800">
                <a:latin typeface="Papyrus"/>
              </a:defRPr>
            </a:lvl4pPr>
            <a:lvl5pPr>
              <a:defRPr sz="1800">
                <a:latin typeface="Papyru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atin typeface="Papyrus"/>
              </a:defRPr>
            </a:lvl1pPr>
            <a:lvl2pPr>
              <a:defRPr sz="2400">
                <a:latin typeface="Papyrus"/>
              </a:defRPr>
            </a:lvl2pPr>
            <a:lvl3pPr>
              <a:defRPr sz="2000">
                <a:latin typeface="Papyrus"/>
              </a:defRPr>
            </a:lvl3pPr>
            <a:lvl4pPr>
              <a:defRPr sz="1800">
                <a:latin typeface="Papyrus"/>
              </a:defRPr>
            </a:lvl4pPr>
            <a:lvl5pPr>
              <a:defRPr sz="1800">
                <a:latin typeface="Papyru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21652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atin typeface="Papyru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atin typeface="Papyru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atin typeface="Papyrus"/>
              </a:defRPr>
            </a:lvl1pPr>
            <a:lvl2pPr>
              <a:defRPr sz="2000">
                <a:latin typeface="Papyrus"/>
              </a:defRPr>
            </a:lvl2pPr>
            <a:lvl3pPr>
              <a:defRPr sz="1800">
                <a:latin typeface="Papyrus"/>
              </a:defRPr>
            </a:lvl3pPr>
            <a:lvl4pPr>
              <a:defRPr sz="1600">
                <a:latin typeface="Papyrus"/>
              </a:defRPr>
            </a:lvl4pPr>
            <a:lvl5pPr>
              <a:defRPr sz="1600">
                <a:latin typeface="Papyru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atin typeface="Papyru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atin typeface="Papyrus"/>
              </a:defRPr>
            </a:lvl1pPr>
            <a:lvl2pPr>
              <a:defRPr sz="2000">
                <a:latin typeface="Papyrus"/>
              </a:defRPr>
            </a:lvl2pPr>
            <a:lvl3pPr>
              <a:defRPr sz="1800">
                <a:latin typeface="Papyrus"/>
              </a:defRPr>
            </a:lvl3pPr>
            <a:lvl4pPr>
              <a:defRPr sz="1600">
                <a:latin typeface="Papyrus"/>
              </a:defRPr>
            </a:lvl4pPr>
            <a:lvl5pPr>
              <a:defRPr sz="1600">
                <a:latin typeface="Papyru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826639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atin typeface="Papyru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2273200"/>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895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atin typeface="Papyrus"/>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atin typeface="Papyrus"/>
              </a:defRPr>
            </a:lvl1pPr>
            <a:lvl2pPr>
              <a:defRPr sz="2800">
                <a:latin typeface="Papyrus"/>
              </a:defRPr>
            </a:lvl2pPr>
            <a:lvl3pPr>
              <a:defRPr sz="2400">
                <a:latin typeface="Papyrus"/>
              </a:defRPr>
            </a:lvl3pPr>
            <a:lvl4pPr>
              <a:defRPr sz="2000">
                <a:latin typeface="Papyrus"/>
              </a:defRPr>
            </a:lvl4pPr>
            <a:lvl5pPr>
              <a:defRPr sz="2000">
                <a:latin typeface="Papyrus"/>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atin typeface="Papyru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213968358"/>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atin typeface="Papyrus"/>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atin typeface="Papyru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atin typeface="Papyru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4124017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atin typeface="Papyrus"/>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lvl1pPr>
              <a:defRPr>
                <a:latin typeface="Papyrus"/>
              </a:defRPr>
            </a:lvl1pPr>
            <a:lvl2pPr>
              <a:defRPr>
                <a:latin typeface="Papyrus"/>
              </a:defRPr>
            </a:lvl2pPr>
            <a:lvl3pPr>
              <a:defRPr>
                <a:latin typeface="Papyrus"/>
              </a:defRPr>
            </a:lvl3pPr>
            <a:lvl4pPr>
              <a:defRPr>
                <a:latin typeface="Papyrus"/>
              </a:defRPr>
            </a:lvl4pPr>
            <a:lvl5pPr>
              <a:defRPr>
                <a:latin typeface="Papyru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523500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lvl1pPr>
              <a:defRPr>
                <a:latin typeface="Papyrus"/>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lvl1pPr>
              <a:defRPr>
                <a:latin typeface="Papyrus"/>
              </a:defRPr>
            </a:lvl1pPr>
            <a:lvl2pPr>
              <a:defRPr>
                <a:latin typeface="Papyrus"/>
              </a:defRPr>
            </a:lvl2pPr>
            <a:lvl3pPr>
              <a:defRPr>
                <a:latin typeface="Papyrus"/>
              </a:defRPr>
            </a:lvl3pPr>
            <a:lvl4pPr>
              <a:defRPr>
                <a:latin typeface="Papyrus"/>
              </a:defRPr>
            </a:lvl4pPr>
            <a:lvl5pPr>
              <a:defRPr>
                <a:latin typeface="Papyru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618732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064942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45796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960533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08283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1042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09608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188953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907915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5207000"/>
            <a:ext cx="292735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14750" y="5207000"/>
            <a:ext cx="292735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69060"/>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694102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190727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22485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2944789"/>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816594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8770739"/>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50723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40325" y="2463800"/>
            <a:ext cx="1501775" cy="396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2463800"/>
            <a:ext cx="4352925"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56704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203909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15701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805991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0609467"/>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07667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5850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96978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29274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775431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979375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066394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41800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814460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20000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52071430"/>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1924151"/>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245210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41777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1769486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07899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015008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707766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93498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318453"/>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0584416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696414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3203508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34159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255382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84454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4048073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9238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922015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048834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3892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871592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438224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486849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2277161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0954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37618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606546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907139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79593"/>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600625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815255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28803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174950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799848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234712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447504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1511844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571432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05881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222658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8363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307807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723059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0872507"/>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077537"/>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5939152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176579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36315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606923"/>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42710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8351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2155019"/>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60241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549331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9648654"/>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251643"/>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550307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3.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2.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3.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3.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
        <p:nvSpPr>
          <p:cNvPr id="1026" name="Rectangle 2"/>
          <p:cNvSpPr>
            <a:spLocks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11266" name="Rectangle 2"/>
          <p:cNvSpPr>
            <a:spLocks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marL="7604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1pPr>
      <a:lvl2pPr marL="12049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2pPr>
      <a:lvl3pPr marL="16494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3pPr>
      <a:lvl4pPr marL="20939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4pPr>
      <a:lvl5pPr marL="25384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5pPr>
      <a:lvl6pPr marL="29956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6pPr>
      <a:lvl7pPr marL="34528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7pPr>
      <a:lvl8pPr marL="39100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8pPr>
      <a:lvl9pPr marL="43672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ChangeArrowheads="1"/>
          </p:cNvSpPr>
          <p:nvPr>
            <p:ph type="title"/>
          </p:nvPr>
        </p:nvSpPr>
        <p:spPr bwMode="auto">
          <a:xfrm>
            <a:off x="635000" y="381000"/>
            <a:ext cx="11734800"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dirty="0">
                <a:sym typeface="Copperplate Light" charset="0"/>
              </a:rPr>
              <a:t>Click to edit Master title style</a:t>
            </a:r>
          </a:p>
        </p:txBody>
      </p:sp>
      <p:sp>
        <p:nvSpPr>
          <p:cNvPr id="13314" name="Rectangle 2"/>
          <p:cNvSpPr>
            <a:spLocks noChangeArrowheads="1"/>
          </p:cNvSpPr>
          <p:nvPr>
            <p:ph type="body" idx="1"/>
          </p:nvPr>
        </p:nvSpPr>
        <p:spPr bwMode="auto">
          <a:xfrm>
            <a:off x="635000" y="2146300"/>
            <a:ext cx="11734800"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dirty="0">
                <a:sym typeface="Copperplate" charset="0"/>
              </a:rPr>
              <a:t>Click to edit Master text styles</a:t>
            </a:r>
          </a:p>
          <a:p>
            <a:pPr lvl="1"/>
            <a:r>
              <a:rPr lang="en-US" dirty="0">
                <a:sym typeface="Copperplate" charset="0"/>
              </a:rPr>
              <a:t>Second level</a:t>
            </a:r>
          </a:p>
          <a:p>
            <a:pPr lvl="2"/>
            <a:r>
              <a:rPr lang="en-US" dirty="0">
                <a:sym typeface="Copperplate" charset="0"/>
              </a:rPr>
              <a:t>Third level</a:t>
            </a:r>
          </a:p>
          <a:p>
            <a:pPr lvl="3"/>
            <a:r>
              <a:rPr lang="en-US" dirty="0">
                <a:sym typeface="Copperplate" charset="0"/>
              </a:rPr>
              <a:t>Fourth level</a:t>
            </a:r>
          </a:p>
          <a:p>
            <a:pPr lvl="4"/>
            <a:r>
              <a:rPr lang="en-US" dirty="0">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xmlns:p14="http://schemas.microsoft.com/office/powerpoint/2010/main"/>
  <p:txStyles>
    <p:titleStyle>
      <a:lvl1pPr algn="l" rtl="0" fontAlgn="base">
        <a:spcBef>
          <a:spcPct val="0"/>
        </a:spcBef>
        <a:spcAft>
          <a:spcPct val="0"/>
        </a:spcAft>
        <a:defRPr sz="8000">
          <a:solidFill>
            <a:schemeClr val="tx1"/>
          </a:solidFill>
          <a:latin typeface="Papyrus"/>
          <a:ea typeface="+mj-ea"/>
          <a:cs typeface="+mj-cs"/>
          <a:sym typeface="Copperplate Light" charset="0"/>
        </a:defRPr>
      </a:lvl1pPr>
      <a:lvl2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2pPr>
      <a:lvl3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3pPr>
      <a:lvl4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4pPr>
      <a:lvl5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5pPr>
      <a:lvl6pPr marL="4572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6pPr>
      <a:lvl7pPr marL="9144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7pPr>
      <a:lvl8pPr marL="13716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8pPr>
      <a:lvl9pPr marL="18288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9pPr>
    </p:titleStyle>
    <p:bodyStyle>
      <a:lvl1pPr marL="495300" indent="-495300" algn="l" rtl="0" fontAlgn="base">
        <a:spcBef>
          <a:spcPts val="5000"/>
        </a:spcBef>
        <a:spcAft>
          <a:spcPct val="0"/>
        </a:spcAft>
        <a:buSzPct val="93000"/>
        <a:buChar char="•"/>
        <a:defRPr sz="3800">
          <a:solidFill>
            <a:schemeClr val="tx1"/>
          </a:solidFill>
          <a:latin typeface="Papyrus"/>
          <a:ea typeface="+mn-ea"/>
          <a:cs typeface="+mn-cs"/>
          <a:sym typeface="Copperplate" charset="0"/>
        </a:defRPr>
      </a:lvl1pPr>
      <a:lvl2pPr marL="889000" indent="-495300" algn="l" rtl="0" fontAlgn="base">
        <a:spcBef>
          <a:spcPts val="5000"/>
        </a:spcBef>
        <a:spcAft>
          <a:spcPct val="0"/>
        </a:spcAft>
        <a:buSzPct val="93000"/>
        <a:buChar char="•"/>
        <a:defRPr sz="3800">
          <a:solidFill>
            <a:schemeClr val="tx1"/>
          </a:solidFill>
          <a:latin typeface="Papyrus"/>
          <a:ea typeface="+mn-ea"/>
          <a:cs typeface="+mn-cs"/>
          <a:sym typeface="Copperplate" charset="0"/>
        </a:defRPr>
      </a:lvl2pPr>
      <a:lvl3pPr marL="1333500" indent="-495300" algn="l" rtl="0" fontAlgn="base">
        <a:spcBef>
          <a:spcPts val="5000"/>
        </a:spcBef>
        <a:spcAft>
          <a:spcPct val="0"/>
        </a:spcAft>
        <a:buSzPct val="93000"/>
        <a:buChar char="•"/>
        <a:defRPr sz="3800">
          <a:solidFill>
            <a:schemeClr val="tx1"/>
          </a:solidFill>
          <a:latin typeface="Papyrus"/>
          <a:ea typeface="+mn-ea"/>
          <a:cs typeface="+mn-cs"/>
          <a:sym typeface="Copperplate" charset="0"/>
        </a:defRPr>
      </a:lvl3pPr>
      <a:lvl4pPr marL="1778000" indent="-495300" algn="l" rtl="0" fontAlgn="base">
        <a:spcBef>
          <a:spcPts val="5000"/>
        </a:spcBef>
        <a:spcAft>
          <a:spcPct val="0"/>
        </a:spcAft>
        <a:buSzPct val="93000"/>
        <a:buChar char="•"/>
        <a:defRPr sz="3800">
          <a:solidFill>
            <a:schemeClr val="tx1"/>
          </a:solidFill>
          <a:latin typeface="Papyrus"/>
          <a:ea typeface="+mn-ea"/>
          <a:cs typeface="+mn-cs"/>
          <a:sym typeface="Copperplate" charset="0"/>
        </a:defRPr>
      </a:lvl4pPr>
      <a:lvl5pPr marL="2222500" indent="-495300" algn="l" rtl="0" fontAlgn="base">
        <a:spcBef>
          <a:spcPts val="5000"/>
        </a:spcBef>
        <a:spcAft>
          <a:spcPct val="0"/>
        </a:spcAft>
        <a:buSzPct val="93000"/>
        <a:buChar char="•"/>
        <a:defRPr sz="3800">
          <a:solidFill>
            <a:schemeClr val="tx1"/>
          </a:solidFill>
          <a:latin typeface="Papyrus"/>
          <a:ea typeface="+mn-ea"/>
          <a:cs typeface="+mn-cs"/>
          <a:sym typeface="Copperplate" charset="0"/>
        </a:defRPr>
      </a:lvl5pPr>
      <a:lvl6pPr marL="26797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6pPr>
      <a:lvl7pPr marL="31369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7pPr>
      <a:lvl8pPr marL="35941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8pPr>
      <a:lvl9pPr marL="40513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ChangeArrowheads="1"/>
          </p:cNvSpPr>
          <p:nvPr>
            <p:ph type="title"/>
          </p:nvPr>
        </p:nvSpPr>
        <p:spPr bwMode="auto">
          <a:xfrm>
            <a:off x="1028700" y="2476500"/>
            <a:ext cx="10947400" cy="271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dirty="0">
                <a:sym typeface="Copperplate Light" charset="0"/>
              </a:rPr>
              <a:t>Click to edit Master title style</a:t>
            </a:r>
          </a:p>
        </p:txBody>
      </p:sp>
      <p:sp>
        <p:nvSpPr>
          <p:cNvPr id="14338" name="Rectangle 2"/>
          <p:cNvSpPr>
            <a:spLocks noChangeArrowheads="1"/>
          </p:cNvSpPr>
          <p:nvPr>
            <p:ph type="body" idx="1"/>
          </p:nvPr>
        </p:nvSpPr>
        <p:spPr bwMode="auto">
          <a:xfrm>
            <a:off x="1028700" y="5207000"/>
            <a:ext cx="109474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Copperplate" charset="0"/>
              </a:rPr>
              <a:t>Click to edit Master text styles</a:t>
            </a:r>
          </a:p>
          <a:p>
            <a:pPr lvl="1"/>
            <a:r>
              <a:rPr lang="en-US" dirty="0">
                <a:sym typeface="Copperplate" charset="0"/>
              </a:rPr>
              <a:t>Second level</a:t>
            </a:r>
          </a:p>
          <a:p>
            <a:pPr lvl="2"/>
            <a:r>
              <a:rPr lang="en-US" dirty="0">
                <a:sym typeface="Copperplate" charset="0"/>
              </a:rPr>
              <a:t>Third level</a:t>
            </a:r>
          </a:p>
          <a:p>
            <a:pPr lvl="3"/>
            <a:r>
              <a:rPr lang="en-US" dirty="0">
                <a:sym typeface="Copperplate" charset="0"/>
              </a:rPr>
              <a:t>Fourth level</a:t>
            </a:r>
          </a:p>
          <a:p>
            <a:pPr lvl="4"/>
            <a:r>
              <a:rPr lang="en-US" dirty="0">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xmlns:p14="http://schemas.microsoft.com/office/powerpoint/2010/main"/>
  <p:txStyles>
    <p:titleStyle>
      <a:lvl1pPr algn="r" rtl="0" fontAlgn="base">
        <a:spcBef>
          <a:spcPct val="0"/>
        </a:spcBef>
        <a:spcAft>
          <a:spcPct val="0"/>
        </a:spcAft>
        <a:defRPr sz="8600">
          <a:solidFill>
            <a:schemeClr val="tx1"/>
          </a:solidFill>
          <a:latin typeface="Papyrus"/>
          <a:ea typeface="+mj-ea"/>
          <a:cs typeface="+mj-cs"/>
          <a:sym typeface="Copperplate Light" charset="0"/>
        </a:defRPr>
      </a:lvl1pPr>
      <a:lvl2pPr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2pPr>
      <a:lvl3pPr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3pPr>
      <a:lvl4pPr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4pPr>
      <a:lvl5pPr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5pPr>
      <a:lvl6pPr marL="457200"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6pPr>
      <a:lvl7pPr marL="914400"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7pPr>
      <a:lvl8pPr marL="1371600"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8pPr>
      <a:lvl9pPr marL="1828800" algn="r" rtl="0" fontAlgn="base">
        <a:spcBef>
          <a:spcPct val="0"/>
        </a:spcBef>
        <a:spcAft>
          <a:spcPct val="0"/>
        </a:spcAft>
        <a:defRPr sz="8600">
          <a:solidFill>
            <a:schemeClr val="tx1"/>
          </a:solidFill>
          <a:latin typeface="Copperplate Light" charset="0"/>
          <a:ea typeface="ヒラギノ明朝 ProN W3" charset="0"/>
          <a:cs typeface="ヒラギノ明朝 ProN W3" charset="0"/>
          <a:sym typeface="Copperplate Light" charset="0"/>
        </a:defRPr>
      </a:lvl9pPr>
    </p:titleStyle>
    <p:bodyStyle>
      <a:lvl1pPr algn="r" rtl="0" fontAlgn="base">
        <a:spcBef>
          <a:spcPct val="0"/>
        </a:spcBef>
        <a:spcAft>
          <a:spcPct val="0"/>
        </a:spcAft>
        <a:defRPr sz="4000">
          <a:solidFill>
            <a:schemeClr val="tx1"/>
          </a:solidFill>
          <a:latin typeface="Papyrus"/>
          <a:ea typeface="+mn-ea"/>
          <a:cs typeface="+mn-cs"/>
          <a:sym typeface="Copperplate" charset="0"/>
        </a:defRPr>
      </a:lvl1pPr>
      <a:lvl2pPr algn="r" rtl="0" fontAlgn="base">
        <a:spcBef>
          <a:spcPct val="0"/>
        </a:spcBef>
        <a:spcAft>
          <a:spcPct val="0"/>
        </a:spcAft>
        <a:defRPr sz="4000">
          <a:solidFill>
            <a:schemeClr val="tx1"/>
          </a:solidFill>
          <a:latin typeface="Papyrus"/>
          <a:ea typeface="+mn-ea"/>
          <a:cs typeface="+mn-cs"/>
          <a:sym typeface="Copperplate" charset="0"/>
        </a:defRPr>
      </a:lvl2pPr>
      <a:lvl3pPr algn="r" rtl="0" fontAlgn="base">
        <a:spcBef>
          <a:spcPct val="0"/>
        </a:spcBef>
        <a:spcAft>
          <a:spcPct val="0"/>
        </a:spcAft>
        <a:defRPr sz="4000">
          <a:solidFill>
            <a:schemeClr val="tx1"/>
          </a:solidFill>
          <a:latin typeface="Papyrus"/>
          <a:ea typeface="+mn-ea"/>
          <a:cs typeface="+mn-cs"/>
          <a:sym typeface="Copperplate" charset="0"/>
        </a:defRPr>
      </a:lvl3pPr>
      <a:lvl4pPr algn="r" rtl="0" fontAlgn="base">
        <a:spcBef>
          <a:spcPct val="0"/>
        </a:spcBef>
        <a:spcAft>
          <a:spcPct val="0"/>
        </a:spcAft>
        <a:defRPr sz="4000">
          <a:solidFill>
            <a:schemeClr val="tx1"/>
          </a:solidFill>
          <a:latin typeface="Papyrus"/>
          <a:ea typeface="+mn-ea"/>
          <a:cs typeface="+mn-cs"/>
          <a:sym typeface="Copperplate" charset="0"/>
        </a:defRPr>
      </a:lvl4pPr>
      <a:lvl5pPr algn="r" rtl="0" fontAlgn="base">
        <a:spcBef>
          <a:spcPct val="0"/>
        </a:spcBef>
        <a:spcAft>
          <a:spcPct val="0"/>
        </a:spcAft>
        <a:defRPr sz="4000">
          <a:solidFill>
            <a:schemeClr val="tx1"/>
          </a:solidFill>
          <a:latin typeface="Papyrus"/>
          <a:ea typeface="+mn-ea"/>
          <a:cs typeface="+mn-cs"/>
          <a:sym typeface="Copperplate" charset="0"/>
        </a:defRPr>
      </a:lvl5pPr>
      <a:lvl6pPr marL="457200" algn="r" rtl="0" fontAlgn="base">
        <a:spcBef>
          <a:spcPct val="0"/>
        </a:spcBef>
        <a:spcAft>
          <a:spcPct val="0"/>
        </a:spcAft>
        <a:defRPr sz="4000">
          <a:solidFill>
            <a:schemeClr val="tx1"/>
          </a:solidFill>
          <a:latin typeface="+mn-lt"/>
          <a:ea typeface="+mn-ea"/>
          <a:cs typeface="+mn-cs"/>
          <a:sym typeface="Copperplate" charset="0"/>
        </a:defRPr>
      </a:lvl6pPr>
      <a:lvl7pPr marL="914400" algn="r" rtl="0" fontAlgn="base">
        <a:spcBef>
          <a:spcPct val="0"/>
        </a:spcBef>
        <a:spcAft>
          <a:spcPct val="0"/>
        </a:spcAft>
        <a:defRPr sz="4000">
          <a:solidFill>
            <a:schemeClr val="tx1"/>
          </a:solidFill>
          <a:latin typeface="+mn-lt"/>
          <a:ea typeface="+mn-ea"/>
          <a:cs typeface="+mn-cs"/>
          <a:sym typeface="Copperplate" charset="0"/>
        </a:defRPr>
      </a:lvl7pPr>
      <a:lvl8pPr marL="1371600" algn="r" rtl="0" fontAlgn="base">
        <a:spcBef>
          <a:spcPct val="0"/>
        </a:spcBef>
        <a:spcAft>
          <a:spcPct val="0"/>
        </a:spcAft>
        <a:defRPr sz="4000">
          <a:solidFill>
            <a:schemeClr val="tx1"/>
          </a:solidFill>
          <a:latin typeface="+mn-lt"/>
          <a:ea typeface="+mn-ea"/>
          <a:cs typeface="+mn-cs"/>
          <a:sym typeface="Copperplate" charset="0"/>
        </a:defRPr>
      </a:lvl8pPr>
      <a:lvl9pPr marL="1828800" algn="r" rtl="0" fontAlgn="base">
        <a:spcBef>
          <a:spcPct val="0"/>
        </a:spcBef>
        <a:spcAft>
          <a:spcPct val="0"/>
        </a:spcAft>
        <a:defRPr sz="40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p:cNvSpPr>
            <a:spLocks noChangeArrowheads="1"/>
          </p:cNvSpPr>
          <p:nvPr>
            <p:ph type="title"/>
          </p:nvPr>
        </p:nvSpPr>
        <p:spPr bwMode="auto">
          <a:xfrm>
            <a:off x="635000" y="381000"/>
            <a:ext cx="11734800"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dirty="0">
                <a:sym typeface="Copperplate Light" charset="0"/>
              </a:rPr>
              <a:t>Click to edit Master title style</a:t>
            </a:r>
          </a:p>
        </p:txBody>
      </p:sp>
      <p:sp>
        <p:nvSpPr>
          <p:cNvPr id="16386" name="Rectangle 2"/>
          <p:cNvSpPr>
            <a:spLocks noChangeArrowheads="1"/>
          </p:cNvSpPr>
          <p:nvPr>
            <p:ph type="body" idx="1"/>
          </p:nvPr>
        </p:nvSpPr>
        <p:spPr bwMode="auto">
          <a:xfrm>
            <a:off x="635000" y="2146300"/>
            <a:ext cx="11734800"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Copperplate" charset="0"/>
              </a:rPr>
              <a:t>Click to edit Master text styles</a:t>
            </a:r>
          </a:p>
          <a:p>
            <a:pPr lvl="1"/>
            <a:r>
              <a:rPr lang="en-US" dirty="0">
                <a:sym typeface="Copperplate" charset="0"/>
              </a:rPr>
              <a:t>Second level</a:t>
            </a:r>
          </a:p>
          <a:p>
            <a:pPr lvl="2"/>
            <a:r>
              <a:rPr lang="en-US" dirty="0">
                <a:sym typeface="Copperplate" charset="0"/>
              </a:rPr>
              <a:t>Third level</a:t>
            </a:r>
          </a:p>
          <a:p>
            <a:pPr lvl="3"/>
            <a:r>
              <a:rPr lang="en-US" dirty="0">
                <a:sym typeface="Copperplate" charset="0"/>
              </a:rPr>
              <a:t>Fourth level</a:t>
            </a:r>
          </a:p>
          <a:p>
            <a:pPr lvl="4"/>
            <a:r>
              <a:rPr lang="en-US" dirty="0">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xmlns:p14="http://schemas.microsoft.com/office/powerpoint/2010/main"/>
  <p:txStyles>
    <p:titleStyle>
      <a:lvl1pPr algn="l" rtl="0" fontAlgn="base">
        <a:spcBef>
          <a:spcPct val="0"/>
        </a:spcBef>
        <a:spcAft>
          <a:spcPct val="0"/>
        </a:spcAft>
        <a:defRPr sz="8000">
          <a:solidFill>
            <a:schemeClr val="tx1"/>
          </a:solidFill>
          <a:latin typeface="Papyrus"/>
          <a:ea typeface="+mj-ea"/>
          <a:cs typeface="+mj-cs"/>
          <a:sym typeface="Copperplate Light" charset="0"/>
        </a:defRPr>
      </a:lvl1pPr>
      <a:lvl2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2pPr>
      <a:lvl3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3pPr>
      <a:lvl4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4pPr>
      <a:lvl5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5pPr>
      <a:lvl6pPr marL="4572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6pPr>
      <a:lvl7pPr marL="9144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7pPr>
      <a:lvl8pPr marL="13716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8pPr>
      <a:lvl9pPr marL="18288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9pPr>
    </p:titleStyle>
    <p:bodyStyle>
      <a:lvl1pPr marL="495300" indent="-495300" algn="l" rtl="0" fontAlgn="base">
        <a:spcBef>
          <a:spcPts val="4400"/>
        </a:spcBef>
        <a:spcAft>
          <a:spcPct val="0"/>
        </a:spcAft>
        <a:buSzPct val="93000"/>
        <a:buChar char="•"/>
        <a:defRPr sz="3400">
          <a:solidFill>
            <a:schemeClr val="tx1"/>
          </a:solidFill>
          <a:latin typeface="Papyrus"/>
          <a:ea typeface="+mn-ea"/>
          <a:cs typeface="+mn-cs"/>
          <a:sym typeface="Copperplate" charset="0"/>
        </a:defRPr>
      </a:lvl1pPr>
      <a:lvl2pPr marL="889000" indent="-495300" algn="l" rtl="0" fontAlgn="base">
        <a:spcBef>
          <a:spcPts val="4400"/>
        </a:spcBef>
        <a:spcAft>
          <a:spcPct val="0"/>
        </a:spcAft>
        <a:buSzPct val="93000"/>
        <a:buChar char="•"/>
        <a:defRPr sz="3400">
          <a:solidFill>
            <a:schemeClr val="tx1"/>
          </a:solidFill>
          <a:latin typeface="Papyrus"/>
          <a:ea typeface="+mn-ea"/>
          <a:cs typeface="+mn-cs"/>
          <a:sym typeface="Copperplate" charset="0"/>
        </a:defRPr>
      </a:lvl2pPr>
      <a:lvl3pPr marL="1333500" indent="-495300" algn="l" rtl="0" fontAlgn="base">
        <a:spcBef>
          <a:spcPts val="4400"/>
        </a:spcBef>
        <a:spcAft>
          <a:spcPct val="0"/>
        </a:spcAft>
        <a:buSzPct val="93000"/>
        <a:buChar char="•"/>
        <a:defRPr sz="3400">
          <a:solidFill>
            <a:schemeClr val="tx1"/>
          </a:solidFill>
          <a:latin typeface="Papyrus"/>
          <a:ea typeface="+mn-ea"/>
          <a:cs typeface="+mn-cs"/>
          <a:sym typeface="Copperplate" charset="0"/>
        </a:defRPr>
      </a:lvl3pPr>
      <a:lvl4pPr marL="1778000" indent="-495300" algn="l" rtl="0" fontAlgn="base">
        <a:spcBef>
          <a:spcPts val="4400"/>
        </a:spcBef>
        <a:spcAft>
          <a:spcPct val="0"/>
        </a:spcAft>
        <a:buSzPct val="93000"/>
        <a:buChar char="•"/>
        <a:defRPr sz="3400">
          <a:solidFill>
            <a:schemeClr val="tx1"/>
          </a:solidFill>
          <a:latin typeface="Papyrus"/>
          <a:ea typeface="+mn-ea"/>
          <a:cs typeface="+mn-cs"/>
          <a:sym typeface="Copperplate" charset="0"/>
        </a:defRPr>
      </a:lvl4pPr>
      <a:lvl5pPr marL="2222500" indent="-495300" algn="l" rtl="0" fontAlgn="base">
        <a:spcBef>
          <a:spcPts val="4400"/>
        </a:spcBef>
        <a:spcAft>
          <a:spcPct val="0"/>
        </a:spcAft>
        <a:buSzPct val="93000"/>
        <a:buChar char="•"/>
        <a:defRPr sz="3400">
          <a:solidFill>
            <a:schemeClr val="tx1"/>
          </a:solidFill>
          <a:latin typeface="Papyrus"/>
          <a:ea typeface="+mn-ea"/>
          <a:cs typeface="+mn-cs"/>
          <a:sym typeface="Copperplate" charset="0"/>
        </a:defRPr>
      </a:lvl5pPr>
      <a:lvl6pPr marL="2679700" indent="-495300" algn="l" rtl="0" fontAlgn="base">
        <a:spcBef>
          <a:spcPts val="4400"/>
        </a:spcBef>
        <a:spcAft>
          <a:spcPct val="0"/>
        </a:spcAft>
        <a:buSzPct val="93000"/>
        <a:buChar char="•"/>
        <a:defRPr sz="3400">
          <a:solidFill>
            <a:schemeClr val="tx1"/>
          </a:solidFill>
          <a:latin typeface="+mn-lt"/>
          <a:ea typeface="+mn-ea"/>
          <a:cs typeface="+mn-cs"/>
          <a:sym typeface="Copperplate" charset="0"/>
        </a:defRPr>
      </a:lvl6pPr>
      <a:lvl7pPr marL="3136900" indent="-495300" algn="l" rtl="0" fontAlgn="base">
        <a:spcBef>
          <a:spcPts val="4400"/>
        </a:spcBef>
        <a:spcAft>
          <a:spcPct val="0"/>
        </a:spcAft>
        <a:buSzPct val="93000"/>
        <a:buChar char="•"/>
        <a:defRPr sz="3400">
          <a:solidFill>
            <a:schemeClr val="tx1"/>
          </a:solidFill>
          <a:latin typeface="+mn-lt"/>
          <a:ea typeface="+mn-ea"/>
          <a:cs typeface="+mn-cs"/>
          <a:sym typeface="Copperplate" charset="0"/>
        </a:defRPr>
      </a:lvl7pPr>
      <a:lvl8pPr marL="3594100" indent="-495300" algn="l" rtl="0" fontAlgn="base">
        <a:spcBef>
          <a:spcPts val="4400"/>
        </a:spcBef>
        <a:spcAft>
          <a:spcPct val="0"/>
        </a:spcAft>
        <a:buSzPct val="93000"/>
        <a:buChar char="•"/>
        <a:defRPr sz="3400">
          <a:solidFill>
            <a:schemeClr val="tx1"/>
          </a:solidFill>
          <a:latin typeface="+mn-lt"/>
          <a:ea typeface="+mn-ea"/>
          <a:cs typeface="+mn-cs"/>
          <a:sym typeface="Copperplate" charset="0"/>
        </a:defRPr>
      </a:lvl8pPr>
      <a:lvl9pPr marL="4051300" indent="-495300" algn="l" rtl="0" fontAlgn="base">
        <a:spcBef>
          <a:spcPts val="4400"/>
        </a:spcBef>
        <a:spcAft>
          <a:spcPct val="0"/>
        </a:spcAft>
        <a:buSzPct val="93000"/>
        <a:buChar char="•"/>
        <a:defRPr sz="34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xmlns:p14="http://schemas.microsoft.com/office/powerpoint/2010/main"/>
  <p:txStyles>
    <p:titleStyle>
      <a:lvl1pPr algn="l" rtl="0" fontAlgn="base">
        <a:spcBef>
          <a:spcPct val="0"/>
        </a:spcBef>
        <a:spcAft>
          <a:spcPct val="0"/>
        </a:spcAft>
        <a:defRPr sz="8000">
          <a:solidFill>
            <a:schemeClr val="tx1"/>
          </a:solidFill>
          <a:latin typeface="+mj-lt"/>
          <a:ea typeface="+mj-ea"/>
          <a:cs typeface="+mj-cs"/>
          <a:sym typeface="Copperplate Light" charset="0"/>
        </a:defRPr>
      </a:lvl1pPr>
      <a:lvl2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2pPr>
      <a:lvl3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3pPr>
      <a:lvl4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4pPr>
      <a:lvl5pPr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5pPr>
      <a:lvl6pPr marL="4572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6pPr>
      <a:lvl7pPr marL="9144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7pPr>
      <a:lvl8pPr marL="13716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8pPr>
      <a:lvl9pPr marL="1828800" algn="l" rtl="0" fontAlgn="base">
        <a:spcBef>
          <a:spcPct val="0"/>
        </a:spcBef>
        <a:spcAft>
          <a:spcPct val="0"/>
        </a:spcAft>
        <a:defRPr sz="8000">
          <a:solidFill>
            <a:schemeClr val="tx1"/>
          </a:solidFill>
          <a:latin typeface="Copperplate Light" charset="0"/>
          <a:ea typeface="ヒラギノ明朝 ProN W3" charset="0"/>
          <a:cs typeface="ヒラギノ明朝 ProN W3" charset="0"/>
          <a:sym typeface="Copperplate Light" charset="0"/>
        </a:defRPr>
      </a:lvl9pPr>
    </p:titleStyle>
    <p:bodyStyle>
      <a:lvl1pPr marL="4953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1pPr>
      <a:lvl2pPr marL="9398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2pPr>
      <a:lvl3pPr marL="13843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3pPr>
      <a:lvl4pPr marL="18288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4pPr>
      <a:lvl5pPr marL="22733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5pPr>
      <a:lvl6pPr marL="27305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6pPr>
      <a:lvl7pPr marL="31877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7pPr>
      <a:lvl8pPr marL="36449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8pPr>
      <a:lvl9pPr marL="4102100" indent="-495300" algn="l" rtl="0" fontAlgn="base">
        <a:spcBef>
          <a:spcPts val="5000"/>
        </a:spcBef>
        <a:spcAft>
          <a:spcPct val="0"/>
        </a:spcAft>
        <a:buSzPct val="93000"/>
        <a:buChar char="•"/>
        <a:defRPr sz="38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2050"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marL="8382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1pPr>
      <a:lvl2pPr marL="12827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2pPr>
      <a:lvl3pPr marL="17272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3pPr>
      <a:lvl4pPr marL="21717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4pPr>
      <a:lvl5pPr marL="26162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5pPr>
      <a:lvl6pPr marL="30734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6pPr>
      <a:lvl7pPr marL="35306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7pPr>
      <a:lvl8pPr marL="39878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8pPr>
      <a:lvl9pPr marL="4445000" indent="-571500" algn="l" rtl="0" fontAlgn="base">
        <a:spcBef>
          <a:spcPts val="2400"/>
        </a:spcBef>
        <a:spcAft>
          <a:spcPct val="0"/>
        </a:spcAft>
        <a:buSzPct val="171000"/>
        <a:buFont typeface="Papyrus" charset="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ph type="title"/>
          </p:nvPr>
        </p:nvSpPr>
        <p:spPr bwMode="auto">
          <a:xfrm>
            <a:off x="635000" y="2463800"/>
            <a:ext cx="6007100" cy="271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dirty="0">
                <a:sym typeface="Copperplate Light" charset="0"/>
              </a:rPr>
              <a:t>Click to edit Master title style</a:t>
            </a:r>
          </a:p>
        </p:txBody>
      </p:sp>
      <p:sp>
        <p:nvSpPr>
          <p:cNvPr id="3074" name="Rectangle 2"/>
          <p:cNvSpPr>
            <a:spLocks noChangeArrowheads="1"/>
          </p:cNvSpPr>
          <p:nvPr>
            <p:ph type="body" idx="1"/>
          </p:nvPr>
        </p:nvSpPr>
        <p:spPr bwMode="auto">
          <a:xfrm>
            <a:off x="635000" y="5207000"/>
            <a:ext cx="60071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Copperplate" charset="0"/>
              </a:rPr>
              <a:t>Click to edit Master text styles</a:t>
            </a:r>
          </a:p>
          <a:p>
            <a:pPr lvl="1"/>
            <a:r>
              <a:rPr lang="en-US" dirty="0">
                <a:sym typeface="Copperplate" charset="0"/>
              </a:rPr>
              <a:t>Second level</a:t>
            </a:r>
          </a:p>
          <a:p>
            <a:pPr lvl="2"/>
            <a:r>
              <a:rPr lang="en-US" dirty="0">
                <a:sym typeface="Copperplate" charset="0"/>
              </a:rPr>
              <a:t>Third level</a:t>
            </a:r>
          </a:p>
          <a:p>
            <a:pPr lvl="3"/>
            <a:r>
              <a:rPr lang="en-US" dirty="0">
                <a:sym typeface="Copperplate" charset="0"/>
              </a:rPr>
              <a:t>Fourth level</a:t>
            </a:r>
          </a:p>
          <a:p>
            <a:pPr lvl="4"/>
            <a:r>
              <a:rPr lang="en-US" dirty="0">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p:txStyles>
    <p:titleStyle>
      <a:lvl1pPr algn="l" rtl="0" fontAlgn="base">
        <a:spcBef>
          <a:spcPct val="0"/>
        </a:spcBef>
        <a:spcAft>
          <a:spcPct val="0"/>
        </a:spcAft>
        <a:defRPr sz="6500">
          <a:solidFill>
            <a:schemeClr val="tx1"/>
          </a:solidFill>
          <a:latin typeface="Papyrus"/>
          <a:ea typeface="+mj-ea"/>
          <a:cs typeface="+mj-cs"/>
          <a:sym typeface="Copperplate Light" charset="0"/>
        </a:defRPr>
      </a:lvl1pPr>
      <a:lvl2pPr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2pPr>
      <a:lvl3pPr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3pPr>
      <a:lvl4pPr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4pPr>
      <a:lvl5pPr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5pPr>
      <a:lvl6pPr marL="457200"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6pPr>
      <a:lvl7pPr marL="914400"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7pPr>
      <a:lvl8pPr marL="1371600"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8pPr>
      <a:lvl9pPr marL="1828800" algn="l" rtl="0" fontAlgn="base">
        <a:spcBef>
          <a:spcPct val="0"/>
        </a:spcBef>
        <a:spcAft>
          <a:spcPct val="0"/>
        </a:spcAft>
        <a:defRPr sz="6500">
          <a:solidFill>
            <a:schemeClr val="tx1"/>
          </a:solidFill>
          <a:latin typeface="Copperplate Light" charset="0"/>
          <a:ea typeface="ヒラギノ明朝 ProN W3" charset="0"/>
          <a:cs typeface="ヒラギノ明朝 ProN W3" charset="0"/>
          <a:sym typeface="Copperplate Light" charset="0"/>
        </a:defRPr>
      </a:lvl9pPr>
    </p:titleStyle>
    <p:bodyStyle>
      <a:lvl1pPr algn="l" rtl="0" fontAlgn="base">
        <a:spcBef>
          <a:spcPct val="0"/>
        </a:spcBef>
        <a:spcAft>
          <a:spcPct val="0"/>
        </a:spcAft>
        <a:defRPr sz="4000">
          <a:solidFill>
            <a:schemeClr val="tx1"/>
          </a:solidFill>
          <a:latin typeface="Papyrus"/>
          <a:ea typeface="+mn-ea"/>
          <a:cs typeface="+mn-cs"/>
          <a:sym typeface="Copperplate" charset="0"/>
        </a:defRPr>
      </a:lvl1pPr>
      <a:lvl2pPr algn="l" rtl="0" fontAlgn="base">
        <a:spcBef>
          <a:spcPct val="0"/>
        </a:spcBef>
        <a:spcAft>
          <a:spcPct val="0"/>
        </a:spcAft>
        <a:defRPr sz="4000">
          <a:solidFill>
            <a:schemeClr val="tx1"/>
          </a:solidFill>
          <a:latin typeface="Papyrus"/>
          <a:ea typeface="+mn-ea"/>
          <a:cs typeface="+mn-cs"/>
          <a:sym typeface="Copperplate" charset="0"/>
        </a:defRPr>
      </a:lvl2pPr>
      <a:lvl3pPr algn="l" rtl="0" fontAlgn="base">
        <a:spcBef>
          <a:spcPct val="0"/>
        </a:spcBef>
        <a:spcAft>
          <a:spcPct val="0"/>
        </a:spcAft>
        <a:defRPr sz="4000">
          <a:solidFill>
            <a:schemeClr val="tx1"/>
          </a:solidFill>
          <a:latin typeface="Papyrus"/>
          <a:ea typeface="+mn-ea"/>
          <a:cs typeface="+mn-cs"/>
          <a:sym typeface="Copperplate" charset="0"/>
        </a:defRPr>
      </a:lvl3pPr>
      <a:lvl4pPr algn="l" rtl="0" fontAlgn="base">
        <a:spcBef>
          <a:spcPct val="0"/>
        </a:spcBef>
        <a:spcAft>
          <a:spcPct val="0"/>
        </a:spcAft>
        <a:defRPr sz="4000">
          <a:solidFill>
            <a:schemeClr val="tx1"/>
          </a:solidFill>
          <a:latin typeface="Papyrus"/>
          <a:ea typeface="+mn-ea"/>
          <a:cs typeface="+mn-cs"/>
          <a:sym typeface="Copperplate" charset="0"/>
        </a:defRPr>
      </a:lvl4pPr>
      <a:lvl5pPr algn="l" rtl="0" fontAlgn="base">
        <a:spcBef>
          <a:spcPct val="0"/>
        </a:spcBef>
        <a:spcAft>
          <a:spcPct val="0"/>
        </a:spcAft>
        <a:defRPr sz="4000">
          <a:solidFill>
            <a:schemeClr val="tx1"/>
          </a:solidFill>
          <a:latin typeface="Papyrus"/>
          <a:ea typeface="+mn-ea"/>
          <a:cs typeface="+mn-cs"/>
          <a:sym typeface="Copperplate" charset="0"/>
        </a:defRPr>
      </a:lvl5pPr>
      <a:lvl6pPr marL="457200" algn="l" rtl="0" fontAlgn="base">
        <a:spcBef>
          <a:spcPct val="0"/>
        </a:spcBef>
        <a:spcAft>
          <a:spcPct val="0"/>
        </a:spcAft>
        <a:defRPr sz="4000">
          <a:solidFill>
            <a:schemeClr val="tx1"/>
          </a:solidFill>
          <a:latin typeface="+mn-lt"/>
          <a:ea typeface="+mn-ea"/>
          <a:cs typeface="+mn-cs"/>
          <a:sym typeface="Copperplate" charset="0"/>
        </a:defRPr>
      </a:lvl6pPr>
      <a:lvl7pPr marL="914400" algn="l" rtl="0" fontAlgn="base">
        <a:spcBef>
          <a:spcPct val="0"/>
        </a:spcBef>
        <a:spcAft>
          <a:spcPct val="0"/>
        </a:spcAft>
        <a:defRPr sz="4000">
          <a:solidFill>
            <a:schemeClr val="tx1"/>
          </a:solidFill>
          <a:latin typeface="+mn-lt"/>
          <a:ea typeface="+mn-ea"/>
          <a:cs typeface="+mn-cs"/>
          <a:sym typeface="Copperplate" charset="0"/>
        </a:defRPr>
      </a:lvl7pPr>
      <a:lvl8pPr marL="1371600" algn="l" rtl="0" fontAlgn="base">
        <a:spcBef>
          <a:spcPct val="0"/>
        </a:spcBef>
        <a:spcAft>
          <a:spcPct val="0"/>
        </a:spcAft>
        <a:defRPr sz="4000">
          <a:solidFill>
            <a:schemeClr val="tx1"/>
          </a:solidFill>
          <a:latin typeface="+mn-lt"/>
          <a:ea typeface="+mn-ea"/>
          <a:cs typeface="+mn-cs"/>
          <a:sym typeface="Copperplate" charset="0"/>
        </a:defRPr>
      </a:lvl8pPr>
      <a:lvl9pPr marL="1828800" algn="l" rtl="0" fontAlgn="base">
        <a:spcBef>
          <a:spcPct val="0"/>
        </a:spcBef>
        <a:spcAft>
          <a:spcPct val="0"/>
        </a:spcAft>
        <a:defRPr sz="4000">
          <a:solidFill>
            <a:schemeClr val="tx1"/>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4098"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marL="7604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1pPr>
      <a:lvl2pPr marL="12049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2pPr>
      <a:lvl3pPr marL="16494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3pPr>
      <a:lvl4pPr marL="20939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4pPr>
      <a:lvl5pPr marL="25384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5pPr>
      <a:lvl6pPr marL="29956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6pPr>
      <a:lvl7pPr marL="34528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7pPr>
      <a:lvl8pPr marL="39100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8pPr>
      <a:lvl9pPr marL="4367213" indent="-493713" algn="l" rtl="0" fontAlgn="base">
        <a:spcBef>
          <a:spcPts val="3800"/>
        </a:spcBef>
        <a:spcAft>
          <a:spcPct val="0"/>
        </a:spcAft>
        <a:buSzPct val="171000"/>
        <a:buFont typeface="Papyrus" charset="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1pPr>
      <a:lvl2pPr marL="12827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2pPr>
      <a:lvl3pPr marL="17272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3pPr>
      <a:lvl4pPr marL="21717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4pPr>
      <a:lvl5pPr marL="26162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5pPr>
      <a:lvl6pPr marL="30734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6pPr>
      <a:lvl7pPr marL="35306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7pPr>
      <a:lvl8pPr marL="39878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8pPr>
      <a:lvl9pPr marL="4445000" indent="-571500" algn="l" rtl="0" fontAlgn="base">
        <a:spcBef>
          <a:spcPts val="4800"/>
        </a:spcBef>
        <a:spcAft>
          <a:spcPct val="0"/>
        </a:spcAft>
        <a:buSzPct val="171000"/>
        <a:buFont typeface="Papyrus" charset="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Papyrus" charset="0"/>
        </a:defRPr>
      </a:lvl1pPr>
      <a:lvl2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84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9218"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cut-the-knot.org/proofs/chocolad.shtml"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57.xml"/><Relationship Id="rId2" Type="http://schemas.openxmlformats.org/officeDocument/2006/relationships/image" Target="../media/image2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2.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7.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8.jpeg"/><Relationship Id="rId3" Type="http://schemas.openxmlformats.org/officeDocument/2006/relationships/image" Target="../media/image3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4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1.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2.jpeg"/><Relationship Id="rId3" Type="http://schemas.openxmlformats.org/officeDocument/2006/relationships/image" Target="../media/image43.png"/></Relationships>
</file>

<file path=ppt/slides/_rels/slide1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3.png"/><Relationship Id="rId1" Type="http://schemas.openxmlformats.org/officeDocument/2006/relationships/slideLayout" Target="../slideLayouts/slideLayout68.xml"/><Relationship Id="rId2" Type="http://schemas.openxmlformats.org/officeDocument/2006/relationships/image" Target="../media/image4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2.jpeg"/><Relationship Id="rId3" Type="http://schemas.openxmlformats.org/officeDocument/2006/relationships/image" Target="../media/image45.png"/></Relationships>
</file>

<file path=ppt/slides/_rels/slide1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png"/><Relationship Id="rId1" Type="http://schemas.openxmlformats.org/officeDocument/2006/relationships/slideLayout" Target="../slideLayouts/slideLayout68.xml"/><Relationship Id="rId2" Type="http://schemas.openxmlformats.org/officeDocument/2006/relationships/image" Target="../media/image4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png"/><Relationship Id="rId1" Type="http://schemas.openxmlformats.org/officeDocument/2006/relationships/slideLayout" Target="../slideLayouts/slideLayout68.xml"/><Relationship Id="rId2" Type="http://schemas.openxmlformats.org/officeDocument/2006/relationships/image" Target="../media/image42.jpeg"/></Relationships>
</file>

<file path=ppt/slides/_rels/slide1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png"/><Relationship Id="rId1" Type="http://schemas.openxmlformats.org/officeDocument/2006/relationships/slideLayout" Target="../slideLayouts/slideLayout68.xml"/><Relationship Id="rId2" Type="http://schemas.openxmlformats.org/officeDocument/2006/relationships/image" Target="../media/image42.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44.png"/><Relationship Id="rId1" Type="http://schemas.openxmlformats.org/officeDocument/2006/relationships/slideLayout" Target="../slideLayouts/slideLayout46.xml"/><Relationship Id="rId2" Type="http://schemas.openxmlformats.org/officeDocument/2006/relationships/image" Target="../media/image46.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48.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5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5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em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png"/><Relationship Id="rId3" Type="http://schemas.openxmlformats.org/officeDocument/2006/relationships/image" Target="../media/image1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19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1.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19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1.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19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1.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19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1.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4.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5.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6.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8.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9.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1.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2.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5.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7.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0.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1.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2.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3.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4.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5.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3.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png"/><Relationship Id="rId3" Type="http://schemas.openxmlformats.org/officeDocument/2006/relationships/image" Target="../media/image99.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png"/><Relationship Id="rId3" Type="http://schemas.openxmlformats.org/officeDocument/2006/relationships/image" Target="../media/image101.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4.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52.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53.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5.jpe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6.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7.png"/></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8.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02.pn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03.pn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pn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5.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6.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7.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8.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png"/><Relationship Id="rId3" Type="http://schemas.openxmlformats.org/officeDocument/2006/relationships/image" Target="../media/image110.pn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png"/><Relationship Id="rId3" Type="http://schemas.openxmlformats.org/officeDocument/2006/relationships/image" Target="../media/image114.png"/></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8.png"/></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15.jpeg"/></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16.png"/></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17.png"/></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17.png"/><Relationship Id="rId3" Type="http://schemas.openxmlformats.org/officeDocument/2006/relationships/image" Target="../media/image118.png"/></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0.png"/></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21.png"/></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2.png"/></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3.png"/></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4.png"/></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eg"/><Relationship Id="rId3" Type="http://schemas.openxmlformats.org/officeDocument/2006/relationships/image" Target="../media/image21.jpeg"/></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25.jpeg"/></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6.png"/></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7.png"/><Relationship Id="rId3" Type="http://schemas.openxmlformats.org/officeDocument/2006/relationships/image" Target="../media/image128.png"/></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png"/></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png"/></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en.wikipedia.org/wiki/Jon_Bentley" TargetMode="Externa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0.png"/></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2.png"/></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0.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image" Target="../media/image134.gif"/><Relationship Id="rId1" Type="http://schemas.microsoft.com/office/2007/relationships/media" Target="file://localhost/Users/Nachum/Desktop/All.ppt_media/Pyramid_of_35_spheres_animation-1.mov" TargetMode="External"/><Relationship Id="rId2" Type="http://schemas.openxmlformats.org/officeDocument/2006/relationships/video" Target="file://localhost/Users/Nachum/Desktop/All.ppt_media/Pyramid_of_35_spheres_animation-1.mov" TargetMode="Externa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ph type="title"/>
          </p:nvPr>
        </p:nvSpPr>
        <p:spPr>
          <a:xfrm>
            <a:off x="1028700" y="2476500"/>
            <a:ext cx="10947400" cy="6527800"/>
          </a:xfrm>
          <a:ln/>
        </p:spPr>
        <p:txBody>
          <a:bodyPr/>
          <a:lstStyle/>
          <a:p>
            <a:r>
              <a:rPr lang="en-US"/>
              <a:t>Methods for</a:t>
            </a:r>
            <a:br>
              <a:rPr lang="en-US"/>
            </a:br>
            <a:r>
              <a:rPr lang="en-US"/>
              <a:t>Proving </a:t>
            </a:r>
            <a:br>
              <a:rPr lang="en-US"/>
            </a:br>
            <a:r>
              <a:rPr lang="en-US"/>
              <a:t>Termination</a:t>
            </a:r>
            <a:br>
              <a:rPr lang="en-US"/>
            </a:b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247650"/>
            <a:ext cx="11938000" cy="876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ChangeArrowheads="1"/>
          </p:cNvSpPr>
          <p:nvPr>
            <p:ph type="title"/>
          </p:nvPr>
        </p:nvSpPr>
        <p:spPr>
          <a:ln/>
        </p:spPr>
        <p:txBody>
          <a:bodyPr/>
          <a:lstStyle/>
          <a:p>
            <a:r>
              <a:rPr lang="en-US"/>
              <a:t>Basic A(</a:t>
            </a:r>
            <a:r>
              <a:rPr lang="en-US" sz="6400">
                <a:latin typeface="Chalkboard" charset="0"/>
                <a:cs typeface="Chalkboard" charset="0"/>
                <a:sym typeface="Chalkboard" charset="0"/>
              </a:rPr>
              <a:t>m,n</a:t>
            </a:r>
            <a:r>
              <a:rPr lang="en-US"/>
              <a:t>)</a:t>
            </a:r>
            <a:br>
              <a:rPr lang="en-US"/>
            </a:br>
            <a:endParaRPr lang="en-US"/>
          </a:p>
        </p:txBody>
      </p:sp>
      <p:sp>
        <p:nvSpPr>
          <p:cNvPr id="121858" name="Rectangle 2"/>
          <p:cNvSpPr>
            <a:spLocks noChangeArrowheads="1"/>
          </p:cNvSpPr>
          <p:nvPr>
            <p:ph type="body" idx="1"/>
          </p:nvPr>
        </p:nvSpPr>
        <p:spPr>
          <a:xfrm>
            <a:off x="635000" y="2146300"/>
            <a:ext cx="12865100" cy="7543800"/>
          </a:xfrm>
          <a:ln/>
        </p:spPr>
        <p:txBody>
          <a:bodyPr/>
          <a:lstStyle/>
          <a:p>
            <a:pPr algn="just">
              <a:lnSpc>
                <a:spcPct val="70000"/>
              </a:lnSpc>
              <a:spcBef>
                <a:spcPts val="200"/>
              </a:spcBef>
            </a:pPr>
            <a:r>
              <a:rPr lang="en-US" sz="2400" b="1" dirty="0">
                <a:latin typeface="Papyrus"/>
                <a:cs typeface="Papyrus"/>
                <a:sym typeface="Courier" charset="0"/>
              </a:rPr>
              <a:t>DIM s(</a:t>
            </a:r>
            <a:r>
              <a:rPr lang="en-US" sz="2400" b="1" dirty="0" err="1">
                <a:latin typeface="Papyrus"/>
                <a:cs typeface="Papyrus"/>
                <a:sym typeface="Courier" charset="0"/>
              </a:rPr>
              <a:t>tsize</a:t>
            </a:r>
            <a:r>
              <a:rPr lang="en-US" sz="2400" b="1" dirty="0">
                <a:latin typeface="Papyrus"/>
                <a:cs typeface="Papyrus"/>
                <a:sym typeface="Courier" charset="0"/>
              </a:rPr>
              <a:t>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1: s(t) = m</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DO</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c = c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m = s(t): t = t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IF m = 0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ELSEIF n = 0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t + 1: s(t) = m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ELSE</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t + 1: s(t) = m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t + 1: s(t) = m</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IF t &gt; d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d = t</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IF d &gt; </a:t>
            </a:r>
            <a:r>
              <a:rPr lang="en-US" sz="2400" b="1" dirty="0" err="1">
                <a:latin typeface="Papyrus"/>
                <a:cs typeface="Papyrus"/>
                <a:sym typeface="Courier" charset="0"/>
              </a:rPr>
              <a:t>tsize</a:t>
            </a: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PRINT "failure": END</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LOOP UNTIL t = 0</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A = 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END FUNCTION</a:t>
            </a:r>
            <a:endParaRPr lang="en-US" sz="2400" b="1" dirty="0">
              <a:latin typeface="Papyrus"/>
              <a:ea typeface="ヒラギノ角ゴ ProN W6" charset="0"/>
              <a:cs typeface="ヒラギノ角ゴ ProN W6" charset="0"/>
              <a:sym typeface="Courier" charset="0"/>
            </a:endParaRPr>
          </a:p>
        </p:txBody>
      </p:sp>
      <p:sp>
        <p:nvSpPr>
          <p:cNvPr id="121859" name="Rectangle 3"/>
          <p:cNvSpPr>
            <a:spLocks/>
          </p:cNvSpPr>
          <p:nvPr/>
        </p:nvSpPr>
        <p:spPr bwMode="auto">
          <a:xfrm>
            <a:off x="7416800" y="4197350"/>
            <a:ext cx="53467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a:solidFill>
                  <a:srgbClr val="290082"/>
                </a:solidFill>
                <a:ea typeface="ＭＳ Ｐゴシック" charset="0"/>
                <a:cs typeface="Gill Sans" charset="0"/>
              </a:rPr>
              <a:t>s(1:tsize) lexicographically</a:t>
            </a:r>
          </a:p>
        </p:txBody>
      </p:sp>
    </p:spTree>
  </p:cSld>
  <p:clrMapOvr>
    <a:masterClrMapping/>
  </p:clrMapOvr>
  <p:transition xmlns:p14="http://schemas.microsoft.com/office/powerpoint/2010/mai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ChangeArrowheads="1"/>
          </p:cNvSpPr>
          <p:nvPr>
            <p:ph type="title"/>
          </p:nvPr>
        </p:nvSpPr>
        <p:spPr>
          <a:ln/>
        </p:spPr>
        <p:txBody>
          <a:bodyPr/>
          <a:lstStyle/>
          <a:p>
            <a:r>
              <a:rPr lang="en-US"/>
              <a:t>Sequences</a:t>
            </a:r>
          </a:p>
        </p:txBody>
      </p:sp>
      <p:sp>
        <p:nvSpPr>
          <p:cNvPr id="122882" name="Rectangle 2"/>
          <p:cNvSpPr>
            <a:spLocks noChangeArrowheads="1"/>
          </p:cNvSpPr>
          <p:nvPr>
            <p:ph type="body" idx="1"/>
          </p:nvPr>
        </p:nvSpPr>
        <p:spPr>
          <a:xfrm>
            <a:off x="1003300" y="2819400"/>
            <a:ext cx="11811000" cy="5842000"/>
          </a:xfrm>
          <a:ln/>
        </p:spPr>
        <p:txBody>
          <a:bodyPr/>
          <a:lstStyle/>
          <a:p>
            <a:r>
              <a:rPr lang="en-US" dirty="0"/>
              <a:t>(</a:t>
            </a:r>
            <a:r>
              <a:rPr lang="en-US" dirty="0" err="1"/>
              <a:t>a,b,c</a:t>
            </a:r>
            <a:r>
              <a:rPr lang="en-US" dirty="0"/>
              <a:t>,...) &gt; (a</a:t>
            </a:r>
            <a:r>
              <a:rPr lang="ja-JP" altLang="en-US" dirty="0">
                <a:latin typeface="Papyrus"/>
              </a:rPr>
              <a:t>’</a:t>
            </a:r>
            <a:r>
              <a:rPr lang="en-US" dirty="0"/>
              <a:t>,b</a:t>
            </a:r>
            <a:r>
              <a:rPr lang="ja-JP" altLang="en-US" dirty="0">
                <a:latin typeface="Papyrus"/>
              </a:rPr>
              <a:t>’</a:t>
            </a:r>
            <a:r>
              <a:rPr lang="en-US" dirty="0"/>
              <a:t>,c</a:t>
            </a:r>
            <a:r>
              <a:rPr lang="ja-JP" altLang="en-US" dirty="0">
                <a:latin typeface="Papyrus"/>
              </a:rPr>
              <a:t>’</a:t>
            </a:r>
            <a:r>
              <a:rPr lang="en-US" dirty="0"/>
              <a:t>,d</a:t>
            </a:r>
            <a:r>
              <a:rPr lang="ja-JP" altLang="en-US" dirty="0">
                <a:latin typeface="Papyrus"/>
              </a:rPr>
              <a:t>’</a:t>
            </a:r>
            <a:r>
              <a:rPr lang="en-US" dirty="0"/>
              <a:t>,...)</a:t>
            </a:r>
          </a:p>
          <a:p>
            <a:r>
              <a:rPr lang="en-US" dirty="0" err="1"/>
              <a:t>Lex</a:t>
            </a:r>
            <a:r>
              <a:rPr lang="en-US" dirty="0"/>
              <a:t> is bad : 10 &gt; 010 &gt; 0010 &gt; ...</a:t>
            </a:r>
          </a:p>
          <a:p>
            <a:r>
              <a:rPr lang="en-US" dirty="0"/>
              <a:t>Length-</a:t>
            </a:r>
            <a:r>
              <a:rPr lang="en-US" dirty="0" err="1"/>
              <a:t>lex</a:t>
            </a:r>
            <a:r>
              <a:rPr lang="en-US" dirty="0"/>
              <a:t>: 0010 &gt; 010 &gt; 001 &gt; 10 &gt; 01</a:t>
            </a:r>
          </a:p>
          <a:p>
            <a:endParaRPr lang="en-US" dirty="0"/>
          </a:p>
        </p:txBody>
      </p:sp>
    </p:spTree>
  </p:cSld>
  <p:clrMapOvr>
    <a:masterClrMapping/>
  </p:clrMapOvr>
  <p:transition xmlns:p14="http://schemas.microsoft.com/office/powerpoint/2010/mai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ph type="title"/>
          </p:nvPr>
        </p:nvSpPr>
        <p:spPr>
          <a:ln/>
        </p:spPr>
        <p:txBody>
          <a:bodyPr/>
          <a:lstStyle/>
          <a:p>
            <a:r>
              <a:rPr lang="en-US"/>
              <a:t>Unbounded Sequences</a:t>
            </a:r>
          </a:p>
        </p:txBody>
      </p:sp>
      <p:sp>
        <p:nvSpPr>
          <p:cNvPr id="123906" name="Rectangle 2"/>
          <p:cNvSpPr>
            <a:spLocks noChangeArrowheads="1"/>
          </p:cNvSpPr>
          <p:nvPr>
            <p:ph type="body" idx="1"/>
          </p:nvPr>
        </p:nvSpPr>
        <p:spPr>
          <a:xfrm>
            <a:off x="1003300" y="2819400"/>
            <a:ext cx="11811000" cy="5842000"/>
          </a:xfrm>
          <a:ln/>
        </p:spPr>
        <p:txBody>
          <a:bodyPr/>
          <a:lstStyle/>
          <a:p>
            <a:pPr marL="571500" indent="-304800"/>
            <a:r>
              <a:rPr lang="en-US"/>
              <a:t>Sorted-lex: 221 &gt; 211110000 &gt; 2111000000 &gt; ...</a:t>
            </a:r>
          </a:p>
          <a:p>
            <a:pPr marL="571500" indent="-304800"/>
            <a:endParaRPr lang="en-US"/>
          </a:p>
          <a:p>
            <a:pPr marL="571500" indent="-304800"/>
            <a:r>
              <a:rPr lang="en-US"/>
              <a:t>Sorted-lex: ∞∞21 &gt; ∞88880 &gt; 9998888000 &gt; ...</a:t>
            </a:r>
          </a:p>
        </p:txBody>
      </p:sp>
    </p:spTree>
  </p:cSld>
  <p:clrMapOvr>
    <a:masterClrMapping/>
  </p:clrMapOvr>
  <p:transition xmlns:p14="http://schemas.microsoft.com/office/powerpoint/2010/mai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ph type="title"/>
          </p:nvPr>
        </p:nvSpPr>
        <p:spPr>
          <a:ln/>
        </p:spPr>
        <p:txBody>
          <a:bodyPr/>
          <a:lstStyle/>
          <a:p>
            <a:r>
              <a:rPr lang="en-US"/>
              <a:t>Sorted Sequences</a:t>
            </a:r>
          </a:p>
        </p:txBody>
      </p:sp>
      <p:sp>
        <p:nvSpPr>
          <p:cNvPr id="124930" name="Rectangle 2"/>
          <p:cNvSpPr>
            <a:spLocks noChangeArrowheads="1"/>
          </p:cNvSpPr>
          <p:nvPr>
            <p:ph type="body" idx="1"/>
          </p:nvPr>
        </p:nvSpPr>
        <p:spPr>
          <a:xfrm>
            <a:off x="762000" y="2286000"/>
            <a:ext cx="11811000" cy="7162800"/>
          </a:xfrm>
          <a:ln/>
        </p:spPr>
        <p:txBody>
          <a:bodyPr/>
          <a:lstStyle/>
          <a:p>
            <a:pPr marL="571500" indent="-304800"/>
            <a:r>
              <a:rPr lang="en-US"/>
              <a:t>s11 ≥ s12 ≥ s13 ≥ ... ≥ s1j ≥ ...</a:t>
            </a:r>
          </a:p>
          <a:p>
            <a:pPr marL="571500" indent="-304800"/>
            <a:r>
              <a:rPr lang="en-US"/>
              <a:t>s21 ≥ s22 ≥ s23 ≥ ... ≥ s2j ≥ ...</a:t>
            </a:r>
          </a:p>
          <a:p>
            <a:pPr marL="571500" indent="-304800"/>
            <a:r>
              <a:rPr lang="en-US"/>
              <a:t>etc. ...</a:t>
            </a:r>
          </a:p>
          <a:p>
            <a:pPr marL="571500" indent="-304800"/>
            <a:r>
              <a:rPr lang="en-US"/>
              <a:t>Let j be first unstable column, changing at i</a:t>
            </a:r>
          </a:p>
          <a:p>
            <a:pPr marL="571500" indent="-304800"/>
            <a:r>
              <a:rPr lang="en-US"/>
              <a:t>s_1,1 = s_i,1 ≥ s_i,j &gt; s_i+1,j </a:t>
            </a:r>
          </a:p>
          <a:p>
            <a:pPr marL="571500" indent="-304800"/>
            <a:r>
              <a:rPr lang="en-US"/>
              <a:t>Consider rest: s[i+1..∞,j..∞] and continue</a:t>
            </a:r>
          </a:p>
          <a:p>
            <a:pPr marL="571500" indent="-304800"/>
            <a:r>
              <a:rPr lang="en-US"/>
              <a:t>Gives infinite descending sequence of elements</a:t>
            </a:r>
          </a:p>
          <a:p>
            <a:pPr marL="571500" indent="-304800"/>
            <a:endParaRPr lang="en-US"/>
          </a:p>
        </p:txBody>
      </p:sp>
    </p:spTree>
  </p:cSld>
  <p:clrMapOvr>
    <a:masterClrMapping/>
  </p:clrMapOvr>
  <p:transition xmlns:p14="http://schemas.microsoft.com/office/powerpoint/2010/mai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ph type="title"/>
          </p:nvPr>
        </p:nvSpPr>
        <p:spPr>
          <a:ln/>
        </p:spPr>
        <p:txBody>
          <a:bodyPr/>
          <a:lstStyle/>
          <a:p>
            <a:r>
              <a:rPr lang="en-US"/>
              <a:t>Harder A(</a:t>
            </a:r>
            <a:r>
              <a:rPr lang="en-US" sz="6400">
                <a:latin typeface="Chalkboard" charset="0"/>
                <a:cs typeface="Chalkboard" charset="0"/>
                <a:sym typeface="Chalkboard" charset="0"/>
              </a:rPr>
              <a:t>m,n</a:t>
            </a:r>
            <a:r>
              <a:rPr lang="en-US"/>
              <a:t>)</a:t>
            </a:r>
            <a:br>
              <a:rPr lang="en-US"/>
            </a:br>
            <a:endParaRPr lang="en-US"/>
          </a:p>
        </p:txBody>
      </p:sp>
      <p:sp>
        <p:nvSpPr>
          <p:cNvPr id="125954" name="Rectangle 2"/>
          <p:cNvSpPr>
            <a:spLocks noChangeArrowheads="1"/>
          </p:cNvSpPr>
          <p:nvPr>
            <p:ph type="body" idx="1"/>
          </p:nvPr>
        </p:nvSpPr>
        <p:spPr>
          <a:xfrm>
            <a:off x="635000" y="2146300"/>
            <a:ext cx="12865100" cy="7543800"/>
          </a:xfrm>
          <a:ln/>
        </p:spPr>
        <p:txBody>
          <a:bodyPr/>
          <a:lstStyle/>
          <a:p>
            <a:pPr algn="just">
              <a:lnSpc>
                <a:spcPct val="0"/>
              </a:lnSpc>
              <a:spcBef>
                <a:spcPts val="3000"/>
              </a:spcBef>
            </a:pPr>
            <a:r>
              <a:rPr lang="en-US" sz="2400" b="1" dirty="0">
                <a:latin typeface="Papyrus"/>
                <a:cs typeface="Papyrus"/>
                <a:sym typeface="Courier" charset="0"/>
              </a:rPr>
              <a:t> t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s[t] := m</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loop</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c := c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m := s[t]</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t := t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if m = 0 </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a:t>
            </a:r>
            <a:r>
              <a:rPr lang="en-US" sz="2400" b="1" dirty="0" err="1">
                <a:latin typeface="Papyrus"/>
                <a:cs typeface="Papyrus"/>
                <a:sym typeface="Courier" charset="0"/>
              </a:rPr>
              <a:t>elseif</a:t>
            </a:r>
            <a:r>
              <a:rPr lang="en-US" sz="2400" b="1" dirty="0">
                <a:latin typeface="Papyrus"/>
                <a:cs typeface="Papyrus"/>
                <a:sym typeface="Courier" charset="0"/>
              </a:rPr>
              <a:t> n = 0 </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t := t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s[t] := m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n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else</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t := t + 2</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s[t-1] := m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s[t] := m</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r>
              <a:rPr lang="en-US" sz="2400" b="1" dirty="0">
                <a:latin typeface="Papyrus"/>
                <a:cs typeface="Papyrus"/>
                <a:sym typeface="Courier" charset="0"/>
              </a:rPr>
              <a:t>      until t = 0</a:t>
            </a: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endParaRPr lang="en-US" sz="2400" b="1" dirty="0">
              <a:latin typeface="Papyrus"/>
              <a:ea typeface="ヒラギノ角ゴ ProN W6" charset="0"/>
              <a:cs typeface="ヒラギノ角ゴ ProN W6" charset="0"/>
              <a:sym typeface="Courier" charset="0"/>
            </a:endParaRPr>
          </a:p>
          <a:p>
            <a:pPr algn="just">
              <a:lnSpc>
                <a:spcPct val="0"/>
              </a:lnSpc>
              <a:spcBef>
                <a:spcPts val="3000"/>
              </a:spcBef>
            </a:pPr>
            <a:endParaRPr lang="en-US" sz="2400" b="1" dirty="0">
              <a:latin typeface="Papyrus"/>
              <a:ea typeface="ヒラギノ角ゴ ProN W6" charset="0"/>
              <a:cs typeface="ヒラギノ角ゴ ProN W6" charset="0"/>
              <a:sym typeface="Courier" charset="0"/>
            </a:endParaRPr>
          </a:p>
        </p:txBody>
      </p:sp>
      <p:sp>
        <p:nvSpPr>
          <p:cNvPr id="125955" name="Rectangle 3"/>
          <p:cNvSpPr>
            <a:spLocks/>
          </p:cNvSpPr>
          <p:nvPr/>
        </p:nvSpPr>
        <p:spPr bwMode="auto">
          <a:xfrm>
            <a:off x="6041777" y="4008904"/>
            <a:ext cx="57964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290082"/>
                </a:solidFill>
                <a:ea typeface="ＭＳ Ｐゴシック" charset="0"/>
                <a:cs typeface="Gill Sans" charset="0"/>
              </a:rPr>
              <a:t>s can grow and grow</a:t>
            </a:r>
          </a:p>
          <a:p>
            <a:endParaRPr lang="en-US" dirty="0">
              <a:solidFill>
                <a:srgbClr val="290082"/>
              </a:solidFill>
              <a:ea typeface="ＭＳ Ｐゴシック" charset="0"/>
              <a:cs typeface="Gill Sans" charset="0"/>
            </a:endParaRPr>
          </a:p>
          <a:p>
            <a:r>
              <a:rPr lang="en-US" dirty="0">
                <a:solidFill>
                  <a:srgbClr val="290082"/>
                </a:solidFill>
                <a:ea typeface="ＭＳ Ｐゴシック" charset="0"/>
                <a:cs typeface="Gill Sans" charset="0"/>
              </a:rPr>
              <a:t>(sorted) </a:t>
            </a:r>
            <a:r>
              <a:rPr lang="en-US" dirty="0" err="1">
                <a:solidFill>
                  <a:srgbClr val="290082"/>
                </a:solidFill>
                <a:ea typeface="ＭＳ Ｐゴシック" charset="0"/>
                <a:cs typeface="Gill Sans" charset="0"/>
              </a:rPr>
              <a:t>lex</a:t>
            </a:r>
            <a:r>
              <a:rPr lang="en-US" dirty="0">
                <a:solidFill>
                  <a:srgbClr val="290082"/>
                </a:solidFill>
                <a:ea typeface="ＭＳ Ｐゴシック" charset="0"/>
                <a:cs typeface="Gill Sans" charset="0"/>
              </a:rPr>
              <a:t> </a:t>
            </a:r>
            <a:r>
              <a:rPr lang="en-US" dirty="0" err="1">
                <a:solidFill>
                  <a:srgbClr val="290082"/>
                </a:solidFill>
                <a:ea typeface="ＭＳ Ｐゴシック" charset="0"/>
                <a:cs typeface="Gill Sans" charset="0"/>
              </a:rPr>
              <a:t>doesn</a:t>
            </a:r>
            <a:r>
              <a:rPr lang="ja-JP" altLang="en-US" dirty="0">
                <a:solidFill>
                  <a:srgbClr val="290082"/>
                </a:solidFill>
                <a:latin typeface="Papyrus"/>
                <a:ea typeface="ＭＳ Ｐゴシック" charset="0"/>
                <a:cs typeface="Gill Sans" charset="0"/>
              </a:rPr>
              <a:t>’</a:t>
            </a:r>
            <a:r>
              <a:rPr lang="en-US" dirty="0">
                <a:solidFill>
                  <a:srgbClr val="290082"/>
                </a:solidFill>
                <a:ea typeface="ＭＳ Ｐゴシック" charset="0"/>
                <a:cs typeface="Gill Sans" charset="0"/>
              </a:rPr>
              <a:t>t work</a:t>
            </a:r>
          </a:p>
        </p:txBody>
      </p:sp>
    </p:spTree>
  </p:cSld>
  <p:clrMapOvr>
    <a:masterClrMapping/>
  </p:clrMapOvr>
  <p:transition xmlns:p14="http://schemas.microsoft.com/office/powerpoint/2010/mai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ph type="title"/>
          </p:nvPr>
        </p:nvSpPr>
        <p:spPr>
          <a:ln/>
        </p:spPr>
        <p:txBody>
          <a:bodyPr/>
          <a:lstStyle/>
          <a:p>
            <a:r>
              <a:rPr lang="en-US"/>
              <a:t>Harder A(</a:t>
            </a:r>
            <a:r>
              <a:rPr lang="en-US" sz="6400">
                <a:latin typeface="Chalkboard" charset="0"/>
                <a:cs typeface="Chalkboard" charset="0"/>
                <a:sym typeface="Chalkboard" charset="0"/>
              </a:rPr>
              <a:t>m,n</a:t>
            </a:r>
            <a:r>
              <a:rPr lang="en-US"/>
              <a:t>)</a:t>
            </a:r>
            <a:br>
              <a:rPr lang="en-US"/>
            </a:br>
            <a:endParaRPr lang="en-US"/>
          </a:p>
        </p:txBody>
      </p:sp>
      <p:sp>
        <p:nvSpPr>
          <p:cNvPr id="126978" name="Rectangle 2"/>
          <p:cNvSpPr>
            <a:spLocks noChangeArrowheads="1"/>
          </p:cNvSpPr>
          <p:nvPr>
            <p:ph type="body" idx="1"/>
          </p:nvPr>
        </p:nvSpPr>
        <p:spPr>
          <a:xfrm>
            <a:off x="635000" y="2146300"/>
            <a:ext cx="12865100" cy="7543800"/>
          </a:xfrm>
          <a:ln/>
        </p:spPr>
        <p:txBody>
          <a:bodyPr/>
          <a:lstStyle/>
          <a:p>
            <a:pPr algn="just">
              <a:lnSpc>
                <a:spcPct val="70000"/>
              </a:lnSpc>
              <a:spcBef>
                <a:spcPts val="600"/>
              </a:spcBef>
            </a:pPr>
            <a:r>
              <a:rPr lang="en-US" sz="2400" b="1" dirty="0">
                <a:latin typeface="Papyrus"/>
                <a:cs typeface="Papyrus"/>
                <a:sym typeface="Courier" charset="0"/>
              </a:rPr>
              <a:t> t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s[t] := m</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loop</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c := c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m := s[t]</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t := t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if m = 0 </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a:t>
            </a:r>
            <a:r>
              <a:rPr lang="en-US" sz="2400" b="1" dirty="0" err="1">
                <a:latin typeface="Papyrus"/>
                <a:cs typeface="Papyrus"/>
                <a:sym typeface="Courier" charset="0"/>
              </a:rPr>
              <a:t>elseif</a:t>
            </a:r>
            <a:r>
              <a:rPr lang="en-US" sz="2400" b="1" dirty="0">
                <a:latin typeface="Papyrus"/>
                <a:cs typeface="Papyrus"/>
                <a:sym typeface="Courier" charset="0"/>
              </a:rPr>
              <a:t> n = 0 </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t := t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s[t] := m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else</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t := t + 2</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s[t-1] := m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s[t] := m</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r>
              <a:rPr lang="en-US" sz="2400" b="1" dirty="0">
                <a:latin typeface="Papyrus"/>
                <a:cs typeface="Papyrus"/>
                <a:sym typeface="Courier" charset="0"/>
              </a:rPr>
              <a:t>      until t = 0</a:t>
            </a: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endParaRPr lang="en-US" sz="2400" b="1" dirty="0">
              <a:latin typeface="Papyrus"/>
              <a:ea typeface="ヒラギノ角ゴ ProN W6" charset="0"/>
              <a:cs typeface="ヒラギノ角ゴ ProN W6" charset="0"/>
              <a:sym typeface="Courier" charset="0"/>
            </a:endParaRPr>
          </a:p>
          <a:p>
            <a:pPr algn="just">
              <a:lnSpc>
                <a:spcPct val="70000"/>
              </a:lnSpc>
              <a:spcBef>
                <a:spcPts val="600"/>
              </a:spcBef>
            </a:pPr>
            <a:endParaRPr lang="en-US" sz="2400" b="1" dirty="0">
              <a:latin typeface="Papyrus"/>
              <a:ea typeface="ヒラギノ角ゴ ProN W6" charset="0"/>
              <a:cs typeface="ヒラギノ角ゴ ProN W6" charset="0"/>
              <a:sym typeface="Courier" charset="0"/>
            </a:endParaRPr>
          </a:p>
        </p:txBody>
      </p:sp>
      <p:sp>
        <p:nvSpPr>
          <p:cNvPr id="126979" name="Rectangle 3"/>
          <p:cNvSpPr>
            <a:spLocks/>
          </p:cNvSpPr>
          <p:nvPr/>
        </p:nvSpPr>
        <p:spPr bwMode="auto">
          <a:xfrm>
            <a:off x="10560050" y="3435350"/>
            <a:ext cx="85883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9600">
                <a:solidFill>
                  <a:schemeClr val="tx1"/>
                </a:solidFill>
                <a:ea typeface="ＭＳ Ｐゴシック" charset="0"/>
                <a:cs typeface="Gill Sans" charset="0"/>
              </a:rPr>
              <a:t>{ </a:t>
            </a:r>
          </a:p>
        </p:txBody>
      </p:sp>
      <p:sp>
        <p:nvSpPr>
          <p:cNvPr id="126980" name="Rectangle 4"/>
          <p:cNvSpPr>
            <a:spLocks/>
          </p:cNvSpPr>
          <p:nvPr/>
        </p:nvSpPr>
        <p:spPr bwMode="auto">
          <a:xfrm>
            <a:off x="8326291" y="4547284"/>
            <a:ext cx="9575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ＭＳ Ｐゴシック" charset="0"/>
                <a:cs typeface="Papyrus"/>
              </a:rPr>
              <a:t>∑ 3</a:t>
            </a:r>
          </a:p>
        </p:txBody>
      </p:sp>
      <p:sp>
        <p:nvSpPr>
          <p:cNvPr id="126981" name="Rectangle 5"/>
          <p:cNvSpPr>
            <a:spLocks/>
          </p:cNvSpPr>
          <p:nvPr/>
        </p:nvSpPr>
        <p:spPr bwMode="auto">
          <a:xfrm>
            <a:off x="9137650" y="3949700"/>
            <a:ext cx="15192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Ns[j]+</a:t>
            </a:r>
          </a:p>
        </p:txBody>
      </p:sp>
      <p:sp>
        <p:nvSpPr>
          <p:cNvPr id="126982" name="Rectangle 6"/>
          <p:cNvSpPr>
            <a:spLocks/>
          </p:cNvSpPr>
          <p:nvPr/>
        </p:nvSpPr>
        <p:spPr bwMode="auto">
          <a:xfrm>
            <a:off x="11196638" y="3498850"/>
            <a:ext cx="5318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r>
              <a:rPr lang="en-US">
                <a:solidFill>
                  <a:schemeClr val="tx1"/>
                </a:solidFill>
                <a:ea typeface="ＭＳ Ｐゴシック" charset="0"/>
                <a:cs typeface="Gill Sans" charset="0"/>
              </a:rPr>
              <a:t>N</a:t>
            </a:r>
          </a:p>
          <a:p>
            <a:pPr algn="l"/>
            <a:r>
              <a:rPr lang="en-US" sz="3600">
                <a:solidFill>
                  <a:schemeClr val="tx1"/>
                </a:solidFill>
                <a:latin typeface="Chalkboard" charset="0"/>
                <a:ea typeface="ＭＳ Ｐゴシック" charset="0"/>
                <a:cs typeface="Chalkboard" charset="0"/>
                <a:sym typeface="Chalkboard" charset="0"/>
              </a:rPr>
              <a:t>n</a:t>
            </a:r>
          </a:p>
        </p:txBody>
      </p:sp>
      <p:sp>
        <p:nvSpPr>
          <p:cNvPr id="126983" name="Rectangle 7"/>
          <p:cNvSpPr>
            <a:spLocks/>
          </p:cNvSpPr>
          <p:nvPr/>
        </p:nvSpPr>
        <p:spPr bwMode="auto">
          <a:xfrm>
            <a:off x="8305800" y="2622550"/>
            <a:ext cx="22193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N:=a(</a:t>
            </a:r>
            <a:r>
              <a:rPr lang="en-US" sz="3600">
                <a:solidFill>
                  <a:schemeClr val="tx1"/>
                </a:solidFill>
                <a:latin typeface="Chalkboard" charset="0"/>
                <a:ea typeface="ＭＳ Ｐゴシック" charset="0"/>
                <a:cs typeface="Chalkboard" charset="0"/>
                <a:sym typeface="Chalkboard" charset="0"/>
              </a:rPr>
              <a:t>m,n</a:t>
            </a:r>
            <a:r>
              <a:rPr lang="en-US">
                <a:solidFill>
                  <a:schemeClr val="tx1"/>
                </a:solidFill>
                <a:ea typeface="ＭＳ Ｐゴシック" charset="0"/>
                <a:cs typeface="Gill Sans"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noChangeArrowheads="1"/>
          </p:cNvSpPr>
          <p:nvPr>
            <p:ph type="title"/>
          </p:nvPr>
        </p:nvSpPr>
        <p:spPr>
          <a:ln/>
        </p:spPr>
        <p:txBody>
          <a:bodyPr/>
          <a:lstStyle/>
          <a:p>
            <a:r>
              <a:rPr lang="en-US"/>
              <a:t>Well-Orderings</a:t>
            </a:r>
          </a:p>
        </p:txBody>
      </p:sp>
      <p:sp>
        <p:nvSpPr>
          <p:cNvPr id="128002" name="Rectangle 2"/>
          <p:cNvSpPr>
            <a:spLocks noChangeArrowheads="1"/>
          </p:cNvSpPr>
          <p:nvPr>
            <p:ph type="body" idx="1"/>
          </p:nvPr>
        </p:nvSpPr>
        <p:spPr>
          <a:ln/>
        </p:spPr>
        <p:txBody>
          <a:bodyPr/>
          <a:lstStyle/>
          <a:p>
            <a:pPr marL="889000"/>
            <a:r>
              <a:rPr lang="en-US"/>
              <a:t>a b c ...</a:t>
            </a:r>
          </a:p>
          <a:p>
            <a:pPr marL="889000"/>
            <a:r>
              <a:rPr lang="en-US"/>
              <a:t>a b c ... ∞</a:t>
            </a:r>
          </a:p>
          <a:p>
            <a:pPr marL="889000"/>
            <a:r>
              <a:rPr lang="en-US"/>
              <a:t>a b c ... 0 1 2 ...</a:t>
            </a:r>
          </a:p>
          <a:p>
            <a:pPr marL="889000"/>
            <a:r>
              <a:rPr lang="en-US"/>
              <a:t>a0 a1 a2 ... b0 b1 b2 ... c0 c1 c2 ... ...</a:t>
            </a:r>
          </a:p>
          <a:p>
            <a:pPr marL="889000"/>
            <a:r>
              <a:rPr lang="en-US"/>
              <a:t>000 001 002 ... 010 011 ... 020 ... 100 101 ...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ph type="title"/>
          </p:nvPr>
        </p:nvSpPr>
        <p:spPr>
          <a:ln/>
        </p:spPr>
        <p:txBody>
          <a:bodyPr/>
          <a:lstStyle/>
          <a:p>
            <a:r>
              <a:rPr lang="en-US"/>
              <a:t>Chocolate Bar</a:t>
            </a:r>
          </a:p>
        </p:txBody>
      </p:sp>
      <p:sp>
        <p:nvSpPr>
          <p:cNvPr id="129026" name="Rectangle 2"/>
          <p:cNvSpPr>
            <a:spLocks noChangeArrowheads="1"/>
          </p:cNvSpPr>
          <p:nvPr>
            <p:ph type="body" idx="1"/>
          </p:nvPr>
        </p:nvSpPr>
        <p:spPr>
          <a:ln/>
        </p:spPr>
        <p:txBody>
          <a:bodyPr/>
          <a:lstStyle/>
          <a:p>
            <a:pPr marL="889000"/>
            <a:r>
              <a:rPr lang="en-US">
                <a:hlinkClick r:id="rId2"/>
              </a:rPr>
              <a:t>Yumm (click here)</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614363"/>
            <a:ext cx="5778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005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2794000"/>
            <a:ext cx="66421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005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6737350"/>
            <a:ext cx="65405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355600"/>
            <a:ext cx="12039600" cy="902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00" y="984250"/>
            <a:ext cx="12382500" cy="8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4" name="Rectangle 2"/>
          <p:cNvSpPr>
            <a:spLocks noChangeArrowheads="1"/>
          </p:cNvSpPr>
          <p:nvPr>
            <p:ph type="body" idx="1"/>
          </p:nvPr>
        </p:nvSpPr>
        <p:spPr>
          <a:xfrm>
            <a:off x="8534400" y="8699500"/>
            <a:ext cx="6007100" cy="1219200"/>
          </a:xfrm>
          <a:ln/>
        </p:spPr>
        <p:txBody>
          <a:bodyPr/>
          <a:lstStyle/>
          <a:p>
            <a:r>
              <a:rPr lang="en-US" sz="1200" dirty="0">
                <a:solidFill>
                  <a:srgbClr val="000000"/>
                </a:solidFill>
                <a:latin typeface="Papyrus"/>
                <a:cs typeface="Papyrus"/>
                <a:sym typeface="Lucida Grande" charset="0"/>
              </a:rPr>
              <a:t>Image courtesy of the Clay Mathematics Institute</a:t>
            </a:r>
            <a:endParaRPr lang="en-US" sz="1200" dirty="0">
              <a:solidFill>
                <a:srgbClr val="000000"/>
              </a:solidFill>
              <a:latin typeface="Papyrus"/>
              <a:sym typeface="Lucida Grande" charset="0"/>
            </a:endParaRPr>
          </a:p>
        </p:txBody>
      </p:sp>
      <p:sp>
        <p:nvSpPr>
          <p:cNvPr id="28675" name="Rectangle 3"/>
          <p:cNvSpPr>
            <a:spLocks noChangeArrowheads="1"/>
          </p:cNvSpPr>
          <p:nvPr>
            <p:ph type="title"/>
          </p:nvPr>
        </p:nvSpPr>
        <p:spPr>
          <a:xfrm>
            <a:off x="546100" y="-1130300"/>
            <a:ext cx="9347200" cy="2717800"/>
          </a:xfrm>
          <a:ln/>
        </p:spPr>
        <p:txBody>
          <a:bodyPr/>
          <a:lstStyle/>
          <a:p>
            <a:r>
              <a:rPr lang="en-US"/>
              <a:t>Antique Algorithm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8102600"/>
            <a:ext cx="14605000" cy="2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876300"/>
            <a:ext cx="14605000" cy="2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ChangeArrowheads="1"/>
          </p:cNvSpPr>
          <p:nvPr>
            <p:ph type="title"/>
          </p:nvPr>
        </p:nvSpPr>
        <p:spPr>
          <a:ln/>
        </p:spPr>
        <p:txBody>
          <a:bodyPr/>
          <a:lstStyle/>
          <a:p>
            <a:r>
              <a:rPr lang="en-US"/>
              <a:t>Before &amp; After</a:t>
            </a:r>
          </a:p>
        </p:txBody>
      </p:sp>
      <p:sp>
        <p:nvSpPr>
          <p:cNvPr id="134146" name="Rectangle 2"/>
          <p:cNvSpPr>
            <a:spLocks noChangeArrowheads="1"/>
          </p:cNvSpPr>
          <p:nvPr>
            <p:ph type="body" idx="1"/>
          </p:nvPr>
        </p:nvSpPr>
        <p:spPr>
          <a:xfrm>
            <a:off x="762000" y="3810000"/>
            <a:ext cx="9537700" cy="4686300"/>
          </a:xfrm>
          <a:ln/>
        </p:spPr>
        <p:txBody>
          <a:bodyPr/>
          <a:lstStyle/>
          <a:p>
            <a:pPr marL="889000"/>
            <a:r>
              <a:rPr lang="en-US">
                <a:cs typeface="Arial Unicode MS" charset="0"/>
              </a:rPr>
              <a:t>n ↝ ⎣n/2⎦ , ⎡n/2⎤    (n&gt;1)</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ChangeArrowheads="1"/>
          </p:cNvSpPr>
          <p:nvPr>
            <p:ph type="title"/>
          </p:nvPr>
        </p:nvSpPr>
        <p:spPr>
          <a:ln/>
        </p:spPr>
        <p:txBody>
          <a:bodyPr/>
          <a:lstStyle/>
          <a:p>
            <a:r>
              <a:rPr lang="en-US"/>
              <a:t>Before &amp; After</a:t>
            </a:r>
          </a:p>
        </p:txBody>
      </p:sp>
      <p:sp>
        <p:nvSpPr>
          <p:cNvPr id="135170" name="Rectangle 2"/>
          <p:cNvSpPr>
            <a:spLocks noChangeArrowheads="1"/>
          </p:cNvSpPr>
          <p:nvPr>
            <p:ph type="body" idx="1"/>
          </p:nvPr>
        </p:nvSpPr>
        <p:spPr>
          <a:xfrm>
            <a:off x="762000" y="2768600"/>
            <a:ext cx="8940800" cy="5715000"/>
          </a:xfrm>
          <a:ln/>
        </p:spPr>
        <p:txBody>
          <a:bodyPr/>
          <a:lstStyle/>
          <a:p>
            <a:pPr marL="889000"/>
            <a:r>
              <a:rPr lang="en-US">
                <a:cs typeface="Arial Unicode MS" charset="0"/>
              </a:rPr>
              <a:t>1 ↝</a:t>
            </a:r>
            <a:endParaRPr lang="en-US"/>
          </a:p>
          <a:p>
            <a:pPr marL="889000"/>
            <a:r>
              <a:rPr lang="en-US">
                <a:cs typeface="Arial Unicode MS" charset="0"/>
              </a:rPr>
              <a:t>n ↝ ⎣n/2⎦ , ⎡n/2⎤    (n&gt;1)              </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ph type="title"/>
          </p:nvPr>
        </p:nvSpPr>
        <p:spPr>
          <a:ln/>
        </p:spPr>
        <p:txBody>
          <a:bodyPr/>
          <a:lstStyle/>
          <a:p>
            <a:r>
              <a:rPr lang="en-US"/>
              <a:t>Before &amp; After</a:t>
            </a:r>
          </a:p>
        </p:txBody>
      </p:sp>
      <p:sp>
        <p:nvSpPr>
          <p:cNvPr id="136194" name="Rectangle 2"/>
          <p:cNvSpPr>
            <a:spLocks noChangeArrowheads="1"/>
          </p:cNvSpPr>
          <p:nvPr>
            <p:ph type="body" idx="1"/>
          </p:nvPr>
        </p:nvSpPr>
        <p:spPr>
          <a:xfrm>
            <a:off x="762000" y="2768600"/>
            <a:ext cx="7340600" cy="5715000"/>
          </a:xfrm>
          <a:ln/>
        </p:spPr>
        <p:txBody>
          <a:bodyPr/>
          <a:lstStyle/>
          <a:p>
            <a:pPr marL="889000"/>
            <a:r>
              <a:rPr lang="en-US">
                <a:cs typeface="Arial Unicode MS" charset="0"/>
              </a:rPr>
              <a:t>1 ↝</a:t>
            </a:r>
            <a:endParaRPr lang="en-US"/>
          </a:p>
          <a:p>
            <a:pPr marL="889000"/>
            <a:r>
              <a:rPr lang="en-US">
                <a:cs typeface="Arial Unicode MS" charset="0"/>
              </a:rPr>
              <a:t>n ↝ 1 , n-1    (n&gt;1)</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ChangeArrowheads="1"/>
          </p:cNvSpPr>
          <p:nvPr>
            <p:ph type="title"/>
          </p:nvPr>
        </p:nvSpPr>
        <p:spPr>
          <a:ln/>
        </p:spPr>
        <p:txBody>
          <a:bodyPr/>
          <a:lstStyle/>
          <a:p>
            <a:r>
              <a:rPr lang="en-US"/>
              <a:t>Before &amp; After</a:t>
            </a:r>
          </a:p>
        </p:txBody>
      </p:sp>
      <p:sp>
        <p:nvSpPr>
          <p:cNvPr id="137218" name="Rectangle 2"/>
          <p:cNvSpPr>
            <a:spLocks noChangeArrowheads="1"/>
          </p:cNvSpPr>
          <p:nvPr>
            <p:ph type="body" idx="1"/>
          </p:nvPr>
        </p:nvSpPr>
        <p:spPr>
          <a:xfrm>
            <a:off x="762000" y="2768600"/>
            <a:ext cx="7340600" cy="5715000"/>
          </a:xfrm>
          <a:ln/>
        </p:spPr>
        <p:txBody>
          <a:bodyPr/>
          <a:lstStyle/>
          <a:p>
            <a:pPr marL="889000"/>
            <a:r>
              <a:rPr lang="en-US">
                <a:cs typeface="Arial Unicode MS" charset="0"/>
              </a:rPr>
              <a:t>1 ↝</a:t>
            </a:r>
            <a:endParaRPr lang="en-US"/>
          </a:p>
          <a:p>
            <a:pPr marL="889000"/>
            <a:r>
              <a:rPr lang="en-US">
                <a:cs typeface="Arial Unicode MS" charset="0"/>
              </a:rPr>
              <a:t>n ↝   i , n-i    (n&gt;1, i&gt;0)</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ph type="title"/>
          </p:nvPr>
        </p:nvSpPr>
        <p:spPr>
          <a:ln/>
        </p:spPr>
        <p:txBody>
          <a:bodyPr/>
          <a:lstStyle/>
          <a:p>
            <a:r>
              <a:rPr lang="en-US"/>
              <a:t>Before &amp; After</a:t>
            </a:r>
          </a:p>
        </p:txBody>
      </p:sp>
      <p:sp>
        <p:nvSpPr>
          <p:cNvPr id="138242" name="Rectangle 2"/>
          <p:cNvSpPr>
            <a:spLocks noChangeArrowheads="1"/>
          </p:cNvSpPr>
          <p:nvPr>
            <p:ph type="body" idx="1"/>
          </p:nvPr>
        </p:nvSpPr>
        <p:spPr>
          <a:xfrm>
            <a:off x="762000" y="2768600"/>
            <a:ext cx="7340600" cy="5715000"/>
          </a:xfrm>
          <a:ln/>
        </p:spPr>
        <p:txBody>
          <a:bodyPr/>
          <a:lstStyle/>
          <a:p>
            <a:pPr marL="889000"/>
            <a:r>
              <a:rPr lang="en-US">
                <a:cs typeface="Arial Unicode MS" charset="0"/>
              </a:rPr>
              <a:t>m ↝</a:t>
            </a:r>
            <a:endParaRPr lang="en-US"/>
          </a:p>
          <a:p>
            <a:pPr marL="889000"/>
            <a:r>
              <a:rPr lang="en-US">
                <a:cs typeface="Arial Unicode MS" charset="0"/>
              </a:rPr>
              <a:t>n ↝ n-1 , n-1    (n&gt;1, i&gt;0)</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ChangeArrowheads="1"/>
          </p:cNvSpPr>
          <p:nvPr>
            <p:ph type="title"/>
          </p:nvPr>
        </p:nvSpPr>
        <p:spPr>
          <a:ln/>
        </p:spPr>
        <p:txBody>
          <a:bodyPr/>
          <a:lstStyle/>
          <a:p>
            <a:r>
              <a:rPr lang="en-US"/>
              <a:t>Proof by Cases</a:t>
            </a:r>
          </a:p>
        </p:txBody>
      </p:sp>
      <p:sp>
        <p:nvSpPr>
          <p:cNvPr id="139266" name="Rectangle 2"/>
          <p:cNvSpPr>
            <a:spLocks noChangeArrowheads="1"/>
          </p:cNvSpPr>
          <p:nvPr>
            <p:ph type="body" idx="1"/>
          </p:nvPr>
        </p:nvSpPr>
        <p:spPr>
          <a:xfrm>
            <a:off x="762000" y="2768600"/>
            <a:ext cx="7340600" cy="5715000"/>
          </a:xfrm>
          <a:ln/>
        </p:spPr>
        <p:txBody>
          <a:bodyPr/>
          <a:lstStyle/>
          <a:p>
            <a:r>
              <a:rPr lang="en-US"/>
              <a:t>A[x]</a:t>
            </a:r>
          </a:p>
          <a:p>
            <a:r>
              <a:rPr lang="en-US"/>
              <a:t>-----------------</a:t>
            </a:r>
          </a:p>
          <a:p>
            <a:r>
              <a:rPr lang="en-US"/>
              <a:t>A[true], A[false]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ph type="title"/>
          </p:nvPr>
        </p:nvSpPr>
        <p:spPr>
          <a:ln/>
        </p:spPr>
        <p:txBody>
          <a:bodyPr/>
          <a:lstStyle/>
          <a:p>
            <a:r>
              <a:rPr lang="en-US"/>
              <a:t>Before &amp; After</a:t>
            </a:r>
          </a:p>
        </p:txBody>
      </p:sp>
      <p:sp>
        <p:nvSpPr>
          <p:cNvPr id="140290" name="Rectangle 2"/>
          <p:cNvSpPr>
            <a:spLocks noChangeArrowheads="1"/>
          </p:cNvSpPr>
          <p:nvPr>
            <p:ph type="body" idx="1"/>
          </p:nvPr>
        </p:nvSpPr>
        <p:spPr>
          <a:xfrm>
            <a:off x="762000" y="2768600"/>
            <a:ext cx="7340600" cy="5715000"/>
          </a:xfrm>
          <a:ln/>
        </p:spPr>
        <p:txBody>
          <a:bodyPr/>
          <a:lstStyle/>
          <a:p>
            <a:pPr marL="889000"/>
            <a:r>
              <a:rPr lang="en-US">
                <a:cs typeface="Arial Unicode MS" charset="0"/>
              </a:rPr>
              <a:t>1 ↝</a:t>
            </a:r>
            <a:endParaRPr lang="en-US"/>
          </a:p>
          <a:p>
            <a:pPr marL="889000"/>
            <a:r>
              <a:rPr lang="en-US">
                <a:cs typeface="Arial Unicode MS" charset="0"/>
              </a:rPr>
              <a:t>n ↝ i , j    (0&lt;i,j&lt;n)</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p:cNvSpPr>
            <a:spLocks noChangeArrowheads="1"/>
          </p:cNvSpPr>
          <p:nvPr>
            <p:ph type="title"/>
          </p:nvPr>
        </p:nvSpPr>
        <p:spPr>
          <a:ln/>
        </p:spPr>
        <p:txBody>
          <a:bodyPr/>
          <a:lstStyle/>
          <a:p>
            <a:r>
              <a:rPr lang="en-US"/>
              <a:t>Before &amp; After</a:t>
            </a:r>
          </a:p>
        </p:txBody>
      </p:sp>
      <p:sp>
        <p:nvSpPr>
          <p:cNvPr id="141314" name="Rectangle 2"/>
          <p:cNvSpPr>
            <a:spLocks noChangeArrowheads="1"/>
          </p:cNvSpPr>
          <p:nvPr>
            <p:ph type="body" idx="1"/>
          </p:nvPr>
        </p:nvSpPr>
        <p:spPr>
          <a:xfrm>
            <a:off x="762000" y="2768600"/>
            <a:ext cx="7340600" cy="5715000"/>
          </a:xfrm>
          <a:ln/>
        </p:spPr>
        <p:txBody>
          <a:bodyPr/>
          <a:lstStyle/>
          <a:p>
            <a:pPr marL="889000"/>
            <a:r>
              <a:rPr lang="en-US">
                <a:cs typeface="Arial Unicode MS" charset="0"/>
              </a:rPr>
              <a:t>1 ↝</a:t>
            </a:r>
            <a:endParaRPr lang="en-US"/>
          </a:p>
          <a:p>
            <a:pPr marL="889000"/>
            <a:r>
              <a:rPr lang="en-US">
                <a:cs typeface="Arial Unicode MS" charset="0"/>
              </a:rPr>
              <a:t>n ↝ i , j , k    (0&lt;i,j,k&lt;n)</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ph type="title"/>
          </p:nvPr>
        </p:nvSpPr>
        <p:spPr>
          <a:ln/>
        </p:spPr>
        <p:txBody>
          <a:bodyPr/>
          <a:lstStyle/>
          <a:p>
            <a:r>
              <a:rPr lang="en-US" sz="6400"/>
              <a:t>Antenaresis</a:t>
            </a:r>
          </a:p>
        </p:txBody>
      </p:sp>
      <p:sp>
        <p:nvSpPr>
          <p:cNvPr id="29698" name="Rectangle 2"/>
          <p:cNvSpPr>
            <a:spLocks noChangeArrowheads="1"/>
          </p:cNvSpPr>
          <p:nvPr>
            <p:ph type="body" idx="1"/>
          </p:nvPr>
        </p:nvSpPr>
        <p:spPr>
          <a:xfrm>
            <a:off x="381000" y="2159000"/>
            <a:ext cx="11823700" cy="8318500"/>
          </a:xfrm>
          <a:ln/>
        </p:spPr>
        <p:txBody>
          <a:bodyPr/>
          <a:lstStyle/>
          <a:p>
            <a:r>
              <a:rPr lang="en-US" dirty="0" err="1">
                <a:latin typeface="Times"/>
                <a:cs typeface="Times"/>
                <a:sym typeface="Lucida Grande" charset="0"/>
              </a:rPr>
              <a:t>Δύο</a:t>
            </a:r>
            <a:r>
              <a:rPr lang="en-US" dirty="0">
                <a:latin typeface="Times"/>
                <a:cs typeface="Times"/>
                <a:sym typeface="Lucida Grande" charset="0"/>
              </a:rPr>
              <a:t> </a:t>
            </a:r>
            <a:r>
              <a:rPr lang="en-US" dirty="0" err="1">
                <a:latin typeface="Times"/>
                <a:cs typeface="Times"/>
                <a:sym typeface="Lucida Grande" charset="0"/>
              </a:rPr>
              <a:t>ἀριθμῶν</a:t>
            </a:r>
            <a:r>
              <a:rPr lang="en-US" dirty="0">
                <a:latin typeface="Times"/>
                <a:cs typeface="Times"/>
                <a:sym typeface="Lucida Grande" charset="0"/>
              </a:rPr>
              <a:t> </a:t>
            </a:r>
            <a:r>
              <a:rPr lang="en-US" dirty="0" err="1">
                <a:latin typeface="Times"/>
                <a:cs typeface="Times"/>
                <a:sym typeface="Lucida Grande" charset="0"/>
              </a:rPr>
              <a:t>ἀνίσων</a:t>
            </a:r>
            <a:r>
              <a:rPr lang="en-US" dirty="0">
                <a:latin typeface="Times"/>
                <a:cs typeface="Times"/>
                <a:sym typeface="Lucida Grande" charset="0"/>
              </a:rPr>
              <a:t> </a:t>
            </a:r>
            <a:r>
              <a:rPr lang="en-US" dirty="0" err="1">
                <a:latin typeface="Times"/>
                <a:cs typeface="Times"/>
                <a:sym typeface="Lucida Grande" charset="0"/>
              </a:rPr>
              <a:t>ἐκκειμένων</a:t>
            </a:r>
            <a:r>
              <a:rPr lang="en-US" dirty="0">
                <a:latin typeface="Times"/>
                <a:cs typeface="Times"/>
                <a:sym typeface="Lucida Grande" charset="0"/>
              </a:rPr>
              <a:t>, </a:t>
            </a:r>
            <a:r>
              <a:rPr lang="en-US" dirty="0" err="1">
                <a:latin typeface="Times"/>
                <a:cs typeface="Times"/>
                <a:sym typeface="Lucida Grande" charset="0"/>
              </a:rPr>
              <a:t>ἀνθυφ</a:t>
            </a:r>
            <a:r>
              <a:rPr lang="en-US" dirty="0">
                <a:latin typeface="Times"/>
                <a:cs typeface="Times"/>
                <a:sym typeface="Lucida Grande" charset="0"/>
              </a:rPr>
              <a:t>α</a:t>
            </a:r>
            <a:r>
              <a:rPr lang="en-US" dirty="0" err="1">
                <a:latin typeface="Times"/>
                <a:cs typeface="Times"/>
                <a:sym typeface="Lucida Grande" charset="0"/>
              </a:rPr>
              <a:t>ιρουμένου</a:t>
            </a:r>
            <a:r>
              <a:rPr lang="en-US" dirty="0">
                <a:latin typeface="Times"/>
                <a:cs typeface="Times"/>
                <a:sym typeface="Lucida Grande" charset="0"/>
              </a:rPr>
              <a:t> </a:t>
            </a:r>
            <a:r>
              <a:rPr lang="en-US" dirty="0" err="1">
                <a:latin typeface="Times"/>
                <a:cs typeface="Times"/>
                <a:sym typeface="Lucida Grande" charset="0"/>
              </a:rPr>
              <a:t>δὲ</a:t>
            </a:r>
            <a:r>
              <a:rPr lang="en-US" dirty="0">
                <a:latin typeface="Times"/>
                <a:cs typeface="Times"/>
                <a:sym typeface="Lucida Grande" charset="0"/>
              </a:rPr>
              <a:t> </a:t>
            </a:r>
            <a:r>
              <a:rPr lang="en-US" dirty="0" err="1">
                <a:latin typeface="Times"/>
                <a:cs typeface="Times"/>
                <a:sym typeface="Lucida Grande" charset="0"/>
              </a:rPr>
              <a:t>ἀεὶ</a:t>
            </a:r>
            <a:r>
              <a:rPr lang="en-US" dirty="0">
                <a:latin typeface="Times"/>
                <a:cs typeface="Times"/>
                <a:sym typeface="Lucida Grande" charset="0"/>
              </a:rPr>
              <a:t> </a:t>
            </a:r>
            <a:r>
              <a:rPr lang="en-US" dirty="0" err="1">
                <a:latin typeface="Times"/>
                <a:cs typeface="Times"/>
                <a:sym typeface="Lucida Grande" charset="0"/>
              </a:rPr>
              <a:t>τοῦ</a:t>
            </a:r>
            <a:r>
              <a:rPr lang="en-US" dirty="0">
                <a:latin typeface="Times"/>
                <a:cs typeface="Times"/>
                <a:sym typeface="Lucida Grande" charset="0"/>
              </a:rPr>
              <a:t> </a:t>
            </a:r>
            <a:r>
              <a:rPr lang="en-US" dirty="0" err="1">
                <a:latin typeface="Times"/>
                <a:cs typeface="Times"/>
                <a:sym typeface="Lucida Grande" charset="0"/>
              </a:rPr>
              <a:t>ἐλάσσονος</a:t>
            </a:r>
            <a:r>
              <a:rPr lang="en-US" dirty="0">
                <a:latin typeface="Times"/>
                <a:cs typeface="Times"/>
                <a:sym typeface="Lucida Grande" charset="0"/>
              </a:rPr>
              <a:t> </a:t>
            </a:r>
            <a:r>
              <a:rPr lang="en-US" dirty="0" err="1">
                <a:latin typeface="Times"/>
                <a:cs typeface="Times"/>
                <a:sym typeface="Lucida Grande" charset="0"/>
              </a:rPr>
              <a:t>ἀ</a:t>
            </a:r>
            <a:r>
              <a:rPr lang="en-US" dirty="0">
                <a:latin typeface="Times"/>
                <a:cs typeface="Times"/>
                <a:sym typeface="Lucida Grande" charset="0"/>
              </a:rPr>
              <a:t>π</a:t>
            </a:r>
            <a:r>
              <a:rPr lang="en-US" dirty="0" err="1">
                <a:latin typeface="Times"/>
                <a:cs typeface="Times"/>
                <a:sym typeface="Lucida Grande" charset="0"/>
              </a:rPr>
              <a:t>ὸ</a:t>
            </a:r>
            <a:r>
              <a:rPr lang="en-US" dirty="0">
                <a:latin typeface="Times"/>
                <a:cs typeface="Times"/>
                <a:sym typeface="Lucida Grande" charset="0"/>
              </a:rPr>
              <a:t> </a:t>
            </a:r>
            <a:r>
              <a:rPr lang="en-US" dirty="0" err="1">
                <a:latin typeface="Times"/>
                <a:cs typeface="Times"/>
                <a:sym typeface="Lucida Grande" charset="0"/>
              </a:rPr>
              <a:t>τοῦ</a:t>
            </a:r>
            <a:r>
              <a:rPr lang="en-US" dirty="0">
                <a:latin typeface="Times"/>
                <a:cs typeface="Times"/>
                <a:sym typeface="Lucida Grande" charset="0"/>
              </a:rPr>
              <a:t> </a:t>
            </a:r>
            <a:r>
              <a:rPr lang="en-US" dirty="0" err="1">
                <a:latin typeface="Times"/>
                <a:cs typeface="Times"/>
                <a:sym typeface="Lucida Grande" charset="0"/>
              </a:rPr>
              <a:t>μείζονος</a:t>
            </a:r>
            <a:r>
              <a:rPr lang="en-US" dirty="0">
                <a:latin typeface="Times"/>
                <a:cs typeface="Times"/>
                <a:sym typeface="Lucida Grande" charset="0"/>
              </a:rPr>
              <a:t>, </a:t>
            </a:r>
            <a:r>
              <a:rPr lang="en-US" dirty="0" err="1">
                <a:latin typeface="Times"/>
                <a:cs typeface="Times"/>
                <a:sym typeface="Lucida Grande" charset="0"/>
              </a:rPr>
              <a:t>ἐὰν</a:t>
            </a:r>
            <a:r>
              <a:rPr lang="en-US" dirty="0">
                <a:latin typeface="Times"/>
                <a:cs typeface="Times"/>
                <a:sym typeface="Lucida Grande" charset="0"/>
              </a:rPr>
              <a:t> </a:t>
            </a:r>
            <a:r>
              <a:rPr lang="en-US" dirty="0" err="1">
                <a:latin typeface="Times"/>
                <a:cs typeface="Times"/>
                <a:sym typeface="Lucida Grande" charset="0"/>
              </a:rPr>
              <a:t>ὁ</a:t>
            </a:r>
            <a:r>
              <a:rPr lang="en-US" dirty="0">
                <a:latin typeface="Times"/>
                <a:cs typeface="Times"/>
                <a:sym typeface="Lucida Grande" charset="0"/>
              </a:rPr>
              <a:t> </a:t>
            </a:r>
            <a:r>
              <a:rPr lang="en-US" dirty="0" err="1">
                <a:latin typeface="Times"/>
                <a:cs typeface="Times"/>
                <a:sym typeface="Lucida Grande" charset="0"/>
              </a:rPr>
              <a:t>λει</a:t>
            </a:r>
            <a:r>
              <a:rPr lang="en-US" dirty="0">
                <a:latin typeface="Times"/>
                <a:cs typeface="Times"/>
                <a:sym typeface="Lucida Grande" charset="0"/>
              </a:rPr>
              <a:t>π</a:t>
            </a:r>
            <a:r>
              <a:rPr lang="en-US" dirty="0" err="1">
                <a:latin typeface="Times"/>
                <a:cs typeface="Times"/>
                <a:sym typeface="Lucida Grande" charset="0"/>
              </a:rPr>
              <a:t>όμενος</a:t>
            </a:r>
            <a:r>
              <a:rPr lang="en-US" dirty="0">
                <a:latin typeface="Times"/>
                <a:cs typeface="Times"/>
                <a:sym typeface="Lucida Grande" charset="0"/>
              </a:rPr>
              <a:t> </a:t>
            </a:r>
            <a:r>
              <a:rPr lang="en-US" dirty="0" err="1">
                <a:latin typeface="Times"/>
                <a:cs typeface="Times"/>
                <a:sym typeface="Lucida Grande" charset="0"/>
              </a:rPr>
              <a:t>μηδέ</a:t>
            </a:r>
            <a:r>
              <a:rPr lang="en-US" dirty="0">
                <a:latin typeface="Times"/>
                <a:cs typeface="Times"/>
                <a:sym typeface="Lucida Grande" charset="0"/>
              </a:rPr>
              <a:t>π</a:t>
            </a:r>
            <a:r>
              <a:rPr lang="en-US" dirty="0" err="1">
                <a:latin typeface="Times"/>
                <a:cs typeface="Times"/>
                <a:sym typeface="Lucida Grande" charset="0"/>
              </a:rPr>
              <a:t>οτε</a:t>
            </a:r>
            <a:r>
              <a:rPr lang="en-US" dirty="0">
                <a:latin typeface="Times"/>
                <a:cs typeface="Times"/>
                <a:sym typeface="Lucida Grande" charset="0"/>
              </a:rPr>
              <a:t> </a:t>
            </a:r>
            <a:r>
              <a:rPr lang="en-US" dirty="0" err="1">
                <a:latin typeface="Times"/>
                <a:cs typeface="Times"/>
                <a:sym typeface="Lucida Grande" charset="0"/>
              </a:rPr>
              <a:t>κ</a:t>
            </a:r>
            <a:r>
              <a:rPr lang="en-US" dirty="0">
                <a:latin typeface="Times"/>
                <a:cs typeface="Times"/>
                <a:sym typeface="Lucida Grande" charset="0"/>
              </a:rPr>
              <a:t>α</a:t>
            </a:r>
            <a:r>
              <a:rPr lang="en-US" dirty="0" err="1">
                <a:latin typeface="Times"/>
                <a:cs typeface="Times"/>
                <a:sym typeface="Lucida Grande" charset="0"/>
              </a:rPr>
              <a:t>τ</a:t>
            </a:r>
            <a:r>
              <a:rPr lang="en-US" dirty="0">
                <a:latin typeface="Times"/>
                <a:cs typeface="Times"/>
                <a:sym typeface="Lucida Grande" charset="0"/>
              </a:rPr>
              <a:t>α</a:t>
            </a:r>
            <a:r>
              <a:rPr lang="en-US" dirty="0" err="1">
                <a:latin typeface="Times"/>
                <a:cs typeface="Times"/>
                <a:sym typeface="Lucida Grande" charset="0"/>
              </a:rPr>
              <a:t>μετρῇ</a:t>
            </a:r>
            <a:r>
              <a:rPr lang="en-US" dirty="0">
                <a:latin typeface="Times"/>
                <a:cs typeface="Times"/>
                <a:sym typeface="Lucida Grande" charset="0"/>
              </a:rPr>
              <a:t> </a:t>
            </a:r>
            <a:r>
              <a:rPr lang="en-US" dirty="0" err="1">
                <a:latin typeface="Times"/>
                <a:cs typeface="Times"/>
                <a:sym typeface="Lucida Grande" charset="0"/>
              </a:rPr>
              <a:t>τὸν</a:t>
            </a:r>
            <a:r>
              <a:rPr lang="en-US" dirty="0">
                <a:latin typeface="Times"/>
                <a:cs typeface="Times"/>
                <a:sym typeface="Lucida Grande" charset="0"/>
              </a:rPr>
              <a:t> π</a:t>
            </a:r>
            <a:r>
              <a:rPr lang="en-US" dirty="0" err="1">
                <a:latin typeface="Times"/>
                <a:cs typeface="Times"/>
                <a:sym typeface="Lucida Grande" charset="0"/>
              </a:rPr>
              <a:t>ρὸ</a:t>
            </a:r>
            <a:r>
              <a:rPr lang="en-US" dirty="0">
                <a:latin typeface="Times"/>
                <a:cs typeface="Times"/>
                <a:sym typeface="Lucida Grande" charset="0"/>
              </a:rPr>
              <a:t> </a:t>
            </a:r>
            <a:r>
              <a:rPr lang="en-US" dirty="0" err="1">
                <a:latin typeface="Times"/>
                <a:cs typeface="Times"/>
                <a:sym typeface="Lucida Grande" charset="0"/>
              </a:rPr>
              <a:t>ἑ</a:t>
            </a:r>
            <a:r>
              <a:rPr lang="en-US" dirty="0">
                <a:latin typeface="Times"/>
                <a:cs typeface="Times"/>
                <a:sym typeface="Lucida Grande" charset="0"/>
              </a:rPr>
              <a:t>α</a:t>
            </a:r>
            <a:r>
              <a:rPr lang="en-US" dirty="0" err="1">
                <a:latin typeface="Times"/>
                <a:cs typeface="Times"/>
                <a:sym typeface="Lucida Grande" charset="0"/>
              </a:rPr>
              <a:t>υτοῦ</a:t>
            </a:r>
            <a:r>
              <a:rPr lang="en-US" dirty="0">
                <a:latin typeface="Times"/>
                <a:cs typeface="Times"/>
                <a:sym typeface="Lucida Grande" charset="0"/>
              </a:rPr>
              <a:t>, </a:t>
            </a:r>
            <a:r>
              <a:rPr lang="en-US" dirty="0" err="1">
                <a:latin typeface="Times"/>
                <a:cs typeface="Times"/>
                <a:sym typeface="Lucida Grande" charset="0"/>
              </a:rPr>
              <a:t>ἕως</a:t>
            </a:r>
            <a:r>
              <a:rPr lang="en-US" dirty="0">
                <a:latin typeface="Times"/>
                <a:cs typeface="Times"/>
                <a:sym typeface="Lucida Grande" charset="0"/>
              </a:rPr>
              <a:t> </a:t>
            </a:r>
            <a:r>
              <a:rPr lang="en-US" dirty="0" err="1">
                <a:latin typeface="Times"/>
                <a:cs typeface="Times"/>
                <a:sym typeface="Lucida Grande" charset="0"/>
              </a:rPr>
              <a:t>οὗ</a:t>
            </a:r>
            <a:r>
              <a:rPr lang="en-US" dirty="0">
                <a:latin typeface="Times"/>
                <a:cs typeface="Times"/>
                <a:sym typeface="Lucida Grande" charset="0"/>
              </a:rPr>
              <a:t> </a:t>
            </a:r>
            <a:r>
              <a:rPr lang="en-US" dirty="0" err="1">
                <a:latin typeface="Times"/>
                <a:cs typeface="Times"/>
                <a:sym typeface="Lucida Grande" charset="0"/>
              </a:rPr>
              <a:t>λειφθῇ</a:t>
            </a:r>
            <a:r>
              <a:rPr lang="en-US" dirty="0">
                <a:latin typeface="Times"/>
                <a:cs typeface="Times"/>
                <a:sym typeface="Lucida Grande" charset="0"/>
              </a:rPr>
              <a:t> </a:t>
            </a:r>
            <a:r>
              <a:rPr lang="en-US" dirty="0" err="1">
                <a:latin typeface="Times"/>
                <a:cs typeface="Times"/>
                <a:sym typeface="Lucida Grande" charset="0"/>
              </a:rPr>
              <a:t>μονάς</a:t>
            </a:r>
            <a:r>
              <a:rPr lang="en-US" dirty="0">
                <a:latin typeface="Times"/>
                <a:cs typeface="Times"/>
                <a:sym typeface="Lucida Grande" charset="0"/>
              </a:rPr>
              <a:t>, </a:t>
            </a:r>
            <a:r>
              <a:rPr lang="en-US" dirty="0" err="1">
                <a:latin typeface="Times"/>
                <a:cs typeface="Times"/>
                <a:sym typeface="Lucida Grande" charset="0"/>
              </a:rPr>
              <a:t>οἱ</a:t>
            </a:r>
            <a:r>
              <a:rPr lang="en-US" dirty="0">
                <a:latin typeface="Times"/>
                <a:cs typeface="Times"/>
                <a:sym typeface="Lucida Grande" charset="0"/>
              </a:rPr>
              <a:t> </a:t>
            </a:r>
            <a:r>
              <a:rPr lang="en-US" dirty="0" err="1">
                <a:latin typeface="Times"/>
                <a:cs typeface="Times"/>
                <a:sym typeface="Lucida Grande" charset="0"/>
              </a:rPr>
              <a:t>ἐξ</a:t>
            </a:r>
            <a:r>
              <a:rPr lang="en-US" dirty="0">
                <a:latin typeface="Times"/>
                <a:cs typeface="Times"/>
                <a:sym typeface="Lucida Grande" charset="0"/>
              </a:rPr>
              <a:t> </a:t>
            </a:r>
            <a:r>
              <a:rPr lang="en-US" dirty="0" err="1">
                <a:latin typeface="Times"/>
                <a:cs typeface="Times"/>
                <a:sym typeface="Lucida Grande" charset="0"/>
              </a:rPr>
              <a:t>ἀρχῆς</a:t>
            </a:r>
            <a:r>
              <a:rPr lang="en-US" dirty="0">
                <a:latin typeface="Times"/>
                <a:cs typeface="Times"/>
                <a:sym typeface="Lucida Grande" charset="0"/>
              </a:rPr>
              <a:t> </a:t>
            </a:r>
            <a:r>
              <a:rPr lang="en-US" dirty="0" err="1">
                <a:latin typeface="Times"/>
                <a:cs typeface="Times"/>
                <a:sym typeface="Lucida Grande" charset="0"/>
              </a:rPr>
              <a:t>ἀριθμοὶ</a:t>
            </a:r>
            <a:r>
              <a:rPr lang="en-US" dirty="0">
                <a:latin typeface="Times"/>
                <a:cs typeface="Times"/>
                <a:sym typeface="Lucida Grande" charset="0"/>
              </a:rPr>
              <a:t> π</a:t>
            </a:r>
            <a:r>
              <a:rPr lang="en-US" dirty="0" err="1">
                <a:latin typeface="Times"/>
                <a:cs typeface="Times"/>
                <a:sym typeface="Lucida Grande" charset="0"/>
              </a:rPr>
              <a:t>ρῶτοι</a:t>
            </a:r>
            <a:r>
              <a:rPr lang="en-US" dirty="0">
                <a:latin typeface="Times"/>
                <a:cs typeface="Times"/>
                <a:sym typeface="Lucida Grande" charset="0"/>
              </a:rPr>
              <a:t> π</a:t>
            </a:r>
            <a:r>
              <a:rPr lang="en-US" dirty="0" err="1">
                <a:latin typeface="Times"/>
                <a:cs typeface="Times"/>
                <a:sym typeface="Lucida Grande" charset="0"/>
              </a:rPr>
              <a:t>ρὸς</a:t>
            </a:r>
            <a:r>
              <a:rPr lang="en-US" dirty="0">
                <a:latin typeface="Times"/>
                <a:cs typeface="Times"/>
                <a:sym typeface="Lucida Grande" charset="0"/>
              </a:rPr>
              <a:t> </a:t>
            </a:r>
            <a:r>
              <a:rPr lang="en-US" dirty="0" err="1">
                <a:latin typeface="Times"/>
                <a:cs typeface="Times"/>
                <a:sym typeface="Lucida Grande" charset="0"/>
              </a:rPr>
              <a:t>ἀλλήλους</a:t>
            </a:r>
            <a:r>
              <a:rPr lang="en-US" dirty="0">
                <a:latin typeface="Times"/>
                <a:cs typeface="Times"/>
                <a:sym typeface="Lucida Grande" charset="0"/>
              </a:rPr>
              <a:t> </a:t>
            </a:r>
            <a:r>
              <a:rPr lang="en-US" dirty="0" err="1" smtClean="0">
                <a:latin typeface="Times"/>
                <a:cs typeface="Times"/>
                <a:sym typeface="Lucida Grande" charset="0"/>
              </a:rPr>
              <a:t>ἔσοντ</a:t>
            </a:r>
            <a:r>
              <a:rPr lang="en-US" dirty="0" smtClean="0">
                <a:latin typeface="Times"/>
                <a:cs typeface="Times"/>
                <a:sym typeface="Lucida Grande" charset="0"/>
              </a:rPr>
              <a:t>α</a:t>
            </a:r>
            <a:r>
              <a:rPr lang="en-US" dirty="0" err="1" smtClean="0">
                <a:latin typeface="Times"/>
                <a:cs typeface="Times"/>
                <a:sym typeface="Lucida Grande" charset="0"/>
              </a:rPr>
              <a:t>ι</a:t>
            </a:r>
            <a:endParaRPr lang="en-US" dirty="0">
              <a:latin typeface="Times"/>
              <a:cs typeface="Times"/>
              <a:sym typeface="Lucida Grande" charset="0"/>
            </a:endParaRPr>
          </a:p>
          <a:p>
            <a:r>
              <a:rPr lang="en-US" i="1" dirty="0">
                <a:latin typeface="Papyrus"/>
                <a:cs typeface="Papyrus"/>
                <a:sym typeface="Times" charset="0"/>
              </a:rPr>
              <a:t>When two unequal numbers are set out, and the less is continually subtracted in turn from the greater, if the number which is left never measures the one before it until a unit is left, then the original numbers are relatively prime.</a:t>
            </a:r>
            <a:endParaRPr lang="en-US" i="1" dirty="0">
              <a:latin typeface="Papyrus"/>
              <a:ea typeface="ヒラギノ明朝 ProN W3" charset="0"/>
              <a:cs typeface="ヒラギノ明朝 ProN W3" charset="0"/>
              <a:sym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ph type="title"/>
          </p:nvPr>
        </p:nvSpPr>
        <p:spPr>
          <a:ln/>
        </p:spPr>
        <p:txBody>
          <a:bodyPr/>
          <a:lstStyle/>
          <a:p>
            <a:r>
              <a:rPr lang="en-US"/>
              <a:t>Before &amp; After</a:t>
            </a:r>
          </a:p>
        </p:txBody>
      </p:sp>
      <p:sp>
        <p:nvSpPr>
          <p:cNvPr id="142338" name="Rectangle 2"/>
          <p:cNvSpPr>
            <a:spLocks noChangeArrowheads="1"/>
          </p:cNvSpPr>
          <p:nvPr>
            <p:ph type="body" idx="1"/>
          </p:nvPr>
        </p:nvSpPr>
        <p:spPr>
          <a:xfrm>
            <a:off x="762000" y="2768600"/>
            <a:ext cx="11087100" cy="5715000"/>
          </a:xfrm>
          <a:ln/>
        </p:spPr>
        <p:txBody>
          <a:bodyPr/>
          <a:lstStyle/>
          <a:p>
            <a:pPr marL="889000"/>
            <a:r>
              <a:rPr lang="en-US">
                <a:cs typeface="Arial Unicode MS" charset="0"/>
              </a:rPr>
              <a:t>1 ↝</a:t>
            </a:r>
            <a:endParaRPr lang="en-US"/>
          </a:p>
          <a:p>
            <a:pPr marL="889000"/>
            <a:r>
              <a:rPr lang="en-US">
                <a:cs typeface="Arial Unicode MS" charset="0"/>
              </a:rPr>
              <a:t>n ↝ n1 , n2 , ..., nk    (0&lt;ni&lt;n)</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ChangeArrowheads="1"/>
          </p:cNvSpPr>
          <p:nvPr>
            <p:ph type="body" idx="1"/>
          </p:nvPr>
        </p:nvSpPr>
        <p:spPr>
          <a:ln/>
        </p:spPr>
        <p:txBody>
          <a:bodyPr/>
          <a:lstStyle/>
          <a:p>
            <a:pPr marL="495300" indent="-228600">
              <a:buSzPct val="93000"/>
              <a:buFont typeface="Papyrus" charset="0"/>
              <a:buBlip>
                <a:blip r:embed="rId2"/>
              </a:buBlip>
            </a:pPr>
            <a:r>
              <a:rPr lang="en-US" sz="3800" dirty="0">
                <a:solidFill>
                  <a:srgbClr val="2B2922"/>
                </a:solidFill>
                <a:latin typeface="Papyrus"/>
                <a:cs typeface="Papyrus"/>
                <a:sym typeface="Copperplate" charset="0"/>
              </a:rPr>
              <a:t>A tree is finite (has finitely many edges) </a:t>
            </a:r>
            <a:endParaRPr lang="en-US" sz="3800" dirty="0">
              <a:solidFill>
                <a:srgbClr val="2B2922"/>
              </a:solidFill>
              <a:latin typeface="Papyrus"/>
              <a:ea typeface="ヒラギノ明朝 ProN W3" charset="0"/>
              <a:cs typeface="ヒラギノ明朝 ProN W3" charset="0"/>
              <a:sym typeface="Copperplate" charset="0"/>
            </a:endParaRPr>
          </a:p>
          <a:p>
            <a:pPr marL="495300" indent="-228600">
              <a:spcBef>
                <a:spcPts val="5000"/>
              </a:spcBef>
            </a:pPr>
            <a:r>
              <a:rPr lang="en-US" sz="3800" dirty="0">
                <a:solidFill>
                  <a:srgbClr val="2B2922"/>
                </a:solidFill>
                <a:latin typeface="Papyrus"/>
                <a:cs typeface="Papyrus"/>
                <a:sym typeface="Copperplate" charset="0"/>
              </a:rPr>
              <a:t>                      if and only if                                              </a:t>
            </a:r>
            <a:endParaRPr lang="en-US" sz="3800" dirty="0">
              <a:solidFill>
                <a:srgbClr val="2B2922"/>
              </a:solidFill>
              <a:latin typeface="Papyrus"/>
              <a:ea typeface="ヒラギノ明朝 ProN W3" charset="0"/>
              <a:cs typeface="ヒラギノ明朝 ProN W3" charset="0"/>
              <a:sym typeface="Copperplate" charset="0"/>
            </a:endParaRPr>
          </a:p>
          <a:p>
            <a:pPr marL="1384300" lvl="2" indent="-495300">
              <a:spcBef>
                <a:spcPts val="5000"/>
              </a:spcBef>
              <a:buSzPct val="93000"/>
              <a:buFont typeface="Papyrus" charset="0"/>
              <a:buBlip>
                <a:blip r:embed="rId2"/>
              </a:buBlip>
            </a:pPr>
            <a:r>
              <a:rPr lang="en-US" sz="3800" dirty="0">
                <a:solidFill>
                  <a:srgbClr val="2B2922"/>
                </a:solidFill>
                <a:latin typeface="Papyrus"/>
                <a:cs typeface="Papyrus"/>
                <a:sym typeface="Copperplate" charset="0"/>
              </a:rPr>
              <a:t>all nodes have finite degree </a:t>
            </a:r>
            <a:endParaRPr lang="en-US" sz="3800" dirty="0">
              <a:solidFill>
                <a:srgbClr val="2B2922"/>
              </a:solidFill>
              <a:latin typeface="Papyrus"/>
              <a:ea typeface="ヒラギノ明朝 ProN W3" charset="0"/>
              <a:cs typeface="ヒラギノ明朝 ProN W3" charset="0"/>
              <a:sym typeface="Copperplate" charset="0"/>
            </a:endParaRPr>
          </a:p>
          <a:p>
            <a:pPr marL="1384300" lvl="2" indent="-495300">
              <a:spcBef>
                <a:spcPts val="5000"/>
              </a:spcBef>
            </a:pPr>
            <a:r>
              <a:rPr lang="en-US" sz="3800" dirty="0">
                <a:solidFill>
                  <a:srgbClr val="2B2922"/>
                </a:solidFill>
                <a:latin typeface="Papyrus"/>
                <a:cs typeface="Papyrus"/>
                <a:sym typeface="Copperplate" charset="0"/>
              </a:rPr>
              <a:t>and </a:t>
            </a:r>
            <a:endParaRPr lang="en-US" sz="3800" dirty="0">
              <a:solidFill>
                <a:srgbClr val="2B2922"/>
              </a:solidFill>
              <a:latin typeface="Papyrus"/>
              <a:ea typeface="ヒラギノ明朝 ProN W3" charset="0"/>
              <a:cs typeface="ヒラギノ明朝 ProN W3" charset="0"/>
              <a:sym typeface="Copperplate" charset="0"/>
            </a:endParaRPr>
          </a:p>
          <a:p>
            <a:pPr marL="1384300" lvl="2" indent="-495300">
              <a:spcBef>
                <a:spcPts val="5000"/>
              </a:spcBef>
              <a:buSzPct val="93000"/>
              <a:buFont typeface="Papyrus" charset="0"/>
              <a:buBlip>
                <a:blip r:embed="rId2"/>
              </a:buBlip>
            </a:pPr>
            <a:r>
              <a:rPr lang="en-US" sz="3800" dirty="0">
                <a:solidFill>
                  <a:srgbClr val="2B2922"/>
                </a:solidFill>
                <a:latin typeface="Papyrus"/>
                <a:cs typeface="Papyrus"/>
                <a:sym typeface="Copperplate" charset="0"/>
              </a:rPr>
              <a:t>all branches (simple paths) have finite length.</a:t>
            </a:r>
            <a:endParaRPr lang="en-US" sz="3800" dirty="0">
              <a:solidFill>
                <a:srgbClr val="2B2922"/>
              </a:solidFill>
              <a:latin typeface="Papyrus"/>
              <a:ea typeface="ヒラギノ明朝 ProN W3" charset="0"/>
              <a:cs typeface="ヒラギノ明朝 ProN W3" charset="0"/>
              <a:sym typeface="Copperplate" charset="0"/>
            </a:endParaRPr>
          </a:p>
        </p:txBody>
      </p:sp>
      <p:sp>
        <p:nvSpPr>
          <p:cNvPr id="143362" name="Rectangle 2"/>
          <p:cNvSpPr>
            <a:spLocks noChangeArrowheads="1"/>
          </p:cNvSpPr>
          <p:nvPr>
            <p:ph type="title"/>
          </p:nvPr>
        </p:nvSpPr>
        <p:spPr>
          <a:ln/>
        </p:spPr>
        <p:txBody>
          <a:bodyPr/>
          <a:lstStyle/>
          <a:p>
            <a:r>
              <a:rPr lang="en-US" dirty="0" err="1"/>
              <a:t>Konig</a:t>
            </a:r>
            <a:r>
              <a:rPr lang="ja-JP" altLang="en-US" dirty="0">
                <a:latin typeface="Papyrus"/>
              </a:rPr>
              <a:t>’</a:t>
            </a:r>
            <a:r>
              <a:rPr lang="en-US" dirty="0"/>
              <a:t>s Lemma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ChangeArrowheads="1"/>
          </p:cNvSpPr>
          <p:nvPr>
            <p:ph type="title"/>
          </p:nvPr>
        </p:nvSpPr>
        <p:spPr>
          <a:ln/>
        </p:spPr>
        <p:txBody>
          <a:bodyPr/>
          <a:lstStyle/>
          <a:p>
            <a:r>
              <a:rPr lang="en-US"/>
              <a:t>Billiards</a:t>
            </a:r>
          </a:p>
        </p:txBody>
      </p:sp>
      <p:pic>
        <p:nvPicPr>
          <p:cNvPr id="1443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73300"/>
            <a:ext cx="9647238"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ph type="title"/>
          </p:nvPr>
        </p:nvSpPr>
        <p:spPr>
          <a:ln/>
        </p:spPr>
        <p:txBody>
          <a:bodyPr/>
          <a:lstStyle/>
          <a:p>
            <a:r>
              <a:rPr lang="en-US" dirty="0" err="1"/>
              <a:t>Smullyan</a:t>
            </a:r>
            <a:r>
              <a:rPr lang="ja-JP" altLang="en-US" dirty="0">
                <a:latin typeface="Papyrus"/>
              </a:rPr>
              <a:t>’</a:t>
            </a:r>
            <a:r>
              <a:rPr lang="en-US" dirty="0"/>
              <a:t>s Billiards</a:t>
            </a:r>
          </a:p>
        </p:txBody>
      </p:sp>
      <p:pic>
        <p:nvPicPr>
          <p:cNvPr id="1454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5" y="2273300"/>
            <a:ext cx="9412288"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ph type="title"/>
          </p:nvPr>
        </p:nvSpPr>
        <p:spPr>
          <a:ln/>
        </p:spPr>
        <p:txBody>
          <a:bodyPr/>
          <a:lstStyle/>
          <a:p>
            <a:r>
              <a:rPr lang="en-US"/>
              <a:t>Multiset (Bag) Ordering</a:t>
            </a:r>
          </a:p>
        </p:txBody>
      </p:sp>
      <p:sp>
        <p:nvSpPr>
          <p:cNvPr id="146434" name="Oval 2"/>
          <p:cNvSpPr>
            <a:spLocks/>
          </p:cNvSpPr>
          <p:nvPr/>
        </p:nvSpPr>
        <p:spPr bwMode="auto">
          <a:xfrm>
            <a:off x="4454525" y="2930525"/>
            <a:ext cx="1023938" cy="1022350"/>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35" name="Oval 3"/>
          <p:cNvSpPr>
            <a:spLocks/>
          </p:cNvSpPr>
          <p:nvPr/>
        </p:nvSpPr>
        <p:spPr bwMode="auto">
          <a:xfrm>
            <a:off x="7112000" y="2930525"/>
            <a:ext cx="1023938" cy="102235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36" name="Line 4"/>
          <p:cNvSpPr>
            <a:spLocks noChangeShapeType="1"/>
          </p:cNvSpPr>
          <p:nvPr/>
        </p:nvSpPr>
        <p:spPr bwMode="auto">
          <a:xfrm>
            <a:off x="2814638" y="4670425"/>
            <a:ext cx="7067550" cy="3175"/>
          </a:xfrm>
          <a:prstGeom prst="lin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6437" name="Oval 5"/>
          <p:cNvSpPr>
            <a:spLocks/>
          </p:cNvSpPr>
          <p:nvPr/>
        </p:nvSpPr>
        <p:spPr bwMode="auto">
          <a:xfrm>
            <a:off x="4349750" y="5899150"/>
            <a:ext cx="512763" cy="512763"/>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38" name="Oval 6"/>
          <p:cNvSpPr>
            <a:spLocks/>
          </p:cNvSpPr>
          <p:nvPr/>
        </p:nvSpPr>
        <p:spPr bwMode="auto">
          <a:xfrm>
            <a:off x="7429500" y="6513513"/>
            <a:ext cx="511175"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39" name="Oval 7"/>
          <p:cNvSpPr>
            <a:spLocks/>
          </p:cNvSpPr>
          <p:nvPr/>
        </p:nvSpPr>
        <p:spPr bwMode="auto">
          <a:xfrm>
            <a:off x="7734300" y="6819900"/>
            <a:ext cx="511175"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0" name="Oval 8"/>
          <p:cNvSpPr>
            <a:spLocks/>
          </p:cNvSpPr>
          <p:nvPr/>
        </p:nvSpPr>
        <p:spPr bwMode="auto">
          <a:xfrm>
            <a:off x="8447088" y="6819900"/>
            <a:ext cx="512762"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1" name="Oval 9"/>
          <p:cNvSpPr>
            <a:spLocks/>
          </p:cNvSpPr>
          <p:nvPr/>
        </p:nvSpPr>
        <p:spPr bwMode="auto">
          <a:xfrm>
            <a:off x="7627938" y="6000750"/>
            <a:ext cx="512762"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2" name="Oval 10"/>
          <p:cNvSpPr>
            <a:spLocks/>
          </p:cNvSpPr>
          <p:nvPr/>
        </p:nvSpPr>
        <p:spPr bwMode="auto">
          <a:xfrm>
            <a:off x="8345488" y="7023100"/>
            <a:ext cx="512762"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3" name="Oval 11"/>
          <p:cNvSpPr>
            <a:spLocks/>
          </p:cNvSpPr>
          <p:nvPr/>
        </p:nvSpPr>
        <p:spPr bwMode="auto">
          <a:xfrm>
            <a:off x="9061450" y="6923088"/>
            <a:ext cx="512763" cy="51276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4" name="Oval 12"/>
          <p:cNvSpPr>
            <a:spLocks/>
          </p:cNvSpPr>
          <p:nvPr/>
        </p:nvSpPr>
        <p:spPr bwMode="auto">
          <a:xfrm>
            <a:off x="8548688" y="6108700"/>
            <a:ext cx="512762"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5" name="Oval 13"/>
          <p:cNvSpPr>
            <a:spLocks/>
          </p:cNvSpPr>
          <p:nvPr/>
        </p:nvSpPr>
        <p:spPr bwMode="auto">
          <a:xfrm>
            <a:off x="9271000" y="6307138"/>
            <a:ext cx="511175" cy="51276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6" name="Oval 14"/>
          <p:cNvSpPr>
            <a:spLocks/>
          </p:cNvSpPr>
          <p:nvPr/>
        </p:nvSpPr>
        <p:spPr bwMode="auto">
          <a:xfrm>
            <a:off x="8140700" y="6413500"/>
            <a:ext cx="512763"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7" name="Oval 15"/>
          <p:cNvSpPr>
            <a:spLocks/>
          </p:cNvSpPr>
          <p:nvPr/>
        </p:nvSpPr>
        <p:spPr bwMode="auto">
          <a:xfrm>
            <a:off x="3429000" y="6718300"/>
            <a:ext cx="407988"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8" name="Oval 16"/>
          <p:cNvSpPr>
            <a:spLocks/>
          </p:cNvSpPr>
          <p:nvPr/>
        </p:nvSpPr>
        <p:spPr bwMode="auto">
          <a:xfrm>
            <a:off x="3836988" y="7129463"/>
            <a:ext cx="409575" cy="40798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49" name="Oval 17"/>
          <p:cNvSpPr>
            <a:spLocks/>
          </p:cNvSpPr>
          <p:nvPr/>
        </p:nvSpPr>
        <p:spPr bwMode="auto">
          <a:xfrm>
            <a:off x="4862513" y="6513513"/>
            <a:ext cx="407987" cy="40798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50" name="Oval 18"/>
          <p:cNvSpPr>
            <a:spLocks/>
          </p:cNvSpPr>
          <p:nvPr/>
        </p:nvSpPr>
        <p:spPr bwMode="auto">
          <a:xfrm>
            <a:off x="4248150" y="6923088"/>
            <a:ext cx="409575"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51" name="Oval 19"/>
          <p:cNvSpPr>
            <a:spLocks/>
          </p:cNvSpPr>
          <p:nvPr/>
        </p:nvSpPr>
        <p:spPr bwMode="auto">
          <a:xfrm>
            <a:off x="7526338" y="7327900"/>
            <a:ext cx="409575"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52" name="Oval 20"/>
          <p:cNvSpPr>
            <a:spLocks/>
          </p:cNvSpPr>
          <p:nvPr/>
        </p:nvSpPr>
        <p:spPr bwMode="auto">
          <a:xfrm>
            <a:off x="7932738" y="7743825"/>
            <a:ext cx="409575"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53" name="Oval 21"/>
          <p:cNvSpPr>
            <a:spLocks/>
          </p:cNvSpPr>
          <p:nvPr/>
        </p:nvSpPr>
        <p:spPr bwMode="auto">
          <a:xfrm>
            <a:off x="8953500" y="7126288"/>
            <a:ext cx="407988"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6454" name="Oval 22"/>
          <p:cNvSpPr>
            <a:spLocks/>
          </p:cNvSpPr>
          <p:nvPr/>
        </p:nvSpPr>
        <p:spPr bwMode="auto">
          <a:xfrm>
            <a:off x="8343900" y="7537450"/>
            <a:ext cx="407988"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46455" name="Picture 2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5078413"/>
            <a:ext cx="26622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6456" name="Picture 2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5203825"/>
            <a:ext cx="3992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6457" name="Rectangle 25"/>
          <p:cNvSpPr>
            <a:spLocks/>
          </p:cNvSpPr>
          <p:nvPr/>
        </p:nvSpPr>
        <p:spPr bwMode="auto">
          <a:xfrm>
            <a:off x="5921375" y="2724150"/>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46458" name="Rectangle 26"/>
          <p:cNvSpPr>
            <a:spLocks/>
          </p:cNvSpPr>
          <p:nvPr/>
        </p:nvSpPr>
        <p:spPr bwMode="auto">
          <a:xfrm>
            <a:off x="5921375" y="5799138"/>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ph type="title"/>
          </p:nvPr>
        </p:nvSpPr>
        <p:spPr>
          <a:ln/>
        </p:spPr>
        <p:txBody>
          <a:bodyPr/>
          <a:lstStyle/>
          <a:p>
            <a:r>
              <a:rPr lang="en-US"/>
              <a:t>Multiset (Bag) Ordering</a:t>
            </a:r>
          </a:p>
        </p:txBody>
      </p:sp>
      <p:sp>
        <p:nvSpPr>
          <p:cNvPr id="147458" name="Oval 2"/>
          <p:cNvSpPr>
            <a:spLocks/>
          </p:cNvSpPr>
          <p:nvPr/>
        </p:nvSpPr>
        <p:spPr bwMode="auto">
          <a:xfrm>
            <a:off x="4454525" y="2930525"/>
            <a:ext cx="1023938" cy="1022350"/>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59" name="Oval 3"/>
          <p:cNvSpPr>
            <a:spLocks/>
          </p:cNvSpPr>
          <p:nvPr/>
        </p:nvSpPr>
        <p:spPr bwMode="auto">
          <a:xfrm>
            <a:off x="7112000" y="2930525"/>
            <a:ext cx="1023938" cy="102235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0" name="Line 4"/>
          <p:cNvSpPr>
            <a:spLocks noChangeShapeType="1"/>
          </p:cNvSpPr>
          <p:nvPr/>
        </p:nvSpPr>
        <p:spPr bwMode="auto">
          <a:xfrm>
            <a:off x="2814638" y="4670425"/>
            <a:ext cx="7067550" cy="3175"/>
          </a:xfrm>
          <a:prstGeom prst="lin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7461" name="Oval 5"/>
          <p:cNvSpPr>
            <a:spLocks/>
          </p:cNvSpPr>
          <p:nvPr/>
        </p:nvSpPr>
        <p:spPr bwMode="auto">
          <a:xfrm>
            <a:off x="4349750" y="5899150"/>
            <a:ext cx="512763" cy="512763"/>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2" name="Oval 6"/>
          <p:cNvSpPr>
            <a:spLocks/>
          </p:cNvSpPr>
          <p:nvPr/>
        </p:nvSpPr>
        <p:spPr bwMode="auto">
          <a:xfrm>
            <a:off x="7429500" y="6513513"/>
            <a:ext cx="511175"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3" name="Oval 7"/>
          <p:cNvSpPr>
            <a:spLocks/>
          </p:cNvSpPr>
          <p:nvPr/>
        </p:nvSpPr>
        <p:spPr bwMode="auto">
          <a:xfrm>
            <a:off x="7734300" y="6819900"/>
            <a:ext cx="511175"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4" name="Oval 8"/>
          <p:cNvSpPr>
            <a:spLocks/>
          </p:cNvSpPr>
          <p:nvPr/>
        </p:nvSpPr>
        <p:spPr bwMode="auto">
          <a:xfrm>
            <a:off x="8447088" y="6819900"/>
            <a:ext cx="512762"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5" name="Oval 9"/>
          <p:cNvSpPr>
            <a:spLocks/>
          </p:cNvSpPr>
          <p:nvPr/>
        </p:nvSpPr>
        <p:spPr bwMode="auto">
          <a:xfrm>
            <a:off x="7627938" y="6000750"/>
            <a:ext cx="512762"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6" name="Oval 10"/>
          <p:cNvSpPr>
            <a:spLocks/>
          </p:cNvSpPr>
          <p:nvPr/>
        </p:nvSpPr>
        <p:spPr bwMode="auto">
          <a:xfrm>
            <a:off x="8345488" y="7023100"/>
            <a:ext cx="512762"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7" name="Oval 11"/>
          <p:cNvSpPr>
            <a:spLocks/>
          </p:cNvSpPr>
          <p:nvPr/>
        </p:nvSpPr>
        <p:spPr bwMode="auto">
          <a:xfrm>
            <a:off x="9061450" y="6923088"/>
            <a:ext cx="512763" cy="51276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8" name="Oval 12"/>
          <p:cNvSpPr>
            <a:spLocks/>
          </p:cNvSpPr>
          <p:nvPr/>
        </p:nvSpPr>
        <p:spPr bwMode="auto">
          <a:xfrm>
            <a:off x="8548688" y="6108700"/>
            <a:ext cx="512762"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69" name="Oval 13"/>
          <p:cNvSpPr>
            <a:spLocks/>
          </p:cNvSpPr>
          <p:nvPr/>
        </p:nvSpPr>
        <p:spPr bwMode="auto">
          <a:xfrm>
            <a:off x="9271000" y="6307138"/>
            <a:ext cx="511175" cy="51276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0" name="Oval 14"/>
          <p:cNvSpPr>
            <a:spLocks/>
          </p:cNvSpPr>
          <p:nvPr/>
        </p:nvSpPr>
        <p:spPr bwMode="auto">
          <a:xfrm>
            <a:off x="8140700" y="6413500"/>
            <a:ext cx="512763"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1" name="Oval 15"/>
          <p:cNvSpPr>
            <a:spLocks/>
          </p:cNvSpPr>
          <p:nvPr/>
        </p:nvSpPr>
        <p:spPr bwMode="auto">
          <a:xfrm>
            <a:off x="3429000" y="6718300"/>
            <a:ext cx="407988"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2" name="Oval 16"/>
          <p:cNvSpPr>
            <a:spLocks/>
          </p:cNvSpPr>
          <p:nvPr/>
        </p:nvSpPr>
        <p:spPr bwMode="auto">
          <a:xfrm>
            <a:off x="3836988" y="7129463"/>
            <a:ext cx="409575" cy="40798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3" name="Oval 17"/>
          <p:cNvSpPr>
            <a:spLocks/>
          </p:cNvSpPr>
          <p:nvPr/>
        </p:nvSpPr>
        <p:spPr bwMode="auto">
          <a:xfrm>
            <a:off x="4862513" y="6513513"/>
            <a:ext cx="407987" cy="40798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4" name="Oval 18"/>
          <p:cNvSpPr>
            <a:spLocks/>
          </p:cNvSpPr>
          <p:nvPr/>
        </p:nvSpPr>
        <p:spPr bwMode="auto">
          <a:xfrm>
            <a:off x="4248150" y="6923088"/>
            <a:ext cx="409575"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5" name="Oval 19"/>
          <p:cNvSpPr>
            <a:spLocks/>
          </p:cNvSpPr>
          <p:nvPr/>
        </p:nvSpPr>
        <p:spPr bwMode="auto">
          <a:xfrm>
            <a:off x="7526338" y="7327900"/>
            <a:ext cx="409575"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6" name="Oval 20"/>
          <p:cNvSpPr>
            <a:spLocks/>
          </p:cNvSpPr>
          <p:nvPr/>
        </p:nvSpPr>
        <p:spPr bwMode="auto">
          <a:xfrm>
            <a:off x="7932738" y="7743825"/>
            <a:ext cx="409575"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7" name="Oval 21"/>
          <p:cNvSpPr>
            <a:spLocks/>
          </p:cNvSpPr>
          <p:nvPr/>
        </p:nvSpPr>
        <p:spPr bwMode="auto">
          <a:xfrm>
            <a:off x="8953500" y="7126288"/>
            <a:ext cx="407988"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47478" name="Oval 22"/>
          <p:cNvSpPr>
            <a:spLocks/>
          </p:cNvSpPr>
          <p:nvPr/>
        </p:nvSpPr>
        <p:spPr bwMode="auto">
          <a:xfrm>
            <a:off x="8343900" y="7537450"/>
            <a:ext cx="407988"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47479" name="Picture 2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5078413"/>
            <a:ext cx="26622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7480" name="Picture 2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5203825"/>
            <a:ext cx="3992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7481" name="Rectangle 25"/>
          <p:cNvSpPr>
            <a:spLocks/>
          </p:cNvSpPr>
          <p:nvPr/>
        </p:nvSpPr>
        <p:spPr bwMode="auto">
          <a:xfrm>
            <a:off x="5921375" y="2724150"/>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47482" name="Rectangle 26"/>
          <p:cNvSpPr>
            <a:spLocks/>
          </p:cNvSpPr>
          <p:nvPr/>
        </p:nvSpPr>
        <p:spPr bwMode="auto">
          <a:xfrm>
            <a:off x="5921375" y="5799138"/>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47483" name="Rectangle 27"/>
          <p:cNvSpPr>
            <a:spLocks/>
          </p:cNvSpPr>
          <p:nvPr/>
        </p:nvSpPr>
        <p:spPr bwMode="auto">
          <a:xfrm>
            <a:off x="9936478" y="5138519"/>
            <a:ext cx="278098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2800" dirty="0">
                <a:solidFill>
                  <a:srgbClr val="800000"/>
                </a:solidFill>
                <a:latin typeface="Comic Sans MS Bold" charset="0"/>
                <a:ea typeface="ＭＳ Ｐゴシック" charset="0"/>
                <a:cs typeface="Comic Sans MS Bold" charset="0"/>
                <a:sym typeface="Comic Sans MS Bold" charset="0"/>
              </a:rPr>
              <a:t>Well-founded</a:t>
            </a:r>
          </a:p>
          <a:p>
            <a:pPr algn="r"/>
            <a:r>
              <a:rPr lang="en-US" sz="2800" dirty="0">
                <a:solidFill>
                  <a:srgbClr val="800000"/>
                </a:solidFill>
                <a:latin typeface="Comic Sans MS Bold" charset="0"/>
                <a:ea typeface="ＭＳ Ｐゴシック" charset="0"/>
                <a:cs typeface="Comic Sans MS Bold" charset="0"/>
                <a:sym typeface="Comic Sans MS Bold" charset="0"/>
              </a:rPr>
              <a:t>by</a:t>
            </a:r>
          </a:p>
          <a:p>
            <a:pPr algn="r"/>
            <a:r>
              <a:rPr lang="en-US" sz="2800" dirty="0" err="1">
                <a:solidFill>
                  <a:srgbClr val="800000"/>
                </a:solidFill>
                <a:latin typeface="Comic Sans MS Bold" charset="0"/>
                <a:ea typeface="ＭＳ Ｐゴシック" charset="0"/>
                <a:cs typeface="Comic Sans MS Bold" charset="0"/>
                <a:sym typeface="Comic Sans MS Bold" charset="0"/>
              </a:rPr>
              <a:t>König</a:t>
            </a:r>
            <a:r>
              <a:rPr lang="ja-JP" altLang="en-US" sz="2800" dirty="0">
                <a:solidFill>
                  <a:srgbClr val="800000"/>
                </a:solidFill>
                <a:latin typeface="Papyrus"/>
                <a:ea typeface="ＭＳ Ｐゴシック" charset="0"/>
                <a:cs typeface="Comic Sans MS Bold" charset="0"/>
                <a:sym typeface="Comic Sans MS Bold" charset="0"/>
              </a:rPr>
              <a:t>’</a:t>
            </a:r>
            <a:r>
              <a:rPr lang="en-US" sz="2800" dirty="0">
                <a:solidFill>
                  <a:srgbClr val="800000"/>
                </a:solidFill>
                <a:latin typeface="Comic Sans MS Bold" charset="0"/>
                <a:ea typeface="ＭＳ Ｐゴシック" charset="0"/>
                <a:cs typeface="Comic Sans MS Bold" charset="0"/>
                <a:sym typeface="Comic Sans MS Bold" charset="0"/>
              </a:rPr>
              <a:t>s Lemma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noChangeArrowheads="1"/>
          </p:cNvSpPr>
          <p:nvPr>
            <p:ph type="title"/>
          </p:nvPr>
        </p:nvSpPr>
        <p:spPr>
          <a:ln/>
        </p:spPr>
        <p:txBody>
          <a:bodyPr/>
          <a:lstStyle/>
          <a:p>
            <a:r>
              <a:rPr lang="en-US"/>
              <a:t>Harder A(</a:t>
            </a:r>
            <a:r>
              <a:rPr lang="en-US" sz="6400">
                <a:latin typeface="Chalkboard" charset="0"/>
                <a:cs typeface="Chalkboard" charset="0"/>
                <a:sym typeface="Chalkboard" charset="0"/>
              </a:rPr>
              <a:t>m,n</a:t>
            </a:r>
            <a:r>
              <a:rPr lang="en-US"/>
              <a:t>)</a:t>
            </a:r>
            <a:br>
              <a:rPr lang="en-US"/>
            </a:br>
            <a:endParaRPr lang="en-US"/>
          </a:p>
        </p:txBody>
      </p:sp>
      <p:sp>
        <p:nvSpPr>
          <p:cNvPr id="148482" name="Rectangle 2"/>
          <p:cNvSpPr>
            <a:spLocks noChangeArrowheads="1"/>
          </p:cNvSpPr>
          <p:nvPr>
            <p:ph type="body" idx="1"/>
          </p:nvPr>
        </p:nvSpPr>
        <p:spPr>
          <a:xfrm>
            <a:off x="635000" y="2146300"/>
            <a:ext cx="12865100" cy="7543800"/>
          </a:xfrm>
          <a:ln/>
        </p:spPr>
        <p:txBody>
          <a:bodyPr/>
          <a:lstStyle/>
          <a:p>
            <a:pPr algn="just">
              <a:lnSpc>
                <a:spcPct val="70000"/>
              </a:lnSpc>
            </a:pPr>
            <a:r>
              <a:rPr lang="en-US" sz="2400" b="1" dirty="0">
                <a:latin typeface="Papyrus"/>
                <a:cs typeface="Papyrus"/>
                <a:sym typeface="Courier" charset="0"/>
              </a:rPr>
              <a:t> t := 1</a:t>
            </a:r>
            <a:endParaRPr lang="en-US" sz="2400" b="1" dirty="0">
              <a:latin typeface="Papyrus"/>
              <a:ea typeface="ヒラギノ角ゴ ProN W6" charset="0"/>
              <a:cs typeface="ヒラギノ角ゴ ProN W6" charset="0"/>
              <a:sym typeface="Courier" charset="0"/>
            </a:endParaRPr>
          </a:p>
          <a:p>
            <a:pPr algn="just">
              <a:lnSpc>
                <a:spcPct val="70000"/>
              </a:lnSpc>
              <a:spcBef>
                <a:spcPts val="400"/>
              </a:spcBef>
            </a:pPr>
            <a:r>
              <a:rPr lang="en-US" sz="2400" b="1" dirty="0">
                <a:latin typeface="Papyrus"/>
                <a:cs typeface="Papyrus"/>
                <a:sym typeface="Courier" charset="0"/>
              </a:rPr>
              <a:t>   s[t] := m</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loop</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c := c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m := s[t]</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t := t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if m = 0 </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a:t>
            </a:r>
            <a:r>
              <a:rPr lang="en-US" sz="2400" b="1" dirty="0" err="1">
                <a:latin typeface="Papyrus"/>
                <a:cs typeface="Papyrus"/>
                <a:sym typeface="Courier" charset="0"/>
              </a:rPr>
              <a:t>elseif</a:t>
            </a:r>
            <a:r>
              <a:rPr lang="en-US" sz="2400" b="1" dirty="0">
                <a:latin typeface="Papyrus"/>
                <a:cs typeface="Papyrus"/>
                <a:sym typeface="Courier" charset="0"/>
              </a:rPr>
              <a:t> n = 0 </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t := t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s[t] := m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n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else</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t := t + 2</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s[t-1] := m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s[t] := m</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pPr>
            <a:r>
              <a:rPr lang="en-US" sz="2400" b="1" dirty="0">
                <a:latin typeface="Papyrus"/>
                <a:cs typeface="Papyrus"/>
                <a:sym typeface="Courier" charset="0"/>
              </a:rPr>
              <a:t>      until t = 0</a:t>
            </a:r>
            <a:endParaRPr lang="en-US" sz="2400" b="1" dirty="0">
              <a:latin typeface="Papyrus"/>
              <a:ea typeface="ヒラギノ角ゴ ProN W6" charset="0"/>
              <a:cs typeface="ヒラギノ角ゴ ProN W6" charset="0"/>
              <a:sym typeface="Courier" charset="0"/>
            </a:endParaRPr>
          </a:p>
          <a:p>
            <a:pPr algn="just">
              <a:lnSpc>
                <a:spcPct val="70000"/>
              </a:lnSpc>
            </a:pPr>
            <a:endParaRPr lang="en-US" sz="2400" b="1" dirty="0">
              <a:latin typeface="Papyrus"/>
              <a:ea typeface="ヒラギノ角ゴ ProN W6" charset="0"/>
              <a:cs typeface="ヒラギノ角ゴ ProN W6" charset="0"/>
              <a:sym typeface="Courier" charset="0"/>
            </a:endParaRPr>
          </a:p>
          <a:p>
            <a:pPr algn="just">
              <a:lnSpc>
                <a:spcPct val="70000"/>
              </a:lnSpc>
            </a:pPr>
            <a:endParaRPr lang="en-US" sz="2400" b="1" dirty="0">
              <a:latin typeface="Papyrus"/>
              <a:ea typeface="ヒラギノ角ゴ ProN W6" charset="0"/>
              <a:cs typeface="ヒラギノ角ゴ ProN W6" charset="0"/>
              <a:sym typeface="Courier" charset="0"/>
            </a:endParaRPr>
          </a:p>
        </p:txBody>
      </p:sp>
      <p:sp>
        <p:nvSpPr>
          <p:cNvPr id="148483" name="Rectangle 3"/>
          <p:cNvSpPr>
            <a:spLocks/>
          </p:cNvSpPr>
          <p:nvPr/>
        </p:nvSpPr>
        <p:spPr bwMode="auto">
          <a:xfrm>
            <a:off x="6994525" y="3873500"/>
            <a:ext cx="60071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a:solidFill>
                  <a:schemeClr val="tx1"/>
                </a:solidFill>
                <a:ea typeface="ＭＳ Ｐゴシック" charset="0"/>
                <a:cs typeface="Gill Sans" charset="0"/>
              </a:rPr>
              <a:t>Bag of pairs</a:t>
            </a:r>
          </a:p>
          <a:p>
            <a:pPr algn="l"/>
            <a:r>
              <a:rPr lang="en-US">
                <a:solidFill>
                  <a:schemeClr val="tx1"/>
                </a:solidFill>
                <a:ea typeface="ＭＳ Ｐゴシック" charset="0"/>
                <a:cs typeface="Gill Sans" charset="0"/>
              </a:rPr>
              <a:t>(s[i],∞)   i&lt;t</a:t>
            </a:r>
          </a:p>
          <a:p>
            <a:pPr algn="l"/>
            <a:r>
              <a:rPr lang="en-US">
                <a:solidFill>
                  <a:schemeClr val="tx1"/>
                </a:solidFill>
                <a:ea typeface="ＭＳ Ｐゴシック" charset="0"/>
                <a:cs typeface="Gill Sans" charset="0"/>
              </a:rPr>
              <a:t>(s[t],n)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2">
            <a:extLst>
              <a:ext uri="{28A0092B-C50C-407E-A947-70E740481C1C}">
                <a14:useLocalDpi xmlns:a14="http://schemas.microsoft.com/office/drawing/2010/main" val="0"/>
              </a:ext>
            </a:extLst>
          </a:blip>
          <a:srcRect l="20961" r="20886" b="154"/>
          <a:stretch>
            <a:fillRect/>
          </a:stretch>
        </p:blipFill>
        <p:spPr bwMode="auto">
          <a:xfrm>
            <a:off x="2462213" y="928688"/>
            <a:ext cx="8066087"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9506" name="Rectangle 2"/>
          <p:cNvSpPr>
            <a:spLocks noChangeArrowheads="1"/>
          </p:cNvSpPr>
          <p:nvPr>
            <p:ph type="title"/>
          </p:nvPr>
        </p:nvSpPr>
        <p:spPr>
          <a:xfrm>
            <a:off x="495300" y="7353300"/>
            <a:ext cx="11925300" cy="1879600"/>
          </a:xfrm>
          <a:ln/>
        </p:spPr>
        <p:txBody>
          <a:bodyPr/>
          <a:lstStyle/>
          <a:p>
            <a:r>
              <a:rPr lang="en-US"/>
              <a:t>Nested Matryoshka Dolls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2">
            <a:extLst>
              <a:ext uri="{28A0092B-C50C-407E-A947-70E740481C1C}">
                <a14:useLocalDpi xmlns:a14="http://schemas.microsoft.com/office/drawing/2010/main" val="0"/>
              </a:ext>
            </a:extLst>
          </a:blip>
          <a:srcRect r="154" b="154"/>
          <a:stretch>
            <a:fillRect/>
          </a:stretch>
        </p:blipFill>
        <p:spPr bwMode="auto">
          <a:xfrm>
            <a:off x="2509838" y="1042988"/>
            <a:ext cx="798036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0530" name="Rectangle 2"/>
          <p:cNvSpPr>
            <a:spLocks noChangeArrowheads="1"/>
          </p:cNvSpPr>
          <p:nvPr>
            <p:ph type="title"/>
          </p:nvPr>
        </p:nvSpPr>
        <p:spPr>
          <a:ln/>
        </p:spPr>
        <p:txBody>
          <a:bodyPr/>
          <a:lstStyle/>
          <a:p>
            <a:r>
              <a:rPr lang="en-US"/>
              <a:t>Nested Bags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ph type="title"/>
          </p:nvPr>
        </p:nvSpPr>
        <p:spPr>
          <a:ln/>
        </p:spPr>
        <p:txBody>
          <a:bodyPr/>
          <a:lstStyle/>
          <a:p>
            <a:r>
              <a:rPr lang="en-US"/>
              <a:t>Nested Ordering</a:t>
            </a:r>
          </a:p>
        </p:txBody>
      </p:sp>
      <p:pic>
        <p:nvPicPr>
          <p:cNvPr id="1515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500313"/>
            <a:ext cx="245745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1555" name="Line 3"/>
          <p:cNvSpPr>
            <a:spLocks noChangeShapeType="1"/>
          </p:cNvSpPr>
          <p:nvPr/>
        </p:nvSpPr>
        <p:spPr bwMode="auto">
          <a:xfrm>
            <a:off x="2508250" y="4876800"/>
            <a:ext cx="8294688" cy="1588"/>
          </a:xfrm>
          <a:prstGeom prst="lin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1556" name="Oval 4"/>
          <p:cNvSpPr>
            <a:spLocks/>
          </p:cNvSpPr>
          <p:nvPr/>
        </p:nvSpPr>
        <p:spPr bwMode="auto">
          <a:xfrm>
            <a:off x="4457700" y="3236913"/>
            <a:ext cx="339725" cy="39211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57" name="Oval 5"/>
          <p:cNvSpPr>
            <a:spLocks/>
          </p:cNvSpPr>
          <p:nvPr/>
        </p:nvSpPr>
        <p:spPr bwMode="auto">
          <a:xfrm>
            <a:off x="8242300" y="321627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58" name="Oval 6"/>
          <p:cNvSpPr>
            <a:spLocks/>
          </p:cNvSpPr>
          <p:nvPr/>
        </p:nvSpPr>
        <p:spPr bwMode="auto">
          <a:xfrm>
            <a:off x="7904163" y="3541713"/>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59" name="Oval 7"/>
          <p:cNvSpPr>
            <a:spLocks/>
          </p:cNvSpPr>
          <p:nvPr/>
        </p:nvSpPr>
        <p:spPr bwMode="auto">
          <a:xfrm>
            <a:off x="8621713" y="3541713"/>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0" name="Oval 8"/>
          <p:cNvSpPr>
            <a:spLocks/>
          </p:cNvSpPr>
          <p:nvPr/>
        </p:nvSpPr>
        <p:spPr bwMode="auto">
          <a:xfrm>
            <a:off x="8039100" y="301307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1" name="Oval 9"/>
          <p:cNvSpPr>
            <a:spLocks/>
          </p:cNvSpPr>
          <p:nvPr/>
        </p:nvSpPr>
        <p:spPr bwMode="auto">
          <a:xfrm>
            <a:off x="8520113" y="3746500"/>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2" name="Oval 10"/>
          <p:cNvSpPr>
            <a:spLocks/>
          </p:cNvSpPr>
          <p:nvPr/>
        </p:nvSpPr>
        <p:spPr bwMode="auto">
          <a:xfrm>
            <a:off x="9236075" y="3644900"/>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3" name="Oval 11"/>
          <p:cNvSpPr>
            <a:spLocks/>
          </p:cNvSpPr>
          <p:nvPr/>
        </p:nvSpPr>
        <p:spPr bwMode="auto">
          <a:xfrm>
            <a:off x="8447088" y="301307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4" name="Oval 12"/>
          <p:cNvSpPr>
            <a:spLocks/>
          </p:cNvSpPr>
          <p:nvPr/>
        </p:nvSpPr>
        <p:spPr bwMode="auto">
          <a:xfrm>
            <a:off x="8959850" y="321627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5" name="Oval 13"/>
          <p:cNvSpPr>
            <a:spLocks/>
          </p:cNvSpPr>
          <p:nvPr/>
        </p:nvSpPr>
        <p:spPr bwMode="auto">
          <a:xfrm>
            <a:off x="8315325" y="3133725"/>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6" name="Oval 14"/>
          <p:cNvSpPr>
            <a:spLocks/>
          </p:cNvSpPr>
          <p:nvPr/>
        </p:nvSpPr>
        <p:spPr bwMode="auto">
          <a:xfrm>
            <a:off x="4151313" y="3338513"/>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7" name="Oval 15"/>
          <p:cNvSpPr>
            <a:spLocks/>
          </p:cNvSpPr>
          <p:nvPr/>
        </p:nvSpPr>
        <p:spPr bwMode="auto">
          <a:xfrm>
            <a:off x="4391025" y="3641725"/>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8" name="Oval 16"/>
          <p:cNvSpPr>
            <a:spLocks/>
          </p:cNvSpPr>
          <p:nvPr/>
        </p:nvSpPr>
        <p:spPr bwMode="auto">
          <a:xfrm>
            <a:off x="4970463" y="36449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69" name="Oval 17"/>
          <p:cNvSpPr>
            <a:spLocks/>
          </p:cNvSpPr>
          <p:nvPr/>
        </p:nvSpPr>
        <p:spPr bwMode="auto">
          <a:xfrm>
            <a:off x="4802188" y="343535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0" name="Oval 18"/>
          <p:cNvSpPr>
            <a:spLocks/>
          </p:cNvSpPr>
          <p:nvPr/>
        </p:nvSpPr>
        <p:spPr bwMode="auto">
          <a:xfrm>
            <a:off x="8140700" y="372903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1" name="Oval 19"/>
          <p:cNvSpPr>
            <a:spLocks/>
          </p:cNvSpPr>
          <p:nvPr/>
        </p:nvSpPr>
        <p:spPr bwMode="auto">
          <a:xfrm>
            <a:off x="8242300" y="393382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2" name="Oval 20"/>
          <p:cNvSpPr>
            <a:spLocks/>
          </p:cNvSpPr>
          <p:nvPr/>
        </p:nvSpPr>
        <p:spPr bwMode="auto">
          <a:xfrm>
            <a:off x="9096375" y="3824288"/>
            <a:ext cx="266700" cy="31273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3" name="Oval 21"/>
          <p:cNvSpPr>
            <a:spLocks/>
          </p:cNvSpPr>
          <p:nvPr/>
        </p:nvSpPr>
        <p:spPr bwMode="auto">
          <a:xfrm>
            <a:off x="8548688" y="383063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1574" name="Picture 2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725" y="2417763"/>
            <a:ext cx="20447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1575" name="Rectangle 23"/>
          <p:cNvSpPr>
            <a:spLocks/>
          </p:cNvSpPr>
          <p:nvPr/>
        </p:nvSpPr>
        <p:spPr bwMode="auto">
          <a:xfrm>
            <a:off x="6227763" y="2551113"/>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51576" name="Oval 24"/>
          <p:cNvSpPr>
            <a:spLocks/>
          </p:cNvSpPr>
          <p:nvPr/>
        </p:nvSpPr>
        <p:spPr bwMode="auto">
          <a:xfrm>
            <a:off x="2813050" y="7231063"/>
            <a:ext cx="338138" cy="39211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7" name="Oval 25"/>
          <p:cNvSpPr>
            <a:spLocks/>
          </p:cNvSpPr>
          <p:nvPr/>
        </p:nvSpPr>
        <p:spPr bwMode="auto">
          <a:xfrm>
            <a:off x="6596063" y="721042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8" name="Oval 26"/>
          <p:cNvSpPr>
            <a:spLocks/>
          </p:cNvSpPr>
          <p:nvPr/>
        </p:nvSpPr>
        <p:spPr bwMode="auto">
          <a:xfrm>
            <a:off x="6257925" y="7535863"/>
            <a:ext cx="338138"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79" name="Oval 27"/>
          <p:cNvSpPr>
            <a:spLocks/>
          </p:cNvSpPr>
          <p:nvPr/>
        </p:nvSpPr>
        <p:spPr bwMode="auto">
          <a:xfrm>
            <a:off x="6975475" y="7535863"/>
            <a:ext cx="339725"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0" name="Oval 28"/>
          <p:cNvSpPr>
            <a:spLocks/>
          </p:cNvSpPr>
          <p:nvPr/>
        </p:nvSpPr>
        <p:spPr bwMode="auto">
          <a:xfrm>
            <a:off x="6391275" y="70104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1" name="Oval 29"/>
          <p:cNvSpPr>
            <a:spLocks/>
          </p:cNvSpPr>
          <p:nvPr/>
        </p:nvSpPr>
        <p:spPr bwMode="auto">
          <a:xfrm>
            <a:off x="6873875" y="7740650"/>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2" name="Oval 30"/>
          <p:cNvSpPr>
            <a:spLocks/>
          </p:cNvSpPr>
          <p:nvPr/>
        </p:nvSpPr>
        <p:spPr bwMode="auto">
          <a:xfrm>
            <a:off x="7589838" y="76454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3" name="Oval 31"/>
          <p:cNvSpPr>
            <a:spLocks/>
          </p:cNvSpPr>
          <p:nvPr/>
        </p:nvSpPr>
        <p:spPr bwMode="auto">
          <a:xfrm>
            <a:off x="6802438" y="70104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4" name="Oval 32"/>
          <p:cNvSpPr>
            <a:spLocks/>
          </p:cNvSpPr>
          <p:nvPr/>
        </p:nvSpPr>
        <p:spPr bwMode="auto">
          <a:xfrm>
            <a:off x="7315200" y="721042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5" name="Oval 33"/>
          <p:cNvSpPr>
            <a:spLocks/>
          </p:cNvSpPr>
          <p:nvPr/>
        </p:nvSpPr>
        <p:spPr bwMode="auto">
          <a:xfrm>
            <a:off x="6669088" y="7126288"/>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6" name="Oval 34"/>
          <p:cNvSpPr>
            <a:spLocks/>
          </p:cNvSpPr>
          <p:nvPr/>
        </p:nvSpPr>
        <p:spPr bwMode="auto">
          <a:xfrm>
            <a:off x="2505075" y="73279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7" name="Oval 35"/>
          <p:cNvSpPr>
            <a:spLocks/>
          </p:cNvSpPr>
          <p:nvPr/>
        </p:nvSpPr>
        <p:spPr bwMode="auto">
          <a:xfrm>
            <a:off x="2743200" y="76342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8" name="Oval 36"/>
          <p:cNvSpPr>
            <a:spLocks/>
          </p:cNvSpPr>
          <p:nvPr/>
        </p:nvSpPr>
        <p:spPr bwMode="auto">
          <a:xfrm>
            <a:off x="3324225" y="76454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89" name="Oval 37"/>
          <p:cNvSpPr>
            <a:spLocks/>
          </p:cNvSpPr>
          <p:nvPr/>
        </p:nvSpPr>
        <p:spPr bwMode="auto">
          <a:xfrm>
            <a:off x="3155950" y="74295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90" name="Oval 38"/>
          <p:cNvSpPr>
            <a:spLocks/>
          </p:cNvSpPr>
          <p:nvPr/>
        </p:nvSpPr>
        <p:spPr bwMode="auto">
          <a:xfrm>
            <a:off x="6494463" y="77231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91" name="Oval 39"/>
          <p:cNvSpPr>
            <a:spLocks/>
          </p:cNvSpPr>
          <p:nvPr/>
        </p:nvSpPr>
        <p:spPr bwMode="auto">
          <a:xfrm>
            <a:off x="6596063" y="79248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92" name="Oval 40"/>
          <p:cNvSpPr>
            <a:spLocks/>
          </p:cNvSpPr>
          <p:nvPr/>
        </p:nvSpPr>
        <p:spPr bwMode="auto">
          <a:xfrm>
            <a:off x="7450138" y="7818438"/>
            <a:ext cx="266700" cy="31273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93" name="Oval 41"/>
          <p:cNvSpPr>
            <a:spLocks/>
          </p:cNvSpPr>
          <p:nvPr/>
        </p:nvSpPr>
        <p:spPr bwMode="auto">
          <a:xfrm>
            <a:off x="6904038" y="78247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1594" name="Picture 4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6413500"/>
            <a:ext cx="20447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1595" name="Picture 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6494463"/>
            <a:ext cx="2459037"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1596" name="Rectangle 44"/>
          <p:cNvSpPr>
            <a:spLocks/>
          </p:cNvSpPr>
          <p:nvPr/>
        </p:nvSpPr>
        <p:spPr bwMode="auto">
          <a:xfrm>
            <a:off x="4581525" y="6545263"/>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51597" name="Oval 45"/>
          <p:cNvSpPr>
            <a:spLocks/>
          </p:cNvSpPr>
          <p:nvPr/>
        </p:nvSpPr>
        <p:spPr bwMode="auto">
          <a:xfrm>
            <a:off x="8140700" y="75184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98" name="Oval 46"/>
          <p:cNvSpPr>
            <a:spLocks/>
          </p:cNvSpPr>
          <p:nvPr/>
        </p:nvSpPr>
        <p:spPr bwMode="auto">
          <a:xfrm>
            <a:off x="7797800" y="7842250"/>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599" name="Oval 47"/>
          <p:cNvSpPr>
            <a:spLocks/>
          </p:cNvSpPr>
          <p:nvPr/>
        </p:nvSpPr>
        <p:spPr bwMode="auto">
          <a:xfrm>
            <a:off x="8520113" y="7842250"/>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0" name="Oval 48"/>
          <p:cNvSpPr>
            <a:spLocks/>
          </p:cNvSpPr>
          <p:nvPr/>
        </p:nvSpPr>
        <p:spPr bwMode="auto">
          <a:xfrm>
            <a:off x="7935913" y="73152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1" name="Oval 49"/>
          <p:cNvSpPr>
            <a:spLocks/>
          </p:cNvSpPr>
          <p:nvPr/>
        </p:nvSpPr>
        <p:spPr bwMode="auto">
          <a:xfrm>
            <a:off x="8418513" y="8048625"/>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2" name="Oval 50"/>
          <p:cNvSpPr>
            <a:spLocks/>
          </p:cNvSpPr>
          <p:nvPr/>
        </p:nvSpPr>
        <p:spPr bwMode="auto">
          <a:xfrm>
            <a:off x="9134475" y="79502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3" name="Oval 51"/>
          <p:cNvSpPr>
            <a:spLocks/>
          </p:cNvSpPr>
          <p:nvPr/>
        </p:nvSpPr>
        <p:spPr bwMode="auto">
          <a:xfrm>
            <a:off x="8345488" y="73152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4" name="Oval 52"/>
          <p:cNvSpPr>
            <a:spLocks/>
          </p:cNvSpPr>
          <p:nvPr/>
        </p:nvSpPr>
        <p:spPr bwMode="auto">
          <a:xfrm>
            <a:off x="8858250" y="75184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5" name="Oval 53"/>
          <p:cNvSpPr>
            <a:spLocks/>
          </p:cNvSpPr>
          <p:nvPr/>
        </p:nvSpPr>
        <p:spPr bwMode="auto">
          <a:xfrm>
            <a:off x="8213725" y="7434263"/>
            <a:ext cx="338138"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6" name="Oval 54"/>
          <p:cNvSpPr>
            <a:spLocks/>
          </p:cNvSpPr>
          <p:nvPr/>
        </p:nvSpPr>
        <p:spPr bwMode="auto">
          <a:xfrm>
            <a:off x="8039100" y="802957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7" name="Oval 55"/>
          <p:cNvSpPr>
            <a:spLocks/>
          </p:cNvSpPr>
          <p:nvPr/>
        </p:nvSpPr>
        <p:spPr bwMode="auto">
          <a:xfrm>
            <a:off x="8140700" y="82423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8" name="Oval 56"/>
          <p:cNvSpPr>
            <a:spLocks/>
          </p:cNvSpPr>
          <p:nvPr/>
        </p:nvSpPr>
        <p:spPr bwMode="auto">
          <a:xfrm>
            <a:off x="8991600" y="812482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09" name="Oval 57"/>
          <p:cNvSpPr>
            <a:spLocks/>
          </p:cNvSpPr>
          <p:nvPr/>
        </p:nvSpPr>
        <p:spPr bwMode="auto">
          <a:xfrm>
            <a:off x="8447088" y="813117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1610" name="Picture 5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550" y="6802438"/>
            <a:ext cx="245903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1611" name="Oval 59"/>
          <p:cNvSpPr>
            <a:spLocks/>
          </p:cNvSpPr>
          <p:nvPr/>
        </p:nvSpPr>
        <p:spPr bwMode="auto">
          <a:xfrm>
            <a:off x="9675813" y="70231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2" name="Oval 60"/>
          <p:cNvSpPr>
            <a:spLocks/>
          </p:cNvSpPr>
          <p:nvPr/>
        </p:nvSpPr>
        <p:spPr bwMode="auto">
          <a:xfrm>
            <a:off x="9334500" y="73533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3" name="Oval 61"/>
          <p:cNvSpPr>
            <a:spLocks/>
          </p:cNvSpPr>
          <p:nvPr/>
        </p:nvSpPr>
        <p:spPr bwMode="auto">
          <a:xfrm>
            <a:off x="10055225" y="73533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4" name="Oval 62"/>
          <p:cNvSpPr>
            <a:spLocks/>
          </p:cNvSpPr>
          <p:nvPr/>
        </p:nvSpPr>
        <p:spPr bwMode="auto">
          <a:xfrm>
            <a:off x="9471025" y="6821488"/>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5" name="Oval 63"/>
          <p:cNvSpPr>
            <a:spLocks/>
          </p:cNvSpPr>
          <p:nvPr/>
        </p:nvSpPr>
        <p:spPr bwMode="auto">
          <a:xfrm>
            <a:off x="9953625" y="75565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6" name="Oval 64"/>
          <p:cNvSpPr>
            <a:spLocks/>
          </p:cNvSpPr>
          <p:nvPr/>
        </p:nvSpPr>
        <p:spPr bwMode="auto">
          <a:xfrm>
            <a:off x="10669588" y="74549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7" name="Oval 65"/>
          <p:cNvSpPr>
            <a:spLocks/>
          </p:cNvSpPr>
          <p:nvPr/>
        </p:nvSpPr>
        <p:spPr bwMode="auto">
          <a:xfrm>
            <a:off x="9882188" y="6821488"/>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8" name="Oval 66"/>
          <p:cNvSpPr>
            <a:spLocks/>
          </p:cNvSpPr>
          <p:nvPr/>
        </p:nvSpPr>
        <p:spPr bwMode="auto">
          <a:xfrm>
            <a:off x="10393363" y="70231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19" name="Oval 67"/>
          <p:cNvSpPr>
            <a:spLocks/>
          </p:cNvSpPr>
          <p:nvPr/>
        </p:nvSpPr>
        <p:spPr bwMode="auto">
          <a:xfrm>
            <a:off x="9748838" y="6942138"/>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20" name="Oval 68"/>
          <p:cNvSpPr>
            <a:spLocks/>
          </p:cNvSpPr>
          <p:nvPr/>
        </p:nvSpPr>
        <p:spPr bwMode="auto">
          <a:xfrm>
            <a:off x="9574213" y="753745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21" name="Oval 69"/>
          <p:cNvSpPr>
            <a:spLocks/>
          </p:cNvSpPr>
          <p:nvPr/>
        </p:nvSpPr>
        <p:spPr bwMode="auto">
          <a:xfrm>
            <a:off x="9675813" y="7743825"/>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22" name="Oval 70"/>
          <p:cNvSpPr>
            <a:spLocks/>
          </p:cNvSpPr>
          <p:nvPr/>
        </p:nvSpPr>
        <p:spPr bwMode="auto">
          <a:xfrm>
            <a:off x="10528300" y="76327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1623" name="Oval 71"/>
          <p:cNvSpPr>
            <a:spLocks/>
          </p:cNvSpPr>
          <p:nvPr/>
        </p:nvSpPr>
        <p:spPr bwMode="auto">
          <a:xfrm>
            <a:off x="9983788" y="76454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1624" name="Picture 7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6663" y="6310313"/>
            <a:ext cx="24590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ph type="title"/>
          </p:nvPr>
        </p:nvSpPr>
        <p:spPr>
          <a:xfrm>
            <a:off x="635000" y="381000"/>
            <a:ext cx="11734800" cy="2552700"/>
          </a:xfrm>
          <a:ln/>
        </p:spPr>
        <p:txBody>
          <a:bodyPr/>
          <a:lstStyle/>
          <a:p>
            <a:r>
              <a:rPr lang="en-US" dirty="0"/>
              <a:t>Greatest Common Divisor</a:t>
            </a:r>
          </a:p>
        </p:txBody>
      </p:sp>
      <p:sp>
        <p:nvSpPr>
          <p:cNvPr id="30722" name="Rectangle 2"/>
          <p:cNvSpPr>
            <a:spLocks/>
          </p:cNvSpPr>
          <p:nvPr/>
        </p:nvSpPr>
        <p:spPr bwMode="auto">
          <a:xfrm>
            <a:off x="2744788" y="3733724"/>
            <a:ext cx="7646044" cy="382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l">
              <a:lnSpc>
                <a:spcPct val="150000"/>
              </a:lnSpc>
            </a:pPr>
            <a:r>
              <a:rPr lang="en-US" dirty="0">
                <a:solidFill>
                  <a:schemeClr val="tx1"/>
                </a:solidFill>
                <a:latin typeface="Papyrus"/>
                <a:ea typeface="ＭＳ Ｐゴシック" charset="0"/>
                <a:cs typeface="Papyrus"/>
              </a:rPr>
              <a:t>repeat</a:t>
            </a:r>
          </a:p>
          <a:p>
            <a:pPr algn="l">
              <a:lnSpc>
                <a:spcPct val="150000"/>
              </a:lnSpc>
            </a:pPr>
            <a:r>
              <a:rPr lang="en-US" dirty="0" smtClean="0">
                <a:solidFill>
                  <a:schemeClr val="tx1"/>
                </a:solidFill>
                <a:latin typeface="Papyrus"/>
                <a:ea typeface="ＭＳ Ｐゴシック" charset="0"/>
                <a:cs typeface="Papyrus"/>
              </a:rPr>
              <a:t>	if </a:t>
            </a:r>
            <a:r>
              <a:rPr lang="en-US" dirty="0">
                <a:solidFill>
                  <a:schemeClr val="tx1"/>
                </a:solidFill>
                <a:latin typeface="Papyrus"/>
                <a:ea typeface="ＭＳ Ｐゴシック" charset="0"/>
                <a:cs typeface="Papyrus"/>
              </a:rPr>
              <a:t>m=n then return n</a:t>
            </a:r>
          </a:p>
          <a:p>
            <a:pPr algn="l">
              <a:lnSpc>
                <a:spcPct val="150000"/>
              </a:lnSpc>
            </a:pPr>
            <a:r>
              <a:rPr lang="en-US" dirty="0" smtClean="0">
                <a:solidFill>
                  <a:schemeClr val="tx1"/>
                </a:solidFill>
                <a:latin typeface="Papyrus"/>
                <a:ea typeface="ＭＳ Ｐゴシック" charset="0"/>
                <a:cs typeface="Papyrus"/>
              </a:rPr>
              <a:t>	if </a:t>
            </a:r>
            <a:r>
              <a:rPr lang="en-US" dirty="0">
                <a:solidFill>
                  <a:schemeClr val="tx1"/>
                </a:solidFill>
                <a:latin typeface="Papyrus"/>
                <a:ea typeface="ＭＳ Ｐゴシック" charset="0"/>
                <a:cs typeface="Papyrus"/>
              </a:rPr>
              <a:t>m&lt;n then n := n-m</a:t>
            </a:r>
          </a:p>
          <a:p>
            <a:pPr algn="l">
              <a:lnSpc>
                <a:spcPct val="150000"/>
              </a:lnSpc>
            </a:pPr>
            <a:r>
              <a:rPr lang="en-US" dirty="0" smtClean="0">
                <a:solidFill>
                  <a:schemeClr val="tx1"/>
                </a:solidFill>
                <a:latin typeface="Papyrus"/>
                <a:ea typeface="ＭＳ Ｐゴシック" charset="0"/>
                <a:cs typeface="Papyrus"/>
              </a:rPr>
              <a:t>	if </a:t>
            </a:r>
            <a:r>
              <a:rPr lang="en-US" dirty="0">
                <a:solidFill>
                  <a:schemeClr val="tx1"/>
                </a:solidFill>
                <a:latin typeface="Papyrus"/>
                <a:ea typeface="ＭＳ Ｐゴシック" charset="0"/>
                <a:cs typeface="Papyrus"/>
              </a:rPr>
              <a:t>m&gt;n then m := m-n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ChangeArrowheads="1"/>
          </p:cNvSpPr>
          <p:nvPr>
            <p:ph type="title"/>
          </p:nvPr>
        </p:nvSpPr>
        <p:spPr>
          <a:ln/>
        </p:spPr>
        <p:txBody>
          <a:bodyPr/>
          <a:lstStyle/>
          <a:p>
            <a:r>
              <a:rPr lang="en-US"/>
              <a:t>Nested Ordering</a:t>
            </a:r>
          </a:p>
        </p:txBody>
      </p:sp>
      <p:pic>
        <p:nvPicPr>
          <p:cNvPr id="1525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500313"/>
            <a:ext cx="245745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2579" name="Line 3"/>
          <p:cNvSpPr>
            <a:spLocks noChangeShapeType="1"/>
          </p:cNvSpPr>
          <p:nvPr/>
        </p:nvSpPr>
        <p:spPr bwMode="auto">
          <a:xfrm>
            <a:off x="2508250" y="4876800"/>
            <a:ext cx="8294688" cy="1588"/>
          </a:xfrm>
          <a:prstGeom prst="lin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2580" name="Oval 4"/>
          <p:cNvSpPr>
            <a:spLocks/>
          </p:cNvSpPr>
          <p:nvPr/>
        </p:nvSpPr>
        <p:spPr bwMode="auto">
          <a:xfrm>
            <a:off x="4457700" y="3236913"/>
            <a:ext cx="339725" cy="39211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1" name="Oval 5"/>
          <p:cNvSpPr>
            <a:spLocks/>
          </p:cNvSpPr>
          <p:nvPr/>
        </p:nvSpPr>
        <p:spPr bwMode="auto">
          <a:xfrm>
            <a:off x="8242300" y="321627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2" name="Oval 6"/>
          <p:cNvSpPr>
            <a:spLocks/>
          </p:cNvSpPr>
          <p:nvPr/>
        </p:nvSpPr>
        <p:spPr bwMode="auto">
          <a:xfrm>
            <a:off x="7904163" y="3541713"/>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3" name="Oval 7"/>
          <p:cNvSpPr>
            <a:spLocks/>
          </p:cNvSpPr>
          <p:nvPr/>
        </p:nvSpPr>
        <p:spPr bwMode="auto">
          <a:xfrm>
            <a:off x="8621713" y="3541713"/>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4" name="Oval 8"/>
          <p:cNvSpPr>
            <a:spLocks/>
          </p:cNvSpPr>
          <p:nvPr/>
        </p:nvSpPr>
        <p:spPr bwMode="auto">
          <a:xfrm>
            <a:off x="8039100" y="301307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5" name="Oval 9"/>
          <p:cNvSpPr>
            <a:spLocks/>
          </p:cNvSpPr>
          <p:nvPr/>
        </p:nvSpPr>
        <p:spPr bwMode="auto">
          <a:xfrm>
            <a:off x="8520113" y="3746500"/>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6" name="Oval 10"/>
          <p:cNvSpPr>
            <a:spLocks/>
          </p:cNvSpPr>
          <p:nvPr/>
        </p:nvSpPr>
        <p:spPr bwMode="auto">
          <a:xfrm>
            <a:off x="9236075" y="3644900"/>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7" name="Oval 11"/>
          <p:cNvSpPr>
            <a:spLocks/>
          </p:cNvSpPr>
          <p:nvPr/>
        </p:nvSpPr>
        <p:spPr bwMode="auto">
          <a:xfrm>
            <a:off x="8447088" y="301307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8" name="Oval 12"/>
          <p:cNvSpPr>
            <a:spLocks/>
          </p:cNvSpPr>
          <p:nvPr/>
        </p:nvSpPr>
        <p:spPr bwMode="auto">
          <a:xfrm>
            <a:off x="8959850" y="321627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89" name="Oval 13"/>
          <p:cNvSpPr>
            <a:spLocks/>
          </p:cNvSpPr>
          <p:nvPr/>
        </p:nvSpPr>
        <p:spPr bwMode="auto">
          <a:xfrm>
            <a:off x="8315325" y="3133725"/>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0" name="Oval 14"/>
          <p:cNvSpPr>
            <a:spLocks/>
          </p:cNvSpPr>
          <p:nvPr/>
        </p:nvSpPr>
        <p:spPr bwMode="auto">
          <a:xfrm>
            <a:off x="4151313" y="3338513"/>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1" name="Oval 15"/>
          <p:cNvSpPr>
            <a:spLocks/>
          </p:cNvSpPr>
          <p:nvPr/>
        </p:nvSpPr>
        <p:spPr bwMode="auto">
          <a:xfrm>
            <a:off x="4391025" y="3641725"/>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2" name="Oval 16"/>
          <p:cNvSpPr>
            <a:spLocks/>
          </p:cNvSpPr>
          <p:nvPr/>
        </p:nvSpPr>
        <p:spPr bwMode="auto">
          <a:xfrm>
            <a:off x="4970463" y="36449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3" name="Oval 17"/>
          <p:cNvSpPr>
            <a:spLocks/>
          </p:cNvSpPr>
          <p:nvPr/>
        </p:nvSpPr>
        <p:spPr bwMode="auto">
          <a:xfrm>
            <a:off x="4802188" y="343535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4" name="Oval 18"/>
          <p:cNvSpPr>
            <a:spLocks/>
          </p:cNvSpPr>
          <p:nvPr/>
        </p:nvSpPr>
        <p:spPr bwMode="auto">
          <a:xfrm>
            <a:off x="8140700" y="372903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5" name="Oval 19"/>
          <p:cNvSpPr>
            <a:spLocks/>
          </p:cNvSpPr>
          <p:nvPr/>
        </p:nvSpPr>
        <p:spPr bwMode="auto">
          <a:xfrm>
            <a:off x="8242300" y="393382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6" name="Oval 20"/>
          <p:cNvSpPr>
            <a:spLocks/>
          </p:cNvSpPr>
          <p:nvPr/>
        </p:nvSpPr>
        <p:spPr bwMode="auto">
          <a:xfrm>
            <a:off x="9096375" y="3824288"/>
            <a:ext cx="266700" cy="31273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597" name="Oval 21"/>
          <p:cNvSpPr>
            <a:spLocks/>
          </p:cNvSpPr>
          <p:nvPr/>
        </p:nvSpPr>
        <p:spPr bwMode="auto">
          <a:xfrm>
            <a:off x="8548688" y="383063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2598" name="Picture 2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725" y="2417763"/>
            <a:ext cx="20447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2599" name="Rectangle 23"/>
          <p:cNvSpPr>
            <a:spLocks/>
          </p:cNvSpPr>
          <p:nvPr/>
        </p:nvSpPr>
        <p:spPr bwMode="auto">
          <a:xfrm>
            <a:off x="6227763" y="2551113"/>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pic>
        <p:nvPicPr>
          <p:cNvPr id="152600" name="Picture 2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5695950"/>
            <a:ext cx="39941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2601" name="Oval 25"/>
          <p:cNvSpPr>
            <a:spLocks/>
          </p:cNvSpPr>
          <p:nvPr/>
        </p:nvSpPr>
        <p:spPr bwMode="auto">
          <a:xfrm>
            <a:off x="2813050" y="7231063"/>
            <a:ext cx="338138" cy="392112"/>
          </a:xfrm>
          <a:prstGeom prst="ellipse">
            <a:avLst/>
          </a:prstGeom>
          <a:solidFill>
            <a:srgbClr val="FF00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2" name="Oval 26"/>
          <p:cNvSpPr>
            <a:spLocks/>
          </p:cNvSpPr>
          <p:nvPr/>
        </p:nvSpPr>
        <p:spPr bwMode="auto">
          <a:xfrm>
            <a:off x="6596063" y="721042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3" name="Oval 27"/>
          <p:cNvSpPr>
            <a:spLocks/>
          </p:cNvSpPr>
          <p:nvPr/>
        </p:nvSpPr>
        <p:spPr bwMode="auto">
          <a:xfrm>
            <a:off x="6257925" y="7535863"/>
            <a:ext cx="338138"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4" name="Oval 28"/>
          <p:cNvSpPr>
            <a:spLocks/>
          </p:cNvSpPr>
          <p:nvPr/>
        </p:nvSpPr>
        <p:spPr bwMode="auto">
          <a:xfrm>
            <a:off x="6975475" y="7535863"/>
            <a:ext cx="339725"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5" name="Oval 29"/>
          <p:cNvSpPr>
            <a:spLocks/>
          </p:cNvSpPr>
          <p:nvPr/>
        </p:nvSpPr>
        <p:spPr bwMode="auto">
          <a:xfrm>
            <a:off x="6391275" y="70104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6" name="Oval 30"/>
          <p:cNvSpPr>
            <a:spLocks/>
          </p:cNvSpPr>
          <p:nvPr/>
        </p:nvSpPr>
        <p:spPr bwMode="auto">
          <a:xfrm>
            <a:off x="6873875" y="7740650"/>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7" name="Oval 31"/>
          <p:cNvSpPr>
            <a:spLocks/>
          </p:cNvSpPr>
          <p:nvPr/>
        </p:nvSpPr>
        <p:spPr bwMode="auto">
          <a:xfrm>
            <a:off x="7589838" y="76454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8" name="Oval 32"/>
          <p:cNvSpPr>
            <a:spLocks/>
          </p:cNvSpPr>
          <p:nvPr/>
        </p:nvSpPr>
        <p:spPr bwMode="auto">
          <a:xfrm>
            <a:off x="6802438" y="70104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09" name="Oval 33"/>
          <p:cNvSpPr>
            <a:spLocks/>
          </p:cNvSpPr>
          <p:nvPr/>
        </p:nvSpPr>
        <p:spPr bwMode="auto">
          <a:xfrm>
            <a:off x="7315200" y="721042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0" name="Oval 34"/>
          <p:cNvSpPr>
            <a:spLocks/>
          </p:cNvSpPr>
          <p:nvPr/>
        </p:nvSpPr>
        <p:spPr bwMode="auto">
          <a:xfrm>
            <a:off x="6669088" y="7126288"/>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1" name="Oval 35"/>
          <p:cNvSpPr>
            <a:spLocks/>
          </p:cNvSpPr>
          <p:nvPr/>
        </p:nvSpPr>
        <p:spPr bwMode="auto">
          <a:xfrm>
            <a:off x="2505075" y="73279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2" name="Oval 36"/>
          <p:cNvSpPr>
            <a:spLocks/>
          </p:cNvSpPr>
          <p:nvPr/>
        </p:nvSpPr>
        <p:spPr bwMode="auto">
          <a:xfrm>
            <a:off x="2743200" y="76342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3" name="Oval 37"/>
          <p:cNvSpPr>
            <a:spLocks/>
          </p:cNvSpPr>
          <p:nvPr/>
        </p:nvSpPr>
        <p:spPr bwMode="auto">
          <a:xfrm>
            <a:off x="3324225" y="76454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4" name="Oval 38"/>
          <p:cNvSpPr>
            <a:spLocks/>
          </p:cNvSpPr>
          <p:nvPr/>
        </p:nvSpPr>
        <p:spPr bwMode="auto">
          <a:xfrm>
            <a:off x="3155950" y="74295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5" name="Oval 39"/>
          <p:cNvSpPr>
            <a:spLocks/>
          </p:cNvSpPr>
          <p:nvPr/>
        </p:nvSpPr>
        <p:spPr bwMode="auto">
          <a:xfrm>
            <a:off x="6494463" y="77231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6" name="Oval 40"/>
          <p:cNvSpPr>
            <a:spLocks/>
          </p:cNvSpPr>
          <p:nvPr/>
        </p:nvSpPr>
        <p:spPr bwMode="auto">
          <a:xfrm>
            <a:off x="6596063" y="79248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7" name="Oval 41"/>
          <p:cNvSpPr>
            <a:spLocks/>
          </p:cNvSpPr>
          <p:nvPr/>
        </p:nvSpPr>
        <p:spPr bwMode="auto">
          <a:xfrm>
            <a:off x="7450138" y="7818438"/>
            <a:ext cx="266700" cy="31273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18" name="Oval 42"/>
          <p:cNvSpPr>
            <a:spLocks/>
          </p:cNvSpPr>
          <p:nvPr/>
        </p:nvSpPr>
        <p:spPr bwMode="auto">
          <a:xfrm>
            <a:off x="6904038" y="78247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2619" name="Picture 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6413500"/>
            <a:ext cx="20447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2620" name="Picture 4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6494463"/>
            <a:ext cx="2459037"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2621" name="Rectangle 45"/>
          <p:cNvSpPr>
            <a:spLocks/>
          </p:cNvSpPr>
          <p:nvPr/>
        </p:nvSpPr>
        <p:spPr bwMode="auto">
          <a:xfrm>
            <a:off x="4581525" y="6545263"/>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52622" name="Oval 46"/>
          <p:cNvSpPr>
            <a:spLocks/>
          </p:cNvSpPr>
          <p:nvPr/>
        </p:nvSpPr>
        <p:spPr bwMode="auto">
          <a:xfrm>
            <a:off x="8140700" y="75184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3" name="Oval 47"/>
          <p:cNvSpPr>
            <a:spLocks/>
          </p:cNvSpPr>
          <p:nvPr/>
        </p:nvSpPr>
        <p:spPr bwMode="auto">
          <a:xfrm>
            <a:off x="7797800" y="7842250"/>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4" name="Oval 48"/>
          <p:cNvSpPr>
            <a:spLocks/>
          </p:cNvSpPr>
          <p:nvPr/>
        </p:nvSpPr>
        <p:spPr bwMode="auto">
          <a:xfrm>
            <a:off x="8520113" y="7842250"/>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5" name="Oval 49"/>
          <p:cNvSpPr>
            <a:spLocks/>
          </p:cNvSpPr>
          <p:nvPr/>
        </p:nvSpPr>
        <p:spPr bwMode="auto">
          <a:xfrm>
            <a:off x="7935913" y="73152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6" name="Oval 50"/>
          <p:cNvSpPr>
            <a:spLocks/>
          </p:cNvSpPr>
          <p:nvPr/>
        </p:nvSpPr>
        <p:spPr bwMode="auto">
          <a:xfrm>
            <a:off x="8418513" y="8048625"/>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7" name="Oval 51"/>
          <p:cNvSpPr>
            <a:spLocks/>
          </p:cNvSpPr>
          <p:nvPr/>
        </p:nvSpPr>
        <p:spPr bwMode="auto">
          <a:xfrm>
            <a:off x="9134475" y="79502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8" name="Oval 52"/>
          <p:cNvSpPr>
            <a:spLocks/>
          </p:cNvSpPr>
          <p:nvPr/>
        </p:nvSpPr>
        <p:spPr bwMode="auto">
          <a:xfrm>
            <a:off x="8345488" y="73152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29" name="Oval 53"/>
          <p:cNvSpPr>
            <a:spLocks/>
          </p:cNvSpPr>
          <p:nvPr/>
        </p:nvSpPr>
        <p:spPr bwMode="auto">
          <a:xfrm>
            <a:off x="8858250" y="75184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0" name="Oval 54"/>
          <p:cNvSpPr>
            <a:spLocks/>
          </p:cNvSpPr>
          <p:nvPr/>
        </p:nvSpPr>
        <p:spPr bwMode="auto">
          <a:xfrm>
            <a:off x="8213725" y="7434263"/>
            <a:ext cx="338138"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1" name="Oval 55"/>
          <p:cNvSpPr>
            <a:spLocks/>
          </p:cNvSpPr>
          <p:nvPr/>
        </p:nvSpPr>
        <p:spPr bwMode="auto">
          <a:xfrm>
            <a:off x="8039100" y="802957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2" name="Oval 56"/>
          <p:cNvSpPr>
            <a:spLocks/>
          </p:cNvSpPr>
          <p:nvPr/>
        </p:nvSpPr>
        <p:spPr bwMode="auto">
          <a:xfrm>
            <a:off x="8140700" y="82423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3" name="Oval 57"/>
          <p:cNvSpPr>
            <a:spLocks/>
          </p:cNvSpPr>
          <p:nvPr/>
        </p:nvSpPr>
        <p:spPr bwMode="auto">
          <a:xfrm>
            <a:off x="8991600" y="812482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4" name="Oval 58"/>
          <p:cNvSpPr>
            <a:spLocks/>
          </p:cNvSpPr>
          <p:nvPr/>
        </p:nvSpPr>
        <p:spPr bwMode="auto">
          <a:xfrm>
            <a:off x="8447088" y="813117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2635" name="Picture 5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550" y="6802438"/>
            <a:ext cx="245903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2636" name="Oval 60"/>
          <p:cNvSpPr>
            <a:spLocks/>
          </p:cNvSpPr>
          <p:nvPr/>
        </p:nvSpPr>
        <p:spPr bwMode="auto">
          <a:xfrm>
            <a:off x="9675813" y="70231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7" name="Oval 61"/>
          <p:cNvSpPr>
            <a:spLocks/>
          </p:cNvSpPr>
          <p:nvPr/>
        </p:nvSpPr>
        <p:spPr bwMode="auto">
          <a:xfrm>
            <a:off x="9334500" y="73533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8" name="Oval 62"/>
          <p:cNvSpPr>
            <a:spLocks/>
          </p:cNvSpPr>
          <p:nvPr/>
        </p:nvSpPr>
        <p:spPr bwMode="auto">
          <a:xfrm>
            <a:off x="10055225" y="73533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39" name="Oval 63"/>
          <p:cNvSpPr>
            <a:spLocks/>
          </p:cNvSpPr>
          <p:nvPr/>
        </p:nvSpPr>
        <p:spPr bwMode="auto">
          <a:xfrm>
            <a:off x="9471025" y="6821488"/>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0" name="Oval 64"/>
          <p:cNvSpPr>
            <a:spLocks/>
          </p:cNvSpPr>
          <p:nvPr/>
        </p:nvSpPr>
        <p:spPr bwMode="auto">
          <a:xfrm>
            <a:off x="9953625" y="75565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1" name="Oval 65"/>
          <p:cNvSpPr>
            <a:spLocks/>
          </p:cNvSpPr>
          <p:nvPr/>
        </p:nvSpPr>
        <p:spPr bwMode="auto">
          <a:xfrm>
            <a:off x="10669588" y="74549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2" name="Oval 66"/>
          <p:cNvSpPr>
            <a:spLocks/>
          </p:cNvSpPr>
          <p:nvPr/>
        </p:nvSpPr>
        <p:spPr bwMode="auto">
          <a:xfrm>
            <a:off x="9882188" y="6821488"/>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3" name="Oval 67"/>
          <p:cNvSpPr>
            <a:spLocks/>
          </p:cNvSpPr>
          <p:nvPr/>
        </p:nvSpPr>
        <p:spPr bwMode="auto">
          <a:xfrm>
            <a:off x="10393363" y="70231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4" name="Oval 68"/>
          <p:cNvSpPr>
            <a:spLocks/>
          </p:cNvSpPr>
          <p:nvPr/>
        </p:nvSpPr>
        <p:spPr bwMode="auto">
          <a:xfrm>
            <a:off x="9748838" y="6942138"/>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5" name="Oval 69"/>
          <p:cNvSpPr>
            <a:spLocks/>
          </p:cNvSpPr>
          <p:nvPr/>
        </p:nvSpPr>
        <p:spPr bwMode="auto">
          <a:xfrm>
            <a:off x="9574213" y="753745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6" name="Oval 70"/>
          <p:cNvSpPr>
            <a:spLocks/>
          </p:cNvSpPr>
          <p:nvPr/>
        </p:nvSpPr>
        <p:spPr bwMode="auto">
          <a:xfrm>
            <a:off x="9675813" y="7743825"/>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7" name="Oval 71"/>
          <p:cNvSpPr>
            <a:spLocks/>
          </p:cNvSpPr>
          <p:nvPr/>
        </p:nvSpPr>
        <p:spPr bwMode="auto">
          <a:xfrm>
            <a:off x="10528300" y="76327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52648" name="Oval 72"/>
          <p:cNvSpPr>
            <a:spLocks/>
          </p:cNvSpPr>
          <p:nvPr/>
        </p:nvSpPr>
        <p:spPr bwMode="auto">
          <a:xfrm>
            <a:off x="9983788" y="76454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52649" name="Picture 7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6663" y="6310313"/>
            <a:ext cx="24590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2650" name="Picture 7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525" y="5340350"/>
            <a:ext cx="76803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ph type="title"/>
          </p:nvPr>
        </p:nvSpPr>
        <p:spPr>
          <a:ln/>
        </p:spPr>
        <p:txBody>
          <a:bodyPr/>
          <a:lstStyle/>
          <a:p>
            <a:r>
              <a:rPr lang="en-US">
                <a:effectLst>
                  <a:outerShdw blurRad="38100" dist="38100" dir="2700000" algn="tl">
                    <a:srgbClr val="DDDDDD"/>
                  </a:outerShdw>
                </a:effectLst>
              </a:rPr>
              <a:t>Hydra</a:t>
            </a:r>
          </a:p>
        </p:txBody>
      </p:sp>
      <p:pic>
        <p:nvPicPr>
          <p:cNvPr id="15360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88" y="2109788"/>
            <a:ext cx="59817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pic>
        <p:nvPicPr>
          <p:cNvPr id="154625" name="Picture 1"/>
          <p:cNvPicPr>
            <a:picLocks noChangeAspect="1" noChangeArrowheads="1"/>
          </p:cNvPicPr>
          <p:nvPr/>
        </p:nvPicPr>
        <p:blipFill>
          <a:blip r:embed="rId2">
            <a:extLst>
              <a:ext uri="{28A0092B-C50C-407E-A947-70E740481C1C}">
                <a14:useLocalDpi xmlns:a14="http://schemas.microsoft.com/office/drawing/2010/main" val="0"/>
              </a:ext>
            </a:extLst>
          </a:blip>
          <a:srcRect b="9576"/>
          <a:stretch>
            <a:fillRect/>
          </a:stretch>
        </p:blipFill>
        <p:spPr bwMode="auto">
          <a:xfrm>
            <a:off x="711200" y="246063"/>
            <a:ext cx="115824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46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0"/>
            <a:ext cx="81915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2135188"/>
            <a:ext cx="10452100" cy="1224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5650" name="Rectangle 2"/>
          <p:cNvSpPr>
            <a:spLocks/>
          </p:cNvSpPr>
          <p:nvPr/>
        </p:nvSpPr>
        <p:spPr bwMode="auto">
          <a:xfrm>
            <a:off x="1397000" y="825500"/>
            <a:ext cx="10464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2F1A14"/>
                </a:solidFill>
                <a:miter lim="800000"/>
                <a:headEnd type="none" w="med" len="med"/>
                <a:tailEnd type="none" w="med" len="med"/>
              </a14:hiddenLine>
            </a:ext>
          </a:extLst>
        </p:spPr>
        <p:txBody>
          <a:bodyPr lIns="0" tIns="0" rIns="0" bIns="0" anchor="ctr"/>
          <a:lstStyle/>
          <a:p>
            <a:r>
              <a:rPr lang="en-US" sz="7200" dirty="0">
                <a:solidFill>
                  <a:srgbClr val="4D0069"/>
                </a:solidFill>
                <a:ea typeface="ＭＳ Ｐゴシック" charset="0"/>
                <a:cs typeface="Gill Sans" charset="0"/>
              </a:rPr>
              <a:t>Hercules</a:t>
            </a:r>
            <a:r>
              <a:rPr lang="ja-JP" altLang="en-US" sz="7200" dirty="0">
                <a:solidFill>
                  <a:srgbClr val="4D0069"/>
                </a:solidFill>
                <a:latin typeface="Papyrus"/>
                <a:ea typeface="ＭＳ Ｐゴシック" charset="0"/>
                <a:cs typeface="Gill Sans" charset="0"/>
              </a:rPr>
              <a:t>’</a:t>
            </a:r>
            <a:r>
              <a:rPr lang="en-US" sz="7200" dirty="0">
                <a:solidFill>
                  <a:srgbClr val="4D0069"/>
                </a:solidFill>
                <a:ea typeface="ＭＳ Ｐゴシック" charset="0"/>
                <a:cs typeface="Gill Sans" charset="0"/>
              </a:rPr>
              <a:t> Second Labor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ChangeArrowheads="1"/>
          </p:cNvSpPr>
          <p:nvPr>
            <p:ph type="body" idx="1"/>
          </p:nvPr>
        </p:nvSpPr>
        <p:spPr>
          <a:xfrm>
            <a:off x="665163" y="2417763"/>
            <a:ext cx="11709400" cy="7335837"/>
          </a:xfrm>
          <a:ln/>
        </p:spPr>
        <p:txBody>
          <a:bodyPr/>
          <a:lstStyle/>
          <a:p>
            <a:pPr marL="544513" indent="-487363">
              <a:lnSpc>
                <a:spcPct val="90000"/>
              </a:lnSpc>
            </a:pPr>
            <a:r>
              <a:rPr lang="en-US" sz="3800">
                <a:effectLst>
                  <a:outerShdw blurRad="38100" dist="38100" dir="2700000" algn="tl">
                    <a:srgbClr val="DDDDDD"/>
                  </a:outerShdw>
                </a:effectLst>
              </a:rPr>
              <a:t>	Each time Hercules bashed one of Hydra's heads, Iolaus held a torch to the headless neck. </a:t>
            </a:r>
          </a:p>
          <a:p>
            <a:pPr marL="544513" indent="-487363">
              <a:lnSpc>
                <a:spcPct val="90000"/>
              </a:lnSpc>
            </a:pPr>
            <a:r>
              <a:rPr lang="en-US" sz="3800">
                <a:effectLst>
                  <a:outerShdw blurRad="38100" dist="38100" dir="2700000" algn="tl">
                    <a:srgbClr val="DDDDDD"/>
                  </a:outerShdw>
                </a:effectLst>
              </a:rPr>
              <a:t>    After destroying eight mortal heads, Hercules chopped off the ninth, immortal head, which he buried at the side of the road from Lerna to Elaeus, and covered with a heavy rock.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525" y="2316163"/>
            <a:ext cx="1031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ChangeArrowheads="1"/>
          </p:cNvSpPr>
          <p:nvPr>
            <p:ph type="title"/>
          </p:nvPr>
        </p:nvSpPr>
        <p:spPr>
          <a:ln/>
        </p:spPr>
        <p:txBody>
          <a:bodyPr/>
          <a:lstStyle/>
          <a:p>
            <a:r>
              <a:rPr lang="en-US">
                <a:effectLst>
                  <a:outerShdw blurRad="38100" dist="38100" dir="2700000" algn="tl">
                    <a:srgbClr val="DDDDDD"/>
                  </a:outerShdw>
                </a:effectLst>
              </a:rPr>
              <a:t>Hydra vs. Hercules</a:t>
            </a:r>
          </a:p>
        </p:txBody>
      </p:sp>
      <p:pic>
        <p:nvPicPr>
          <p:cNvPr id="15872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3543300"/>
            <a:ext cx="7594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872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4946650"/>
            <a:ext cx="1825625"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p:cNvSpPr>
            <a:spLocks noChangeArrowheads="1"/>
          </p:cNvSpPr>
          <p:nvPr>
            <p:ph type="title"/>
          </p:nvPr>
        </p:nvSpPr>
        <p:spPr>
          <a:xfrm>
            <a:off x="647700" y="193675"/>
            <a:ext cx="11709400" cy="2081213"/>
          </a:xfrm>
          <a:ln/>
        </p:spPr>
        <p:txBody>
          <a:bodyPr/>
          <a:lstStyle/>
          <a:p>
            <a:r>
              <a:rPr lang="en-US">
                <a:effectLst>
                  <a:outerShdw blurRad="38100" dist="38100" dir="2700000" algn="tl">
                    <a:srgbClr val="DDDDDD"/>
                  </a:outerShdw>
                </a:effectLst>
              </a:rPr>
              <a:t>Hydra vs. Hercules</a:t>
            </a:r>
          </a:p>
        </p:txBody>
      </p:sp>
      <p:pic>
        <p:nvPicPr>
          <p:cNvPr id="1597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3581400"/>
            <a:ext cx="7594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974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5419725"/>
            <a:ext cx="21907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974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0" y="4978400"/>
            <a:ext cx="174466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ph type="title"/>
          </p:nvPr>
        </p:nvSpPr>
        <p:spPr>
          <a:xfrm>
            <a:off x="647700" y="193675"/>
            <a:ext cx="11709400" cy="2081213"/>
          </a:xfrm>
          <a:ln/>
        </p:spPr>
        <p:txBody>
          <a:bodyPr/>
          <a:lstStyle/>
          <a:p>
            <a:r>
              <a:rPr lang="en-US">
                <a:effectLst>
                  <a:outerShdw blurRad="38100" dist="38100" dir="2700000" algn="tl">
                    <a:srgbClr val="DDDDDD"/>
                  </a:outerShdw>
                </a:effectLst>
              </a:rPr>
              <a:t>Hydra vs. Hercules</a:t>
            </a:r>
          </a:p>
        </p:txBody>
      </p:sp>
      <p:pic>
        <p:nvPicPr>
          <p:cNvPr id="1607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3581400"/>
            <a:ext cx="7594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07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2724150"/>
            <a:ext cx="215265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p:cNvSpPr>
            <a:spLocks noChangeArrowheads="1"/>
          </p:cNvSpPr>
          <p:nvPr>
            <p:ph type="title"/>
          </p:nvPr>
        </p:nvSpPr>
        <p:spPr>
          <a:ln/>
        </p:spPr>
        <p:txBody>
          <a:bodyPr/>
          <a:lstStyle/>
          <a:p>
            <a:r>
              <a:rPr lang="en-US"/>
              <a:t>Hercules &gt; Hydra</a:t>
            </a:r>
          </a:p>
        </p:txBody>
      </p:sp>
      <p:pic>
        <p:nvPicPr>
          <p:cNvPr id="1617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48063"/>
            <a:ext cx="61468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179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4711700"/>
            <a:ext cx="1479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179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3573463"/>
            <a:ext cx="6159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179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5513" y="2914650"/>
            <a:ext cx="1744662"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1798" name="Rectangle 6"/>
          <p:cNvSpPr>
            <a:spLocks/>
          </p:cNvSpPr>
          <p:nvPr/>
        </p:nvSpPr>
        <p:spPr bwMode="auto">
          <a:xfrm>
            <a:off x="5921375" y="4981575"/>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420688" y="704850"/>
            <a:ext cx="12179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9600" baseline="31000">
                <a:solidFill>
                  <a:schemeClr val="tx1"/>
                </a:solidFill>
                <a:latin typeface="Papyrus" charset="0"/>
                <a:ea typeface="ＭＳ Ｐゴシック" charset="0"/>
                <a:cs typeface="Papyrus" charset="0"/>
                <a:sym typeface="Papyrus" charset="0"/>
              </a:rPr>
              <a:t>Hailstones</a:t>
            </a:r>
          </a:p>
        </p:txBody>
      </p:sp>
      <p:sp>
        <p:nvSpPr>
          <p:cNvPr id="31746" name="Rectangle 2"/>
          <p:cNvSpPr>
            <a:spLocks/>
          </p:cNvSpPr>
          <p:nvPr/>
        </p:nvSpPr>
        <p:spPr bwMode="auto">
          <a:xfrm>
            <a:off x="1828800" y="2711450"/>
            <a:ext cx="5645150" cy="75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338"/>
              </a:spcBef>
            </a:pPr>
            <a:r>
              <a:rPr lang="en-US" sz="6400">
                <a:solidFill>
                  <a:schemeClr val="tx1"/>
                </a:solidFill>
                <a:latin typeface="Papyrus" charset="0"/>
                <a:ea typeface="ＭＳ Ｐゴシック" charset="0"/>
                <a:cs typeface="Papyrus" charset="0"/>
                <a:sym typeface="Papyrus" charset="0"/>
              </a:rPr>
              <a:t>Loop until x=1</a:t>
            </a:r>
          </a:p>
          <a:p>
            <a:pPr algn="l">
              <a:spcBef>
                <a:spcPts val="2338"/>
              </a:spcBef>
            </a:pPr>
            <a:r>
              <a:rPr lang="en-US" sz="6400">
                <a:solidFill>
                  <a:schemeClr val="tx1"/>
                </a:solidFill>
                <a:latin typeface="Papyrus" charset="0"/>
                <a:ea typeface="ＭＳ Ｐゴシック" charset="0"/>
                <a:cs typeface="Papyrus" charset="0"/>
                <a:sym typeface="Papyrus" charset="0"/>
              </a:rPr>
              <a:t>   if 2|x</a:t>
            </a:r>
          </a:p>
          <a:p>
            <a:pPr algn="l">
              <a:spcBef>
                <a:spcPts val="2338"/>
              </a:spcBef>
            </a:pPr>
            <a:r>
              <a:rPr lang="en-US" sz="6400">
                <a:solidFill>
                  <a:schemeClr val="tx1"/>
                </a:solidFill>
                <a:latin typeface="Papyrus" charset="0"/>
                <a:ea typeface="ＭＳ Ｐゴシック" charset="0"/>
                <a:cs typeface="Papyrus" charset="0"/>
                <a:sym typeface="Papyrus" charset="0"/>
              </a:rPr>
              <a:t>      then x := x/2</a:t>
            </a:r>
          </a:p>
          <a:p>
            <a:pPr algn="l">
              <a:spcBef>
                <a:spcPts val="2338"/>
              </a:spcBef>
            </a:pPr>
            <a:r>
              <a:rPr lang="en-US" sz="6400">
                <a:solidFill>
                  <a:schemeClr val="tx1"/>
                </a:solidFill>
                <a:latin typeface="Papyrus" charset="0"/>
                <a:ea typeface="ＭＳ Ｐゴシック" charset="0"/>
                <a:cs typeface="Papyrus" charset="0"/>
                <a:sym typeface="Papyrus" charset="0"/>
              </a:rPr>
              <a:t>      else x := 3x+1</a:t>
            </a:r>
          </a:p>
          <a:p>
            <a:pPr algn="l">
              <a:spcBef>
                <a:spcPts val="2338"/>
              </a:spcBef>
            </a:pPr>
            <a:endParaRPr lang="en-US" sz="6400">
              <a:solidFill>
                <a:schemeClr val="tx1"/>
              </a:solidFill>
              <a:latin typeface="Papyrus" charset="0"/>
              <a:ea typeface="ＭＳ Ｐゴシック" charset="0"/>
              <a:cs typeface="Papyrus" charset="0"/>
              <a:sym typeface="Papyru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ph type="title"/>
          </p:nvPr>
        </p:nvSpPr>
        <p:spPr>
          <a:ln/>
        </p:spPr>
        <p:txBody>
          <a:bodyPr/>
          <a:lstStyle/>
          <a:p>
            <a:r>
              <a:rPr lang="en-US"/>
              <a:t>Hercules &gt; Hydra</a:t>
            </a:r>
          </a:p>
        </p:txBody>
      </p:sp>
      <p:pic>
        <p:nvPicPr>
          <p:cNvPr id="1628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613150"/>
            <a:ext cx="59436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281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4572000"/>
            <a:ext cx="15859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282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3573463"/>
            <a:ext cx="6159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282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0000">
            <a:off x="8448675" y="3900488"/>
            <a:ext cx="990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2822" name="Rectangle 6"/>
          <p:cNvSpPr>
            <a:spLocks/>
          </p:cNvSpPr>
          <p:nvPr/>
        </p:nvSpPr>
        <p:spPr bwMode="auto">
          <a:xfrm>
            <a:off x="5921375" y="4981575"/>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pic>
        <p:nvPicPr>
          <p:cNvPr id="162823"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8878888" y="3954463"/>
            <a:ext cx="12985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ChangeArrowheads="1"/>
          </p:cNvSpPr>
          <p:nvPr>
            <p:ph type="title"/>
          </p:nvPr>
        </p:nvSpPr>
        <p:spPr>
          <a:ln/>
        </p:spPr>
        <p:txBody>
          <a:bodyPr/>
          <a:lstStyle/>
          <a:p>
            <a:r>
              <a:rPr lang="en-US"/>
              <a:t>Hercules &gt; Hydra</a:t>
            </a:r>
          </a:p>
        </p:txBody>
      </p:sp>
      <p:pic>
        <p:nvPicPr>
          <p:cNvPr id="163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613150"/>
            <a:ext cx="59436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384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4572000"/>
            <a:ext cx="15859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38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3573463"/>
            <a:ext cx="6159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384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0000">
            <a:off x="8448675" y="3900488"/>
            <a:ext cx="990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846" name="Rectangle 6"/>
          <p:cNvSpPr>
            <a:spLocks/>
          </p:cNvSpPr>
          <p:nvPr/>
        </p:nvSpPr>
        <p:spPr bwMode="auto">
          <a:xfrm>
            <a:off x="5921375" y="4981575"/>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pic>
        <p:nvPicPr>
          <p:cNvPr id="16384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8878888" y="3954463"/>
            <a:ext cx="12985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848" name="Rectangle 8"/>
          <p:cNvSpPr>
            <a:spLocks/>
          </p:cNvSpPr>
          <p:nvPr/>
        </p:nvSpPr>
        <p:spPr bwMode="auto">
          <a:xfrm>
            <a:off x="-23813" y="8331200"/>
            <a:ext cx="1299051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60000"/>
              </a:lnSpc>
            </a:pPr>
            <a:r>
              <a:rPr lang="en-US">
                <a:solidFill>
                  <a:schemeClr val="tx1"/>
                </a:solidFill>
                <a:ea typeface="ＭＳ Ｐゴシック" charset="0"/>
                <a:cs typeface="Gill Sans" charset="0"/>
              </a:rPr>
              <a:t>{{o{{ooo}o} </a:t>
            </a:r>
            <a:r>
              <a:rPr lang="en-US">
                <a:solidFill>
                  <a:srgbClr val="002D99"/>
                </a:solidFill>
                <a:ea typeface="ＭＳ Ｐゴシック" charset="0"/>
                <a:cs typeface="Gill Sans" charset="0"/>
              </a:rPr>
              <a:t>{</a:t>
            </a:r>
            <a:r>
              <a:rPr lang="en-US">
                <a:solidFill>
                  <a:srgbClr val="D90B00"/>
                </a:solidFill>
                <a:ea typeface="ＭＳ Ｐゴシック" charset="0"/>
                <a:cs typeface="Gill Sans" charset="0"/>
              </a:rPr>
              <a:t>o</a:t>
            </a:r>
            <a:r>
              <a:rPr lang="en-US">
                <a:solidFill>
                  <a:srgbClr val="002D99"/>
                </a:solidFill>
                <a:ea typeface="ＭＳ Ｐゴシック" charset="0"/>
                <a:cs typeface="Gill Sans" charset="0"/>
              </a:rPr>
              <a:t>o{oo}}</a:t>
            </a:r>
            <a:r>
              <a:rPr lang="en-US">
                <a:solidFill>
                  <a:schemeClr val="tx1"/>
                </a:solidFill>
                <a:ea typeface="ＭＳ Ｐゴシック" charset="0"/>
                <a:cs typeface="Gill Sans" charset="0"/>
              </a:rPr>
              <a:t> {o{oooo}o} {oo}} &gt;         {{o{{ooo}o} </a:t>
            </a:r>
            <a:r>
              <a:rPr lang="en-US">
                <a:solidFill>
                  <a:srgbClr val="002D99"/>
                </a:solidFill>
                <a:ea typeface="ＭＳ Ｐゴシック" charset="0"/>
                <a:cs typeface="Gill Sans" charset="0"/>
              </a:rPr>
              <a:t>{o{oo}} {o{oo}} {o{oo}}</a:t>
            </a:r>
            <a:r>
              <a:rPr lang="en-US">
                <a:solidFill>
                  <a:schemeClr val="tx1"/>
                </a:solidFill>
                <a:ea typeface="ＭＳ Ｐゴシック" charset="0"/>
                <a:cs typeface="Gill Sans" charset="0"/>
              </a:rPr>
              <a:t> {o{oooo}o} {oo}}</a:t>
            </a:r>
          </a:p>
          <a:p>
            <a:pPr>
              <a:lnSpc>
                <a:spcPct val="60000"/>
              </a:lnSpc>
            </a:pPr>
            <a:endParaRPr lang="en-US">
              <a:solidFill>
                <a:schemeClr val="tx1"/>
              </a:solidFill>
              <a:ea typeface="ＭＳ Ｐゴシック"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1"/>
          <p:cNvSpPr txBox="1">
            <a:spLocks noChangeArrowheads="1"/>
          </p:cNvSpPr>
          <p:nvPr/>
        </p:nvSpPr>
        <p:spPr bwMode="auto">
          <a:xfrm>
            <a:off x="6324600" y="9258300"/>
            <a:ext cx="342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2BF8344-097D-1548-A71F-574269884CD3}" type="slidenum">
              <a:rPr lang="en-US" sz="1800">
                <a:cs typeface="Gill Sans" charset="0"/>
              </a:rPr>
              <a:pPr algn="ctr"/>
              <a:t>142</a:t>
            </a:fld>
            <a:endParaRPr lang="en-US" sz="1800">
              <a:cs typeface="Gill Sans" charset="0"/>
            </a:endParaRPr>
          </a:p>
        </p:txBody>
      </p:sp>
      <p:sp>
        <p:nvSpPr>
          <p:cNvPr id="164866" name="Rectangle 2"/>
          <p:cNvSpPr>
            <a:spLocks noChangeArrowheads="1"/>
          </p:cNvSpPr>
          <p:nvPr>
            <p:ph type="title"/>
          </p:nvPr>
        </p:nvSpPr>
        <p:spPr>
          <a:xfrm>
            <a:off x="647700" y="130175"/>
            <a:ext cx="11709400" cy="2144713"/>
          </a:xfrm>
          <a:ln/>
        </p:spPr>
        <p:txBody>
          <a:bodyPr/>
          <a:lstStyle/>
          <a:p>
            <a:r>
              <a:rPr lang="en-US"/>
              <a:t>Hercules Defeats Hydra</a:t>
            </a:r>
          </a:p>
        </p:txBody>
      </p:sp>
      <p:sp>
        <p:nvSpPr>
          <p:cNvPr id="164867" name="Rectangle 3"/>
          <p:cNvSpPr>
            <a:spLocks noChangeArrowheads="1"/>
          </p:cNvSpPr>
          <p:nvPr>
            <p:ph type="body" idx="1"/>
          </p:nvPr>
        </p:nvSpPr>
        <p:spPr>
          <a:xfrm>
            <a:off x="1143000" y="1955800"/>
            <a:ext cx="10464800" cy="6743700"/>
          </a:xfrm>
          <a:ln/>
        </p:spPr>
        <p:txBody>
          <a:bodyPr/>
          <a:lstStyle/>
          <a:p>
            <a:pPr marL="889000"/>
            <a:endParaRPr lang="en-US"/>
          </a:p>
          <a:p>
            <a:pPr marL="889000">
              <a:buClr>
                <a:srgbClr val="333333"/>
              </a:buClr>
              <a:buFont typeface="Comic Sans MS" charset="0"/>
              <a:buChar char="•"/>
            </a:pPr>
            <a:r>
              <a:rPr lang="en-US">
                <a:solidFill>
                  <a:srgbClr val="333333"/>
                </a:solidFill>
              </a:rPr>
              <a:t>Cannot be proved in Peano Arithmetic [Paris &amp; Kirby]</a:t>
            </a:r>
          </a:p>
          <a:p>
            <a:pPr marL="889000">
              <a:buClr>
                <a:srgbClr val="CC0000"/>
              </a:buClr>
              <a:buFont typeface="Comic Sans MS" charset="0"/>
              <a:buChar char="•"/>
            </a:pPr>
            <a:r>
              <a:rPr lang="en-US">
                <a:solidFill>
                  <a:srgbClr val="CC0000"/>
                </a:solidFill>
              </a:rPr>
              <a:t>Requires induction up to </a:t>
            </a:r>
            <a:r>
              <a:rPr lang="en-US">
                <a:solidFill>
                  <a:srgbClr val="CC0000"/>
                </a:solidFill>
                <a:latin typeface="Symbol" charset="0"/>
                <a:cs typeface="Symbol" charset="0"/>
                <a:sym typeface="Symbol" charset="0"/>
              </a:rPr>
              <a:t>ε</a:t>
            </a:r>
            <a:r>
              <a:rPr lang="en-US" baseline="-20000">
                <a:solidFill>
                  <a:srgbClr val="CC0000"/>
                </a:solidFill>
              </a:rPr>
              <a:t>0</a:t>
            </a:r>
          </a:p>
          <a:p>
            <a:pPr marL="889000"/>
            <a:r>
              <a:rPr lang="en-US"/>
              <a:t>Natural numbers do not suffice</a:t>
            </a:r>
          </a:p>
          <a:p>
            <a:pPr marL="889000"/>
            <a:r>
              <a:rPr lang="en-US"/>
              <a:t>Sophisticated variants require more powerful systems [Friedman]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noChangeArrowheads="1"/>
          </p:cNvSpPr>
          <p:nvPr>
            <p:ph type="title"/>
          </p:nvPr>
        </p:nvSpPr>
        <p:spPr>
          <a:ln/>
        </p:spPr>
        <p:txBody>
          <a:bodyPr/>
          <a:lstStyle/>
          <a:p>
            <a:r>
              <a:rPr lang="en-US"/>
              <a:t>Termination</a:t>
            </a:r>
          </a:p>
        </p:txBody>
      </p:sp>
      <p:sp>
        <p:nvSpPr>
          <p:cNvPr id="165890" name="Rectangle 2"/>
          <p:cNvSpPr>
            <a:spLocks noChangeArrowheads="1"/>
          </p:cNvSpPr>
          <p:nvPr>
            <p:ph type="body" idx="1"/>
          </p:nvPr>
        </p:nvSpPr>
        <p:spPr>
          <a:ln/>
        </p:spPr>
        <p:txBody>
          <a:bodyPr/>
          <a:lstStyle/>
          <a:p>
            <a:r>
              <a:rPr lang="en-US"/>
              <a:t>3. Bigger &amp; Bigger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Oval 1"/>
          <p:cNvSpPr>
            <a:spLocks/>
          </p:cNvSpPr>
          <p:nvPr/>
        </p:nvSpPr>
        <p:spPr bwMode="auto">
          <a:xfrm>
            <a:off x="4454525" y="2930525"/>
            <a:ext cx="1023938" cy="102235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14" name="Oval 2"/>
          <p:cNvSpPr>
            <a:spLocks/>
          </p:cNvSpPr>
          <p:nvPr/>
        </p:nvSpPr>
        <p:spPr bwMode="auto">
          <a:xfrm>
            <a:off x="7112000" y="2930525"/>
            <a:ext cx="1023938" cy="102235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15" name="Line 3"/>
          <p:cNvSpPr>
            <a:spLocks noChangeShapeType="1"/>
          </p:cNvSpPr>
          <p:nvPr/>
        </p:nvSpPr>
        <p:spPr bwMode="auto">
          <a:xfrm>
            <a:off x="2814638" y="4670425"/>
            <a:ext cx="7067550" cy="3175"/>
          </a:xfrm>
          <a:prstGeom prst="lin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6916" name="Oval 4"/>
          <p:cNvSpPr>
            <a:spLocks/>
          </p:cNvSpPr>
          <p:nvPr/>
        </p:nvSpPr>
        <p:spPr bwMode="auto">
          <a:xfrm>
            <a:off x="4349750" y="5899150"/>
            <a:ext cx="512763" cy="512763"/>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17" name="Oval 5"/>
          <p:cNvSpPr>
            <a:spLocks/>
          </p:cNvSpPr>
          <p:nvPr/>
        </p:nvSpPr>
        <p:spPr bwMode="auto">
          <a:xfrm>
            <a:off x="7429500" y="6513513"/>
            <a:ext cx="511175"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18" name="Oval 6"/>
          <p:cNvSpPr>
            <a:spLocks/>
          </p:cNvSpPr>
          <p:nvPr/>
        </p:nvSpPr>
        <p:spPr bwMode="auto">
          <a:xfrm>
            <a:off x="7734300" y="6819900"/>
            <a:ext cx="511175"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19" name="Oval 7"/>
          <p:cNvSpPr>
            <a:spLocks/>
          </p:cNvSpPr>
          <p:nvPr/>
        </p:nvSpPr>
        <p:spPr bwMode="auto">
          <a:xfrm>
            <a:off x="8447088" y="6819900"/>
            <a:ext cx="512762"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0" name="Oval 8"/>
          <p:cNvSpPr>
            <a:spLocks/>
          </p:cNvSpPr>
          <p:nvPr/>
        </p:nvSpPr>
        <p:spPr bwMode="auto">
          <a:xfrm>
            <a:off x="7627938" y="6000750"/>
            <a:ext cx="512762" cy="51276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1" name="Oval 9"/>
          <p:cNvSpPr>
            <a:spLocks/>
          </p:cNvSpPr>
          <p:nvPr/>
        </p:nvSpPr>
        <p:spPr bwMode="auto">
          <a:xfrm>
            <a:off x="8345488" y="7023100"/>
            <a:ext cx="512762"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2" name="Oval 10"/>
          <p:cNvSpPr>
            <a:spLocks/>
          </p:cNvSpPr>
          <p:nvPr/>
        </p:nvSpPr>
        <p:spPr bwMode="auto">
          <a:xfrm>
            <a:off x="9061450" y="6923088"/>
            <a:ext cx="512763" cy="51276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3" name="Oval 11"/>
          <p:cNvSpPr>
            <a:spLocks/>
          </p:cNvSpPr>
          <p:nvPr/>
        </p:nvSpPr>
        <p:spPr bwMode="auto">
          <a:xfrm>
            <a:off x="8548688" y="6108700"/>
            <a:ext cx="512762"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4" name="Oval 12"/>
          <p:cNvSpPr>
            <a:spLocks/>
          </p:cNvSpPr>
          <p:nvPr/>
        </p:nvSpPr>
        <p:spPr bwMode="auto">
          <a:xfrm>
            <a:off x="9271000" y="6307138"/>
            <a:ext cx="511175" cy="51276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5" name="Oval 13"/>
          <p:cNvSpPr>
            <a:spLocks/>
          </p:cNvSpPr>
          <p:nvPr/>
        </p:nvSpPr>
        <p:spPr bwMode="auto">
          <a:xfrm>
            <a:off x="8140700" y="6413500"/>
            <a:ext cx="512763" cy="511175"/>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6" name="Oval 14"/>
          <p:cNvSpPr>
            <a:spLocks/>
          </p:cNvSpPr>
          <p:nvPr/>
        </p:nvSpPr>
        <p:spPr bwMode="auto">
          <a:xfrm>
            <a:off x="3429000" y="6718300"/>
            <a:ext cx="407988"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7" name="Oval 15"/>
          <p:cNvSpPr>
            <a:spLocks/>
          </p:cNvSpPr>
          <p:nvPr/>
        </p:nvSpPr>
        <p:spPr bwMode="auto">
          <a:xfrm>
            <a:off x="3836988" y="7129463"/>
            <a:ext cx="409575" cy="40798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8" name="Oval 16"/>
          <p:cNvSpPr>
            <a:spLocks/>
          </p:cNvSpPr>
          <p:nvPr/>
        </p:nvSpPr>
        <p:spPr bwMode="auto">
          <a:xfrm>
            <a:off x="4862513" y="6513513"/>
            <a:ext cx="407987" cy="40798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29" name="Oval 17"/>
          <p:cNvSpPr>
            <a:spLocks/>
          </p:cNvSpPr>
          <p:nvPr/>
        </p:nvSpPr>
        <p:spPr bwMode="auto">
          <a:xfrm>
            <a:off x="4248150" y="6923088"/>
            <a:ext cx="409575"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30" name="Oval 18"/>
          <p:cNvSpPr>
            <a:spLocks/>
          </p:cNvSpPr>
          <p:nvPr/>
        </p:nvSpPr>
        <p:spPr bwMode="auto">
          <a:xfrm>
            <a:off x="7526338" y="7327900"/>
            <a:ext cx="409575"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31" name="Oval 19"/>
          <p:cNvSpPr>
            <a:spLocks/>
          </p:cNvSpPr>
          <p:nvPr/>
        </p:nvSpPr>
        <p:spPr bwMode="auto">
          <a:xfrm>
            <a:off x="7932738" y="7743825"/>
            <a:ext cx="409575" cy="40798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32" name="Oval 20"/>
          <p:cNvSpPr>
            <a:spLocks/>
          </p:cNvSpPr>
          <p:nvPr/>
        </p:nvSpPr>
        <p:spPr bwMode="auto">
          <a:xfrm>
            <a:off x="8953500" y="7126288"/>
            <a:ext cx="407988"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6933" name="Oval 21"/>
          <p:cNvSpPr>
            <a:spLocks/>
          </p:cNvSpPr>
          <p:nvPr/>
        </p:nvSpPr>
        <p:spPr bwMode="auto">
          <a:xfrm>
            <a:off x="8343900" y="7537450"/>
            <a:ext cx="407988" cy="40957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66934" name="Picture 2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5078413"/>
            <a:ext cx="26622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6935" name="Picture 2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5203825"/>
            <a:ext cx="3992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6936" name="Rectangle 24"/>
          <p:cNvSpPr>
            <a:spLocks/>
          </p:cNvSpPr>
          <p:nvPr/>
        </p:nvSpPr>
        <p:spPr bwMode="auto">
          <a:xfrm>
            <a:off x="5921375" y="2724150"/>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66937" name="Rectangle 25"/>
          <p:cNvSpPr>
            <a:spLocks/>
          </p:cNvSpPr>
          <p:nvPr/>
        </p:nvSpPr>
        <p:spPr bwMode="auto">
          <a:xfrm>
            <a:off x="5921375" y="5799138"/>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66938" name="Rectangle 26"/>
          <p:cNvSpPr>
            <a:spLocks/>
          </p:cNvSpPr>
          <p:nvPr/>
        </p:nvSpPr>
        <p:spPr bwMode="auto">
          <a:xfrm>
            <a:off x="9939559" y="5214719"/>
            <a:ext cx="27779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2800" dirty="0">
                <a:solidFill>
                  <a:srgbClr val="800000"/>
                </a:solidFill>
                <a:latin typeface="Papyrus" charset="0"/>
                <a:ea typeface="ＭＳ Ｐゴシック" charset="0"/>
                <a:cs typeface="Papyrus" charset="0"/>
                <a:sym typeface="Papyrus" charset="0"/>
              </a:rPr>
              <a:t>Well-founded</a:t>
            </a:r>
          </a:p>
          <a:p>
            <a:pPr algn="r"/>
            <a:r>
              <a:rPr lang="en-US" sz="2800" dirty="0">
                <a:solidFill>
                  <a:srgbClr val="800000"/>
                </a:solidFill>
                <a:latin typeface="Papyrus" charset="0"/>
                <a:ea typeface="ＭＳ Ｐゴシック" charset="0"/>
                <a:cs typeface="Papyrus" charset="0"/>
                <a:sym typeface="Papyrus" charset="0"/>
              </a:rPr>
              <a:t>by</a:t>
            </a:r>
          </a:p>
          <a:p>
            <a:pPr algn="r"/>
            <a:r>
              <a:rPr lang="en-US" sz="2800" dirty="0" err="1">
                <a:solidFill>
                  <a:srgbClr val="800000"/>
                </a:solidFill>
                <a:latin typeface="Papyrus" charset="0"/>
                <a:ea typeface="ＭＳ Ｐゴシック" charset="0"/>
                <a:cs typeface="Papyrus" charset="0"/>
                <a:sym typeface="Papyrus" charset="0"/>
              </a:rPr>
              <a:t>König</a:t>
            </a:r>
            <a:r>
              <a:rPr lang="ja-JP" altLang="en-US" sz="2800" dirty="0">
                <a:solidFill>
                  <a:srgbClr val="800000"/>
                </a:solidFill>
                <a:latin typeface="Papyrus"/>
                <a:ea typeface="ＭＳ Ｐゴシック" charset="0"/>
                <a:cs typeface="Papyrus" charset="0"/>
                <a:sym typeface="Papyrus" charset="0"/>
              </a:rPr>
              <a:t>’</a:t>
            </a:r>
            <a:r>
              <a:rPr lang="en-US" sz="2800" dirty="0">
                <a:solidFill>
                  <a:srgbClr val="800000"/>
                </a:solidFill>
                <a:latin typeface="Papyrus" charset="0"/>
                <a:ea typeface="ＭＳ Ｐゴシック" charset="0"/>
                <a:cs typeface="Papyrus" charset="0"/>
                <a:sym typeface="Papyrus" charset="0"/>
              </a:rPr>
              <a:t>s Lemma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500313"/>
            <a:ext cx="245745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7938" name="Line 2"/>
          <p:cNvSpPr>
            <a:spLocks noChangeShapeType="1"/>
          </p:cNvSpPr>
          <p:nvPr/>
        </p:nvSpPr>
        <p:spPr bwMode="auto">
          <a:xfrm>
            <a:off x="2508250" y="4876800"/>
            <a:ext cx="8294688" cy="1588"/>
          </a:xfrm>
          <a:prstGeom prst="line">
            <a:avLst/>
          </a:pr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7939" name="Oval 3"/>
          <p:cNvSpPr>
            <a:spLocks/>
          </p:cNvSpPr>
          <p:nvPr/>
        </p:nvSpPr>
        <p:spPr bwMode="auto">
          <a:xfrm>
            <a:off x="4457700" y="3236913"/>
            <a:ext cx="339725" cy="392112"/>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0" name="Oval 4"/>
          <p:cNvSpPr>
            <a:spLocks/>
          </p:cNvSpPr>
          <p:nvPr/>
        </p:nvSpPr>
        <p:spPr bwMode="auto">
          <a:xfrm>
            <a:off x="8242300" y="321627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1" name="Oval 5"/>
          <p:cNvSpPr>
            <a:spLocks/>
          </p:cNvSpPr>
          <p:nvPr/>
        </p:nvSpPr>
        <p:spPr bwMode="auto">
          <a:xfrm>
            <a:off x="7904163" y="3541713"/>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2" name="Oval 6"/>
          <p:cNvSpPr>
            <a:spLocks/>
          </p:cNvSpPr>
          <p:nvPr/>
        </p:nvSpPr>
        <p:spPr bwMode="auto">
          <a:xfrm>
            <a:off x="8621713" y="3541713"/>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3" name="Oval 7"/>
          <p:cNvSpPr>
            <a:spLocks/>
          </p:cNvSpPr>
          <p:nvPr/>
        </p:nvSpPr>
        <p:spPr bwMode="auto">
          <a:xfrm>
            <a:off x="8039100" y="301307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4" name="Oval 8"/>
          <p:cNvSpPr>
            <a:spLocks/>
          </p:cNvSpPr>
          <p:nvPr/>
        </p:nvSpPr>
        <p:spPr bwMode="auto">
          <a:xfrm>
            <a:off x="8520113" y="3746500"/>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5" name="Oval 9"/>
          <p:cNvSpPr>
            <a:spLocks/>
          </p:cNvSpPr>
          <p:nvPr/>
        </p:nvSpPr>
        <p:spPr bwMode="auto">
          <a:xfrm>
            <a:off x="9236075" y="3644900"/>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6" name="Oval 10"/>
          <p:cNvSpPr>
            <a:spLocks/>
          </p:cNvSpPr>
          <p:nvPr/>
        </p:nvSpPr>
        <p:spPr bwMode="auto">
          <a:xfrm>
            <a:off x="8447088" y="301307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7" name="Oval 11"/>
          <p:cNvSpPr>
            <a:spLocks/>
          </p:cNvSpPr>
          <p:nvPr/>
        </p:nvSpPr>
        <p:spPr bwMode="auto">
          <a:xfrm>
            <a:off x="8959850" y="321627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8" name="Oval 12"/>
          <p:cNvSpPr>
            <a:spLocks/>
          </p:cNvSpPr>
          <p:nvPr/>
        </p:nvSpPr>
        <p:spPr bwMode="auto">
          <a:xfrm>
            <a:off x="8315325" y="3133725"/>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49" name="Oval 13"/>
          <p:cNvSpPr>
            <a:spLocks/>
          </p:cNvSpPr>
          <p:nvPr/>
        </p:nvSpPr>
        <p:spPr bwMode="auto">
          <a:xfrm>
            <a:off x="4151313" y="3338513"/>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0" name="Oval 14"/>
          <p:cNvSpPr>
            <a:spLocks/>
          </p:cNvSpPr>
          <p:nvPr/>
        </p:nvSpPr>
        <p:spPr bwMode="auto">
          <a:xfrm>
            <a:off x="4391025" y="3641725"/>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1" name="Oval 15"/>
          <p:cNvSpPr>
            <a:spLocks/>
          </p:cNvSpPr>
          <p:nvPr/>
        </p:nvSpPr>
        <p:spPr bwMode="auto">
          <a:xfrm>
            <a:off x="4970463" y="36449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2" name="Oval 16"/>
          <p:cNvSpPr>
            <a:spLocks/>
          </p:cNvSpPr>
          <p:nvPr/>
        </p:nvSpPr>
        <p:spPr bwMode="auto">
          <a:xfrm>
            <a:off x="4802188" y="343535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3" name="Oval 17"/>
          <p:cNvSpPr>
            <a:spLocks/>
          </p:cNvSpPr>
          <p:nvPr/>
        </p:nvSpPr>
        <p:spPr bwMode="auto">
          <a:xfrm>
            <a:off x="8140700" y="372903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4" name="Oval 18"/>
          <p:cNvSpPr>
            <a:spLocks/>
          </p:cNvSpPr>
          <p:nvPr/>
        </p:nvSpPr>
        <p:spPr bwMode="auto">
          <a:xfrm>
            <a:off x="8242300" y="393382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5" name="Oval 19"/>
          <p:cNvSpPr>
            <a:spLocks/>
          </p:cNvSpPr>
          <p:nvPr/>
        </p:nvSpPr>
        <p:spPr bwMode="auto">
          <a:xfrm>
            <a:off x="9096375" y="3824288"/>
            <a:ext cx="266700" cy="31273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56" name="Oval 20"/>
          <p:cNvSpPr>
            <a:spLocks/>
          </p:cNvSpPr>
          <p:nvPr/>
        </p:nvSpPr>
        <p:spPr bwMode="auto">
          <a:xfrm>
            <a:off x="8548688" y="383063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67957" name="Picture 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725" y="2417763"/>
            <a:ext cx="20447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7958" name="Rectangle 22"/>
          <p:cNvSpPr>
            <a:spLocks/>
          </p:cNvSpPr>
          <p:nvPr/>
        </p:nvSpPr>
        <p:spPr bwMode="auto">
          <a:xfrm>
            <a:off x="6227763" y="2551113"/>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pic>
        <p:nvPicPr>
          <p:cNvPr id="167959" name="Picture 2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5695950"/>
            <a:ext cx="39941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7960" name="Oval 24"/>
          <p:cNvSpPr>
            <a:spLocks/>
          </p:cNvSpPr>
          <p:nvPr/>
        </p:nvSpPr>
        <p:spPr bwMode="auto">
          <a:xfrm>
            <a:off x="2813050" y="7231063"/>
            <a:ext cx="338138" cy="392112"/>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1" name="Oval 25"/>
          <p:cNvSpPr>
            <a:spLocks/>
          </p:cNvSpPr>
          <p:nvPr/>
        </p:nvSpPr>
        <p:spPr bwMode="auto">
          <a:xfrm>
            <a:off x="6596063" y="7210425"/>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2" name="Oval 26"/>
          <p:cNvSpPr>
            <a:spLocks/>
          </p:cNvSpPr>
          <p:nvPr/>
        </p:nvSpPr>
        <p:spPr bwMode="auto">
          <a:xfrm>
            <a:off x="6257925" y="7535863"/>
            <a:ext cx="338138"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3" name="Oval 27"/>
          <p:cNvSpPr>
            <a:spLocks/>
          </p:cNvSpPr>
          <p:nvPr/>
        </p:nvSpPr>
        <p:spPr bwMode="auto">
          <a:xfrm>
            <a:off x="6975475" y="7535863"/>
            <a:ext cx="339725"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4" name="Oval 28"/>
          <p:cNvSpPr>
            <a:spLocks/>
          </p:cNvSpPr>
          <p:nvPr/>
        </p:nvSpPr>
        <p:spPr bwMode="auto">
          <a:xfrm>
            <a:off x="6391275" y="70104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5" name="Oval 29"/>
          <p:cNvSpPr>
            <a:spLocks/>
          </p:cNvSpPr>
          <p:nvPr/>
        </p:nvSpPr>
        <p:spPr bwMode="auto">
          <a:xfrm>
            <a:off x="6873875" y="7740650"/>
            <a:ext cx="339725"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6" name="Oval 30"/>
          <p:cNvSpPr>
            <a:spLocks/>
          </p:cNvSpPr>
          <p:nvPr/>
        </p:nvSpPr>
        <p:spPr bwMode="auto">
          <a:xfrm>
            <a:off x="7589838" y="76454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7" name="Oval 31"/>
          <p:cNvSpPr>
            <a:spLocks/>
          </p:cNvSpPr>
          <p:nvPr/>
        </p:nvSpPr>
        <p:spPr bwMode="auto">
          <a:xfrm>
            <a:off x="6802438" y="70104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8" name="Oval 32"/>
          <p:cNvSpPr>
            <a:spLocks/>
          </p:cNvSpPr>
          <p:nvPr/>
        </p:nvSpPr>
        <p:spPr bwMode="auto">
          <a:xfrm>
            <a:off x="7315200" y="7210425"/>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69" name="Oval 33"/>
          <p:cNvSpPr>
            <a:spLocks/>
          </p:cNvSpPr>
          <p:nvPr/>
        </p:nvSpPr>
        <p:spPr bwMode="auto">
          <a:xfrm>
            <a:off x="6669088" y="7126288"/>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0" name="Oval 34"/>
          <p:cNvSpPr>
            <a:spLocks/>
          </p:cNvSpPr>
          <p:nvPr/>
        </p:nvSpPr>
        <p:spPr bwMode="auto">
          <a:xfrm>
            <a:off x="2505075" y="73279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1" name="Oval 35"/>
          <p:cNvSpPr>
            <a:spLocks/>
          </p:cNvSpPr>
          <p:nvPr/>
        </p:nvSpPr>
        <p:spPr bwMode="auto">
          <a:xfrm>
            <a:off x="2743200" y="76342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2" name="Oval 36"/>
          <p:cNvSpPr>
            <a:spLocks/>
          </p:cNvSpPr>
          <p:nvPr/>
        </p:nvSpPr>
        <p:spPr bwMode="auto">
          <a:xfrm>
            <a:off x="3324225" y="76454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3" name="Oval 37"/>
          <p:cNvSpPr>
            <a:spLocks/>
          </p:cNvSpPr>
          <p:nvPr/>
        </p:nvSpPr>
        <p:spPr bwMode="auto">
          <a:xfrm>
            <a:off x="3155950" y="74295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4" name="Oval 38"/>
          <p:cNvSpPr>
            <a:spLocks/>
          </p:cNvSpPr>
          <p:nvPr/>
        </p:nvSpPr>
        <p:spPr bwMode="auto">
          <a:xfrm>
            <a:off x="6494463" y="77231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5" name="Oval 39"/>
          <p:cNvSpPr>
            <a:spLocks/>
          </p:cNvSpPr>
          <p:nvPr/>
        </p:nvSpPr>
        <p:spPr bwMode="auto">
          <a:xfrm>
            <a:off x="6596063" y="79248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6" name="Oval 40"/>
          <p:cNvSpPr>
            <a:spLocks/>
          </p:cNvSpPr>
          <p:nvPr/>
        </p:nvSpPr>
        <p:spPr bwMode="auto">
          <a:xfrm>
            <a:off x="7450138" y="7818438"/>
            <a:ext cx="266700" cy="312737"/>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77" name="Oval 41"/>
          <p:cNvSpPr>
            <a:spLocks/>
          </p:cNvSpPr>
          <p:nvPr/>
        </p:nvSpPr>
        <p:spPr bwMode="auto">
          <a:xfrm>
            <a:off x="6904038" y="7824788"/>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67978" name="Picture 4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6413500"/>
            <a:ext cx="20447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7979" name="Picture 4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6494463"/>
            <a:ext cx="2459037"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7980" name="Rectangle 44"/>
          <p:cNvSpPr>
            <a:spLocks/>
          </p:cNvSpPr>
          <p:nvPr/>
        </p:nvSpPr>
        <p:spPr bwMode="auto">
          <a:xfrm>
            <a:off x="4581525" y="6545263"/>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sp>
        <p:nvSpPr>
          <p:cNvPr id="167981" name="Oval 45"/>
          <p:cNvSpPr>
            <a:spLocks/>
          </p:cNvSpPr>
          <p:nvPr/>
        </p:nvSpPr>
        <p:spPr bwMode="auto">
          <a:xfrm>
            <a:off x="8140700" y="75184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2" name="Oval 46"/>
          <p:cNvSpPr>
            <a:spLocks/>
          </p:cNvSpPr>
          <p:nvPr/>
        </p:nvSpPr>
        <p:spPr bwMode="auto">
          <a:xfrm>
            <a:off x="7797800" y="7842250"/>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3" name="Oval 47"/>
          <p:cNvSpPr>
            <a:spLocks/>
          </p:cNvSpPr>
          <p:nvPr/>
        </p:nvSpPr>
        <p:spPr bwMode="auto">
          <a:xfrm>
            <a:off x="8520113" y="7842250"/>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4" name="Oval 48"/>
          <p:cNvSpPr>
            <a:spLocks/>
          </p:cNvSpPr>
          <p:nvPr/>
        </p:nvSpPr>
        <p:spPr bwMode="auto">
          <a:xfrm>
            <a:off x="7935913" y="73152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5" name="Oval 49"/>
          <p:cNvSpPr>
            <a:spLocks/>
          </p:cNvSpPr>
          <p:nvPr/>
        </p:nvSpPr>
        <p:spPr bwMode="auto">
          <a:xfrm>
            <a:off x="8418513" y="8048625"/>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6" name="Oval 50"/>
          <p:cNvSpPr>
            <a:spLocks/>
          </p:cNvSpPr>
          <p:nvPr/>
        </p:nvSpPr>
        <p:spPr bwMode="auto">
          <a:xfrm>
            <a:off x="9134475" y="79502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7" name="Oval 51"/>
          <p:cNvSpPr>
            <a:spLocks/>
          </p:cNvSpPr>
          <p:nvPr/>
        </p:nvSpPr>
        <p:spPr bwMode="auto">
          <a:xfrm>
            <a:off x="8345488" y="73152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8" name="Oval 52"/>
          <p:cNvSpPr>
            <a:spLocks/>
          </p:cNvSpPr>
          <p:nvPr/>
        </p:nvSpPr>
        <p:spPr bwMode="auto">
          <a:xfrm>
            <a:off x="8858250" y="75184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89" name="Oval 53"/>
          <p:cNvSpPr>
            <a:spLocks/>
          </p:cNvSpPr>
          <p:nvPr/>
        </p:nvSpPr>
        <p:spPr bwMode="auto">
          <a:xfrm>
            <a:off x="8213725" y="7434263"/>
            <a:ext cx="338138"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0" name="Oval 54"/>
          <p:cNvSpPr>
            <a:spLocks/>
          </p:cNvSpPr>
          <p:nvPr/>
        </p:nvSpPr>
        <p:spPr bwMode="auto">
          <a:xfrm>
            <a:off x="8039100" y="802957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1" name="Oval 55"/>
          <p:cNvSpPr>
            <a:spLocks/>
          </p:cNvSpPr>
          <p:nvPr/>
        </p:nvSpPr>
        <p:spPr bwMode="auto">
          <a:xfrm>
            <a:off x="8140700" y="82423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2" name="Oval 56"/>
          <p:cNvSpPr>
            <a:spLocks/>
          </p:cNvSpPr>
          <p:nvPr/>
        </p:nvSpPr>
        <p:spPr bwMode="auto">
          <a:xfrm>
            <a:off x="8991600" y="812482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3" name="Oval 57"/>
          <p:cNvSpPr>
            <a:spLocks/>
          </p:cNvSpPr>
          <p:nvPr/>
        </p:nvSpPr>
        <p:spPr bwMode="auto">
          <a:xfrm>
            <a:off x="8447088" y="8131175"/>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67994" name="Picture 5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550" y="6802438"/>
            <a:ext cx="245903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7995" name="Oval 59"/>
          <p:cNvSpPr>
            <a:spLocks/>
          </p:cNvSpPr>
          <p:nvPr/>
        </p:nvSpPr>
        <p:spPr bwMode="auto">
          <a:xfrm>
            <a:off x="9675813" y="70231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6" name="Oval 60"/>
          <p:cNvSpPr>
            <a:spLocks/>
          </p:cNvSpPr>
          <p:nvPr/>
        </p:nvSpPr>
        <p:spPr bwMode="auto">
          <a:xfrm>
            <a:off x="9334500" y="73533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7" name="Oval 61"/>
          <p:cNvSpPr>
            <a:spLocks/>
          </p:cNvSpPr>
          <p:nvPr/>
        </p:nvSpPr>
        <p:spPr bwMode="auto">
          <a:xfrm>
            <a:off x="10055225" y="73533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8" name="Oval 62"/>
          <p:cNvSpPr>
            <a:spLocks/>
          </p:cNvSpPr>
          <p:nvPr/>
        </p:nvSpPr>
        <p:spPr bwMode="auto">
          <a:xfrm>
            <a:off x="9471025" y="6821488"/>
            <a:ext cx="338138"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7999" name="Oval 63"/>
          <p:cNvSpPr>
            <a:spLocks/>
          </p:cNvSpPr>
          <p:nvPr/>
        </p:nvSpPr>
        <p:spPr bwMode="auto">
          <a:xfrm>
            <a:off x="9953625" y="7556500"/>
            <a:ext cx="338138"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0" name="Oval 64"/>
          <p:cNvSpPr>
            <a:spLocks/>
          </p:cNvSpPr>
          <p:nvPr/>
        </p:nvSpPr>
        <p:spPr bwMode="auto">
          <a:xfrm>
            <a:off x="10669588" y="7454900"/>
            <a:ext cx="338137"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1" name="Oval 65"/>
          <p:cNvSpPr>
            <a:spLocks/>
          </p:cNvSpPr>
          <p:nvPr/>
        </p:nvSpPr>
        <p:spPr bwMode="auto">
          <a:xfrm>
            <a:off x="9882188" y="6821488"/>
            <a:ext cx="338137" cy="3937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2" name="Oval 66"/>
          <p:cNvSpPr>
            <a:spLocks/>
          </p:cNvSpPr>
          <p:nvPr/>
        </p:nvSpPr>
        <p:spPr bwMode="auto">
          <a:xfrm>
            <a:off x="10393363" y="7023100"/>
            <a:ext cx="339725" cy="392113"/>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3" name="Oval 67"/>
          <p:cNvSpPr>
            <a:spLocks/>
          </p:cNvSpPr>
          <p:nvPr/>
        </p:nvSpPr>
        <p:spPr bwMode="auto">
          <a:xfrm>
            <a:off x="9748838" y="6942138"/>
            <a:ext cx="338137" cy="392112"/>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4" name="Oval 68"/>
          <p:cNvSpPr>
            <a:spLocks/>
          </p:cNvSpPr>
          <p:nvPr/>
        </p:nvSpPr>
        <p:spPr bwMode="auto">
          <a:xfrm>
            <a:off x="9574213" y="753745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5" name="Oval 69"/>
          <p:cNvSpPr>
            <a:spLocks/>
          </p:cNvSpPr>
          <p:nvPr/>
        </p:nvSpPr>
        <p:spPr bwMode="auto">
          <a:xfrm>
            <a:off x="9675813" y="7743825"/>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6" name="Oval 70"/>
          <p:cNvSpPr>
            <a:spLocks/>
          </p:cNvSpPr>
          <p:nvPr/>
        </p:nvSpPr>
        <p:spPr bwMode="auto">
          <a:xfrm>
            <a:off x="10528300" y="7632700"/>
            <a:ext cx="266700" cy="314325"/>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68007" name="Oval 71"/>
          <p:cNvSpPr>
            <a:spLocks/>
          </p:cNvSpPr>
          <p:nvPr/>
        </p:nvSpPr>
        <p:spPr bwMode="auto">
          <a:xfrm>
            <a:off x="9983788" y="7645400"/>
            <a:ext cx="266700" cy="312738"/>
          </a:xfrm>
          <a:prstGeom prst="ellipse">
            <a:avLst/>
          </a:pr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68008" name="Picture 7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6663" y="6310313"/>
            <a:ext cx="24590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8009" name="Picture 7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525" y="5340350"/>
            <a:ext cx="76803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ChangeArrowheads="1"/>
          </p:cNvSpPr>
          <p:nvPr>
            <p:ph type="title"/>
          </p:nvPr>
        </p:nvSpPr>
        <p:spPr>
          <a:ln/>
        </p:spPr>
        <p:txBody>
          <a:bodyPr/>
          <a:lstStyle/>
          <a:p>
            <a:r>
              <a:rPr lang="en-US"/>
              <a:t>Well-Founded Induction</a:t>
            </a:r>
          </a:p>
        </p:txBody>
      </p:sp>
      <p:sp>
        <p:nvSpPr>
          <p:cNvPr id="168962" name="Rectangle 2"/>
          <p:cNvSpPr>
            <a:spLocks noChangeArrowheads="1"/>
          </p:cNvSpPr>
          <p:nvPr>
            <p:ph type="body" idx="1"/>
          </p:nvPr>
        </p:nvSpPr>
        <p:spPr>
          <a:ln/>
        </p:spPr>
        <p:txBody>
          <a:bodyPr/>
          <a:lstStyle/>
          <a:p>
            <a:pPr>
              <a:lnSpc>
                <a:spcPct val="60000"/>
              </a:lnSpc>
            </a:pPr>
            <a:r>
              <a:rPr lang="en-US" u="sng">
                <a:cs typeface="Apple Symbols" charset="0"/>
              </a:rPr>
              <a:t>∀x. [∀y&lt;x. P(y)] ⇒ P(x)</a:t>
            </a:r>
            <a:endParaRPr lang="en-US" u="sng"/>
          </a:p>
          <a:p>
            <a:pPr>
              <a:lnSpc>
                <a:spcPct val="60000"/>
              </a:lnSpc>
            </a:pPr>
            <a:r>
              <a:rPr lang="en-US">
                <a:cs typeface="Apple Symbols" charset="0"/>
              </a:rPr>
              <a:t>∀x. P(x)</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ChangeArrowheads="1"/>
          </p:cNvSpPr>
          <p:nvPr>
            <p:ph type="title"/>
          </p:nvPr>
        </p:nvSpPr>
        <p:spPr>
          <a:ln/>
        </p:spPr>
        <p:txBody>
          <a:bodyPr/>
          <a:lstStyle/>
          <a:p>
            <a:r>
              <a:rPr lang="en-US"/>
              <a:t>Ordinals</a:t>
            </a:r>
          </a:p>
        </p:txBody>
      </p:sp>
      <p:sp>
        <p:nvSpPr>
          <p:cNvPr id="169986" name="Rectangle 2"/>
          <p:cNvSpPr>
            <a:spLocks noChangeArrowheads="1"/>
          </p:cNvSpPr>
          <p:nvPr>
            <p:ph type="body" idx="1"/>
          </p:nvPr>
        </p:nvSpPr>
        <p:spPr>
          <a:ln/>
        </p:spPr>
        <p:txBody>
          <a:bodyPr/>
          <a:lstStyle/>
          <a:p>
            <a:r>
              <a:rPr lang="en-US" dirty="0"/>
              <a:t>0 &lt; 1 &lt; 2 &lt; </a:t>
            </a:r>
            <a:r>
              <a:rPr lang="en-US" sz="4300" baseline="32000" dirty="0"/>
              <a:t>...</a:t>
            </a:r>
          </a:p>
          <a:p>
            <a:r>
              <a:rPr lang="en-US" dirty="0">
                <a:cs typeface="Papyrus"/>
              </a:rPr>
              <a:t>&lt; </a:t>
            </a:r>
            <a:r>
              <a:rPr lang="en-US" dirty="0" err="1">
                <a:cs typeface="Papyrus"/>
              </a:rPr>
              <a:t>ω</a:t>
            </a:r>
            <a:r>
              <a:rPr lang="en-US" dirty="0">
                <a:cs typeface="Papyrus"/>
              </a:rPr>
              <a:t> &lt; ω+1 &lt; ω+2 &lt; </a:t>
            </a:r>
            <a:r>
              <a:rPr lang="en-US" sz="4300" baseline="32000" dirty="0"/>
              <a:t>...</a:t>
            </a:r>
            <a:endParaRPr lang="en-US" dirty="0"/>
          </a:p>
          <a:p>
            <a:r>
              <a:rPr lang="en-US" dirty="0">
                <a:cs typeface="Papyrus"/>
              </a:rPr>
              <a:t>&lt; ω2 &lt; ω2+1 &lt; </a:t>
            </a:r>
            <a:r>
              <a:rPr lang="en-US" sz="4300" baseline="32000" dirty="0"/>
              <a:t>...</a:t>
            </a:r>
            <a:r>
              <a:rPr lang="en-US" dirty="0">
                <a:cs typeface="Papyrus"/>
              </a:rPr>
              <a:t> &lt; ω3 &lt; </a:t>
            </a:r>
            <a:r>
              <a:rPr lang="en-US" sz="4300" baseline="32000" dirty="0"/>
              <a:t>...</a:t>
            </a:r>
            <a:r>
              <a:rPr lang="en-US" dirty="0">
                <a:cs typeface="Papyrus"/>
              </a:rPr>
              <a:t> &lt; ω4 &lt; </a:t>
            </a:r>
            <a:r>
              <a:rPr lang="en-US" sz="4300" baseline="32000" dirty="0"/>
              <a:t>...</a:t>
            </a:r>
            <a:endParaRPr lang="en-US" dirty="0"/>
          </a:p>
          <a:p>
            <a:r>
              <a:rPr lang="en-US" dirty="0">
                <a:cs typeface="Papyrus"/>
              </a:rPr>
              <a:t>&lt; ω</a:t>
            </a:r>
            <a:r>
              <a:rPr lang="en-US" sz="4300" baseline="32000" dirty="0"/>
              <a:t>2  </a:t>
            </a:r>
            <a:r>
              <a:rPr lang="en-US" dirty="0">
                <a:cs typeface="Papyrus"/>
              </a:rPr>
              <a:t>&lt; ω</a:t>
            </a:r>
            <a:r>
              <a:rPr lang="en-US" sz="4300" baseline="32000" dirty="0"/>
              <a:t>2</a:t>
            </a:r>
            <a:r>
              <a:rPr lang="en-US" dirty="0"/>
              <a:t>+1 &lt; </a:t>
            </a:r>
            <a:r>
              <a:rPr lang="en-US" sz="4300" baseline="32000" dirty="0"/>
              <a:t>...</a:t>
            </a:r>
            <a:r>
              <a:rPr lang="en-US" dirty="0">
                <a:cs typeface="Papyrus"/>
              </a:rPr>
              <a:t> &lt; ω</a:t>
            </a:r>
            <a:r>
              <a:rPr lang="en-US" sz="4300" baseline="32000" dirty="0"/>
              <a:t>2</a:t>
            </a:r>
            <a:r>
              <a:rPr lang="en-US" dirty="0">
                <a:cs typeface="Papyrus"/>
              </a:rPr>
              <a:t>+ω &lt; ω</a:t>
            </a:r>
            <a:r>
              <a:rPr lang="en-US" sz="4300" baseline="32000" dirty="0"/>
              <a:t>2</a:t>
            </a:r>
            <a:r>
              <a:rPr lang="en-US" dirty="0">
                <a:cs typeface="Papyrus"/>
              </a:rPr>
              <a:t>+ω+1 &lt; </a:t>
            </a:r>
            <a:r>
              <a:rPr lang="en-US" sz="4300" baseline="32000" dirty="0"/>
              <a:t>...</a:t>
            </a:r>
            <a:endParaRPr lang="en-US" dirty="0"/>
          </a:p>
          <a:p>
            <a:r>
              <a:rPr lang="en-US" dirty="0">
                <a:cs typeface="Papyrus"/>
              </a:rPr>
              <a:t>&lt; ω</a:t>
            </a:r>
            <a:r>
              <a:rPr lang="en-US" sz="4300" baseline="32000" dirty="0"/>
              <a:t>3  </a:t>
            </a:r>
            <a:r>
              <a:rPr lang="en-US" dirty="0">
                <a:cs typeface="Papyrus"/>
              </a:rPr>
              <a:t>&lt; ω</a:t>
            </a:r>
            <a:r>
              <a:rPr lang="en-US" sz="4300" baseline="32000" dirty="0"/>
              <a:t>3</a:t>
            </a:r>
            <a:r>
              <a:rPr lang="en-US" dirty="0"/>
              <a:t>+1 &lt;</a:t>
            </a:r>
            <a:r>
              <a:rPr lang="en-US" sz="4300" baseline="32000" dirty="0"/>
              <a:t> ... </a:t>
            </a:r>
            <a:r>
              <a:rPr lang="en-US" dirty="0">
                <a:cs typeface="Papyrus"/>
              </a:rPr>
              <a:t>&lt; ω</a:t>
            </a:r>
            <a:r>
              <a:rPr lang="en-US" sz="4300" baseline="32000" dirty="0"/>
              <a:t>4  </a:t>
            </a:r>
            <a:r>
              <a:rPr lang="en-US" dirty="0"/>
              <a:t>&lt; </a:t>
            </a:r>
            <a:r>
              <a:rPr lang="en-US" sz="4300" baseline="32000" dirty="0"/>
              <a:t>... </a:t>
            </a:r>
            <a:r>
              <a:rPr lang="en-US" dirty="0">
                <a:cs typeface="Papyrus"/>
              </a:rPr>
              <a:t>&lt; ω</a:t>
            </a:r>
            <a:r>
              <a:rPr lang="en-US" sz="4300" baseline="32000" dirty="0"/>
              <a:t>5  </a:t>
            </a:r>
            <a:r>
              <a:rPr lang="en-US" dirty="0"/>
              <a:t>&lt;</a:t>
            </a:r>
            <a:r>
              <a:rPr lang="en-US" sz="4300" baseline="32000" dirty="0"/>
              <a:t>... </a:t>
            </a:r>
          </a:p>
          <a:p>
            <a:r>
              <a:rPr lang="en-US" dirty="0">
                <a:cs typeface="Papyrus"/>
              </a:rPr>
              <a:t>&lt; </a:t>
            </a:r>
            <a:r>
              <a:rPr lang="en-US" dirty="0" err="1">
                <a:cs typeface="Papyrus"/>
              </a:rPr>
              <a:t>ω</a:t>
            </a:r>
            <a:r>
              <a:rPr lang="en-US" baseline="32000" dirty="0" err="1">
                <a:cs typeface="Papyrus"/>
              </a:rPr>
              <a:t>ω</a:t>
            </a:r>
            <a:r>
              <a:rPr lang="en-US" sz="4300" baseline="32000" dirty="0"/>
              <a:t>  </a:t>
            </a:r>
            <a:r>
              <a:rPr lang="en-US" dirty="0"/>
              <a:t>&lt; </a:t>
            </a:r>
            <a:r>
              <a:rPr lang="en-US" sz="4300" baseline="32000" dirty="0"/>
              <a:t>... </a:t>
            </a:r>
            <a:r>
              <a:rPr lang="en-US" dirty="0">
                <a:cs typeface="Papyrus"/>
              </a:rPr>
              <a:t>&lt; </a:t>
            </a:r>
            <a:r>
              <a:rPr lang="en-US" dirty="0" err="1">
                <a:cs typeface="Papyrus"/>
              </a:rPr>
              <a:t>ω</a:t>
            </a:r>
            <a:r>
              <a:rPr lang="en-US" baseline="32000" dirty="0" err="1">
                <a:cs typeface="Papyrus"/>
              </a:rPr>
              <a:t>ω</a:t>
            </a:r>
            <a:r>
              <a:rPr lang="en-US" sz="4300" baseline="32000" dirty="0"/>
              <a:t>    </a:t>
            </a:r>
            <a:r>
              <a:rPr lang="en-US" dirty="0"/>
              <a:t>&lt; </a:t>
            </a:r>
            <a:r>
              <a:rPr lang="en-US" sz="4300" baseline="32000" dirty="0"/>
              <a:t>... </a:t>
            </a:r>
            <a:r>
              <a:rPr lang="en-US" dirty="0">
                <a:cs typeface="Papyrus"/>
              </a:rPr>
              <a:t>&lt; </a:t>
            </a:r>
            <a:r>
              <a:rPr lang="en-US" dirty="0" err="1">
                <a:cs typeface="Papyrus"/>
              </a:rPr>
              <a:t>ω</a:t>
            </a:r>
            <a:r>
              <a:rPr lang="en-US" baseline="32000" dirty="0" err="1">
                <a:cs typeface="Papyrus"/>
              </a:rPr>
              <a:t>ω</a:t>
            </a:r>
            <a:r>
              <a:rPr lang="en-US" baseline="32000" dirty="0">
                <a:cs typeface="Papyrus"/>
              </a:rPr>
              <a:t>         </a:t>
            </a:r>
            <a:r>
              <a:rPr lang="en-US" dirty="0"/>
              <a:t>&lt;</a:t>
            </a:r>
            <a:r>
              <a:rPr lang="en-US" sz="4300" baseline="32000" dirty="0"/>
              <a:t>... </a:t>
            </a:r>
          </a:p>
          <a:p>
            <a:r>
              <a:rPr lang="en-US" sz="4300" baseline="32000" dirty="0"/>
              <a:t>x</a:t>
            </a:r>
            <a:endParaRPr lang="en-US" dirty="0"/>
          </a:p>
          <a:p>
            <a:endParaRPr lang="en-US" dirty="0"/>
          </a:p>
          <a:p>
            <a:endParaRPr lang="en-US" dirty="0"/>
          </a:p>
        </p:txBody>
      </p:sp>
      <p:sp>
        <p:nvSpPr>
          <p:cNvPr id="169987" name="Rectangle 3"/>
          <p:cNvSpPr>
            <a:spLocks/>
          </p:cNvSpPr>
          <p:nvPr/>
        </p:nvSpPr>
        <p:spPr bwMode="auto">
          <a:xfrm>
            <a:off x="4635500" y="7874456"/>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1200"/>
              </a:spcBef>
            </a:pPr>
            <a:r>
              <a:rPr lang="en-US" baseline="32000" dirty="0" err="1">
                <a:solidFill>
                  <a:schemeClr val="tx1"/>
                </a:solidFill>
                <a:ea typeface="ＭＳ Ｐゴシック" charset="0"/>
                <a:cs typeface="Papyrus"/>
              </a:rPr>
              <a:t>ω</a:t>
            </a:r>
            <a:endParaRPr lang="en-US" baseline="32000" dirty="0">
              <a:solidFill>
                <a:schemeClr val="tx1"/>
              </a:solidFill>
              <a:ea typeface="ＭＳ Ｐゴシック" charset="0"/>
              <a:cs typeface="Papyrus"/>
            </a:endParaRPr>
          </a:p>
        </p:txBody>
      </p:sp>
      <p:sp>
        <p:nvSpPr>
          <p:cNvPr id="169988" name="Rectangle 4"/>
          <p:cNvSpPr>
            <a:spLocks/>
          </p:cNvSpPr>
          <p:nvPr/>
        </p:nvSpPr>
        <p:spPr bwMode="auto">
          <a:xfrm>
            <a:off x="6997700" y="7931606"/>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1200"/>
              </a:spcBef>
            </a:pPr>
            <a:r>
              <a:rPr lang="en-US" baseline="32000" dirty="0" err="1">
                <a:solidFill>
                  <a:schemeClr val="tx1"/>
                </a:solidFill>
                <a:ea typeface="ＭＳ Ｐゴシック" charset="0"/>
                <a:cs typeface="Papyrus"/>
              </a:rPr>
              <a:t>ω</a:t>
            </a:r>
            <a:endParaRPr lang="en-US" baseline="32000" dirty="0">
              <a:solidFill>
                <a:schemeClr val="tx1"/>
              </a:solidFill>
              <a:ea typeface="ＭＳ Ｐゴシック" charset="0"/>
              <a:cs typeface="Papyrus"/>
            </a:endParaRPr>
          </a:p>
        </p:txBody>
      </p:sp>
      <p:sp>
        <p:nvSpPr>
          <p:cNvPr id="169989" name="Rectangle 5"/>
          <p:cNvSpPr>
            <a:spLocks/>
          </p:cNvSpPr>
          <p:nvPr/>
        </p:nvSpPr>
        <p:spPr bwMode="auto">
          <a:xfrm>
            <a:off x="7289800" y="7766506"/>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1200"/>
              </a:spcBef>
            </a:pPr>
            <a:r>
              <a:rPr lang="en-US" baseline="32000" dirty="0" err="1">
                <a:solidFill>
                  <a:schemeClr val="tx1"/>
                </a:solidFill>
                <a:ea typeface="ＭＳ Ｐゴシック" charset="0"/>
                <a:cs typeface="Papyrus"/>
              </a:rPr>
              <a:t>ω</a:t>
            </a:r>
            <a:endParaRPr lang="en-US" baseline="32000" dirty="0">
              <a:solidFill>
                <a:schemeClr val="tx1"/>
              </a:solidFill>
              <a:ea typeface="ＭＳ Ｐゴシック" charset="0"/>
              <a:cs typeface="Papyru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ChangeArrowheads="1"/>
          </p:cNvSpPr>
          <p:nvPr>
            <p:ph type="title"/>
          </p:nvPr>
        </p:nvSpPr>
        <p:spPr>
          <a:ln/>
        </p:spPr>
        <p:txBody>
          <a:bodyPr/>
          <a:lstStyle/>
          <a:p>
            <a:r>
              <a:rPr lang="en-US"/>
              <a:t>Bags of Bags</a:t>
            </a:r>
          </a:p>
        </p:txBody>
      </p:sp>
      <p:sp>
        <p:nvSpPr>
          <p:cNvPr id="171010" name="Rectangle 2"/>
          <p:cNvSpPr>
            <a:spLocks noChangeArrowheads="1"/>
          </p:cNvSpPr>
          <p:nvPr>
            <p:ph type="body" idx="1"/>
          </p:nvPr>
        </p:nvSpPr>
        <p:spPr>
          <a:ln/>
        </p:spPr>
        <p:txBody>
          <a:bodyPr/>
          <a:lstStyle/>
          <a:p>
            <a:pPr marL="889000"/>
            <a:r>
              <a:rPr lang="en-US" dirty="0"/>
              <a:t>An empty bag is worth 0</a:t>
            </a:r>
          </a:p>
          <a:p>
            <a:pPr marL="889000"/>
            <a:r>
              <a:rPr lang="en-US" dirty="0">
                <a:cs typeface="Papyrus"/>
              </a:rPr>
              <a:t>A bag containing bags worth α</a:t>
            </a:r>
            <a:r>
              <a:rPr lang="en-US" baseline="-6000" dirty="0" err="1"/>
              <a:t>i</a:t>
            </a:r>
            <a:r>
              <a:rPr lang="en-US" dirty="0">
                <a:cs typeface="Papyrus"/>
              </a:rPr>
              <a:t>, is worth ∑</a:t>
            </a:r>
            <a:r>
              <a:rPr lang="en-US" dirty="0" err="1">
                <a:cs typeface="Papyrus"/>
              </a:rPr>
              <a:t>ω</a:t>
            </a:r>
            <a:r>
              <a:rPr lang="en-US" baseline="32000" dirty="0">
                <a:cs typeface="Papyrus"/>
              </a:rPr>
              <a:t>α</a:t>
            </a:r>
            <a:r>
              <a:rPr lang="en-US" baseline="32000" dirty="0" err="1">
                <a:cs typeface="Papyrus"/>
              </a:rPr>
              <a:t>i</a:t>
            </a:r>
            <a:endParaRPr lang="en-US" baseline="32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ChangeArrowheads="1"/>
          </p:cNvSpPr>
          <p:nvPr>
            <p:ph type="title"/>
          </p:nvPr>
        </p:nvSpPr>
        <p:spPr>
          <a:ln/>
        </p:spPr>
        <p:txBody>
          <a:bodyPr/>
          <a:lstStyle/>
          <a:p>
            <a:r>
              <a:rPr lang="en-US"/>
              <a:t>Goodstein Step</a:t>
            </a:r>
          </a:p>
        </p:txBody>
      </p:sp>
      <p:sp>
        <p:nvSpPr>
          <p:cNvPr id="172034" name="Rectangle 2"/>
          <p:cNvSpPr>
            <a:spLocks noChangeArrowheads="1"/>
          </p:cNvSpPr>
          <p:nvPr>
            <p:ph type="body" idx="1"/>
          </p:nvPr>
        </p:nvSpPr>
        <p:spPr>
          <a:ln/>
        </p:spPr>
        <p:txBody>
          <a:bodyPr/>
          <a:lstStyle/>
          <a:p>
            <a:pPr marL="889000"/>
            <a:r>
              <a:rPr lang="en-US"/>
              <a:t>Increment base &amp; decrement number</a:t>
            </a:r>
          </a:p>
          <a:p>
            <a:pPr marL="1333500" lvl="1"/>
            <a:r>
              <a:rPr lang="en-US"/>
              <a:t>4 : 2</a:t>
            </a:r>
            <a:r>
              <a:rPr lang="en-US" baseline="32000"/>
              <a:t>2</a:t>
            </a:r>
            <a:endParaRPr lang="en-US"/>
          </a:p>
          <a:p>
            <a:pPr marL="1333500" lvl="1"/>
            <a:r>
              <a:rPr lang="en-US"/>
              <a:t>26 : 3</a:t>
            </a:r>
            <a:r>
              <a:rPr lang="en-US" baseline="32000"/>
              <a:t>3</a:t>
            </a:r>
            <a:r>
              <a:rPr lang="en-US"/>
              <a:t> -1 = 27-1 = 26 = 3</a:t>
            </a:r>
            <a:r>
              <a:rPr lang="en-US" baseline="32000"/>
              <a:t>2 </a:t>
            </a:r>
            <a:r>
              <a:rPr lang="en-US"/>
              <a:t>+ 3</a:t>
            </a:r>
            <a:r>
              <a:rPr lang="en-US" baseline="32000"/>
              <a:t>2 </a:t>
            </a:r>
            <a:r>
              <a:rPr lang="en-US"/>
              <a:t>+ 3 + 3 + 2</a:t>
            </a:r>
          </a:p>
          <a:p>
            <a:pPr marL="1333500" lvl="1"/>
            <a:r>
              <a:rPr lang="en-US"/>
              <a:t>41 : 4</a:t>
            </a:r>
            <a:r>
              <a:rPr lang="en-US" baseline="32000"/>
              <a:t>2 </a:t>
            </a:r>
            <a:r>
              <a:rPr lang="en-US"/>
              <a:t>+ 4</a:t>
            </a:r>
            <a:r>
              <a:rPr lang="en-US" baseline="32000"/>
              <a:t>2 </a:t>
            </a:r>
            <a:r>
              <a:rPr lang="en-US"/>
              <a:t>+ 4 + 4 + 1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ph type="title"/>
          </p:nvPr>
        </p:nvSpPr>
        <p:spPr>
          <a:ln/>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1600" y="2303463"/>
            <a:ext cx="6769100" cy="701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ChangeArrowheads="1"/>
          </p:cNvSpPr>
          <p:nvPr>
            <p:ph type="title"/>
          </p:nvPr>
        </p:nvSpPr>
        <p:spPr>
          <a:ln/>
        </p:spPr>
        <p:txBody>
          <a:bodyPr/>
          <a:lstStyle/>
          <a:p>
            <a:r>
              <a:rPr lang="en-US"/>
              <a:t>Goodstein 4</a:t>
            </a:r>
          </a:p>
        </p:txBody>
      </p:sp>
      <p:sp>
        <p:nvSpPr>
          <p:cNvPr id="173058" name="Rectangle 2"/>
          <p:cNvSpPr>
            <a:spLocks noChangeArrowheads="1"/>
          </p:cNvSpPr>
          <p:nvPr>
            <p:ph type="body" idx="1"/>
          </p:nvPr>
        </p:nvSpPr>
        <p:spPr>
          <a:xfrm>
            <a:off x="1270000" y="2819400"/>
            <a:ext cx="11497096" cy="6400800"/>
          </a:xfrm>
          <a:ln/>
        </p:spPr>
        <p:txBody>
          <a:bodyPr/>
          <a:lstStyle/>
          <a:p>
            <a:r>
              <a:rPr lang="en-US" dirty="0"/>
              <a:t>4, 26, 41, 60, 83, 109, 139, 173, 211, 253, 299, 348, 401, 458, 519, 584, 653, 726, 803, 884, 969, 1058, 1151, 1222, 1295, 1370, 1447, 1526, 1607, 1690, 1775, 1862, 1951, 2042, 2135, 2230, 2327, 2426, 2527, 2630, 2735, 2842, 2951, 3062, 3175, 3290, 3407,..., 11115, 11327,..., 40492,40895,..., 154349, </a:t>
            </a:r>
          </a:p>
          <a:p>
            <a:r>
              <a:rPr lang="en-US" dirty="0">
                <a:cs typeface="Apple Symbols" charset="0"/>
              </a:rPr>
              <a:t>162129585780031489, 162129586585337855, </a:t>
            </a:r>
            <a:r>
              <a:rPr lang="en-US" dirty="0" smtClean="0">
                <a:cs typeface="Apple Symbols" charset="0"/>
              </a:rPr>
              <a:t> </a:t>
            </a:r>
            <a:r>
              <a:rPr lang="en-US" dirty="0">
                <a:cs typeface="Apple Symbols" charset="0"/>
              </a:rPr>
              <a:t>3⋅2 </a:t>
            </a:r>
            <a:r>
              <a:rPr lang="en-US" baseline="32000" dirty="0"/>
              <a:t>402653210</a:t>
            </a:r>
            <a:r>
              <a:rPr lang="en-US" dirty="0">
                <a:cs typeface="Papyrus"/>
              </a:rPr>
              <a:t>−1, ......................, 2, 1, 0</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ph type="title"/>
          </p:nvPr>
        </p:nvSpPr>
        <p:spPr>
          <a:ln/>
        </p:spPr>
        <p:txBody>
          <a:bodyPr/>
          <a:lstStyle/>
          <a:p>
            <a:r>
              <a:rPr lang="en-US"/>
              <a:t>Goodstein 19</a:t>
            </a:r>
          </a:p>
        </p:txBody>
      </p:sp>
      <p:sp>
        <p:nvSpPr>
          <p:cNvPr id="174082" name="Rectangle 2"/>
          <p:cNvSpPr>
            <a:spLocks noChangeArrowheads="1"/>
          </p:cNvSpPr>
          <p:nvPr>
            <p:ph type="body" idx="1"/>
          </p:nvPr>
        </p:nvSpPr>
        <p:spPr>
          <a:ln/>
        </p:spPr>
        <p:txBody>
          <a:bodyPr/>
          <a:lstStyle/>
          <a:p>
            <a:pPr marL="889000"/>
            <a:r>
              <a:rPr lang="en-US"/>
              <a:t>19, 7625597484990, ~1.3x10</a:t>
            </a:r>
            <a:r>
              <a:rPr lang="en-US" baseline="32000"/>
              <a:t>154</a:t>
            </a:r>
            <a:r>
              <a:rPr lang="en-US"/>
              <a:t>, ...</a:t>
            </a:r>
          </a:p>
          <a:p>
            <a:pPr marL="889000"/>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ph type="title"/>
          </p:nvPr>
        </p:nvSpPr>
        <p:spPr>
          <a:ln/>
        </p:spPr>
        <p:txBody>
          <a:bodyPr/>
          <a:lstStyle/>
          <a:p>
            <a:r>
              <a:rPr lang="en-US"/>
              <a:t>Goodstein Step</a:t>
            </a:r>
          </a:p>
        </p:txBody>
      </p:sp>
      <p:sp>
        <p:nvSpPr>
          <p:cNvPr id="175106" name="Rectangle 2"/>
          <p:cNvSpPr>
            <a:spLocks noChangeArrowheads="1"/>
          </p:cNvSpPr>
          <p:nvPr>
            <p:ph type="body" idx="1"/>
          </p:nvPr>
        </p:nvSpPr>
        <p:spPr>
          <a:ln/>
        </p:spPr>
        <p:txBody>
          <a:bodyPr/>
          <a:lstStyle/>
          <a:p>
            <a:pPr marL="889000"/>
            <a:r>
              <a:rPr lang="en-US"/>
              <a:t>Increment base &amp; decrement number</a:t>
            </a:r>
          </a:p>
          <a:p>
            <a:pPr marL="1333500" lvl="1"/>
            <a:r>
              <a:rPr lang="en-US"/>
              <a:t>4 : 2</a:t>
            </a:r>
            <a:r>
              <a:rPr lang="en-US" baseline="32000"/>
              <a:t>2</a:t>
            </a:r>
            <a:endParaRPr lang="en-US"/>
          </a:p>
          <a:p>
            <a:pPr marL="1333500" lvl="1"/>
            <a:r>
              <a:rPr lang="en-US"/>
              <a:t>26 : 3</a:t>
            </a:r>
            <a:r>
              <a:rPr lang="en-US" baseline="32000"/>
              <a:t>3</a:t>
            </a:r>
            <a:r>
              <a:rPr lang="en-US"/>
              <a:t> -1 = 27-1 = 26 = 3</a:t>
            </a:r>
            <a:r>
              <a:rPr lang="en-US" baseline="32000"/>
              <a:t>2 </a:t>
            </a:r>
            <a:r>
              <a:rPr lang="en-US"/>
              <a:t>+ 3</a:t>
            </a:r>
            <a:r>
              <a:rPr lang="en-US" baseline="32000"/>
              <a:t>2 </a:t>
            </a:r>
            <a:r>
              <a:rPr lang="en-US"/>
              <a:t>+ 3 + 3 + 2</a:t>
            </a:r>
          </a:p>
          <a:p>
            <a:pPr marL="1333500" lvl="1"/>
            <a:r>
              <a:rPr lang="en-US"/>
              <a:t>41 : 4</a:t>
            </a:r>
            <a:r>
              <a:rPr lang="en-US" baseline="32000"/>
              <a:t>2 </a:t>
            </a:r>
            <a:r>
              <a:rPr lang="en-US"/>
              <a:t>+ 4</a:t>
            </a:r>
            <a:r>
              <a:rPr lang="en-US" baseline="32000"/>
              <a:t>2 </a:t>
            </a:r>
            <a:r>
              <a:rPr lang="en-US"/>
              <a:t>+ 4 + 4 + 1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ChangeArrowheads="1"/>
          </p:cNvSpPr>
          <p:nvPr>
            <p:ph type="title"/>
          </p:nvPr>
        </p:nvSpPr>
        <p:spPr>
          <a:ln/>
        </p:spPr>
        <p:txBody>
          <a:bodyPr/>
          <a:lstStyle/>
          <a:p>
            <a:r>
              <a:rPr lang="en-US"/>
              <a:t>Goodstein Step</a:t>
            </a:r>
          </a:p>
        </p:txBody>
      </p:sp>
      <p:sp>
        <p:nvSpPr>
          <p:cNvPr id="176130" name="Rectangle 2"/>
          <p:cNvSpPr>
            <a:spLocks noChangeArrowheads="1"/>
          </p:cNvSpPr>
          <p:nvPr>
            <p:ph type="body" idx="1"/>
          </p:nvPr>
        </p:nvSpPr>
        <p:spPr>
          <a:ln/>
        </p:spPr>
        <p:txBody>
          <a:bodyPr/>
          <a:lstStyle/>
          <a:p>
            <a:pPr marL="889000"/>
            <a:r>
              <a:rPr lang="en-US"/>
              <a:t>Base is a bag (and the whole thing is in a bag)</a:t>
            </a:r>
          </a:p>
          <a:p>
            <a:pPr marL="1333500" lvl="1"/>
            <a:r>
              <a:rPr lang="en-US"/>
              <a:t>2</a:t>
            </a:r>
            <a:r>
              <a:rPr lang="en-US" baseline="32000"/>
              <a:t>2</a:t>
            </a:r>
            <a:r>
              <a:rPr lang="en-US"/>
              <a:t> is {{{}}}</a:t>
            </a:r>
          </a:p>
          <a:p>
            <a:pPr marL="1333500" lvl="1"/>
            <a:r>
              <a:rPr lang="en-US"/>
              <a:t>3</a:t>
            </a:r>
            <a:r>
              <a:rPr lang="en-US" baseline="32000"/>
              <a:t>2 </a:t>
            </a:r>
            <a:r>
              <a:rPr lang="en-US"/>
              <a:t>+ 3</a:t>
            </a:r>
            <a:r>
              <a:rPr lang="en-US" baseline="32000"/>
              <a:t>2 </a:t>
            </a:r>
            <a:r>
              <a:rPr lang="en-US"/>
              <a:t>+ 3 + 3 + 2 is {{2},{2},{},{},2}</a:t>
            </a:r>
          </a:p>
          <a:p>
            <a:pPr marL="1333500" lvl="1"/>
            <a:r>
              <a:rPr lang="en-US"/>
              <a:t>4</a:t>
            </a:r>
            <a:r>
              <a:rPr lang="en-US" baseline="32000"/>
              <a:t>2 </a:t>
            </a:r>
            <a:r>
              <a:rPr lang="en-US"/>
              <a:t>+ 4</a:t>
            </a:r>
            <a:r>
              <a:rPr lang="en-US" baseline="32000"/>
              <a:t>2 </a:t>
            </a:r>
            <a:r>
              <a:rPr lang="en-US"/>
              <a:t>+ 4 + 4 + 1 is {{2},{2},{},{},1}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ph type="title"/>
          </p:nvPr>
        </p:nvSpPr>
        <p:spPr>
          <a:ln/>
        </p:spPr>
        <p:txBody>
          <a:bodyPr/>
          <a:lstStyle/>
          <a:p>
            <a:r>
              <a:rPr lang="en-US"/>
              <a:t>Goodstein 16</a:t>
            </a:r>
          </a:p>
        </p:txBody>
      </p:sp>
      <p:sp>
        <p:nvSpPr>
          <p:cNvPr id="177154" name="Rectangle 2"/>
          <p:cNvSpPr>
            <a:spLocks noChangeArrowheads="1"/>
          </p:cNvSpPr>
          <p:nvPr>
            <p:ph type="body" idx="1"/>
          </p:nvPr>
        </p:nvSpPr>
        <p:spPr>
          <a:xfrm>
            <a:off x="1270000" y="2819400"/>
            <a:ext cx="10464800" cy="6959600"/>
          </a:xfrm>
          <a:ln/>
        </p:spPr>
        <p:txBody>
          <a:bodyPr/>
          <a:lstStyle/>
          <a:p>
            <a:r>
              <a:rPr lang="en-US"/>
              <a:t>g</a:t>
            </a:r>
            <a:r>
              <a:rPr lang="en-US" baseline="-6000"/>
              <a:t>16</a:t>
            </a:r>
            <a:r>
              <a:rPr lang="en-US"/>
              <a:t>(2) = 16 = 2</a:t>
            </a:r>
            <a:r>
              <a:rPr lang="en-US" baseline="32000"/>
              <a:t>2^2</a:t>
            </a:r>
            <a:endParaRPr lang="en-US"/>
          </a:p>
          <a:p>
            <a:r>
              <a:rPr lang="en-US"/>
              <a:t>g</a:t>
            </a:r>
            <a:r>
              <a:rPr lang="en-US" baseline="-6000"/>
              <a:t>16</a:t>
            </a:r>
            <a:r>
              <a:rPr lang="en-US"/>
              <a:t>(3) = 3</a:t>
            </a:r>
            <a:r>
              <a:rPr lang="en-US" baseline="32000"/>
              <a:t>3^3</a:t>
            </a:r>
            <a:r>
              <a:rPr lang="en-US"/>
              <a:t>-1 = 2∙3</a:t>
            </a:r>
            <a:r>
              <a:rPr lang="en-US" baseline="32000"/>
              <a:t>2∙3^2 + 2∙3 + 2</a:t>
            </a:r>
            <a:r>
              <a:rPr lang="en-US"/>
              <a:t> + 2∙3</a:t>
            </a:r>
            <a:r>
              <a:rPr lang="en-US" baseline="32000"/>
              <a:t>2∙3^2 + 2∙3 + 1</a:t>
            </a:r>
            <a:r>
              <a:rPr lang="en-US"/>
              <a:t>                  + 2∙3</a:t>
            </a:r>
            <a:r>
              <a:rPr lang="en-US" baseline="32000"/>
              <a:t>2∙3^2 + 2∙3</a:t>
            </a:r>
            <a:r>
              <a:rPr lang="en-US"/>
              <a:t> + 2∙3</a:t>
            </a:r>
            <a:r>
              <a:rPr lang="en-US" baseline="32000"/>
              <a:t>2∙3^2 + 1∙3 + 2</a:t>
            </a:r>
            <a:r>
              <a:rPr lang="en-US"/>
              <a:t> + 2∙3</a:t>
            </a:r>
            <a:r>
              <a:rPr lang="en-US" baseline="32000"/>
              <a:t>2∙3^2 + 1∙3 + 1</a:t>
            </a:r>
            <a:r>
              <a:rPr lang="en-US"/>
              <a:t>                    + 2∙3</a:t>
            </a:r>
            <a:r>
              <a:rPr lang="en-US" baseline="32000"/>
              <a:t>2∙3^2 + 1∙3</a:t>
            </a:r>
            <a:r>
              <a:rPr lang="en-US"/>
              <a:t> + 2∙3</a:t>
            </a:r>
            <a:r>
              <a:rPr lang="en-US" baseline="32000"/>
              <a:t>2∙3^2 + 2</a:t>
            </a:r>
            <a:r>
              <a:rPr lang="en-US"/>
              <a:t> + 2∙3</a:t>
            </a:r>
            <a:r>
              <a:rPr lang="en-US" baseline="32000"/>
              <a:t>2∙3^2 + 1</a:t>
            </a:r>
            <a:r>
              <a:rPr lang="en-US"/>
              <a:t> + 2∙3</a:t>
            </a:r>
            <a:r>
              <a:rPr lang="en-US" baseline="32000"/>
              <a:t>2∙3^2</a:t>
            </a:r>
            <a:r>
              <a:rPr lang="en-US"/>
              <a:t>               + 2∙3</a:t>
            </a:r>
            <a:r>
              <a:rPr lang="en-US" baseline="32000"/>
              <a:t>3^2 + 2∙3 + 2</a:t>
            </a:r>
            <a:r>
              <a:rPr lang="en-US"/>
              <a:t> + 2∙3</a:t>
            </a:r>
            <a:r>
              <a:rPr lang="en-US" baseline="32000"/>
              <a:t>3^2 + 2∙3 + 1</a:t>
            </a:r>
            <a:r>
              <a:rPr lang="en-US"/>
              <a:t> + 2∙3</a:t>
            </a:r>
            <a:r>
              <a:rPr lang="en-US" baseline="32000"/>
              <a:t>3^2 + 2∙3</a:t>
            </a:r>
            <a:r>
              <a:rPr lang="en-US"/>
              <a:t> + 2∙3</a:t>
            </a:r>
            <a:r>
              <a:rPr lang="en-US" baseline="32000"/>
              <a:t>3^2 + 1∙3 + 2</a:t>
            </a:r>
            <a:r>
              <a:rPr lang="en-US"/>
              <a:t> + 2∙3</a:t>
            </a:r>
            <a:r>
              <a:rPr lang="en-US" baseline="32000"/>
              <a:t>3^2 + 1∙3 + 1</a:t>
            </a:r>
            <a:r>
              <a:rPr lang="en-US"/>
              <a:t> + 2∙3</a:t>
            </a:r>
            <a:r>
              <a:rPr lang="en-US" baseline="32000"/>
              <a:t>3^2 + 1∙3</a:t>
            </a:r>
            <a:r>
              <a:rPr lang="en-US"/>
              <a:t> + 2∙3</a:t>
            </a:r>
            <a:r>
              <a:rPr lang="en-US" baseline="32000"/>
              <a:t>3^2 + 2</a:t>
            </a:r>
            <a:r>
              <a:rPr lang="en-US"/>
              <a:t> + 2∙3</a:t>
            </a:r>
            <a:r>
              <a:rPr lang="en-US" baseline="32000"/>
              <a:t>3^2 + 1</a:t>
            </a:r>
            <a:r>
              <a:rPr lang="en-US"/>
              <a:t> + 2∙3</a:t>
            </a:r>
            <a:r>
              <a:rPr lang="en-US" baseline="32000"/>
              <a:t>3^2</a:t>
            </a:r>
            <a:r>
              <a:rPr lang="en-US"/>
              <a:t> + 2∙3</a:t>
            </a:r>
            <a:r>
              <a:rPr lang="en-US" baseline="32000"/>
              <a:t>2∙3 + 2</a:t>
            </a:r>
            <a:r>
              <a:rPr lang="en-US"/>
              <a:t> + 2∙3</a:t>
            </a:r>
            <a:r>
              <a:rPr lang="en-US" baseline="32000"/>
              <a:t>2∙3 + 1</a:t>
            </a:r>
            <a:r>
              <a:rPr lang="en-US"/>
              <a:t> + 2∙3</a:t>
            </a:r>
            <a:r>
              <a:rPr lang="en-US" baseline="32000"/>
              <a:t>2∙3</a:t>
            </a:r>
            <a:r>
              <a:rPr lang="en-US"/>
              <a:t> + 2∙3</a:t>
            </a:r>
            <a:r>
              <a:rPr lang="en-US" baseline="32000"/>
              <a:t>1∙3 + 2</a:t>
            </a:r>
            <a:r>
              <a:rPr lang="en-US"/>
              <a:t> + 2∙3</a:t>
            </a:r>
            <a:r>
              <a:rPr lang="en-US" baseline="32000"/>
              <a:t>1∙3 + 1</a:t>
            </a:r>
            <a:r>
              <a:rPr lang="en-US"/>
              <a:t> + 2∙3</a:t>
            </a:r>
            <a:r>
              <a:rPr lang="en-US" baseline="32000"/>
              <a:t>1∙3</a:t>
            </a:r>
            <a:r>
              <a:rPr lang="en-US"/>
              <a:t> + 2∙3</a:t>
            </a:r>
            <a:r>
              <a:rPr lang="en-US" baseline="32000"/>
              <a:t>2</a:t>
            </a:r>
            <a:r>
              <a:rPr lang="en-US"/>
              <a:t> + 2∙3</a:t>
            </a:r>
            <a:r>
              <a:rPr lang="en-US" baseline="32000"/>
              <a:t>1</a:t>
            </a:r>
            <a:r>
              <a:rPr lang="en-US"/>
              <a:t> + 2 = 7625597484986</a:t>
            </a:r>
          </a:p>
          <a:p>
            <a:r>
              <a:rPr lang="en-US"/>
              <a:t>a(4) = 50973998591214355139406377.</a:t>
            </a:r>
          </a:p>
          <a:p>
            <a:endParaRPr lang="en-US" sz="2400"/>
          </a:p>
          <a:p>
            <a:endParaRPr lang="en-US" sz="2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ph type="title"/>
          </p:nvPr>
        </p:nvSpPr>
        <p:spPr>
          <a:ln/>
        </p:spPr>
        <p:txBody>
          <a:bodyPr/>
          <a:lstStyle/>
          <a:p>
            <a:r>
              <a:rPr lang="en-US"/>
              <a:t>Goodstein 16</a:t>
            </a:r>
          </a:p>
        </p:txBody>
      </p:sp>
      <p:sp>
        <p:nvSpPr>
          <p:cNvPr id="178178" name="Rectangle 2"/>
          <p:cNvSpPr>
            <a:spLocks noChangeArrowheads="1"/>
          </p:cNvSpPr>
          <p:nvPr>
            <p:ph type="body" idx="1"/>
          </p:nvPr>
        </p:nvSpPr>
        <p:spPr>
          <a:xfrm>
            <a:off x="1270000" y="2819400"/>
            <a:ext cx="10464800" cy="6832600"/>
          </a:xfrm>
          <a:ln/>
        </p:spPr>
        <p:txBody>
          <a:bodyPr/>
          <a:lstStyle/>
          <a:p>
            <a:r>
              <a:rPr lang="en-US"/>
              <a:t>g</a:t>
            </a:r>
            <a:r>
              <a:rPr lang="en-US" baseline="-6000"/>
              <a:t>16</a:t>
            </a:r>
            <a:r>
              <a:rPr lang="en-US"/>
              <a:t>(2) = 16 = 2</a:t>
            </a:r>
            <a:r>
              <a:rPr lang="en-US" baseline="32000"/>
              <a:t>2^2</a:t>
            </a:r>
            <a:endParaRPr lang="en-US"/>
          </a:p>
          <a:p>
            <a:r>
              <a:rPr lang="en-US"/>
              <a:t>g</a:t>
            </a:r>
            <a:r>
              <a:rPr lang="en-US" baseline="-6000"/>
              <a:t>16</a:t>
            </a:r>
            <a:r>
              <a:rPr lang="en-US"/>
              <a:t>(3) = 3</a:t>
            </a:r>
            <a:r>
              <a:rPr lang="en-US" baseline="32000"/>
              <a:t>[1000]</a:t>
            </a:r>
            <a:r>
              <a:rPr lang="en-US"/>
              <a:t>-1 = 2∙3</a:t>
            </a:r>
            <a:r>
              <a:rPr lang="en-US" baseline="32000"/>
              <a:t>[222]</a:t>
            </a:r>
            <a:r>
              <a:rPr lang="en-US"/>
              <a:t> + 2∙3</a:t>
            </a:r>
            <a:r>
              <a:rPr lang="en-US" baseline="32000"/>
              <a:t>[221]</a:t>
            </a:r>
            <a:r>
              <a:rPr lang="en-US"/>
              <a:t> + 2∙3</a:t>
            </a:r>
            <a:r>
              <a:rPr lang="en-US" baseline="32000"/>
              <a:t>[220]</a:t>
            </a:r>
            <a:r>
              <a:rPr lang="en-US"/>
              <a:t> + 2∙3</a:t>
            </a:r>
            <a:r>
              <a:rPr lang="en-US" baseline="32000"/>
              <a:t>[212]</a:t>
            </a:r>
            <a:r>
              <a:rPr lang="en-US"/>
              <a:t> + 2∙3</a:t>
            </a:r>
            <a:r>
              <a:rPr lang="en-US" baseline="32000"/>
              <a:t>[211]</a:t>
            </a:r>
            <a:r>
              <a:rPr lang="en-US"/>
              <a:t> + 2∙3</a:t>
            </a:r>
            <a:r>
              <a:rPr lang="en-US" baseline="32000"/>
              <a:t>[210]</a:t>
            </a:r>
            <a:r>
              <a:rPr lang="en-US"/>
              <a:t> + 2∙3</a:t>
            </a:r>
            <a:r>
              <a:rPr lang="en-US" baseline="32000"/>
              <a:t>[202]</a:t>
            </a:r>
            <a:r>
              <a:rPr lang="en-US"/>
              <a:t> + 2∙3</a:t>
            </a:r>
            <a:r>
              <a:rPr lang="en-US" baseline="32000"/>
              <a:t>[201]</a:t>
            </a:r>
            <a:r>
              <a:rPr lang="en-US"/>
              <a:t> + 2∙3</a:t>
            </a:r>
            <a:r>
              <a:rPr lang="en-US" baseline="32000"/>
              <a:t>[200]</a:t>
            </a:r>
            <a:r>
              <a:rPr lang="en-US"/>
              <a:t> + 2∙3</a:t>
            </a:r>
            <a:r>
              <a:rPr lang="en-US" baseline="32000"/>
              <a:t>[122]</a:t>
            </a:r>
            <a:r>
              <a:rPr lang="en-US"/>
              <a:t> + 2∙3</a:t>
            </a:r>
            <a:r>
              <a:rPr lang="en-US" baseline="32000"/>
              <a:t>[121]</a:t>
            </a:r>
            <a:r>
              <a:rPr lang="en-US"/>
              <a:t> + 2∙3</a:t>
            </a:r>
            <a:r>
              <a:rPr lang="en-US" baseline="32000"/>
              <a:t>[120]</a:t>
            </a:r>
            <a:r>
              <a:rPr lang="en-US"/>
              <a:t> + 2∙3</a:t>
            </a:r>
            <a:r>
              <a:rPr lang="en-US" baseline="32000"/>
              <a:t>[112]</a:t>
            </a:r>
            <a:r>
              <a:rPr lang="en-US"/>
              <a:t> + 2∙3</a:t>
            </a:r>
            <a:r>
              <a:rPr lang="en-US" baseline="32000"/>
              <a:t>[111]</a:t>
            </a:r>
            <a:r>
              <a:rPr lang="en-US"/>
              <a:t> + 2∙3</a:t>
            </a:r>
            <a:r>
              <a:rPr lang="en-US" baseline="32000"/>
              <a:t>[110]</a:t>
            </a:r>
            <a:r>
              <a:rPr lang="en-US"/>
              <a:t> + 2∙3</a:t>
            </a:r>
            <a:r>
              <a:rPr lang="en-US" baseline="32000"/>
              <a:t>[102]</a:t>
            </a:r>
            <a:r>
              <a:rPr lang="en-US"/>
              <a:t> + 2∙3</a:t>
            </a:r>
            <a:r>
              <a:rPr lang="en-US" baseline="32000"/>
              <a:t>[101]</a:t>
            </a:r>
            <a:r>
              <a:rPr lang="en-US"/>
              <a:t> + 2∙3</a:t>
            </a:r>
            <a:r>
              <a:rPr lang="en-US" baseline="32000"/>
              <a:t>[100]</a:t>
            </a:r>
            <a:r>
              <a:rPr lang="en-US"/>
              <a:t> + 2∙3</a:t>
            </a:r>
            <a:r>
              <a:rPr lang="en-US" baseline="32000"/>
              <a:t>[022]</a:t>
            </a:r>
            <a:r>
              <a:rPr lang="en-US"/>
              <a:t> + 2∙3</a:t>
            </a:r>
            <a:r>
              <a:rPr lang="en-US" baseline="32000"/>
              <a:t>[021]</a:t>
            </a:r>
            <a:r>
              <a:rPr lang="en-US"/>
              <a:t> + 2∙3</a:t>
            </a:r>
            <a:r>
              <a:rPr lang="en-US" baseline="32000"/>
              <a:t>[020]</a:t>
            </a:r>
            <a:r>
              <a:rPr lang="en-US"/>
              <a:t> + 2∙3</a:t>
            </a:r>
            <a:r>
              <a:rPr lang="en-US" baseline="32000"/>
              <a:t>[012]</a:t>
            </a:r>
            <a:r>
              <a:rPr lang="en-US"/>
              <a:t> + 2∙3</a:t>
            </a:r>
            <a:r>
              <a:rPr lang="en-US" baseline="32000"/>
              <a:t>[011]</a:t>
            </a:r>
            <a:r>
              <a:rPr lang="en-US"/>
              <a:t> + 2∙3</a:t>
            </a:r>
            <a:r>
              <a:rPr lang="en-US" baseline="32000"/>
              <a:t>[010]</a:t>
            </a:r>
            <a:r>
              <a:rPr lang="en-US"/>
              <a:t> + 2∙3</a:t>
            </a:r>
            <a:r>
              <a:rPr lang="en-US" baseline="32000"/>
              <a:t>[002]</a:t>
            </a:r>
            <a:r>
              <a:rPr lang="en-US"/>
              <a:t> + 2∙3</a:t>
            </a:r>
            <a:r>
              <a:rPr lang="en-US" baseline="32000"/>
              <a:t>[001]</a:t>
            </a:r>
            <a:r>
              <a:rPr lang="en-US"/>
              <a:t> + 2∙3</a:t>
            </a:r>
            <a:r>
              <a:rPr lang="en-US" baseline="32000"/>
              <a:t>[000]</a:t>
            </a:r>
            <a:r>
              <a:rPr lang="en-US"/>
              <a:t> = 7625597484986</a:t>
            </a:r>
          </a:p>
          <a:p>
            <a:r>
              <a:rPr lang="en-US"/>
              <a:t>where [abc] is the base 3 representation</a:t>
            </a:r>
          </a:p>
          <a:p>
            <a:endParaRPr lang="en-US" sz="24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ph type="title"/>
          </p:nvPr>
        </p:nvSpPr>
        <p:spPr>
          <a:ln/>
        </p:spPr>
        <p:txBody>
          <a:bodyPr/>
          <a:lstStyle/>
          <a:p>
            <a:r>
              <a:rPr lang="en-US"/>
              <a:t>Goodstein 16</a:t>
            </a:r>
          </a:p>
        </p:txBody>
      </p:sp>
      <p:sp>
        <p:nvSpPr>
          <p:cNvPr id="179202" name="Rectangle 2"/>
          <p:cNvSpPr>
            <a:spLocks noChangeArrowheads="1"/>
          </p:cNvSpPr>
          <p:nvPr>
            <p:ph type="body" idx="1"/>
          </p:nvPr>
        </p:nvSpPr>
        <p:spPr>
          <a:xfrm>
            <a:off x="1270000" y="2819400"/>
            <a:ext cx="11049000" cy="7086600"/>
          </a:xfrm>
          <a:ln/>
        </p:spPr>
        <p:txBody>
          <a:bodyPr/>
          <a:lstStyle/>
          <a:p>
            <a:r>
              <a:rPr lang="en-US" dirty="0"/>
              <a:t>g</a:t>
            </a:r>
            <a:r>
              <a:rPr lang="en-US" baseline="-6000" dirty="0"/>
              <a:t>16</a:t>
            </a:r>
            <a:r>
              <a:rPr lang="en-US" dirty="0">
                <a:cs typeface="Papyrus"/>
              </a:rPr>
              <a:t>(2) = </a:t>
            </a:r>
            <a:r>
              <a:rPr lang="en-US" dirty="0" err="1">
                <a:cs typeface="Papyrus"/>
              </a:rPr>
              <a:t>ω</a:t>
            </a:r>
            <a:r>
              <a:rPr lang="en-US" baseline="32000" dirty="0" err="1">
                <a:cs typeface="Papyrus"/>
              </a:rPr>
              <a:t>ω^ω</a:t>
            </a:r>
            <a:endParaRPr lang="en-US" dirty="0"/>
          </a:p>
          <a:p>
            <a:r>
              <a:rPr lang="en-US" dirty="0"/>
              <a:t>g</a:t>
            </a:r>
            <a:r>
              <a:rPr lang="en-US" baseline="-6000" dirty="0"/>
              <a:t>16</a:t>
            </a:r>
            <a:r>
              <a:rPr lang="en-US" dirty="0">
                <a:cs typeface="Papyrus"/>
              </a:rPr>
              <a:t>(3) = 2∙ω</a:t>
            </a:r>
            <a:r>
              <a:rPr lang="en-US" baseline="32000" dirty="0">
                <a:cs typeface="Papyrus"/>
              </a:rPr>
              <a:t>2∙ω^2 + 2∙ω + 2</a:t>
            </a:r>
            <a:r>
              <a:rPr lang="en-US" dirty="0">
                <a:cs typeface="Papyrus"/>
              </a:rPr>
              <a:t> + 2∙ω</a:t>
            </a:r>
            <a:r>
              <a:rPr lang="en-US" baseline="32000" dirty="0">
                <a:cs typeface="Papyrus"/>
              </a:rPr>
              <a:t>2∙ω^2 + 2∙ω + 1</a:t>
            </a:r>
            <a:r>
              <a:rPr lang="en-US" dirty="0">
                <a:cs typeface="Papyrus"/>
              </a:rPr>
              <a:t> + 2∙ω</a:t>
            </a:r>
            <a:r>
              <a:rPr lang="en-US" baseline="32000" dirty="0">
                <a:cs typeface="Papyrus"/>
              </a:rPr>
              <a:t>2∙ω^2 + 2∙ω</a:t>
            </a:r>
            <a:r>
              <a:rPr lang="en-US" dirty="0">
                <a:cs typeface="Papyrus"/>
              </a:rPr>
              <a:t> + 2∙ω</a:t>
            </a:r>
            <a:r>
              <a:rPr lang="en-US" baseline="32000" dirty="0">
                <a:cs typeface="Papyrus"/>
              </a:rPr>
              <a:t>2∙ω^2 + 1∙ω + 2</a:t>
            </a:r>
            <a:r>
              <a:rPr lang="en-US" dirty="0">
                <a:cs typeface="Papyrus"/>
              </a:rPr>
              <a:t> + 2∙ω</a:t>
            </a:r>
            <a:r>
              <a:rPr lang="en-US" baseline="32000" dirty="0">
                <a:cs typeface="Papyrus"/>
              </a:rPr>
              <a:t>2∙ω^2 + 1∙ω + 1</a:t>
            </a:r>
            <a:r>
              <a:rPr lang="en-US" dirty="0">
                <a:cs typeface="Papyrus"/>
              </a:rPr>
              <a:t> + 2∙ω</a:t>
            </a:r>
            <a:r>
              <a:rPr lang="en-US" baseline="32000" dirty="0">
                <a:cs typeface="Papyrus"/>
              </a:rPr>
              <a:t>2∙ω^2 + 1∙ω</a:t>
            </a:r>
            <a:r>
              <a:rPr lang="en-US" dirty="0">
                <a:cs typeface="Papyrus"/>
              </a:rPr>
              <a:t> + 2∙ω</a:t>
            </a:r>
            <a:r>
              <a:rPr lang="en-US" baseline="32000" dirty="0">
                <a:cs typeface="Papyrus"/>
              </a:rPr>
              <a:t>2∙ω^2 + 2</a:t>
            </a:r>
            <a:r>
              <a:rPr lang="en-US" dirty="0">
                <a:cs typeface="Papyrus"/>
              </a:rPr>
              <a:t> + 2∙ω</a:t>
            </a:r>
            <a:r>
              <a:rPr lang="en-US" baseline="32000" dirty="0">
                <a:cs typeface="Papyrus"/>
              </a:rPr>
              <a:t>2∙ω^2 + 1</a:t>
            </a:r>
            <a:r>
              <a:rPr lang="en-US" dirty="0">
                <a:cs typeface="Papyrus"/>
              </a:rPr>
              <a:t> + 2∙ω</a:t>
            </a:r>
            <a:r>
              <a:rPr lang="en-US" baseline="32000" dirty="0">
                <a:cs typeface="Papyrus"/>
              </a:rPr>
              <a:t>2∙ω^2</a:t>
            </a:r>
            <a:r>
              <a:rPr lang="en-US" dirty="0">
                <a:cs typeface="Papyrus"/>
              </a:rPr>
              <a:t> + 2∙ω</a:t>
            </a:r>
            <a:r>
              <a:rPr lang="en-US" baseline="32000" dirty="0">
                <a:cs typeface="Papyrus"/>
              </a:rPr>
              <a:t>ω^2 + 2∙ω + 2</a:t>
            </a:r>
            <a:r>
              <a:rPr lang="en-US" dirty="0">
                <a:cs typeface="Papyrus"/>
              </a:rPr>
              <a:t> + 2∙ω</a:t>
            </a:r>
            <a:r>
              <a:rPr lang="en-US" baseline="32000" dirty="0">
                <a:cs typeface="Papyrus"/>
              </a:rPr>
              <a:t>ω^2 + 2∙ω + 1</a:t>
            </a:r>
            <a:r>
              <a:rPr lang="en-US" dirty="0">
                <a:cs typeface="Papyrus"/>
              </a:rPr>
              <a:t> + 2∙ω</a:t>
            </a:r>
            <a:r>
              <a:rPr lang="en-US" baseline="32000" dirty="0">
                <a:cs typeface="Papyrus"/>
              </a:rPr>
              <a:t>ω^2 + 2∙ω</a:t>
            </a:r>
            <a:r>
              <a:rPr lang="en-US" dirty="0">
                <a:cs typeface="Papyrus"/>
              </a:rPr>
              <a:t> + 2∙ω</a:t>
            </a:r>
            <a:r>
              <a:rPr lang="en-US" baseline="32000" dirty="0">
                <a:cs typeface="Papyrus"/>
              </a:rPr>
              <a:t>ω^2 + 1∙ω + 2</a:t>
            </a:r>
            <a:r>
              <a:rPr lang="en-US" dirty="0">
                <a:cs typeface="Papyrus"/>
              </a:rPr>
              <a:t> +        2∙ω</a:t>
            </a:r>
            <a:r>
              <a:rPr lang="en-US" baseline="32000" dirty="0">
                <a:cs typeface="Papyrus"/>
              </a:rPr>
              <a:t>ω^2 + 1∙ω + 1</a:t>
            </a:r>
            <a:r>
              <a:rPr lang="en-US" dirty="0">
                <a:cs typeface="Papyrus"/>
              </a:rPr>
              <a:t> + 2∙ω</a:t>
            </a:r>
            <a:r>
              <a:rPr lang="en-US" baseline="32000" dirty="0">
                <a:cs typeface="Papyrus"/>
              </a:rPr>
              <a:t>ω^2 + 1∙ω</a:t>
            </a:r>
            <a:r>
              <a:rPr lang="en-US" dirty="0">
                <a:cs typeface="Papyrus"/>
              </a:rPr>
              <a:t> + 2∙ω</a:t>
            </a:r>
            <a:r>
              <a:rPr lang="en-US" baseline="32000" dirty="0">
                <a:cs typeface="Papyrus"/>
              </a:rPr>
              <a:t>ω^2 + 2</a:t>
            </a:r>
            <a:r>
              <a:rPr lang="en-US" dirty="0">
                <a:cs typeface="Papyrus"/>
              </a:rPr>
              <a:t> + 2∙ω</a:t>
            </a:r>
            <a:r>
              <a:rPr lang="en-US" baseline="32000" dirty="0">
                <a:cs typeface="Papyrus"/>
              </a:rPr>
              <a:t>ω^2 + 1</a:t>
            </a:r>
            <a:r>
              <a:rPr lang="en-US" dirty="0">
                <a:cs typeface="Papyrus"/>
              </a:rPr>
              <a:t> + 2∙ω</a:t>
            </a:r>
            <a:r>
              <a:rPr lang="en-US" baseline="32000" dirty="0">
                <a:cs typeface="Papyrus"/>
              </a:rPr>
              <a:t>ω^2</a:t>
            </a:r>
            <a:r>
              <a:rPr lang="en-US" dirty="0">
                <a:cs typeface="Papyrus"/>
              </a:rPr>
              <a:t> + 2∙ω</a:t>
            </a:r>
            <a:r>
              <a:rPr lang="en-US" baseline="32000" dirty="0">
                <a:cs typeface="Papyrus"/>
              </a:rPr>
              <a:t>2∙ω + 2</a:t>
            </a:r>
            <a:r>
              <a:rPr lang="en-US" dirty="0">
                <a:cs typeface="Papyrus"/>
              </a:rPr>
              <a:t> + 2∙ω</a:t>
            </a:r>
            <a:r>
              <a:rPr lang="en-US" baseline="32000" dirty="0">
                <a:cs typeface="Papyrus"/>
              </a:rPr>
              <a:t>2∙ω + 1</a:t>
            </a:r>
            <a:r>
              <a:rPr lang="en-US" dirty="0">
                <a:cs typeface="Papyrus"/>
              </a:rPr>
              <a:t> + 2∙ω</a:t>
            </a:r>
            <a:r>
              <a:rPr lang="en-US" baseline="32000" dirty="0">
                <a:cs typeface="Papyrus"/>
              </a:rPr>
              <a:t>2∙ω</a:t>
            </a:r>
            <a:r>
              <a:rPr lang="en-US" dirty="0">
                <a:cs typeface="Papyrus"/>
              </a:rPr>
              <a:t> + 2∙ω</a:t>
            </a:r>
            <a:r>
              <a:rPr lang="en-US" baseline="32000" dirty="0">
                <a:cs typeface="Papyrus"/>
              </a:rPr>
              <a:t>1∙ω + 2</a:t>
            </a:r>
            <a:r>
              <a:rPr lang="en-US" dirty="0">
                <a:cs typeface="Papyrus"/>
              </a:rPr>
              <a:t> + 2∙ω</a:t>
            </a:r>
            <a:r>
              <a:rPr lang="en-US" baseline="32000" dirty="0">
                <a:cs typeface="Papyrus"/>
              </a:rPr>
              <a:t>1∙ω + 1</a:t>
            </a:r>
            <a:r>
              <a:rPr lang="en-US" dirty="0">
                <a:cs typeface="Papyrus"/>
              </a:rPr>
              <a:t> + 2∙ω</a:t>
            </a:r>
            <a:r>
              <a:rPr lang="en-US" baseline="32000" dirty="0">
                <a:cs typeface="Papyrus"/>
              </a:rPr>
              <a:t>1∙ω</a:t>
            </a:r>
            <a:r>
              <a:rPr lang="en-US" dirty="0">
                <a:cs typeface="Papyrus"/>
              </a:rPr>
              <a:t> + 2∙ω</a:t>
            </a:r>
            <a:r>
              <a:rPr lang="en-US" baseline="32000" dirty="0"/>
              <a:t>2</a:t>
            </a:r>
            <a:r>
              <a:rPr lang="en-US" dirty="0">
                <a:cs typeface="Papyrus"/>
              </a:rPr>
              <a:t> + 2∙ω</a:t>
            </a:r>
            <a:r>
              <a:rPr lang="en-US" baseline="32000" dirty="0"/>
              <a:t>1</a:t>
            </a:r>
            <a:r>
              <a:rPr lang="en-US" dirty="0"/>
              <a:t> + 2</a:t>
            </a:r>
          </a:p>
          <a:p>
            <a:endParaRPr lang="en-US" sz="2400" dirty="0"/>
          </a:p>
          <a:p>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ChangeArrowheads="1"/>
          </p:cNvSpPr>
          <p:nvPr>
            <p:ph type="title"/>
          </p:nvPr>
        </p:nvSpPr>
        <p:spPr>
          <a:ln/>
        </p:spPr>
        <p:txBody>
          <a:bodyPr/>
          <a:lstStyle/>
          <a:p>
            <a:r>
              <a:rPr lang="en-US"/>
              <a:t>Goodstein</a:t>
            </a:r>
            <a:br>
              <a:rPr lang="en-US"/>
            </a:br>
            <a:endParaRPr lang="en-US"/>
          </a:p>
        </p:txBody>
      </p:sp>
      <p:sp>
        <p:nvSpPr>
          <p:cNvPr id="180226" name="Rectangle 2"/>
          <p:cNvSpPr>
            <a:spLocks noChangeArrowheads="1"/>
          </p:cNvSpPr>
          <p:nvPr>
            <p:ph type="body" idx="1"/>
          </p:nvPr>
        </p:nvSpPr>
        <p:spPr>
          <a:ln/>
        </p:spPr>
        <p:txBody>
          <a:bodyPr/>
          <a:lstStyle/>
          <a:p>
            <a:pPr marL="889000"/>
            <a:r>
              <a:rPr lang="en-US"/>
              <a:t>Cannot be proved terminating in Peano Arithmetic</a:t>
            </a:r>
          </a:p>
        </p:txBody>
      </p:sp>
    </p:spTree>
  </p:cSld>
  <p:clrMapOvr>
    <a:masterClrMapping/>
  </p:clrMapOvr>
  <p:transition xmlns:p14="http://schemas.microsoft.com/office/powerpoint/2010/mai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3613150"/>
            <a:ext cx="59436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125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650" y="4572000"/>
            <a:ext cx="15859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125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3573463"/>
            <a:ext cx="6159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125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0000">
            <a:off x="8448675" y="3900488"/>
            <a:ext cx="990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1253" name="Rectangle 5"/>
          <p:cNvSpPr>
            <a:spLocks/>
          </p:cNvSpPr>
          <p:nvPr/>
        </p:nvSpPr>
        <p:spPr bwMode="auto">
          <a:xfrm>
            <a:off x="5921375" y="4981575"/>
            <a:ext cx="765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a:solidFill>
                  <a:schemeClr val="tx1"/>
                </a:solidFill>
                <a:latin typeface="Comic Sans MS Bold" charset="0"/>
                <a:ea typeface="ＭＳ Ｐゴシック" charset="0"/>
                <a:cs typeface="Comic Sans MS Bold" charset="0"/>
                <a:sym typeface="Comic Sans MS Bold" charset="0"/>
              </a:rPr>
              <a:t>&gt;</a:t>
            </a:r>
          </a:p>
        </p:txBody>
      </p:sp>
      <p:pic>
        <p:nvPicPr>
          <p:cNvPr id="18125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0000">
            <a:off x="8878888" y="3954463"/>
            <a:ext cx="12985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125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813" y="3844925"/>
            <a:ext cx="21907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p:cNvSpPr>
            <a:spLocks noChangeArrowheads="1"/>
          </p:cNvSpPr>
          <p:nvPr>
            <p:ph type="title"/>
          </p:nvPr>
        </p:nvSpPr>
        <p:spPr>
          <a:ln/>
        </p:spPr>
        <p:txBody>
          <a:bodyPr/>
          <a:lstStyle/>
          <a:p>
            <a:r>
              <a:rPr lang="en-US"/>
              <a:t>Hercules Defeats Hydra</a:t>
            </a:r>
          </a:p>
        </p:txBody>
      </p:sp>
      <p:sp>
        <p:nvSpPr>
          <p:cNvPr id="182274" name="Rectangle 2"/>
          <p:cNvSpPr>
            <a:spLocks noChangeArrowheads="1"/>
          </p:cNvSpPr>
          <p:nvPr>
            <p:ph type="body" idx="1"/>
          </p:nvPr>
        </p:nvSpPr>
        <p:spPr>
          <a:ln/>
        </p:spPr>
        <p:txBody>
          <a:bodyPr/>
          <a:lstStyle/>
          <a:p>
            <a:pPr marL="382588" indent="-342900">
              <a:buClr>
                <a:srgbClr val="333333"/>
              </a:buClr>
              <a:buFont typeface="Comic Sans MS" charset="0"/>
              <a:buChar char="•"/>
            </a:pPr>
            <a:r>
              <a:rPr lang="en-US">
                <a:solidFill>
                  <a:srgbClr val="333333"/>
                </a:solidFill>
              </a:rPr>
              <a:t>Cannot be proved in Peano Arithmetic [Paris &amp; Kirby]</a:t>
            </a:r>
          </a:p>
          <a:p>
            <a:pPr marL="382588" indent="-342900">
              <a:buClr>
                <a:srgbClr val="CC0000"/>
              </a:buClr>
              <a:buFont typeface="Comic Sans MS" charset="0"/>
              <a:buChar char="•"/>
            </a:pPr>
            <a:r>
              <a:rPr lang="en-US">
                <a:solidFill>
                  <a:srgbClr val="CC0000"/>
                </a:solidFill>
              </a:rPr>
              <a:t>Requires induction up to </a:t>
            </a:r>
            <a:r>
              <a:rPr lang="en-US">
                <a:solidFill>
                  <a:srgbClr val="CC0000"/>
                </a:solidFill>
                <a:latin typeface="Symbol" charset="0"/>
                <a:cs typeface="Symbol" charset="0"/>
                <a:sym typeface="Symbol" charset="0"/>
              </a:rPr>
              <a:t>ε</a:t>
            </a:r>
            <a:r>
              <a:rPr lang="en-US" baseline="-20000">
                <a:solidFill>
                  <a:srgbClr val="CC0000"/>
                </a:solidFill>
              </a:rPr>
              <a:t>0</a:t>
            </a:r>
          </a:p>
          <a:p>
            <a:pPr marL="382588" indent="-342900">
              <a:buClr>
                <a:srgbClr val="CC0000"/>
              </a:buClr>
              <a:buFont typeface="Comic Sans MS" charset="0"/>
              <a:buChar char="•"/>
            </a:pPr>
            <a:r>
              <a:rPr lang="en-US"/>
              <a:t>Natural numbers do not suffice</a:t>
            </a:r>
          </a:p>
          <a:p>
            <a:pPr marL="382588" indent="-342900">
              <a:buClr>
                <a:srgbClr val="333399"/>
              </a:buClr>
              <a:buFont typeface="Comic Sans MS" charset="0"/>
              <a:buChar char="•"/>
            </a:pPr>
            <a:r>
              <a:rPr lang="en-US">
                <a:solidFill>
                  <a:srgbClr val="333399"/>
                </a:solidFill>
              </a:rPr>
              <a:t>Sophisticated variants require more powerful systems [Friedman]</a:t>
            </a:r>
          </a:p>
        </p:txBody>
      </p:sp>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1720525" y="1791340"/>
            <a:ext cx="9582802" cy="617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nchor="ctr">
            <a:spAutoFit/>
          </a:bodyPr>
          <a:lstStyle/>
          <a:p>
            <a:r>
              <a:rPr lang="en-US" sz="4400" dirty="0">
                <a:solidFill>
                  <a:schemeClr val="tx1"/>
                </a:solidFill>
                <a:latin typeface="Papyrus"/>
                <a:ea typeface="ＭＳ Ｐゴシック" charset="0"/>
                <a:cs typeface="Papyrus"/>
                <a:sym typeface="Chalkduster" charset="0"/>
              </a:rPr>
              <a:t>A 2-MINUTE PROOF</a:t>
            </a:r>
            <a:endParaRPr lang="en-US" dirty="0">
              <a:solidFill>
                <a:schemeClr val="tx1"/>
              </a:solidFill>
              <a:latin typeface="Papyrus"/>
              <a:ea typeface="ＭＳ Ｐゴシック" charset="0"/>
              <a:cs typeface="Papyrus"/>
              <a:sym typeface="Chalkduster" charset="0"/>
            </a:endParaRPr>
          </a:p>
          <a:p>
            <a:r>
              <a:rPr lang="en-US" sz="4400" dirty="0">
                <a:solidFill>
                  <a:schemeClr val="tx1"/>
                </a:solidFill>
                <a:latin typeface="Papyrus"/>
                <a:ea typeface="ＭＳ Ｐゴシック" charset="0"/>
                <a:cs typeface="Papyrus"/>
                <a:sym typeface="Chalkduster" charset="0"/>
              </a:rPr>
              <a:t>OF THE</a:t>
            </a:r>
            <a:endParaRPr lang="en-US" dirty="0">
              <a:solidFill>
                <a:schemeClr val="tx1"/>
              </a:solidFill>
              <a:latin typeface="Papyrus"/>
              <a:ea typeface="ＭＳ Ｐゴシック" charset="0"/>
              <a:cs typeface="Papyrus"/>
              <a:sym typeface="Chalkduster" charset="0"/>
            </a:endParaRPr>
          </a:p>
          <a:p>
            <a:r>
              <a:rPr lang="en-US" sz="4400" dirty="0">
                <a:solidFill>
                  <a:schemeClr val="tx1"/>
                </a:solidFill>
                <a:latin typeface="Papyrus"/>
                <a:ea typeface="ＭＳ Ｐゴシック" charset="0"/>
                <a:cs typeface="Papyrus"/>
                <a:sym typeface="Chalkduster" charset="0"/>
              </a:rPr>
              <a:t>2nd-MOST IMPORTANT THEOREM</a:t>
            </a:r>
            <a:endParaRPr lang="en-US" dirty="0">
              <a:solidFill>
                <a:schemeClr val="tx1"/>
              </a:solidFill>
              <a:latin typeface="Papyrus"/>
              <a:ea typeface="ＭＳ Ｐゴシック" charset="0"/>
              <a:cs typeface="Papyrus"/>
              <a:sym typeface="Chalkduster" charset="0"/>
            </a:endParaRPr>
          </a:p>
          <a:p>
            <a:r>
              <a:rPr lang="en-US" sz="4400" dirty="0">
                <a:solidFill>
                  <a:schemeClr val="tx1"/>
                </a:solidFill>
                <a:latin typeface="Papyrus"/>
                <a:ea typeface="ＭＳ Ｐゴシック" charset="0"/>
                <a:cs typeface="Papyrus"/>
                <a:sym typeface="Chalkduster" charset="0"/>
              </a:rPr>
              <a:t>OF THE</a:t>
            </a:r>
            <a:endParaRPr lang="en-US" dirty="0">
              <a:solidFill>
                <a:schemeClr val="tx1"/>
              </a:solidFill>
              <a:latin typeface="Papyrus"/>
              <a:ea typeface="ＭＳ Ｐゴシック" charset="0"/>
              <a:cs typeface="Papyrus"/>
              <a:sym typeface="Chalkduster" charset="0"/>
            </a:endParaRPr>
          </a:p>
          <a:p>
            <a:r>
              <a:rPr lang="en-US" sz="4400" dirty="0">
                <a:solidFill>
                  <a:schemeClr val="tx1"/>
                </a:solidFill>
                <a:latin typeface="Papyrus"/>
                <a:ea typeface="ＭＳ Ｐゴシック" charset="0"/>
                <a:cs typeface="Papyrus"/>
                <a:sym typeface="Chalkduster" charset="0"/>
              </a:rPr>
              <a:t>2nd MILLENNIUM</a:t>
            </a:r>
            <a:endParaRPr lang="en-US" dirty="0">
              <a:solidFill>
                <a:schemeClr val="tx1"/>
              </a:solidFill>
              <a:latin typeface="Papyrus"/>
              <a:ea typeface="ＭＳ Ｐゴシック" charset="0"/>
              <a:cs typeface="Papyrus"/>
              <a:sym typeface="Chalkduster" charset="0"/>
            </a:endParaRPr>
          </a:p>
          <a:p>
            <a:endParaRPr lang="en-US" sz="4400" dirty="0">
              <a:solidFill>
                <a:schemeClr val="tx1"/>
              </a:solidFill>
              <a:latin typeface="Papyrus"/>
              <a:ea typeface="ＭＳ Ｐゴシック" charset="0"/>
              <a:cs typeface="Papyrus"/>
              <a:sym typeface="Chalkduster" charset="0"/>
            </a:endParaRPr>
          </a:p>
          <a:p>
            <a:r>
              <a:rPr lang="en-US" sz="4400" dirty="0">
                <a:solidFill>
                  <a:srgbClr val="FF2712"/>
                </a:solidFill>
                <a:latin typeface="Papyrus"/>
                <a:ea typeface="ＭＳ Ｐゴシック" charset="0"/>
                <a:cs typeface="Papyrus"/>
                <a:sym typeface="Chalkduster" charset="0"/>
              </a:rPr>
              <a:t>by </a:t>
            </a:r>
            <a:r>
              <a:rPr lang="en-US" sz="4400" dirty="0" err="1">
                <a:solidFill>
                  <a:srgbClr val="FF2712"/>
                </a:solidFill>
                <a:latin typeface="Papyrus"/>
                <a:ea typeface="ＭＳ Ｐゴシック" charset="0"/>
                <a:cs typeface="Papyrus"/>
                <a:sym typeface="Chalkduster" charset="0"/>
              </a:rPr>
              <a:t>Doron</a:t>
            </a:r>
            <a:r>
              <a:rPr lang="en-US" sz="4400" dirty="0">
                <a:solidFill>
                  <a:srgbClr val="FF2712"/>
                </a:solidFill>
                <a:latin typeface="Papyrus"/>
                <a:ea typeface="ＭＳ Ｐゴシック" charset="0"/>
                <a:cs typeface="Papyrus"/>
                <a:sym typeface="Chalkduster" charset="0"/>
              </a:rPr>
              <a:t> </a:t>
            </a:r>
            <a:r>
              <a:rPr lang="en-US" sz="4400" dirty="0" err="1">
                <a:solidFill>
                  <a:srgbClr val="FF2712"/>
                </a:solidFill>
                <a:latin typeface="Papyrus"/>
                <a:ea typeface="ＭＳ Ｐゴシック" charset="0"/>
                <a:cs typeface="Papyrus"/>
                <a:sym typeface="Chalkduster" charset="0"/>
              </a:rPr>
              <a:t>Zeilberger</a:t>
            </a:r>
            <a:endParaRPr lang="en-US" dirty="0">
              <a:solidFill>
                <a:srgbClr val="FF2712"/>
              </a:solidFill>
              <a:latin typeface="Papyrus"/>
              <a:ea typeface="ＭＳ Ｐゴシック" charset="0"/>
              <a:cs typeface="Papyrus"/>
              <a:sym typeface="Chalkduster" charset="0"/>
            </a:endParaRPr>
          </a:p>
          <a:p>
            <a:endParaRPr lang="en-US" sz="4400" dirty="0">
              <a:solidFill>
                <a:srgbClr val="6600CC"/>
              </a:solidFill>
              <a:latin typeface="Papyrus"/>
              <a:ea typeface="ＭＳ Ｐゴシック" charset="0"/>
              <a:cs typeface="Papyrus"/>
              <a:sym typeface="Chalkduster" charset="0"/>
            </a:endParaRPr>
          </a:p>
          <a:p>
            <a:r>
              <a:rPr lang="en-US" sz="4400" dirty="0">
                <a:solidFill>
                  <a:schemeClr val="tx1"/>
                </a:solidFill>
                <a:latin typeface="Papyrus"/>
                <a:ea typeface="ＭＳ Ｐゴシック" charset="0"/>
                <a:cs typeface="Papyrus"/>
                <a:sym typeface="Chalkduster" charset="0"/>
              </a:rPr>
              <a:t>Written: Oct. 4, 1998 </a:t>
            </a:r>
          </a:p>
        </p:txBody>
      </p:sp>
    </p:spTree>
  </p:cSld>
  <p:clrMapOvr>
    <a:masterClrMapping/>
  </p:clrMapOvr>
  <p:transition xmlns:p14="http://schemas.microsoft.com/office/powerpoint/2010/mai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ChangeArrowheads="1"/>
          </p:cNvSpPr>
          <p:nvPr>
            <p:ph type="title"/>
          </p:nvPr>
        </p:nvSpPr>
        <p:spPr>
          <a:ln/>
        </p:spPr>
        <p:txBody>
          <a:bodyPr/>
          <a:lstStyle/>
          <a:p>
            <a:r>
              <a:rPr lang="en-US"/>
              <a:t>Hydra Step</a:t>
            </a:r>
          </a:p>
        </p:txBody>
      </p:sp>
      <p:sp>
        <p:nvSpPr>
          <p:cNvPr id="183298" name="Rectangle 2"/>
          <p:cNvSpPr>
            <a:spLocks noChangeArrowheads="1"/>
          </p:cNvSpPr>
          <p:nvPr>
            <p:ph type="body" idx="1"/>
          </p:nvPr>
        </p:nvSpPr>
        <p:spPr>
          <a:ln/>
        </p:spPr>
        <p:txBody>
          <a:bodyPr/>
          <a:lstStyle/>
          <a:p>
            <a:pPr marL="889000"/>
            <a:r>
              <a:rPr lang="en-US"/>
              <a:t>Every head is an empty bag </a:t>
            </a:r>
          </a:p>
          <a:p>
            <a:pPr marL="889000"/>
            <a:r>
              <a:rPr lang="en-US"/>
              <a:t>Every node (including the ground) is a bag of its children</a:t>
            </a:r>
          </a:p>
          <a:p>
            <a:pPr marL="889000"/>
            <a:r>
              <a:rPr lang="en-US"/>
              <a:t>Each step replaces some internal bag with some number of smaller bags</a:t>
            </a:r>
          </a:p>
        </p:txBody>
      </p:sp>
    </p:spTree>
  </p:cSld>
  <p:clrMapOvr>
    <a:masterClrMapping/>
  </p:clrMapOvr>
  <p:transition xmlns:p14="http://schemas.microsoft.com/office/powerpoint/2010/mai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ChangeArrowheads="1"/>
          </p:cNvSpPr>
          <p:nvPr>
            <p:ph type="title"/>
          </p:nvPr>
        </p:nvSpPr>
        <p:spPr>
          <a:ln/>
        </p:spPr>
        <p:txBody>
          <a:bodyPr/>
          <a:lstStyle/>
          <a:p>
            <a:r>
              <a:rPr lang="en-US"/>
              <a:t>Hydra Step</a:t>
            </a:r>
          </a:p>
        </p:txBody>
      </p:sp>
      <p:sp>
        <p:nvSpPr>
          <p:cNvPr id="184322" name="Rectangle 2"/>
          <p:cNvSpPr>
            <a:spLocks noChangeArrowheads="1"/>
          </p:cNvSpPr>
          <p:nvPr>
            <p:ph type="body" idx="1"/>
          </p:nvPr>
        </p:nvSpPr>
        <p:spPr>
          <a:ln/>
        </p:spPr>
        <p:txBody>
          <a:bodyPr/>
          <a:lstStyle/>
          <a:p>
            <a:pPr marL="889000"/>
            <a:r>
              <a:rPr lang="en-US" dirty="0"/>
              <a:t>Heads are worth 0</a:t>
            </a:r>
          </a:p>
          <a:p>
            <a:pPr marL="889000"/>
            <a:r>
              <a:rPr lang="en-US" dirty="0">
                <a:cs typeface="Papyrus"/>
              </a:rPr>
              <a:t>Every node (including the ground), with children worth α</a:t>
            </a:r>
            <a:r>
              <a:rPr lang="en-US" baseline="-6000" dirty="0" err="1"/>
              <a:t>i</a:t>
            </a:r>
            <a:r>
              <a:rPr lang="en-US" dirty="0">
                <a:cs typeface="Papyrus"/>
              </a:rPr>
              <a:t>, is worth ∑</a:t>
            </a:r>
            <a:r>
              <a:rPr lang="en-US" dirty="0" err="1">
                <a:cs typeface="Papyrus"/>
              </a:rPr>
              <a:t>ω</a:t>
            </a:r>
            <a:r>
              <a:rPr lang="en-US" baseline="32000" dirty="0">
                <a:cs typeface="Papyrus"/>
              </a:rPr>
              <a:t>α</a:t>
            </a:r>
            <a:r>
              <a:rPr lang="en-US" baseline="32000" dirty="0" err="1">
                <a:cs typeface="Papyrus"/>
              </a:rPr>
              <a:t>i</a:t>
            </a:r>
            <a:endParaRPr lang="en-US" dirty="0"/>
          </a:p>
          <a:p>
            <a:pPr marL="889000"/>
            <a:r>
              <a:rPr lang="en-US" dirty="0">
                <a:cs typeface="Papyrus"/>
              </a:rPr>
              <a:t>The </a:t>
            </a:r>
            <a:r>
              <a:rPr lang="en-US" dirty="0" err="1">
                <a:cs typeface="Papyrus"/>
              </a:rPr>
              <a:t>kth</a:t>
            </a:r>
            <a:r>
              <a:rPr lang="en-US" dirty="0">
                <a:cs typeface="Papyrus"/>
              </a:rPr>
              <a:t> step replaces a term </a:t>
            </a:r>
            <a:r>
              <a:rPr lang="en-US" dirty="0" err="1">
                <a:cs typeface="Papyrus"/>
              </a:rPr>
              <a:t>ω</a:t>
            </a:r>
            <a:r>
              <a:rPr lang="en-US" baseline="32000" dirty="0">
                <a:cs typeface="Papyrus"/>
              </a:rPr>
              <a:t>α+1</a:t>
            </a:r>
            <a:r>
              <a:rPr lang="en-US" dirty="0">
                <a:cs typeface="Papyrus"/>
              </a:rPr>
              <a:t> with </a:t>
            </a:r>
            <a:r>
              <a:rPr lang="en-US" dirty="0" err="1">
                <a:cs typeface="Papyrus"/>
              </a:rPr>
              <a:t>ω</a:t>
            </a:r>
            <a:r>
              <a:rPr lang="en-US" baseline="32000" dirty="0">
                <a:cs typeface="Papyrus"/>
              </a:rPr>
              <a:t>α</a:t>
            </a:r>
            <a:r>
              <a:rPr lang="en-US" dirty="0"/>
              <a:t>k</a:t>
            </a:r>
          </a:p>
          <a:p>
            <a:pPr marL="889000"/>
            <a:r>
              <a:rPr lang="en-US" dirty="0"/>
              <a:t>But if a head sprouting from the ground is cut, the total decreases by 1</a:t>
            </a:r>
          </a:p>
        </p:txBody>
      </p:sp>
    </p:spTree>
  </p:cSld>
  <p:clrMapOvr>
    <a:masterClrMapping/>
  </p:clrMapOvr>
  <p:transition xmlns:p14="http://schemas.microsoft.com/office/powerpoint/2010/mai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p:cNvSpPr>
            <a:spLocks noChangeArrowheads="1"/>
          </p:cNvSpPr>
          <p:nvPr>
            <p:ph type="title"/>
          </p:nvPr>
        </p:nvSpPr>
        <p:spPr>
          <a:xfrm>
            <a:off x="647700" y="130175"/>
            <a:ext cx="11709400" cy="2144713"/>
          </a:xfrm>
          <a:ln/>
        </p:spPr>
        <p:txBody>
          <a:bodyPr/>
          <a:lstStyle/>
          <a:p>
            <a:r>
              <a:rPr lang="en-US"/>
              <a:t>Hercules Defeats Hydra</a:t>
            </a:r>
          </a:p>
        </p:txBody>
      </p:sp>
      <p:sp>
        <p:nvSpPr>
          <p:cNvPr id="185346" name="Rectangle 2"/>
          <p:cNvSpPr>
            <a:spLocks noChangeArrowheads="1"/>
          </p:cNvSpPr>
          <p:nvPr>
            <p:ph type="body" idx="1"/>
          </p:nvPr>
        </p:nvSpPr>
        <p:spPr>
          <a:xfrm>
            <a:off x="1143000" y="1955800"/>
            <a:ext cx="10464800" cy="6743700"/>
          </a:xfrm>
          <a:ln/>
        </p:spPr>
        <p:txBody>
          <a:bodyPr/>
          <a:lstStyle/>
          <a:p>
            <a:pPr marL="889000"/>
            <a:endParaRPr lang="en-US"/>
          </a:p>
          <a:p>
            <a:pPr marL="889000">
              <a:buClr>
                <a:srgbClr val="333333"/>
              </a:buClr>
              <a:buFont typeface="Comic Sans MS" charset="0"/>
              <a:buChar char="•"/>
            </a:pPr>
            <a:r>
              <a:rPr lang="en-US">
                <a:solidFill>
                  <a:srgbClr val="333333"/>
                </a:solidFill>
              </a:rPr>
              <a:t>Cannot be proved in Peano Arithmetic [Paris &amp; Kirby]</a:t>
            </a:r>
          </a:p>
          <a:p>
            <a:pPr marL="889000">
              <a:buClr>
                <a:srgbClr val="CC0000"/>
              </a:buClr>
              <a:buFont typeface="Comic Sans MS" charset="0"/>
              <a:buChar char="•"/>
            </a:pPr>
            <a:r>
              <a:rPr lang="en-US">
                <a:solidFill>
                  <a:srgbClr val="CC0000"/>
                </a:solidFill>
              </a:rPr>
              <a:t>Requires induction up to </a:t>
            </a:r>
            <a:r>
              <a:rPr lang="en-US">
                <a:solidFill>
                  <a:srgbClr val="CC0000"/>
                </a:solidFill>
                <a:latin typeface="Symbol" charset="0"/>
                <a:cs typeface="Symbol" charset="0"/>
                <a:sym typeface="Symbol" charset="0"/>
              </a:rPr>
              <a:t>ε</a:t>
            </a:r>
            <a:r>
              <a:rPr lang="en-US" baseline="-20000">
                <a:solidFill>
                  <a:srgbClr val="CC0000"/>
                </a:solidFill>
              </a:rPr>
              <a:t>0</a:t>
            </a:r>
          </a:p>
          <a:p>
            <a:pPr marL="889000"/>
            <a:r>
              <a:rPr lang="en-US"/>
              <a:t>Natural numbers do not suffice</a:t>
            </a:r>
          </a:p>
          <a:p>
            <a:pPr marL="889000"/>
            <a:r>
              <a:rPr lang="en-US"/>
              <a:t>Sophisticated variants require more powerful systems [Friedman]</a:t>
            </a:r>
          </a:p>
        </p:txBody>
      </p:sp>
    </p:spTree>
  </p:cSld>
  <p:clrMapOvr>
    <a:masterClrMapping/>
  </p:clrMapOvr>
  <p:transition xmlns:p14="http://schemas.microsoft.com/office/powerpoint/2010/mai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p:cNvSpPr>
            <a:spLocks noChangeArrowheads="1"/>
          </p:cNvSpPr>
          <p:nvPr>
            <p:ph type="title"/>
          </p:nvPr>
        </p:nvSpPr>
        <p:spPr>
          <a:ln/>
        </p:spPr>
        <p:txBody>
          <a:bodyPr/>
          <a:lstStyle/>
          <a:p>
            <a:r>
              <a:rPr lang="en-US"/>
              <a:t>Termination</a:t>
            </a:r>
          </a:p>
        </p:txBody>
      </p:sp>
      <p:sp>
        <p:nvSpPr>
          <p:cNvPr id="186370" name="Rectangle 2"/>
          <p:cNvSpPr>
            <a:spLocks noChangeArrowheads="1"/>
          </p:cNvSpPr>
          <p:nvPr>
            <p:ph type="body" idx="1"/>
          </p:nvPr>
        </p:nvSpPr>
        <p:spPr>
          <a:ln/>
        </p:spPr>
        <p:txBody>
          <a:bodyPr/>
          <a:lstStyle/>
          <a:p>
            <a:r>
              <a:rPr lang="en-US"/>
              <a:t>4. Well-Founded Orderings</a:t>
            </a:r>
          </a:p>
        </p:txBody>
      </p:sp>
    </p:spTree>
  </p:cSld>
  <p:clrMapOvr>
    <a:masterClrMapping/>
  </p:clrMapOvr>
  <p:transition xmlns:p14="http://schemas.microsoft.com/office/powerpoint/2010/mai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1"/>
          <p:cNvPicPr>
            <a:picLocks noChangeAspect="1" noChangeArrowheads="1"/>
          </p:cNvPicPr>
          <p:nvPr/>
        </p:nvPicPr>
        <p:blipFill>
          <a:blip r:embed="rId2">
            <a:extLst>
              <a:ext uri="{28A0092B-C50C-407E-A947-70E740481C1C}">
                <a14:useLocalDpi xmlns:a14="http://schemas.microsoft.com/office/drawing/2010/main" val="0"/>
              </a:ext>
            </a:extLst>
          </a:blip>
          <a:srcRect r="117" b="117"/>
          <a:stretch>
            <a:fillRect/>
          </a:stretch>
        </p:blipFill>
        <p:spPr bwMode="auto">
          <a:xfrm>
            <a:off x="998538" y="942975"/>
            <a:ext cx="10756900" cy="806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7394" name="Rectangle 2"/>
          <p:cNvSpPr>
            <a:spLocks noChangeArrowheads="1"/>
          </p:cNvSpPr>
          <p:nvPr>
            <p:ph type="title"/>
          </p:nvPr>
        </p:nvSpPr>
        <p:spPr>
          <a:ln/>
        </p:spPr>
        <p:txBody>
          <a:bodyPr/>
          <a:lstStyle/>
          <a:p>
            <a:endParaRPr lang="en-US"/>
          </a:p>
        </p:txBody>
      </p:sp>
    </p:spTree>
  </p:cSld>
  <p:clrMapOvr>
    <a:masterClrMapping/>
  </p:clrMapOvr>
  <p:transition xmlns:p14="http://schemas.microsoft.com/office/powerpoint/2010/mai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
          <p:cNvSpPr>
            <a:spLocks noChangeArrowheads="1"/>
          </p:cNvSpPr>
          <p:nvPr>
            <p:ph type="title"/>
          </p:nvPr>
        </p:nvSpPr>
        <p:spPr>
          <a:ln/>
        </p:spPr>
        <p:txBody>
          <a:bodyPr/>
          <a:lstStyle/>
          <a:p>
            <a:endParaRPr lang="en-US"/>
          </a:p>
        </p:txBody>
      </p:sp>
      <p:sp>
        <p:nvSpPr>
          <p:cNvPr id="188418" name="Rectangle 2"/>
          <p:cNvSpPr>
            <a:spLocks noChangeArrowheads="1"/>
          </p:cNvSpPr>
          <p:nvPr>
            <p:ph type="body" idx="1"/>
          </p:nvPr>
        </p:nvSpPr>
        <p:spPr>
          <a:ln/>
        </p:spPr>
        <p:txBody>
          <a:bodyPr/>
          <a:lstStyle/>
          <a:p>
            <a:pPr marL="889000"/>
            <a:endParaRPr lang="en-US"/>
          </a:p>
        </p:txBody>
      </p:sp>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495300"/>
            <a:ext cx="15073313" cy="1037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noChangeArrowheads="1"/>
          </p:cNvPicPr>
          <p:nvPr/>
        </p:nvPicPr>
        <p:blipFill>
          <a:blip r:embed="rId2">
            <a:extLst>
              <a:ext uri="{28A0092B-C50C-407E-A947-70E740481C1C}">
                <a14:useLocalDpi xmlns:a14="http://schemas.microsoft.com/office/drawing/2010/main" val="0"/>
              </a:ext>
            </a:extLst>
          </a:blip>
          <a:srcRect l="5200" r="5338" b="154"/>
          <a:stretch>
            <a:fillRect/>
          </a:stretch>
        </p:blipFill>
        <p:spPr bwMode="auto">
          <a:xfrm>
            <a:off x="1354138" y="931863"/>
            <a:ext cx="10414000" cy="781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9442" name="Rectangle 2"/>
          <p:cNvSpPr>
            <a:spLocks noChangeArrowheads="1"/>
          </p:cNvSpPr>
          <p:nvPr>
            <p:ph type="title"/>
          </p:nvPr>
        </p:nvSpPr>
        <p:spPr>
          <a:ln/>
        </p:spPr>
        <p:txBody>
          <a:bodyPr/>
          <a:lstStyle/>
          <a:p>
            <a:endParaRPr lang="en-US"/>
          </a:p>
        </p:txBody>
      </p:sp>
    </p:spTree>
  </p:cSld>
  <p:clrMapOvr>
    <a:masterClrMapping/>
  </p:clrMapOvr>
  <p:transition xmlns:p14="http://schemas.microsoft.com/office/powerpoint/2010/mai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p:cNvSpPr>
            <a:spLocks noChangeArrowheads="1"/>
          </p:cNvSpPr>
          <p:nvPr>
            <p:ph type="title"/>
          </p:nvPr>
        </p:nvSpPr>
        <p:spPr>
          <a:ln/>
        </p:spPr>
        <p:txBody>
          <a:bodyPr/>
          <a:lstStyle/>
          <a:p>
            <a:r>
              <a:rPr lang="en-US"/>
              <a:t>Amoebae</a:t>
            </a:r>
          </a:p>
        </p:txBody>
      </p:sp>
      <p:pic>
        <p:nvPicPr>
          <p:cNvPr id="190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2603500"/>
            <a:ext cx="79057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ph type="title"/>
          </p:nvPr>
        </p:nvSpPr>
        <p:spPr>
          <a:ln/>
        </p:spPr>
        <p:txBody>
          <a:bodyPr/>
          <a:lstStyle/>
          <a:p>
            <a:r>
              <a:rPr lang="en-US"/>
              <a:t>Fission</a:t>
            </a:r>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3794125"/>
            <a:ext cx="115189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1700213"/>
            <a:ext cx="1037431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8613"/>
            <a:ext cx="20864513" cy="99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
          <p:cNvSpPr>
            <a:spLocks noChangeArrowheads="1"/>
          </p:cNvSpPr>
          <p:nvPr>
            <p:ph type="title"/>
          </p:nvPr>
        </p:nvSpPr>
        <p:spPr>
          <a:ln/>
        </p:spPr>
        <p:txBody>
          <a:bodyPr/>
          <a:lstStyle/>
          <a:p>
            <a:r>
              <a:rPr lang="en-US"/>
              <a:t>Colony Dies Out</a:t>
            </a:r>
          </a:p>
        </p:txBody>
      </p:sp>
      <p:sp>
        <p:nvSpPr>
          <p:cNvPr id="193538" name="Rectangle 2"/>
          <p:cNvSpPr>
            <a:spLocks noChangeArrowheads="1"/>
          </p:cNvSpPr>
          <p:nvPr>
            <p:ph type="body" idx="1"/>
          </p:nvPr>
        </p:nvSpPr>
        <p:spPr>
          <a:ln/>
        </p:spPr>
        <p:txBody>
          <a:bodyPr/>
          <a:lstStyle/>
          <a:p>
            <a:pPr marL="889000"/>
            <a:r>
              <a:rPr lang="en-US"/>
              <a:t>depth(o) = 0</a:t>
            </a:r>
          </a:p>
          <a:p>
            <a:pPr marL="889000"/>
            <a:r>
              <a:rPr lang="en-US"/>
              <a:t>depth( a1 ... an ) = 1+max{depth{ai}}</a:t>
            </a:r>
            <a:endParaRPr lang="en-US" sz="4800"/>
          </a:p>
          <a:p>
            <a:pPr marL="889000"/>
            <a:r>
              <a:rPr lang="en-US" sz="4800"/>
              <a:t> </a:t>
            </a:r>
            <a:r>
              <a:rPr lang="en-US" sz="6400"/>
              <a:t>{ </a:t>
            </a:r>
            <a:r>
              <a:rPr lang="en-US"/>
              <a:t>(depth(a),|a|) : subcolony a </a:t>
            </a:r>
            <a:r>
              <a:rPr lang="en-US" sz="6400"/>
              <a:t>}</a:t>
            </a:r>
            <a:endParaRPr lang="en-US"/>
          </a:p>
          <a:p>
            <a:pPr marL="889000"/>
            <a:r>
              <a:rPr lang="en-US">
                <a:solidFill>
                  <a:srgbClr val="D90B00"/>
                </a:solidFill>
              </a:rPr>
              <a:t>outer</a:t>
            </a:r>
            <a:r>
              <a:rPr lang="en-US"/>
              <a:t> fission: depth decreases</a:t>
            </a:r>
          </a:p>
          <a:p>
            <a:pPr marL="889000"/>
            <a:r>
              <a:rPr lang="en-US"/>
              <a:t>fusion: size decreases</a:t>
            </a:r>
          </a:p>
        </p:txBody>
      </p:sp>
      <p:sp>
        <p:nvSpPr>
          <p:cNvPr id="193539" name="Oval 3"/>
          <p:cNvSpPr>
            <a:spLocks/>
          </p:cNvSpPr>
          <p:nvPr/>
        </p:nvSpPr>
        <p:spPr bwMode="auto">
          <a:xfrm>
            <a:off x="3848100" y="3848100"/>
            <a:ext cx="1968500" cy="914400"/>
          </a:xfrm>
          <a:prstGeom prst="ellips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ChangeArrowheads="1"/>
          </p:cNvSpPr>
          <p:nvPr>
            <p:ph type="title"/>
          </p:nvPr>
        </p:nvSpPr>
        <p:spPr>
          <a:ln/>
        </p:spPr>
        <p:txBody>
          <a:bodyPr/>
          <a:lstStyle/>
          <a:p>
            <a:r>
              <a:rPr lang="en-US"/>
              <a:t>Colony Dies Out</a:t>
            </a:r>
          </a:p>
        </p:txBody>
      </p:sp>
      <p:sp>
        <p:nvSpPr>
          <p:cNvPr id="194562" name="Rectangle 2"/>
          <p:cNvSpPr>
            <a:spLocks noChangeArrowheads="1"/>
          </p:cNvSpPr>
          <p:nvPr>
            <p:ph type="body" idx="1"/>
          </p:nvPr>
        </p:nvSpPr>
        <p:spPr>
          <a:xfrm>
            <a:off x="1270000" y="2819400"/>
            <a:ext cx="10998200" cy="5842000"/>
          </a:xfrm>
          <a:ln/>
        </p:spPr>
        <p:txBody>
          <a:bodyPr/>
          <a:lstStyle/>
          <a:p>
            <a:pPr marL="889000"/>
            <a:r>
              <a:rPr lang="en-US"/>
              <a:t>d(a) = depth(a)</a:t>
            </a:r>
          </a:p>
          <a:p>
            <a:pPr marL="889000"/>
            <a:r>
              <a:rPr lang="en-US"/>
              <a:t>#</a:t>
            </a:r>
            <a:r>
              <a:rPr lang="en-US" baseline="-6000"/>
              <a:t>d</a:t>
            </a:r>
            <a:r>
              <a:rPr lang="en-US"/>
              <a:t>(a) = number in a of depth d</a:t>
            </a:r>
            <a:endParaRPr lang="en-US" sz="4800"/>
          </a:p>
          <a:p>
            <a:pPr marL="889000"/>
            <a:r>
              <a:rPr lang="en-US" sz="4800"/>
              <a:t> </a:t>
            </a:r>
            <a:r>
              <a:rPr lang="en-US" sz="6400"/>
              <a:t>{ </a:t>
            </a:r>
            <a:r>
              <a:rPr lang="en-US"/>
              <a:t>(d(a), #</a:t>
            </a:r>
            <a:r>
              <a:rPr lang="en-US" baseline="-6000"/>
              <a:t>d(a)</a:t>
            </a:r>
            <a:r>
              <a:rPr lang="en-US"/>
              <a:t>(a), #</a:t>
            </a:r>
            <a:r>
              <a:rPr lang="en-US" baseline="-6000"/>
              <a:t>d(a)-1</a:t>
            </a:r>
            <a:r>
              <a:rPr lang="en-US"/>
              <a:t>(a),...) : colony a </a:t>
            </a:r>
            <a:r>
              <a:rPr lang="en-US" sz="6400"/>
              <a:t>}</a:t>
            </a:r>
            <a:endParaRPr lang="en-US"/>
          </a:p>
          <a:p>
            <a:pPr marL="889000"/>
            <a:r>
              <a:rPr lang="en-US"/>
              <a:t>fission: depth decreases</a:t>
            </a:r>
          </a:p>
          <a:p>
            <a:pPr marL="889000"/>
            <a:r>
              <a:rPr lang="en-US"/>
              <a:t>fusion: size decreases</a:t>
            </a:r>
          </a:p>
        </p:txBody>
      </p:sp>
    </p:spTree>
  </p:cSld>
  <p:clrMapOvr>
    <a:masterClrMapping/>
  </p:clrMapOvr>
  <p:transition xmlns:p14="http://schemas.microsoft.com/office/powerpoint/2010/mai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ChangeArrowheads="1"/>
          </p:cNvSpPr>
          <p:nvPr>
            <p:ph type="title"/>
          </p:nvPr>
        </p:nvSpPr>
        <p:spPr>
          <a:ln/>
        </p:spPr>
        <p:txBody>
          <a:bodyPr/>
          <a:lstStyle/>
          <a:p>
            <a:r>
              <a:rPr lang="en-US"/>
              <a:t>Big Picture</a:t>
            </a:r>
          </a:p>
        </p:txBody>
      </p:sp>
      <p:sp>
        <p:nvSpPr>
          <p:cNvPr id="195586" name="Rectangle 2"/>
          <p:cNvSpPr>
            <a:spLocks noChangeArrowheads="1"/>
          </p:cNvSpPr>
          <p:nvPr>
            <p:ph type="body" idx="1"/>
          </p:nvPr>
        </p:nvSpPr>
        <p:spPr>
          <a:ln/>
        </p:spPr>
        <p:txBody>
          <a:bodyPr/>
          <a:lstStyle/>
          <a:p>
            <a:pPr marL="889000"/>
            <a:r>
              <a:rPr lang="en-US"/>
              <a:t>Programs are state-transition systems</a:t>
            </a:r>
          </a:p>
          <a:p>
            <a:pPr marL="889000"/>
            <a:r>
              <a:rPr lang="en-US"/>
              <a:t>Choose a well-founded order on states</a:t>
            </a:r>
          </a:p>
          <a:p>
            <a:pPr marL="889000"/>
            <a:r>
              <a:rPr lang="en-US"/>
              <a:t>Show that transitions are decreases</a:t>
            </a:r>
          </a:p>
        </p:txBody>
      </p:sp>
    </p:spTree>
  </p:cSld>
  <p:clrMapOvr>
    <a:masterClrMapping/>
  </p:clrMapOvr>
  <p:transition xmlns:p14="http://schemas.microsoft.com/office/powerpoint/2010/mai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p:cNvSpPr>
            <a:spLocks noChangeArrowheads="1"/>
          </p:cNvSpPr>
          <p:nvPr>
            <p:ph type="title"/>
          </p:nvPr>
        </p:nvSpPr>
        <p:spPr>
          <a:ln/>
        </p:spPr>
        <p:txBody>
          <a:bodyPr/>
          <a:lstStyle/>
          <a:p>
            <a:r>
              <a:rPr lang="en-US"/>
              <a:t>Real Picture</a:t>
            </a:r>
          </a:p>
        </p:txBody>
      </p:sp>
      <p:sp>
        <p:nvSpPr>
          <p:cNvPr id="196610" name="Rectangle 2"/>
          <p:cNvSpPr>
            <a:spLocks noChangeArrowheads="1"/>
          </p:cNvSpPr>
          <p:nvPr>
            <p:ph type="body" idx="1"/>
          </p:nvPr>
        </p:nvSpPr>
        <p:spPr>
          <a:ln/>
        </p:spPr>
        <p:txBody>
          <a:bodyPr/>
          <a:lstStyle/>
          <a:p>
            <a:pPr marL="889000"/>
            <a:r>
              <a:rPr lang="en-US" dirty="0"/>
              <a:t>Programs are state-transition systems</a:t>
            </a:r>
          </a:p>
          <a:p>
            <a:pPr marL="889000"/>
            <a:r>
              <a:rPr lang="en-US" dirty="0"/>
              <a:t>Choose a function for </a:t>
            </a:r>
            <a:r>
              <a:rPr lang="ja-JP" altLang="en-US" dirty="0">
                <a:latin typeface="Papyrus"/>
              </a:rPr>
              <a:t>“</a:t>
            </a:r>
            <a:r>
              <a:rPr lang="en-US" dirty="0"/>
              <a:t>ranking</a:t>
            </a:r>
            <a:r>
              <a:rPr lang="ja-JP" altLang="en-US" dirty="0">
                <a:latin typeface="Papyrus"/>
              </a:rPr>
              <a:t>”</a:t>
            </a:r>
            <a:r>
              <a:rPr lang="en-US" dirty="0"/>
              <a:t> states</a:t>
            </a:r>
          </a:p>
          <a:p>
            <a:pPr marL="889000"/>
            <a:r>
              <a:rPr lang="en-US" dirty="0"/>
              <a:t>Choose a well-founded order on ranks</a:t>
            </a:r>
          </a:p>
          <a:p>
            <a:pPr marL="889000"/>
            <a:r>
              <a:rPr lang="en-US" dirty="0"/>
              <a:t>Show that transitions always       decrease rank</a:t>
            </a:r>
          </a:p>
        </p:txBody>
      </p:sp>
    </p:spTree>
  </p:cSld>
  <p:clrMapOvr>
    <a:masterClrMapping/>
  </p:clrMapOvr>
  <p:transition xmlns:p14="http://schemas.microsoft.com/office/powerpoint/2010/mai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1"/>
          <p:cNvSpPr>
            <a:spLocks noChangeArrowheads="1"/>
          </p:cNvSpPr>
          <p:nvPr>
            <p:ph type="title"/>
          </p:nvPr>
        </p:nvSpPr>
        <p:spPr>
          <a:ln/>
        </p:spPr>
        <p:txBody>
          <a:bodyPr/>
          <a:lstStyle/>
          <a:p>
            <a:r>
              <a:rPr lang="en-US"/>
              <a:t>Imaginary Picture</a:t>
            </a:r>
          </a:p>
        </p:txBody>
      </p:sp>
      <p:sp>
        <p:nvSpPr>
          <p:cNvPr id="197634" name="Rectangle 2"/>
          <p:cNvSpPr>
            <a:spLocks noChangeArrowheads="1"/>
          </p:cNvSpPr>
          <p:nvPr>
            <p:ph type="body" idx="1"/>
          </p:nvPr>
        </p:nvSpPr>
        <p:spPr>
          <a:ln/>
        </p:spPr>
        <p:txBody>
          <a:bodyPr/>
          <a:lstStyle/>
          <a:p>
            <a:pPr marL="889000"/>
            <a:r>
              <a:rPr lang="en-US" dirty="0"/>
              <a:t>Programs are state-transition systems</a:t>
            </a:r>
          </a:p>
          <a:p>
            <a:pPr marL="889000"/>
            <a:r>
              <a:rPr lang="en-US" dirty="0"/>
              <a:t>Choose a function for </a:t>
            </a:r>
            <a:r>
              <a:rPr lang="ja-JP" altLang="en-US" dirty="0">
                <a:latin typeface="Papyrus"/>
              </a:rPr>
              <a:t>“</a:t>
            </a:r>
            <a:r>
              <a:rPr lang="en-US" dirty="0"/>
              <a:t>ranking</a:t>
            </a:r>
            <a:r>
              <a:rPr lang="ja-JP" altLang="en-US" dirty="0">
                <a:latin typeface="Papyrus"/>
              </a:rPr>
              <a:t>”</a:t>
            </a:r>
            <a:r>
              <a:rPr lang="en-US" dirty="0"/>
              <a:t> states</a:t>
            </a:r>
          </a:p>
          <a:p>
            <a:pPr marL="889000"/>
            <a:r>
              <a:rPr lang="en-US" dirty="0"/>
              <a:t>Choose a well-founded order on ranks</a:t>
            </a:r>
          </a:p>
          <a:p>
            <a:pPr marL="889000"/>
            <a:r>
              <a:rPr lang="en-US" dirty="0"/>
              <a:t>Show that transitions </a:t>
            </a:r>
            <a:r>
              <a:rPr lang="en-US" dirty="0">
                <a:solidFill>
                  <a:srgbClr val="DD2067"/>
                </a:solidFill>
              </a:rPr>
              <a:t>eventually</a:t>
            </a:r>
            <a:r>
              <a:rPr lang="en-US" dirty="0"/>
              <a:t> decrease rank</a:t>
            </a:r>
          </a:p>
        </p:txBody>
      </p:sp>
    </p:spTree>
  </p:cSld>
  <p:clrMapOvr>
    <a:masterClrMapping/>
  </p:clrMapOvr>
  <p:transition xmlns:p14="http://schemas.microsoft.com/office/powerpoint/2010/mai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noChangeArrowheads="1"/>
          </p:cNvSpPr>
          <p:nvPr>
            <p:ph type="title"/>
          </p:nvPr>
        </p:nvSpPr>
        <p:spPr>
          <a:ln/>
        </p:spPr>
        <p:txBody>
          <a:bodyPr/>
          <a:lstStyle/>
          <a:p>
            <a:r>
              <a:rPr lang="en-US"/>
              <a:t>Nested Loops</a:t>
            </a:r>
          </a:p>
        </p:txBody>
      </p:sp>
      <p:sp>
        <p:nvSpPr>
          <p:cNvPr id="198658" name="Rectangle 2"/>
          <p:cNvSpPr>
            <a:spLocks noChangeArrowheads="1"/>
          </p:cNvSpPr>
          <p:nvPr>
            <p:ph type="body" idx="1"/>
          </p:nvPr>
        </p:nvSpPr>
        <p:spPr>
          <a:xfrm>
            <a:off x="1727200" y="2336800"/>
            <a:ext cx="10464800" cy="63881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198659" name="Rectangle 3"/>
          <p:cNvSpPr>
            <a:spLocks/>
          </p:cNvSpPr>
          <p:nvPr/>
        </p:nvSpPr>
        <p:spPr bwMode="auto">
          <a:xfrm>
            <a:off x="5952261" y="3678704"/>
            <a:ext cx="561267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dirty="0">
                <a:solidFill>
                  <a:srgbClr val="804000"/>
                </a:solidFill>
                <a:ea typeface="ＭＳ Ｐゴシック" charset="0"/>
                <a:cs typeface="Papyrus"/>
              </a:rPr>
              <a:t>ω</a:t>
            </a:r>
            <a:r>
              <a:rPr lang="en-US" baseline="32000" dirty="0">
                <a:solidFill>
                  <a:srgbClr val="804000"/>
                </a:solidFill>
                <a:ea typeface="ＭＳ Ｐゴシック" charset="0"/>
                <a:cs typeface="Gill Sans" charset="0"/>
              </a:rPr>
              <a:t>2</a:t>
            </a:r>
            <a:r>
              <a:rPr lang="en-US" dirty="0">
                <a:solidFill>
                  <a:srgbClr val="804000"/>
                </a:solidFill>
                <a:ea typeface="ＭＳ Ｐゴシック" charset="0"/>
                <a:cs typeface="Papyrus"/>
              </a:rPr>
              <a:t> (n - r) + </a:t>
            </a:r>
            <a:r>
              <a:rPr lang="en-US" dirty="0" err="1">
                <a:solidFill>
                  <a:srgbClr val="804000"/>
                </a:solidFill>
                <a:ea typeface="ＭＳ Ｐゴシック" charset="0"/>
                <a:cs typeface="Papyrus"/>
              </a:rPr>
              <a:t>ω</a:t>
            </a:r>
            <a:r>
              <a:rPr lang="en-US" dirty="0">
                <a:solidFill>
                  <a:srgbClr val="804000"/>
                </a:solidFill>
                <a:ea typeface="ＭＳ Ｐゴシック" charset="0"/>
                <a:cs typeface="Papyrus"/>
              </a:rPr>
              <a:t>(r - s) + k</a:t>
            </a:r>
            <a:endParaRPr lang="en-US" dirty="0">
              <a:solidFill>
                <a:srgbClr val="6E0500"/>
              </a:solidFill>
              <a:ea typeface="ＭＳ Ｐゴシック" charset="0"/>
              <a:cs typeface="Gill Sans" charset="0"/>
            </a:endParaRPr>
          </a:p>
          <a:p>
            <a:pPr algn="r"/>
            <a:endParaRPr lang="en-US" dirty="0">
              <a:solidFill>
                <a:srgbClr val="6E0500"/>
              </a:solidFill>
              <a:ea typeface="ＭＳ Ｐゴシック" charset="0"/>
              <a:cs typeface="Gill Sans" charset="0"/>
            </a:endParaRPr>
          </a:p>
          <a:p>
            <a:pPr algn="r"/>
            <a:endParaRPr lang="en-US" dirty="0">
              <a:solidFill>
                <a:srgbClr val="6E0500"/>
              </a:solidFill>
              <a:ea typeface="ＭＳ Ｐゴシック" charset="0"/>
              <a:cs typeface="Gill Sans" charset="0"/>
            </a:endParaRPr>
          </a:p>
        </p:txBody>
      </p:sp>
    </p:spTree>
  </p:cSld>
  <p:clrMapOvr>
    <a:masterClrMapping/>
  </p:clrMapOvr>
  <p:transition xmlns:p14="http://schemas.microsoft.com/office/powerpoint/2010/mai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ChangeArrowheads="1"/>
          </p:cNvSpPr>
          <p:nvPr>
            <p:ph type="title"/>
          </p:nvPr>
        </p:nvSpPr>
        <p:spPr>
          <a:ln/>
        </p:spPr>
        <p:txBody>
          <a:bodyPr/>
          <a:lstStyle/>
          <a:p>
            <a:r>
              <a:rPr lang="en-US"/>
              <a:t>Per Iteration</a:t>
            </a:r>
          </a:p>
        </p:txBody>
      </p:sp>
      <p:sp>
        <p:nvSpPr>
          <p:cNvPr id="199682" name="Rectangle 2"/>
          <p:cNvSpPr>
            <a:spLocks noChangeArrowheads="1"/>
          </p:cNvSpPr>
          <p:nvPr>
            <p:ph type="body" idx="1"/>
          </p:nvPr>
        </p:nvSpPr>
        <p:spPr>
          <a:xfrm>
            <a:off x="1727200" y="2336800"/>
            <a:ext cx="10464800" cy="63881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199683" name="Rectangle 3"/>
          <p:cNvSpPr>
            <a:spLocks/>
          </p:cNvSpPr>
          <p:nvPr/>
        </p:nvSpPr>
        <p:spPr bwMode="auto">
          <a:xfrm>
            <a:off x="6763102" y="3996204"/>
            <a:ext cx="31889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dirty="0" err="1">
                <a:solidFill>
                  <a:srgbClr val="804000"/>
                </a:solidFill>
                <a:ea typeface="ＭＳ Ｐゴシック" charset="0"/>
                <a:cs typeface="Papyrus"/>
              </a:rPr>
              <a:t>ω</a:t>
            </a:r>
            <a:r>
              <a:rPr lang="en-US" dirty="0">
                <a:solidFill>
                  <a:srgbClr val="6E0500"/>
                </a:solidFill>
                <a:ea typeface="ＭＳ Ｐゴシック" charset="0"/>
                <a:cs typeface="Gill Sans" charset="0"/>
              </a:rPr>
              <a:t>(n-r)+r+1-s</a:t>
            </a:r>
          </a:p>
          <a:p>
            <a:pPr algn="r"/>
            <a:endParaRPr lang="en-US" dirty="0">
              <a:solidFill>
                <a:srgbClr val="6E0500"/>
              </a:solidFill>
              <a:ea typeface="ＭＳ Ｐゴシック" charset="0"/>
              <a:cs typeface="Gill Sans" charset="0"/>
            </a:endParaRPr>
          </a:p>
          <a:p>
            <a:pPr algn="r"/>
            <a:endParaRPr lang="en-US" dirty="0">
              <a:solidFill>
                <a:srgbClr val="6E0500"/>
              </a:solidFill>
              <a:ea typeface="ＭＳ Ｐゴシック" charset="0"/>
              <a:cs typeface="Gill Sans" charset="0"/>
            </a:endParaRPr>
          </a:p>
        </p:txBody>
      </p:sp>
    </p:spTree>
  </p:cSld>
  <p:clrMapOvr>
    <a:masterClrMapping/>
  </p:clrMapOvr>
  <p:transition xmlns:p14="http://schemas.microsoft.com/office/powerpoint/2010/mai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p:cNvSpPr>
            <a:spLocks noChangeArrowheads="1"/>
          </p:cNvSpPr>
          <p:nvPr>
            <p:ph type="title"/>
          </p:nvPr>
        </p:nvSpPr>
        <p:spPr>
          <a:ln/>
        </p:spPr>
        <p:txBody>
          <a:bodyPr/>
          <a:lstStyle/>
          <a:p>
            <a:r>
              <a:rPr lang="en-US"/>
              <a:t>Lexicographic</a:t>
            </a:r>
          </a:p>
        </p:txBody>
      </p:sp>
      <p:sp>
        <p:nvSpPr>
          <p:cNvPr id="200706" name="Rectangle 2"/>
          <p:cNvSpPr>
            <a:spLocks noChangeArrowheads="1"/>
          </p:cNvSpPr>
          <p:nvPr>
            <p:ph type="body" idx="1"/>
          </p:nvPr>
        </p:nvSpPr>
        <p:spPr>
          <a:xfrm>
            <a:off x="1727200" y="2336800"/>
            <a:ext cx="10464800" cy="63881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200707" name="Rectangle 3"/>
          <p:cNvSpPr>
            <a:spLocks/>
          </p:cNvSpPr>
          <p:nvPr/>
        </p:nvSpPr>
        <p:spPr bwMode="auto">
          <a:xfrm>
            <a:off x="7091363" y="4019550"/>
            <a:ext cx="23399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a:solidFill>
                  <a:srgbClr val="6E0500"/>
                </a:solidFill>
                <a:ea typeface="ＭＳ Ｐゴシック" charset="0"/>
                <a:cs typeface="Gill Sans" charset="0"/>
              </a:rPr>
              <a:t>(n-r,r+1-s)</a:t>
            </a:r>
          </a:p>
          <a:p>
            <a:pPr algn="r"/>
            <a:endParaRPr lang="en-US">
              <a:solidFill>
                <a:srgbClr val="6E0500"/>
              </a:solidFill>
              <a:ea typeface="ＭＳ Ｐゴシック" charset="0"/>
              <a:cs typeface="Gill Sans" charset="0"/>
            </a:endParaRPr>
          </a:p>
          <a:p>
            <a:pPr algn="r"/>
            <a:endParaRPr lang="en-US">
              <a:solidFill>
                <a:srgbClr val="6E0500"/>
              </a:solidFill>
              <a:ea typeface="ＭＳ Ｐゴシック" charset="0"/>
              <a:cs typeface="Gill Sans" charset="0"/>
            </a:endParaRPr>
          </a:p>
        </p:txBody>
      </p:sp>
    </p:spTree>
  </p:cSld>
  <p:clrMapOvr>
    <a:masterClrMapping/>
  </p:clrMapOvr>
  <p:transition xmlns:p14="http://schemas.microsoft.com/office/powerpoint/2010/mai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
          <p:cNvSpPr>
            <a:spLocks noChangeArrowheads="1"/>
          </p:cNvSpPr>
          <p:nvPr>
            <p:ph type="title"/>
          </p:nvPr>
        </p:nvSpPr>
        <p:spPr>
          <a:ln/>
        </p:spPr>
        <p:txBody>
          <a:bodyPr/>
          <a:lstStyle/>
          <a:p>
            <a:r>
              <a:rPr lang="en-US"/>
              <a:t>Invariants</a:t>
            </a:r>
          </a:p>
        </p:txBody>
      </p:sp>
      <p:sp>
        <p:nvSpPr>
          <p:cNvPr id="201730" name="Rectangle 2"/>
          <p:cNvSpPr>
            <a:spLocks noChangeArrowheads="1"/>
          </p:cNvSpPr>
          <p:nvPr>
            <p:ph type="body" idx="1"/>
          </p:nvPr>
        </p:nvSpPr>
        <p:spPr>
          <a:xfrm>
            <a:off x="1727200" y="2336800"/>
            <a:ext cx="10464800" cy="63881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201731" name="Rectangle 3"/>
          <p:cNvSpPr>
            <a:spLocks/>
          </p:cNvSpPr>
          <p:nvPr/>
        </p:nvSpPr>
        <p:spPr bwMode="auto">
          <a:xfrm>
            <a:off x="4921527" y="3711138"/>
            <a:ext cx="450981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dirty="0">
                <a:solidFill>
                  <a:srgbClr val="6E0500"/>
                </a:solidFill>
                <a:ea typeface="ＭＳ Ｐゴシック" charset="0"/>
                <a:cs typeface="Papyrus"/>
              </a:rPr>
              <a:t>1≤</a:t>
            </a:r>
            <a:r>
              <a:rPr lang="en-US" dirty="0">
                <a:solidFill>
                  <a:srgbClr val="6E0500"/>
                </a:solidFill>
                <a:ea typeface="ＭＳ Ｐゴシック" charset="0"/>
                <a:cs typeface="Gill Sans" charset="0"/>
              </a:rPr>
              <a:t>r</a:t>
            </a:r>
            <a:r>
              <a:rPr lang="en-US" dirty="0">
                <a:solidFill>
                  <a:srgbClr val="6E0500"/>
                </a:solidFill>
                <a:ea typeface="ＭＳ Ｐゴシック" charset="0"/>
                <a:cs typeface="Papyrus"/>
              </a:rPr>
              <a:t>≤n</a:t>
            </a:r>
          </a:p>
          <a:p>
            <a:pPr algn="r"/>
            <a:endParaRPr lang="en-US" dirty="0">
              <a:solidFill>
                <a:srgbClr val="6E0500"/>
              </a:solidFill>
              <a:ea typeface="ＭＳ Ｐゴシック" charset="0"/>
              <a:cs typeface="Papyrus"/>
            </a:endParaRPr>
          </a:p>
          <a:p>
            <a:pPr algn="r"/>
            <a:endParaRPr lang="en-US" dirty="0">
              <a:solidFill>
                <a:srgbClr val="6E0500"/>
              </a:solidFill>
              <a:ea typeface="ＭＳ Ｐゴシック" charset="0"/>
              <a:cs typeface="Papyrus"/>
            </a:endParaRPr>
          </a:p>
          <a:p>
            <a:pPr algn="r"/>
            <a:r>
              <a:rPr lang="en-US" dirty="0">
                <a:solidFill>
                  <a:srgbClr val="6E0500"/>
                </a:solidFill>
                <a:ea typeface="ＭＳ Ｐゴシック" charset="0"/>
                <a:cs typeface="Papyrus"/>
              </a:rPr>
              <a:t>1≤s≤r+1</a:t>
            </a:r>
          </a:p>
        </p:txBody>
      </p:sp>
    </p:spTree>
  </p:cSld>
  <p:clrMapOvr>
    <a:masterClrMapping/>
  </p:clrMapOvr>
  <p:transition xmlns:p14="http://schemas.microsoft.com/office/powerpoint/2010/mai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
          <p:cNvSpPr>
            <a:spLocks noChangeArrowheads="1"/>
          </p:cNvSpPr>
          <p:nvPr>
            <p:ph type="title"/>
          </p:nvPr>
        </p:nvSpPr>
        <p:spPr>
          <a:xfrm>
            <a:off x="838200" y="635000"/>
            <a:ext cx="11328400" cy="2108200"/>
          </a:xfrm>
          <a:ln/>
        </p:spPr>
        <p:txBody>
          <a:bodyPr/>
          <a:lstStyle/>
          <a:p>
            <a:r>
              <a:rPr lang="en-US"/>
              <a:t>Well-Founded Orderings</a:t>
            </a:r>
          </a:p>
        </p:txBody>
      </p:sp>
      <p:sp>
        <p:nvSpPr>
          <p:cNvPr id="202754" name="Rectangle 2"/>
          <p:cNvSpPr>
            <a:spLocks noChangeArrowheads="1"/>
          </p:cNvSpPr>
          <p:nvPr>
            <p:ph type="body" idx="1"/>
          </p:nvPr>
        </p:nvSpPr>
        <p:spPr>
          <a:ln/>
        </p:spPr>
        <p:txBody>
          <a:bodyPr/>
          <a:lstStyle/>
          <a:p>
            <a:pPr marL="571500" indent="-304800"/>
            <a:r>
              <a:rPr lang="en-US"/>
              <a:t>No infinite descending sequences</a:t>
            </a:r>
          </a:p>
          <a:p>
            <a:pPr marL="571500" indent="-304800"/>
            <a:r>
              <a:rPr lang="en-US"/>
              <a:t>x1 &gt; x2 &gt; x3 &gt; ...</a:t>
            </a:r>
          </a:p>
        </p:txBody>
      </p:sp>
    </p:spTree>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39025" y="-263525"/>
            <a:ext cx="21074063" cy="1003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ChangeArrowheads="1"/>
          </p:cNvSpPr>
          <p:nvPr>
            <p:ph type="title"/>
          </p:nvPr>
        </p:nvSpPr>
        <p:spPr>
          <a:ln/>
        </p:spPr>
        <p:txBody>
          <a:bodyPr/>
          <a:lstStyle/>
          <a:p>
            <a:r>
              <a:rPr lang="en-US"/>
              <a:t>Well-Founded Induction</a:t>
            </a:r>
          </a:p>
        </p:txBody>
      </p:sp>
      <p:sp>
        <p:nvSpPr>
          <p:cNvPr id="203778" name="Rectangle 2"/>
          <p:cNvSpPr>
            <a:spLocks noChangeArrowheads="1"/>
          </p:cNvSpPr>
          <p:nvPr>
            <p:ph type="body" idx="1"/>
          </p:nvPr>
        </p:nvSpPr>
        <p:spPr>
          <a:ln/>
        </p:spPr>
        <p:txBody>
          <a:bodyPr/>
          <a:lstStyle/>
          <a:p>
            <a:pPr>
              <a:lnSpc>
                <a:spcPct val="60000"/>
              </a:lnSpc>
            </a:pPr>
            <a:r>
              <a:rPr lang="en-US" u="sng">
                <a:cs typeface="Apple Symbols" charset="0"/>
              </a:rPr>
              <a:t>∀x∈X. [∀y&lt;x. P(y)] ⇒ P(x)</a:t>
            </a:r>
            <a:endParaRPr lang="en-US" u="sng"/>
          </a:p>
          <a:p>
            <a:pPr>
              <a:lnSpc>
                <a:spcPct val="60000"/>
              </a:lnSpc>
            </a:pPr>
            <a:r>
              <a:rPr lang="en-US">
                <a:cs typeface="Apple Symbols" charset="0"/>
              </a:rPr>
              <a:t>∀x∈X. P(x)</a:t>
            </a:r>
            <a:endParaRPr lang="en-US"/>
          </a:p>
        </p:txBody>
      </p:sp>
      <p:sp>
        <p:nvSpPr>
          <p:cNvPr id="203779" name="Rectangle 3"/>
          <p:cNvSpPr>
            <a:spLocks/>
          </p:cNvSpPr>
          <p:nvPr/>
        </p:nvSpPr>
        <p:spPr bwMode="auto">
          <a:xfrm>
            <a:off x="9005888" y="7435850"/>
            <a:ext cx="13287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Why?</a:t>
            </a:r>
          </a:p>
        </p:txBody>
      </p:sp>
      <p:sp>
        <p:nvSpPr>
          <p:cNvPr id="203780" name="Rectangle 4"/>
          <p:cNvSpPr>
            <a:spLocks/>
          </p:cNvSpPr>
          <p:nvPr/>
        </p:nvSpPr>
        <p:spPr bwMode="auto">
          <a:xfrm>
            <a:off x="2063750" y="2978150"/>
            <a:ext cx="3327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&gt; is a wfo of X</a:t>
            </a:r>
          </a:p>
        </p:txBody>
      </p:sp>
    </p:spTree>
  </p:cSld>
  <p:clrMapOvr>
    <a:masterClrMapping/>
  </p:clrMapOvr>
  <p:transition xmlns:p14="http://schemas.microsoft.com/office/powerpoint/2010/mai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p:cNvSpPr>
            <a:spLocks noChangeArrowheads="1"/>
          </p:cNvSpPr>
          <p:nvPr>
            <p:ph type="title"/>
          </p:nvPr>
        </p:nvSpPr>
        <p:spPr>
          <a:ln/>
        </p:spPr>
        <p:txBody>
          <a:bodyPr/>
          <a:lstStyle/>
          <a:p>
            <a:r>
              <a:rPr lang="en-US"/>
              <a:t>David Gries</a:t>
            </a:r>
          </a:p>
        </p:txBody>
      </p:sp>
      <p:sp>
        <p:nvSpPr>
          <p:cNvPr id="204802" name="Rectangle 2"/>
          <p:cNvSpPr>
            <a:spLocks noChangeArrowheads="1"/>
          </p:cNvSpPr>
          <p:nvPr>
            <p:ph type="body" idx="1"/>
          </p:nvPr>
        </p:nvSpPr>
        <p:spPr>
          <a:ln/>
        </p:spPr>
        <p:txBody>
          <a:bodyPr/>
          <a:lstStyle/>
          <a:p>
            <a:pPr marL="889000"/>
            <a:r>
              <a:rPr lang="en-US"/>
              <a:t>Under the reasonable assumption that nondeterminism is bounded, the two methods are equivalent…. In this situation, we prefer using strong termination.</a:t>
            </a:r>
          </a:p>
        </p:txBody>
      </p:sp>
    </p:spTree>
  </p:cSld>
  <p:clrMapOvr>
    <a:masterClrMapping/>
  </p:clrMapOvr>
  <p:transition xmlns:p14="http://schemas.microsoft.com/office/powerpoint/2010/mai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200"/>
            <a:ext cx="129921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
          <p:cNvSpPr>
            <a:spLocks noChangeArrowheads="1"/>
          </p:cNvSpPr>
          <p:nvPr>
            <p:ph type="title"/>
          </p:nvPr>
        </p:nvSpPr>
        <p:spPr>
          <a:ln/>
        </p:spPr>
        <p:txBody>
          <a:bodyPr/>
          <a:lstStyle/>
          <a:p>
            <a:endParaRPr lang="en-US"/>
          </a:p>
        </p:txBody>
      </p:sp>
      <p:sp>
        <p:nvSpPr>
          <p:cNvPr id="206850" name="Rectangle 2"/>
          <p:cNvSpPr>
            <a:spLocks noChangeArrowheads="1"/>
          </p:cNvSpPr>
          <p:nvPr>
            <p:ph type="body" idx="1"/>
          </p:nvPr>
        </p:nvSpPr>
        <p:spPr>
          <a:ln/>
        </p:spPr>
        <p:txBody>
          <a:bodyPr/>
          <a:lstStyle/>
          <a:p>
            <a:pPr marL="889000"/>
            <a:endParaRPr lang="en-US"/>
          </a:p>
        </p:txBody>
      </p:sp>
      <p:pic>
        <p:nvPicPr>
          <p:cNvPr id="206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3962400"/>
            <a:ext cx="13104813" cy="155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p:cNvSpPr>
            <a:spLocks noChangeArrowheads="1"/>
          </p:cNvSpPr>
          <p:nvPr>
            <p:ph type="title"/>
          </p:nvPr>
        </p:nvSpPr>
        <p:spPr>
          <a:ln/>
        </p:spPr>
        <p:txBody>
          <a:bodyPr/>
          <a:lstStyle/>
          <a:p>
            <a:r>
              <a:rPr lang="en-US"/>
              <a:t>Contra-Gries</a:t>
            </a:r>
          </a:p>
        </p:txBody>
      </p:sp>
      <p:sp>
        <p:nvSpPr>
          <p:cNvPr id="207874" name="Rectangle 2"/>
          <p:cNvSpPr>
            <a:spLocks noChangeArrowheads="1"/>
          </p:cNvSpPr>
          <p:nvPr>
            <p:ph type="body" idx="1"/>
          </p:nvPr>
        </p:nvSpPr>
        <p:spPr>
          <a:ln/>
        </p:spPr>
        <p:txBody>
          <a:bodyPr/>
          <a:lstStyle/>
          <a:p>
            <a:pPr marL="889000"/>
            <a:r>
              <a:rPr lang="en-US"/>
              <a:t>To prove terminating with a natural (strong) ranking function </a:t>
            </a:r>
            <a:r>
              <a:rPr lang="en-US">
                <a:solidFill>
                  <a:srgbClr val="FF2712"/>
                </a:solidFill>
              </a:rPr>
              <a:t>requires</a:t>
            </a:r>
            <a:r>
              <a:rPr lang="en-US"/>
              <a:t> </a:t>
            </a:r>
            <a:r>
              <a:rPr lang="en-US">
                <a:latin typeface="Symbol" charset="0"/>
                <a:cs typeface="Symbol" charset="0"/>
                <a:sym typeface="Symbol" charset="0"/>
              </a:rPr>
              <a:t>ε</a:t>
            </a:r>
            <a:r>
              <a:rPr lang="en-US" baseline="-20000"/>
              <a:t>0</a:t>
            </a:r>
            <a:r>
              <a:rPr lang="en-US"/>
              <a:t>-induction</a:t>
            </a:r>
          </a:p>
        </p:txBody>
      </p:sp>
    </p:spTree>
  </p:cSld>
  <p:clrMapOvr>
    <a:masterClrMapping/>
  </p:clrMapOvr>
  <p:transition xmlns:p14="http://schemas.microsoft.com/office/powerpoint/2010/mai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
          <p:cNvSpPr>
            <a:spLocks noChangeArrowheads="1"/>
          </p:cNvSpPr>
          <p:nvPr>
            <p:ph type="title"/>
          </p:nvPr>
        </p:nvSpPr>
        <p:spPr>
          <a:ln/>
        </p:spPr>
        <p:txBody>
          <a:bodyPr/>
          <a:lstStyle/>
          <a:p>
            <a:r>
              <a:rPr lang="en-US"/>
              <a:t>All-Purpose Ranks</a:t>
            </a:r>
          </a:p>
        </p:txBody>
      </p:sp>
      <p:sp>
        <p:nvSpPr>
          <p:cNvPr id="208898" name="Rectangle 2"/>
          <p:cNvSpPr>
            <a:spLocks noChangeArrowheads="1"/>
          </p:cNvSpPr>
          <p:nvPr>
            <p:ph type="body" idx="1"/>
          </p:nvPr>
        </p:nvSpPr>
        <p:spPr>
          <a:ln/>
        </p:spPr>
        <p:txBody>
          <a:bodyPr/>
          <a:lstStyle/>
          <a:p>
            <a:r>
              <a:rPr lang="en-US" dirty="0"/>
              <a:t>0 &lt; 1 &lt; 2 &lt; </a:t>
            </a:r>
            <a:r>
              <a:rPr lang="en-US" sz="4300" baseline="32000" dirty="0"/>
              <a:t>...</a:t>
            </a:r>
          </a:p>
          <a:p>
            <a:r>
              <a:rPr lang="en-US" dirty="0">
                <a:cs typeface="Papyrus"/>
              </a:rPr>
              <a:t>&lt; </a:t>
            </a:r>
            <a:r>
              <a:rPr lang="en-US" dirty="0" err="1">
                <a:cs typeface="Papyrus"/>
              </a:rPr>
              <a:t>ω</a:t>
            </a:r>
            <a:r>
              <a:rPr lang="en-US" dirty="0">
                <a:cs typeface="Papyrus"/>
              </a:rPr>
              <a:t> &lt; ω+1 &lt; ω+2 &lt; </a:t>
            </a:r>
            <a:r>
              <a:rPr lang="en-US" sz="4300" baseline="32000" dirty="0"/>
              <a:t>...</a:t>
            </a:r>
            <a:endParaRPr lang="en-US" dirty="0"/>
          </a:p>
          <a:p>
            <a:r>
              <a:rPr lang="en-US" dirty="0">
                <a:cs typeface="Papyrus"/>
              </a:rPr>
              <a:t>&lt; ω2 &lt; ω2+1 &lt; </a:t>
            </a:r>
            <a:r>
              <a:rPr lang="en-US" sz="4300" baseline="32000" dirty="0"/>
              <a:t>...</a:t>
            </a:r>
            <a:r>
              <a:rPr lang="en-US" dirty="0">
                <a:cs typeface="Papyrus"/>
              </a:rPr>
              <a:t> &lt; ω3 &lt; </a:t>
            </a:r>
            <a:r>
              <a:rPr lang="en-US" sz="4300" baseline="32000" dirty="0"/>
              <a:t>...</a:t>
            </a:r>
            <a:r>
              <a:rPr lang="en-US" dirty="0">
                <a:cs typeface="Papyrus"/>
              </a:rPr>
              <a:t> &lt; ω4 &lt; </a:t>
            </a:r>
            <a:r>
              <a:rPr lang="en-US" sz="4300" baseline="32000" dirty="0"/>
              <a:t>...</a:t>
            </a:r>
            <a:endParaRPr lang="en-US" dirty="0"/>
          </a:p>
          <a:p>
            <a:r>
              <a:rPr lang="en-US" dirty="0">
                <a:cs typeface="Papyrus"/>
              </a:rPr>
              <a:t>&lt; ω</a:t>
            </a:r>
            <a:r>
              <a:rPr lang="en-US" sz="4300" baseline="32000" dirty="0"/>
              <a:t>2  </a:t>
            </a:r>
            <a:r>
              <a:rPr lang="en-US" dirty="0">
                <a:cs typeface="Papyrus"/>
              </a:rPr>
              <a:t>&lt; ω</a:t>
            </a:r>
            <a:r>
              <a:rPr lang="en-US" sz="4300" baseline="32000" dirty="0"/>
              <a:t>2</a:t>
            </a:r>
            <a:r>
              <a:rPr lang="en-US" dirty="0"/>
              <a:t>+1 &lt; </a:t>
            </a:r>
            <a:r>
              <a:rPr lang="en-US" sz="4300" baseline="32000" dirty="0"/>
              <a:t>...</a:t>
            </a:r>
            <a:r>
              <a:rPr lang="en-US" dirty="0">
                <a:cs typeface="Papyrus"/>
              </a:rPr>
              <a:t> &lt; ω</a:t>
            </a:r>
            <a:r>
              <a:rPr lang="en-US" sz="4300" baseline="32000" dirty="0"/>
              <a:t>2</a:t>
            </a:r>
            <a:r>
              <a:rPr lang="en-US" dirty="0">
                <a:cs typeface="Papyrus"/>
              </a:rPr>
              <a:t>+ω &lt; ω</a:t>
            </a:r>
            <a:r>
              <a:rPr lang="en-US" sz="4300" baseline="32000" dirty="0"/>
              <a:t>2</a:t>
            </a:r>
            <a:r>
              <a:rPr lang="en-US" dirty="0">
                <a:cs typeface="Papyrus"/>
              </a:rPr>
              <a:t>+ω+1 &lt; </a:t>
            </a:r>
            <a:r>
              <a:rPr lang="en-US" sz="4300" baseline="32000" dirty="0"/>
              <a:t>...</a:t>
            </a:r>
            <a:endParaRPr lang="en-US" dirty="0"/>
          </a:p>
          <a:p>
            <a:r>
              <a:rPr lang="en-US" dirty="0">
                <a:cs typeface="Papyrus"/>
              </a:rPr>
              <a:t>&lt; ω</a:t>
            </a:r>
            <a:r>
              <a:rPr lang="en-US" sz="4300" baseline="32000" dirty="0"/>
              <a:t>3  </a:t>
            </a:r>
            <a:r>
              <a:rPr lang="en-US" dirty="0">
                <a:cs typeface="Papyrus"/>
              </a:rPr>
              <a:t>&lt; ω</a:t>
            </a:r>
            <a:r>
              <a:rPr lang="en-US" sz="4300" baseline="32000" dirty="0"/>
              <a:t>3</a:t>
            </a:r>
            <a:r>
              <a:rPr lang="en-US" dirty="0"/>
              <a:t>+1 &lt;</a:t>
            </a:r>
            <a:r>
              <a:rPr lang="en-US" sz="4300" baseline="32000" dirty="0"/>
              <a:t> ... </a:t>
            </a:r>
            <a:r>
              <a:rPr lang="en-US" dirty="0">
                <a:cs typeface="Papyrus"/>
              </a:rPr>
              <a:t>&lt; ω</a:t>
            </a:r>
            <a:r>
              <a:rPr lang="en-US" sz="4300" baseline="32000" dirty="0"/>
              <a:t>4  </a:t>
            </a:r>
            <a:r>
              <a:rPr lang="en-US" dirty="0"/>
              <a:t>&lt; </a:t>
            </a:r>
            <a:r>
              <a:rPr lang="en-US" sz="4300" baseline="32000" dirty="0"/>
              <a:t>... </a:t>
            </a:r>
            <a:r>
              <a:rPr lang="en-US" dirty="0">
                <a:cs typeface="Papyrus"/>
              </a:rPr>
              <a:t>&lt; ω</a:t>
            </a:r>
            <a:r>
              <a:rPr lang="en-US" sz="4300" baseline="32000" dirty="0"/>
              <a:t>5  </a:t>
            </a:r>
            <a:r>
              <a:rPr lang="en-US" dirty="0"/>
              <a:t>&lt;</a:t>
            </a:r>
            <a:r>
              <a:rPr lang="en-US" sz="4300" baseline="32000" dirty="0"/>
              <a:t>... </a:t>
            </a:r>
          </a:p>
          <a:p>
            <a:r>
              <a:rPr lang="en-US" dirty="0">
                <a:cs typeface="Papyrus"/>
              </a:rPr>
              <a:t>&lt; </a:t>
            </a:r>
            <a:r>
              <a:rPr lang="en-US" dirty="0" err="1">
                <a:cs typeface="Papyrus"/>
              </a:rPr>
              <a:t>ω</a:t>
            </a:r>
            <a:r>
              <a:rPr lang="en-US" baseline="32000" dirty="0" err="1">
                <a:cs typeface="Papyrus"/>
              </a:rPr>
              <a:t>ω</a:t>
            </a:r>
            <a:r>
              <a:rPr lang="en-US" sz="4300" baseline="32000" dirty="0"/>
              <a:t>  </a:t>
            </a:r>
            <a:r>
              <a:rPr lang="en-US" dirty="0"/>
              <a:t>&lt; </a:t>
            </a:r>
            <a:r>
              <a:rPr lang="en-US" sz="4300" baseline="32000" dirty="0"/>
              <a:t>... </a:t>
            </a:r>
            <a:r>
              <a:rPr lang="en-US" dirty="0">
                <a:cs typeface="Papyrus"/>
              </a:rPr>
              <a:t>&lt; </a:t>
            </a:r>
            <a:r>
              <a:rPr lang="en-US" dirty="0" err="1">
                <a:cs typeface="Papyrus"/>
              </a:rPr>
              <a:t>ω</a:t>
            </a:r>
            <a:r>
              <a:rPr lang="en-US" baseline="32000" dirty="0" err="1">
                <a:cs typeface="Papyrus"/>
              </a:rPr>
              <a:t>ω</a:t>
            </a:r>
            <a:r>
              <a:rPr lang="en-US" sz="4300" baseline="32000" dirty="0"/>
              <a:t>    </a:t>
            </a:r>
            <a:r>
              <a:rPr lang="en-US" dirty="0"/>
              <a:t>&lt; </a:t>
            </a:r>
            <a:r>
              <a:rPr lang="en-US" sz="4300" baseline="32000" dirty="0"/>
              <a:t>... </a:t>
            </a:r>
            <a:r>
              <a:rPr lang="en-US" dirty="0">
                <a:cs typeface="Papyrus"/>
              </a:rPr>
              <a:t>&lt; </a:t>
            </a:r>
            <a:r>
              <a:rPr lang="en-US" dirty="0" err="1">
                <a:cs typeface="Papyrus"/>
              </a:rPr>
              <a:t>ω</a:t>
            </a:r>
            <a:r>
              <a:rPr lang="en-US" baseline="32000" dirty="0" err="1">
                <a:cs typeface="Papyrus"/>
              </a:rPr>
              <a:t>ω</a:t>
            </a:r>
            <a:r>
              <a:rPr lang="en-US" baseline="32000" dirty="0">
                <a:cs typeface="Papyrus"/>
              </a:rPr>
              <a:t>         </a:t>
            </a:r>
            <a:r>
              <a:rPr lang="en-US" dirty="0"/>
              <a:t>&lt;</a:t>
            </a:r>
            <a:r>
              <a:rPr lang="en-US" sz="4300" baseline="32000" dirty="0"/>
              <a:t>... </a:t>
            </a:r>
          </a:p>
          <a:p>
            <a:r>
              <a:rPr lang="en-US" sz="4300" baseline="32000" dirty="0"/>
              <a:t>x</a:t>
            </a:r>
            <a:endParaRPr lang="en-US" dirty="0"/>
          </a:p>
          <a:p>
            <a:endParaRPr lang="en-US" dirty="0"/>
          </a:p>
          <a:p>
            <a:endParaRPr lang="en-US" dirty="0"/>
          </a:p>
        </p:txBody>
      </p:sp>
      <p:sp>
        <p:nvSpPr>
          <p:cNvPr id="208899" name="Rectangle 3"/>
          <p:cNvSpPr>
            <a:spLocks/>
          </p:cNvSpPr>
          <p:nvPr/>
        </p:nvSpPr>
        <p:spPr bwMode="auto">
          <a:xfrm>
            <a:off x="4635500" y="7874456"/>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1200"/>
              </a:spcBef>
            </a:pPr>
            <a:r>
              <a:rPr lang="en-US" baseline="32000" dirty="0" err="1">
                <a:solidFill>
                  <a:schemeClr val="tx1"/>
                </a:solidFill>
                <a:ea typeface="ＭＳ Ｐゴシック" charset="0"/>
                <a:cs typeface="Papyrus"/>
              </a:rPr>
              <a:t>ω</a:t>
            </a:r>
            <a:endParaRPr lang="en-US" baseline="32000" dirty="0">
              <a:solidFill>
                <a:schemeClr val="tx1"/>
              </a:solidFill>
              <a:ea typeface="ＭＳ Ｐゴシック" charset="0"/>
              <a:cs typeface="Papyrus"/>
            </a:endParaRPr>
          </a:p>
        </p:txBody>
      </p:sp>
      <p:sp>
        <p:nvSpPr>
          <p:cNvPr id="208900" name="Rectangle 4"/>
          <p:cNvSpPr>
            <a:spLocks/>
          </p:cNvSpPr>
          <p:nvPr/>
        </p:nvSpPr>
        <p:spPr bwMode="auto">
          <a:xfrm>
            <a:off x="6997700" y="7931606"/>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1200"/>
              </a:spcBef>
            </a:pPr>
            <a:r>
              <a:rPr lang="en-US" baseline="32000" dirty="0" err="1">
                <a:solidFill>
                  <a:schemeClr val="tx1"/>
                </a:solidFill>
                <a:ea typeface="ＭＳ Ｐゴシック" charset="0"/>
                <a:cs typeface="Papyrus"/>
              </a:rPr>
              <a:t>ω</a:t>
            </a:r>
            <a:endParaRPr lang="en-US" baseline="32000" dirty="0">
              <a:solidFill>
                <a:schemeClr val="tx1"/>
              </a:solidFill>
              <a:ea typeface="ＭＳ Ｐゴシック" charset="0"/>
              <a:cs typeface="Papyrus"/>
            </a:endParaRPr>
          </a:p>
        </p:txBody>
      </p:sp>
      <p:sp>
        <p:nvSpPr>
          <p:cNvPr id="208901" name="Rectangle 5"/>
          <p:cNvSpPr>
            <a:spLocks/>
          </p:cNvSpPr>
          <p:nvPr/>
        </p:nvSpPr>
        <p:spPr bwMode="auto">
          <a:xfrm>
            <a:off x="7289800" y="7766506"/>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1200"/>
              </a:spcBef>
            </a:pPr>
            <a:r>
              <a:rPr lang="en-US" baseline="32000" dirty="0" err="1">
                <a:solidFill>
                  <a:schemeClr val="tx1"/>
                </a:solidFill>
                <a:ea typeface="ＭＳ Ｐゴシック" charset="0"/>
                <a:cs typeface="Papyrus"/>
              </a:rPr>
              <a:t>ω</a:t>
            </a:r>
            <a:endParaRPr lang="en-US" baseline="32000" dirty="0">
              <a:solidFill>
                <a:schemeClr val="tx1"/>
              </a:solidFill>
              <a:ea typeface="ＭＳ Ｐゴシック" charset="0"/>
              <a:cs typeface="Papyrus"/>
            </a:endParaRPr>
          </a:p>
        </p:txBody>
      </p:sp>
    </p:spTree>
  </p:cSld>
  <p:clrMapOvr>
    <a:masterClrMapping/>
  </p:clrMapOvr>
  <p:transition xmlns:p14="http://schemas.microsoft.com/office/powerpoint/2010/mai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ChangeArrowheads="1"/>
          </p:cNvSpPr>
          <p:nvPr>
            <p:ph type="title"/>
          </p:nvPr>
        </p:nvSpPr>
        <p:spPr>
          <a:xfrm>
            <a:off x="977900" y="823913"/>
            <a:ext cx="11049000" cy="1711325"/>
          </a:xfrm>
          <a:ln/>
        </p:spPr>
        <p:txBody>
          <a:bodyPr/>
          <a:lstStyle/>
          <a:p>
            <a:r>
              <a:rPr lang="en-US"/>
              <a:t>Ordinals</a:t>
            </a:r>
          </a:p>
        </p:txBody>
      </p:sp>
      <p:sp>
        <p:nvSpPr>
          <p:cNvPr id="209922" name="Rectangle 2"/>
          <p:cNvSpPr>
            <a:spLocks noChangeArrowheads="1"/>
          </p:cNvSpPr>
          <p:nvPr>
            <p:ph type="body" idx="1"/>
          </p:nvPr>
        </p:nvSpPr>
        <p:spPr>
          <a:xfrm>
            <a:off x="647700" y="2535238"/>
            <a:ext cx="11709400" cy="7218362"/>
          </a:xfrm>
          <a:ln/>
        </p:spPr>
        <p:txBody>
          <a:bodyPr/>
          <a:lstStyle/>
          <a:p>
            <a:pPr marL="544513" indent="-487363">
              <a:lnSpc>
                <a:spcPct val="90000"/>
              </a:lnSpc>
            </a:pPr>
            <a:r>
              <a:rPr lang="en-US"/>
              <a:t>0, 1, 2, ...,</a:t>
            </a:r>
          </a:p>
          <a:p>
            <a:pPr marL="544513" indent="-487363">
              <a:lnSpc>
                <a:spcPct val="90000"/>
              </a:lnSpc>
            </a:pPr>
            <a:r>
              <a:rPr lang="en-US">
                <a:latin typeface="Symbol" charset="0"/>
                <a:cs typeface="Symbol" charset="0"/>
                <a:sym typeface="Symbol" charset="0"/>
              </a:rPr>
              <a:t>ω</a:t>
            </a:r>
            <a:r>
              <a:rPr lang="en-US"/>
              <a:t>, </a:t>
            </a:r>
            <a:r>
              <a:rPr lang="en-US">
                <a:latin typeface="Symbol" charset="0"/>
                <a:cs typeface="Symbol" charset="0"/>
                <a:sym typeface="Symbol" charset="0"/>
              </a:rPr>
              <a:t>ω</a:t>
            </a:r>
            <a:r>
              <a:rPr lang="en-US"/>
              <a:t>+1, </a:t>
            </a:r>
            <a:r>
              <a:rPr lang="en-US">
                <a:latin typeface="Symbol" charset="0"/>
                <a:cs typeface="Symbol" charset="0"/>
                <a:sym typeface="Symbol" charset="0"/>
              </a:rPr>
              <a:t>ω</a:t>
            </a:r>
            <a:r>
              <a:rPr lang="en-US"/>
              <a:t>+2, ..., </a:t>
            </a:r>
          </a:p>
          <a:p>
            <a:pPr marL="544513" indent="-487363">
              <a:lnSpc>
                <a:spcPct val="90000"/>
              </a:lnSpc>
            </a:pPr>
            <a:r>
              <a:rPr lang="en-US">
                <a:latin typeface="Symbol" charset="0"/>
                <a:cs typeface="Symbol" charset="0"/>
                <a:sym typeface="Symbol" charset="0"/>
              </a:rPr>
              <a:t>ω</a:t>
            </a:r>
            <a:r>
              <a:rPr lang="en-US"/>
              <a:t>2, </a:t>
            </a:r>
            <a:r>
              <a:rPr lang="en-US">
                <a:latin typeface="Symbol" charset="0"/>
                <a:cs typeface="Symbol" charset="0"/>
                <a:sym typeface="Symbol" charset="0"/>
              </a:rPr>
              <a:t>ω</a:t>
            </a:r>
            <a:r>
              <a:rPr lang="en-US"/>
              <a:t>2+1, ..., </a:t>
            </a:r>
            <a:r>
              <a:rPr lang="en-US">
                <a:latin typeface="Symbol" charset="0"/>
                <a:cs typeface="Symbol" charset="0"/>
                <a:sym typeface="Symbol" charset="0"/>
              </a:rPr>
              <a:t>ω</a:t>
            </a:r>
            <a:r>
              <a:rPr lang="en-US"/>
              <a:t>3, ..., </a:t>
            </a:r>
          </a:p>
          <a:p>
            <a:pPr marL="544513" indent="-487363">
              <a:lnSpc>
                <a:spcPct val="90000"/>
              </a:lnSpc>
            </a:pPr>
            <a:r>
              <a:rPr lang="en-US">
                <a:latin typeface="Symbol" charset="0"/>
                <a:cs typeface="Symbol" charset="0"/>
                <a:sym typeface="Symbol" charset="0"/>
              </a:rPr>
              <a:t>ω</a:t>
            </a:r>
            <a:r>
              <a:rPr lang="en-US" baseline="30000"/>
              <a:t>2</a:t>
            </a:r>
            <a:r>
              <a:rPr lang="en-US"/>
              <a:t>, ..., </a:t>
            </a:r>
            <a:r>
              <a:rPr lang="en-US">
                <a:latin typeface="Symbol" charset="0"/>
                <a:cs typeface="Symbol" charset="0"/>
                <a:sym typeface="Symbol" charset="0"/>
              </a:rPr>
              <a:t>ω</a:t>
            </a:r>
            <a:r>
              <a:rPr lang="en-US" baseline="30000"/>
              <a:t>2</a:t>
            </a:r>
            <a:r>
              <a:rPr lang="en-US"/>
              <a:t>+</a:t>
            </a:r>
            <a:r>
              <a:rPr lang="en-US">
                <a:latin typeface="Symbol" charset="0"/>
                <a:cs typeface="Symbol" charset="0"/>
                <a:sym typeface="Symbol" charset="0"/>
              </a:rPr>
              <a:t>ω</a:t>
            </a:r>
            <a:r>
              <a:rPr lang="en-US"/>
              <a:t>2+3, ..., </a:t>
            </a:r>
            <a:r>
              <a:rPr lang="en-US">
                <a:latin typeface="Symbol" charset="0"/>
                <a:cs typeface="Symbol" charset="0"/>
                <a:sym typeface="Symbol" charset="0"/>
              </a:rPr>
              <a:t>ω</a:t>
            </a:r>
            <a:r>
              <a:rPr lang="en-US" baseline="30000"/>
              <a:t>3</a:t>
            </a:r>
            <a:r>
              <a:rPr lang="en-US"/>
              <a:t>, ..., </a:t>
            </a:r>
          </a:p>
          <a:p>
            <a:pPr marL="544513" indent="-487363">
              <a:lnSpc>
                <a:spcPct val="90000"/>
              </a:lnSpc>
            </a:pPr>
            <a:r>
              <a:rPr lang="en-US">
                <a:latin typeface="Symbol" charset="0"/>
                <a:cs typeface="Symbol" charset="0"/>
                <a:sym typeface="Symbol" charset="0"/>
              </a:rPr>
              <a:t>ω</a:t>
            </a:r>
            <a:r>
              <a:rPr lang="en-US" baseline="30000">
                <a:latin typeface="Symbol" charset="0"/>
                <a:cs typeface="Symbol" charset="0"/>
                <a:sym typeface="Symbol" charset="0"/>
              </a:rPr>
              <a:t>ω</a:t>
            </a:r>
            <a:r>
              <a:rPr lang="en-US"/>
              <a:t>, ..., </a:t>
            </a:r>
            <a:r>
              <a:rPr lang="en-US">
                <a:latin typeface="Symbol" charset="0"/>
                <a:cs typeface="Symbol" charset="0"/>
                <a:sym typeface="Symbol" charset="0"/>
              </a:rPr>
              <a:t>ω</a:t>
            </a:r>
            <a:r>
              <a:rPr lang="en-US" baseline="30000">
                <a:latin typeface="Symbol" charset="0"/>
                <a:cs typeface="Symbol" charset="0"/>
                <a:sym typeface="Symbol" charset="0"/>
              </a:rPr>
              <a:t>ω</a:t>
            </a:r>
            <a:r>
              <a:rPr lang="en-US" baseline="41000">
                <a:latin typeface="Symbol" charset="0"/>
                <a:cs typeface="Symbol" charset="0"/>
                <a:sym typeface="Symbol" charset="0"/>
              </a:rPr>
              <a:t>ω</a:t>
            </a:r>
            <a:r>
              <a:rPr lang="en-US"/>
              <a:t>, ...,</a:t>
            </a:r>
          </a:p>
          <a:p>
            <a:pPr marL="544513" indent="-487363">
              <a:lnSpc>
                <a:spcPct val="90000"/>
              </a:lnSpc>
            </a:pPr>
            <a:r>
              <a:rPr lang="en-US">
                <a:latin typeface="Symbol" charset="0"/>
                <a:cs typeface="Symbol" charset="0"/>
                <a:sym typeface="Symbol" charset="0"/>
              </a:rPr>
              <a:t>ε</a:t>
            </a:r>
            <a:r>
              <a:rPr lang="en-US" baseline="-20000"/>
              <a:t>0</a:t>
            </a:r>
            <a:r>
              <a:rPr lang="en-US"/>
              <a:t>, </a:t>
            </a:r>
            <a:r>
              <a:rPr lang="en-US">
                <a:latin typeface="Symbol" charset="0"/>
                <a:cs typeface="Symbol" charset="0"/>
                <a:sym typeface="Symbol" charset="0"/>
              </a:rPr>
              <a:t>ε</a:t>
            </a:r>
            <a:r>
              <a:rPr lang="en-US" baseline="-20000"/>
              <a:t>0</a:t>
            </a:r>
            <a:r>
              <a:rPr lang="en-US"/>
              <a:t>+1, ..., </a:t>
            </a:r>
            <a:r>
              <a:rPr lang="en-US">
                <a:latin typeface="Symbol" charset="0"/>
                <a:cs typeface="Symbol" charset="0"/>
                <a:sym typeface="Symbol" charset="0"/>
              </a:rPr>
              <a:t>ε</a:t>
            </a:r>
            <a:r>
              <a:rPr lang="en-US" baseline="-20000"/>
              <a:t>0</a:t>
            </a:r>
            <a:r>
              <a:rPr lang="en-US"/>
              <a:t>2+</a:t>
            </a:r>
            <a:r>
              <a:rPr lang="en-US">
                <a:latin typeface="Symbol" charset="0"/>
                <a:cs typeface="Symbol" charset="0"/>
                <a:sym typeface="Symbol" charset="0"/>
              </a:rPr>
              <a:t>ω</a:t>
            </a:r>
            <a:r>
              <a:rPr lang="en-US" baseline="30000">
                <a:latin typeface="Symbol" charset="0"/>
                <a:cs typeface="Symbol" charset="0"/>
                <a:sym typeface="Symbol" charset="0"/>
              </a:rPr>
              <a:t>ω</a:t>
            </a:r>
            <a:r>
              <a:rPr lang="en-US"/>
              <a:t>+</a:t>
            </a:r>
            <a:r>
              <a:rPr lang="en-US">
                <a:latin typeface="Symbol" charset="0"/>
                <a:cs typeface="Symbol" charset="0"/>
                <a:sym typeface="Symbol" charset="0"/>
              </a:rPr>
              <a:t>ω</a:t>
            </a:r>
            <a:r>
              <a:rPr lang="en-US"/>
              <a:t>2+3, ...,</a:t>
            </a:r>
          </a:p>
          <a:p>
            <a:pPr marL="544513" indent="-487363">
              <a:lnSpc>
                <a:spcPct val="90000"/>
              </a:lnSpc>
            </a:pPr>
            <a:r>
              <a:rPr lang="en-US">
                <a:latin typeface="Symbol" charset="0"/>
                <a:cs typeface="Symbol" charset="0"/>
                <a:sym typeface="Symbol" charset="0"/>
              </a:rPr>
              <a:t>ε</a:t>
            </a:r>
            <a:r>
              <a:rPr lang="en-US" baseline="-20000"/>
              <a:t>1</a:t>
            </a:r>
            <a:r>
              <a:rPr lang="en-US"/>
              <a:t>, ..., </a:t>
            </a:r>
            <a:r>
              <a:rPr lang="en-US">
                <a:latin typeface="Symbol" charset="0"/>
                <a:cs typeface="Symbol" charset="0"/>
                <a:sym typeface="Symbol" charset="0"/>
              </a:rPr>
              <a:t>ε</a:t>
            </a:r>
            <a:r>
              <a:rPr lang="en-US" sz="5000" baseline="-20000">
                <a:latin typeface="Symbol" charset="0"/>
                <a:cs typeface="Symbol" charset="0"/>
                <a:sym typeface="Symbol" charset="0"/>
              </a:rPr>
              <a:t>ε</a:t>
            </a:r>
            <a:r>
              <a:rPr lang="en-US" sz="3400" baseline="-30000"/>
              <a:t>0</a:t>
            </a:r>
            <a:r>
              <a:rPr lang="en-US"/>
              <a:t>, ...,</a:t>
            </a:r>
          </a:p>
          <a:p>
            <a:pPr marL="544513" indent="-487363">
              <a:lnSpc>
                <a:spcPct val="90000"/>
              </a:lnSpc>
            </a:pPr>
            <a:r>
              <a:rPr lang="en-US"/>
              <a:t>...</a:t>
            </a:r>
          </a:p>
        </p:txBody>
      </p:sp>
    </p:spTree>
  </p:cSld>
  <p:clrMapOvr>
    <a:masterClrMapping/>
  </p:clrMapOvr>
  <p:transition xmlns:p14="http://schemas.microsoft.com/office/powerpoint/2010/mai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14300"/>
            <a:ext cx="13068300" cy="995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ChangeArrowheads="1"/>
          </p:cNvSpPr>
          <p:nvPr>
            <p:ph type="title"/>
          </p:nvPr>
        </p:nvSpPr>
        <p:spPr>
          <a:ln/>
        </p:spPr>
        <p:txBody>
          <a:bodyPr/>
          <a:lstStyle/>
          <a:p>
            <a:r>
              <a:rPr lang="en-US"/>
              <a:t>Transition System</a:t>
            </a:r>
          </a:p>
        </p:txBody>
      </p:sp>
      <p:sp>
        <p:nvSpPr>
          <p:cNvPr id="211970" name="Oval 2"/>
          <p:cNvSpPr>
            <a:spLocks/>
          </p:cNvSpPr>
          <p:nvPr/>
        </p:nvSpPr>
        <p:spPr bwMode="auto">
          <a:xfrm>
            <a:off x="495300" y="4089400"/>
            <a:ext cx="4254500" cy="2514600"/>
          </a:xfrm>
          <a:prstGeom prst="ellipse">
            <a:avLst/>
          </a:prstGeom>
          <a:solidFill>
            <a:srgbClr val="FFFF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1971" name="AutoShape 3"/>
          <p:cNvSpPr>
            <a:spLocks/>
          </p:cNvSpPr>
          <p:nvPr/>
        </p:nvSpPr>
        <p:spPr bwMode="auto">
          <a:xfrm>
            <a:off x="6007100" y="5892800"/>
            <a:ext cx="5029200" cy="2705100"/>
          </a:xfrm>
          <a:prstGeom prst="rightArrow">
            <a:avLst>
              <a:gd name="adj1" fmla="val 32000"/>
              <a:gd name="adj2" fmla="val 20657"/>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1972" name="Rectangle 4"/>
          <p:cNvSpPr>
            <a:spLocks/>
          </p:cNvSpPr>
          <p:nvPr/>
        </p:nvSpPr>
        <p:spPr bwMode="auto">
          <a:xfrm>
            <a:off x="1628210" y="4847907"/>
            <a:ext cx="2004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dirty="0">
                <a:solidFill>
                  <a:srgbClr val="3F691E"/>
                </a:solidFill>
                <a:latin typeface="Papyrus"/>
                <a:ea typeface="ＭＳ Ｐゴシック" charset="0"/>
                <a:cs typeface="Papyrus"/>
                <a:sym typeface="Chalkduster" charset="0"/>
              </a:rPr>
              <a:t>State</a:t>
            </a:r>
          </a:p>
        </p:txBody>
      </p:sp>
      <p:sp>
        <p:nvSpPr>
          <p:cNvPr id="211973" name="Rectangle 5"/>
          <p:cNvSpPr>
            <a:spLocks/>
          </p:cNvSpPr>
          <p:nvPr/>
        </p:nvSpPr>
        <p:spPr bwMode="auto">
          <a:xfrm>
            <a:off x="6733998" y="6752907"/>
            <a:ext cx="356588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dirty="0">
                <a:solidFill>
                  <a:srgbClr val="FFFFFF"/>
                </a:solidFill>
                <a:latin typeface="Papyrus"/>
                <a:ea typeface="ＭＳ Ｐゴシック" charset="0"/>
                <a:cs typeface="Papyrus"/>
                <a:sym typeface="Chalkduster" charset="0"/>
              </a:rPr>
              <a:t>Transition</a:t>
            </a:r>
          </a:p>
        </p:txBody>
      </p:sp>
    </p:spTree>
  </p:cSld>
  <p:clrMapOvr>
    <a:masterClrMapping/>
  </p:clrMapOvr>
  <p:transition xmlns:p14="http://schemas.microsoft.com/office/powerpoint/2010/mai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Line 1"/>
          <p:cNvSpPr>
            <a:spLocks noChangeShapeType="1"/>
          </p:cNvSpPr>
          <p:nvPr/>
        </p:nvSpPr>
        <p:spPr bwMode="auto">
          <a:xfrm>
            <a:off x="4051300" y="3767138"/>
            <a:ext cx="815975" cy="92710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2994" name="Rectangle 2"/>
          <p:cNvSpPr>
            <a:spLocks/>
          </p:cNvSpPr>
          <p:nvPr/>
        </p:nvSpPr>
        <p:spPr bwMode="auto">
          <a:xfrm>
            <a:off x="0" y="382588"/>
            <a:ext cx="130048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nchor="ctr"/>
          <a:lstStyle/>
          <a:p>
            <a:r>
              <a:rPr lang="en-US" sz="6200" dirty="0">
                <a:solidFill>
                  <a:srgbClr val="FFFFFF"/>
                </a:solidFill>
                <a:latin typeface="Papyrus"/>
                <a:ea typeface="ＭＳ Ｐゴシック" charset="0"/>
                <a:cs typeface="Papyrus"/>
                <a:sym typeface="Chalkduster" charset="0"/>
              </a:rPr>
              <a:t>Discrete Transition System</a:t>
            </a:r>
          </a:p>
        </p:txBody>
      </p:sp>
      <p:sp>
        <p:nvSpPr>
          <p:cNvPr id="212995" name="Oval 3"/>
          <p:cNvSpPr>
            <a:spLocks/>
          </p:cNvSpPr>
          <p:nvPr/>
        </p:nvSpPr>
        <p:spPr bwMode="auto">
          <a:xfrm>
            <a:off x="3633788" y="3355975"/>
            <a:ext cx="512762"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212996" name="Oval 4"/>
          <p:cNvSpPr>
            <a:spLocks/>
          </p:cNvSpPr>
          <p:nvPr/>
        </p:nvSpPr>
        <p:spPr bwMode="auto">
          <a:xfrm>
            <a:off x="4760913" y="3355975"/>
            <a:ext cx="512762"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212997" name="Oval 5"/>
          <p:cNvSpPr>
            <a:spLocks/>
          </p:cNvSpPr>
          <p:nvPr/>
        </p:nvSpPr>
        <p:spPr bwMode="auto">
          <a:xfrm>
            <a:off x="5892800" y="3355975"/>
            <a:ext cx="511175"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212998" name="Oval 6"/>
          <p:cNvSpPr>
            <a:spLocks/>
          </p:cNvSpPr>
          <p:nvPr/>
        </p:nvSpPr>
        <p:spPr bwMode="auto">
          <a:xfrm>
            <a:off x="7112000" y="3355975"/>
            <a:ext cx="511175"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212999" name="Oval 7"/>
          <p:cNvSpPr>
            <a:spLocks/>
          </p:cNvSpPr>
          <p:nvPr/>
        </p:nvSpPr>
        <p:spPr bwMode="auto">
          <a:xfrm>
            <a:off x="8242300" y="3355975"/>
            <a:ext cx="512763"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00" name="Oval 8"/>
          <p:cNvSpPr>
            <a:spLocks/>
          </p:cNvSpPr>
          <p:nvPr/>
        </p:nvSpPr>
        <p:spPr bwMode="auto">
          <a:xfrm>
            <a:off x="9369425" y="3355975"/>
            <a:ext cx="512763"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01" name="Oval 9"/>
          <p:cNvSpPr>
            <a:spLocks/>
          </p:cNvSpPr>
          <p:nvPr/>
        </p:nvSpPr>
        <p:spPr bwMode="auto">
          <a:xfrm>
            <a:off x="4760913" y="4584700"/>
            <a:ext cx="512762" cy="511175"/>
          </a:xfrm>
          <a:prstGeom prst="ellipse">
            <a:avLst/>
          </a:prstGeom>
          <a:solidFill>
            <a:srgbClr val="FFFFFF"/>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02" name="Oval 10"/>
          <p:cNvSpPr>
            <a:spLocks/>
          </p:cNvSpPr>
          <p:nvPr/>
        </p:nvSpPr>
        <p:spPr bwMode="auto">
          <a:xfrm>
            <a:off x="5892800" y="4584700"/>
            <a:ext cx="511175"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3" name="Oval 11"/>
          <p:cNvSpPr>
            <a:spLocks/>
          </p:cNvSpPr>
          <p:nvPr/>
        </p:nvSpPr>
        <p:spPr bwMode="auto">
          <a:xfrm>
            <a:off x="7112000" y="4584700"/>
            <a:ext cx="511175"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4" name="Oval 12"/>
          <p:cNvSpPr>
            <a:spLocks/>
          </p:cNvSpPr>
          <p:nvPr/>
        </p:nvSpPr>
        <p:spPr bwMode="auto">
          <a:xfrm>
            <a:off x="9369425" y="4584700"/>
            <a:ext cx="512763"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5" name="Oval 13"/>
          <p:cNvSpPr>
            <a:spLocks/>
          </p:cNvSpPr>
          <p:nvPr/>
        </p:nvSpPr>
        <p:spPr bwMode="auto">
          <a:xfrm>
            <a:off x="4760913" y="5816600"/>
            <a:ext cx="512762"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6" name="Oval 14"/>
          <p:cNvSpPr>
            <a:spLocks/>
          </p:cNvSpPr>
          <p:nvPr/>
        </p:nvSpPr>
        <p:spPr bwMode="auto">
          <a:xfrm>
            <a:off x="5892800" y="5816600"/>
            <a:ext cx="511175"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7" name="Oval 15"/>
          <p:cNvSpPr>
            <a:spLocks/>
          </p:cNvSpPr>
          <p:nvPr/>
        </p:nvSpPr>
        <p:spPr bwMode="auto">
          <a:xfrm>
            <a:off x="8242300" y="5816600"/>
            <a:ext cx="512763"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8" name="Oval 16"/>
          <p:cNvSpPr>
            <a:spLocks/>
          </p:cNvSpPr>
          <p:nvPr/>
        </p:nvSpPr>
        <p:spPr bwMode="auto">
          <a:xfrm>
            <a:off x="9369425" y="5816600"/>
            <a:ext cx="512763" cy="511175"/>
          </a:xfrm>
          <a:prstGeom prst="ellipse">
            <a:avLst/>
          </a:prstGeom>
          <a:noFill/>
          <a:ln w="952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09" name="Oval 17"/>
          <p:cNvSpPr>
            <a:spLocks/>
          </p:cNvSpPr>
          <p:nvPr/>
        </p:nvSpPr>
        <p:spPr bwMode="auto">
          <a:xfrm>
            <a:off x="4760913" y="7146925"/>
            <a:ext cx="512762" cy="512763"/>
          </a:xfrm>
          <a:prstGeom prst="ellipse">
            <a:avLst/>
          </a:prstGeom>
          <a:solidFill>
            <a:srgbClr val="F49100"/>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10" name="Oval 18"/>
          <p:cNvSpPr>
            <a:spLocks/>
          </p:cNvSpPr>
          <p:nvPr/>
        </p:nvSpPr>
        <p:spPr bwMode="auto">
          <a:xfrm>
            <a:off x="7013575" y="7146925"/>
            <a:ext cx="512763" cy="512763"/>
          </a:xfrm>
          <a:prstGeom prst="ellipse">
            <a:avLst/>
          </a:prstGeom>
          <a:solidFill>
            <a:srgbClr val="F49100"/>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11" name="Line 19"/>
          <p:cNvSpPr>
            <a:spLocks noChangeShapeType="1"/>
          </p:cNvSpPr>
          <p:nvPr/>
        </p:nvSpPr>
        <p:spPr bwMode="auto">
          <a:xfrm>
            <a:off x="4965700" y="3868738"/>
            <a:ext cx="0" cy="7175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2" name="Line 20"/>
          <p:cNvSpPr>
            <a:spLocks noChangeShapeType="1"/>
          </p:cNvSpPr>
          <p:nvPr/>
        </p:nvSpPr>
        <p:spPr bwMode="auto">
          <a:xfrm>
            <a:off x="4965700" y="5099050"/>
            <a:ext cx="0" cy="715963"/>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3" name="Line 21"/>
          <p:cNvSpPr>
            <a:spLocks noChangeShapeType="1"/>
          </p:cNvSpPr>
          <p:nvPr/>
        </p:nvSpPr>
        <p:spPr bwMode="auto">
          <a:xfrm>
            <a:off x="4965700" y="6327775"/>
            <a:ext cx="0" cy="8191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4" name="Line 22"/>
          <p:cNvSpPr>
            <a:spLocks noChangeShapeType="1"/>
          </p:cNvSpPr>
          <p:nvPr/>
        </p:nvSpPr>
        <p:spPr bwMode="auto">
          <a:xfrm>
            <a:off x="6092825" y="3868738"/>
            <a:ext cx="0" cy="7175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5" name="Line 23"/>
          <p:cNvSpPr>
            <a:spLocks noChangeShapeType="1"/>
          </p:cNvSpPr>
          <p:nvPr/>
        </p:nvSpPr>
        <p:spPr bwMode="auto">
          <a:xfrm>
            <a:off x="6092825" y="5097463"/>
            <a:ext cx="0" cy="7175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6" name="Line 24"/>
          <p:cNvSpPr>
            <a:spLocks noChangeShapeType="1"/>
          </p:cNvSpPr>
          <p:nvPr/>
        </p:nvSpPr>
        <p:spPr bwMode="auto">
          <a:xfrm>
            <a:off x="7321550" y="3868738"/>
            <a:ext cx="0" cy="7175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7" name="Line 25"/>
          <p:cNvSpPr>
            <a:spLocks noChangeShapeType="1"/>
          </p:cNvSpPr>
          <p:nvPr/>
        </p:nvSpPr>
        <p:spPr bwMode="auto">
          <a:xfrm>
            <a:off x="9574213" y="3868738"/>
            <a:ext cx="0" cy="7175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8" name="Line 26"/>
          <p:cNvSpPr>
            <a:spLocks noChangeShapeType="1"/>
          </p:cNvSpPr>
          <p:nvPr/>
        </p:nvSpPr>
        <p:spPr bwMode="auto">
          <a:xfrm>
            <a:off x="9574213" y="5099050"/>
            <a:ext cx="0" cy="719138"/>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19" name="Line 27"/>
          <p:cNvSpPr>
            <a:spLocks noChangeShapeType="1"/>
          </p:cNvSpPr>
          <p:nvPr/>
        </p:nvSpPr>
        <p:spPr bwMode="auto">
          <a:xfrm>
            <a:off x="9574213" y="6326188"/>
            <a:ext cx="0" cy="71755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20" name="Line 28"/>
          <p:cNvSpPr>
            <a:spLocks noChangeShapeType="1"/>
          </p:cNvSpPr>
          <p:nvPr/>
        </p:nvSpPr>
        <p:spPr bwMode="auto">
          <a:xfrm>
            <a:off x="8447088" y="3868738"/>
            <a:ext cx="0" cy="1946275"/>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21" name="Line 29"/>
          <p:cNvSpPr>
            <a:spLocks noChangeShapeType="1"/>
          </p:cNvSpPr>
          <p:nvPr/>
        </p:nvSpPr>
        <p:spPr bwMode="auto">
          <a:xfrm>
            <a:off x="7321550" y="5097463"/>
            <a:ext cx="0" cy="2049462"/>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22" name="Line 30"/>
          <p:cNvSpPr>
            <a:spLocks noChangeShapeType="1"/>
          </p:cNvSpPr>
          <p:nvPr/>
        </p:nvSpPr>
        <p:spPr bwMode="auto">
          <a:xfrm flipH="1">
            <a:off x="7526338" y="6326188"/>
            <a:ext cx="927100" cy="1023937"/>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23" name="Oval 31"/>
          <p:cNvSpPr>
            <a:spLocks/>
          </p:cNvSpPr>
          <p:nvPr/>
        </p:nvSpPr>
        <p:spPr bwMode="auto">
          <a:xfrm>
            <a:off x="9574213" y="7246938"/>
            <a:ext cx="101600" cy="103187"/>
          </a:xfrm>
          <a:prstGeom prst="ellipse">
            <a:avLst/>
          </a:prstGeom>
          <a:solidFill>
            <a:srgbClr val="000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24" name="Oval 32"/>
          <p:cNvSpPr>
            <a:spLocks/>
          </p:cNvSpPr>
          <p:nvPr/>
        </p:nvSpPr>
        <p:spPr bwMode="auto">
          <a:xfrm>
            <a:off x="9574213" y="7454900"/>
            <a:ext cx="101600" cy="103188"/>
          </a:xfrm>
          <a:prstGeom prst="ellipse">
            <a:avLst/>
          </a:prstGeom>
          <a:solidFill>
            <a:srgbClr val="000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25" name="Oval 33"/>
          <p:cNvSpPr>
            <a:spLocks/>
          </p:cNvSpPr>
          <p:nvPr/>
        </p:nvSpPr>
        <p:spPr bwMode="auto">
          <a:xfrm>
            <a:off x="9574213" y="7658100"/>
            <a:ext cx="101600" cy="103188"/>
          </a:xfrm>
          <a:prstGeom prst="ellipse">
            <a:avLst/>
          </a:prstGeom>
          <a:solidFill>
            <a:srgbClr val="000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213026" name="Rectangle 34"/>
          <p:cNvSpPr>
            <a:spLocks/>
          </p:cNvSpPr>
          <p:nvPr/>
        </p:nvSpPr>
        <p:spPr bwMode="auto">
          <a:xfrm>
            <a:off x="2609850" y="3263900"/>
            <a:ext cx="67431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l"/>
            <a:r>
              <a:rPr lang="en-US" sz="3400" dirty="0">
                <a:solidFill>
                  <a:srgbClr val="FFFF00"/>
                </a:solidFill>
                <a:latin typeface="Papyrus"/>
                <a:ea typeface="ＭＳ Ｐゴシック" charset="0"/>
                <a:cs typeface="Papyrus"/>
                <a:sym typeface="Chalkduster" charset="0"/>
              </a:rPr>
              <a:t>Q</a:t>
            </a:r>
            <a:r>
              <a:rPr lang="en-US" sz="3400" baseline="-6000" dirty="0">
                <a:solidFill>
                  <a:srgbClr val="FFFF00"/>
                </a:solidFill>
                <a:latin typeface="Papyrus"/>
                <a:ea typeface="ＭＳ Ｐゴシック" charset="0"/>
                <a:cs typeface="Papyrus"/>
                <a:sym typeface="Chalkduster" charset="0"/>
              </a:rPr>
              <a:t>0</a:t>
            </a:r>
          </a:p>
        </p:txBody>
      </p:sp>
      <p:sp>
        <p:nvSpPr>
          <p:cNvPr id="213027" name="Rectangle 35"/>
          <p:cNvSpPr>
            <a:spLocks/>
          </p:cNvSpPr>
          <p:nvPr/>
        </p:nvSpPr>
        <p:spPr bwMode="auto">
          <a:xfrm>
            <a:off x="2406650" y="7112000"/>
            <a:ext cx="736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pPr algn="l"/>
            <a:r>
              <a:rPr lang="en-US" sz="3400" dirty="0">
                <a:solidFill>
                  <a:srgbClr val="FFFF00"/>
                </a:solidFill>
                <a:latin typeface="Papyrus"/>
                <a:ea typeface="ＭＳ Ｐゴシック" charset="0"/>
                <a:cs typeface="Papyrus"/>
                <a:sym typeface="Chalkduster" charset="0"/>
              </a:rPr>
              <a:t>Q</a:t>
            </a:r>
            <a:r>
              <a:rPr lang="en-US" sz="3400" baseline="-6000" dirty="0">
                <a:solidFill>
                  <a:srgbClr val="FFFF00"/>
                </a:solidFill>
                <a:latin typeface="Papyrus"/>
                <a:ea typeface="ＭＳ Ｐゴシック" charset="0"/>
                <a:cs typeface="Papyrus"/>
                <a:sym typeface="Chalkduster" charset="0"/>
              </a:rPr>
              <a:t>F</a:t>
            </a:r>
          </a:p>
        </p:txBody>
      </p:sp>
      <p:sp>
        <p:nvSpPr>
          <p:cNvPr id="213028" name="Rectangle 36"/>
          <p:cNvSpPr>
            <a:spLocks/>
          </p:cNvSpPr>
          <p:nvPr/>
        </p:nvSpPr>
        <p:spPr bwMode="auto">
          <a:xfrm>
            <a:off x="1687513" y="4995863"/>
            <a:ext cx="736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pPr algn="l"/>
            <a:r>
              <a:rPr lang="en-US" sz="4400" dirty="0">
                <a:solidFill>
                  <a:srgbClr val="FFFF00"/>
                </a:solidFill>
                <a:latin typeface="Papyrus"/>
                <a:ea typeface="ＭＳ Ｐゴシック" charset="0"/>
                <a:cs typeface="Papyrus"/>
                <a:sym typeface="Chalkduster" charset="0"/>
              </a:rPr>
              <a:t>Q</a:t>
            </a:r>
          </a:p>
        </p:txBody>
      </p:sp>
      <p:sp>
        <p:nvSpPr>
          <p:cNvPr id="213029" name="Line 37"/>
          <p:cNvSpPr>
            <a:spLocks noChangeShapeType="1"/>
          </p:cNvSpPr>
          <p:nvPr/>
        </p:nvSpPr>
        <p:spPr bwMode="auto">
          <a:xfrm>
            <a:off x="5105400" y="4927600"/>
            <a:ext cx="815975" cy="92710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30" name="Line 38"/>
          <p:cNvSpPr>
            <a:spLocks noChangeShapeType="1"/>
          </p:cNvSpPr>
          <p:nvPr/>
        </p:nvSpPr>
        <p:spPr bwMode="auto">
          <a:xfrm>
            <a:off x="7454900" y="4927600"/>
            <a:ext cx="815975" cy="92710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31" name="Line 39"/>
          <p:cNvSpPr>
            <a:spLocks noChangeShapeType="1"/>
          </p:cNvSpPr>
          <p:nvPr/>
        </p:nvSpPr>
        <p:spPr bwMode="auto">
          <a:xfrm>
            <a:off x="6311900" y="3810000"/>
            <a:ext cx="815975" cy="92710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32" name="Line 40"/>
          <p:cNvSpPr>
            <a:spLocks noChangeShapeType="1"/>
          </p:cNvSpPr>
          <p:nvPr/>
        </p:nvSpPr>
        <p:spPr bwMode="auto">
          <a:xfrm>
            <a:off x="8686800" y="3810000"/>
            <a:ext cx="815975" cy="92710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3033" name="Line 41"/>
          <p:cNvSpPr>
            <a:spLocks noChangeShapeType="1"/>
          </p:cNvSpPr>
          <p:nvPr/>
        </p:nvSpPr>
        <p:spPr bwMode="auto">
          <a:xfrm>
            <a:off x="6311900" y="6248400"/>
            <a:ext cx="815975" cy="927100"/>
          </a:xfrm>
          <a:prstGeom prst="line">
            <a:avLst/>
          </a:prstGeom>
          <a:noFill/>
          <a:ln w="9525"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6388" y="5537200"/>
            <a:ext cx="12365037"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213" y="1016000"/>
            <a:ext cx="123952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
          <p:cNvSpPr>
            <a:spLocks noChangeArrowheads="1"/>
          </p:cNvSpPr>
          <p:nvPr>
            <p:ph type="title"/>
          </p:nvPr>
        </p:nvSpPr>
        <p:spPr>
          <a:ln/>
        </p:spPr>
        <p:txBody>
          <a:bodyPr/>
          <a:lstStyle/>
          <a:p>
            <a:r>
              <a:rPr lang="en-US"/>
              <a:t>Well-Founded Method</a:t>
            </a:r>
          </a:p>
        </p:txBody>
      </p:sp>
      <p:sp>
        <p:nvSpPr>
          <p:cNvPr id="214018" name="Rectangle 2"/>
          <p:cNvSpPr>
            <a:spLocks noChangeArrowheads="1"/>
          </p:cNvSpPr>
          <p:nvPr>
            <p:ph type="body" idx="1"/>
          </p:nvPr>
        </p:nvSpPr>
        <p:spPr>
          <a:ln/>
        </p:spPr>
        <p:txBody>
          <a:bodyPr/>
          <a:lstStyle/>
          <a:p>
            <a:pPr marL="889000"/>
            <a:r>
              <a:rPr lang="en-US"/>
              <a:t>States Q</a:t>
            </a:r>
          </a:p>
          <a:p>
            <a:pPr marL="889000"/>
            <a:r>
              <a:rPr lang="en-US">
                <a:cs typeface="Apple Symbols" charset="0"/>
              </a:rPr>
              <a:t>Algorithm R ⊆ QxQ</a:t>
            </a:r>
            <a:endParaRPr lang="en-US"/>
          </a:p>
          <a:p>
            <a:pPr marL="889000"/>
            <a:r>
              <a:rPr lang="en-US"/>
              <a:t>Well-founded order &gt; on Q</a:t>
            </a:r>
          </a:p>
          <a:p>
            <a:pPr marL="889000"/>
            <a:r>
              <a:rPr lang="en-US">
                <a:cs typeface="Apple Symbols" charset="0"/>
              </a:rPr>
              <a:t>R ⊆ &gt;</a:t>
            </a:r>
            <a:endParaRPr lang="en-US"/>
          </a:p>
        </p:txBody>
      </p:sp>
    </p:spTree>
  </p:cSld>
  <p:clrMapOvr>
    <a:masterClrMapping/>
  </p:clrMapOvr>
  <p:transition xmlns:p14="http://schemas.microsoft.com/office/powerpoint/2010/mai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
          <p:cNvSpPr>
            <a:spLocks noChangeArrowheads="1"/>
          </p:cNvSpPr>
          <p:nvPr>
            <p:ph type="title"/>
          </p:nvPr>
        </p:nvSpPr>
        <p:spPr>
          <a:ln/>
        </p:spPr>
        <p:txBody>
          <a:bodyPr/>
          <a:lstStyle/>
          <a:p>
            <a:r>
              <a:rPr lang="en-US"/>
              <a:t>All-Purpose Ranking</a:t>
            </a:r>
          </a:p>
        </p:txBody>
      </p:sp>
      <p:sp>
        <p:nvSpPr>
          <p:cNvPr id="215042" name="Rectangle 2"/>
          <p:cNvSpPr>
            <a:spLocks noChangeArrowheads="1"/>
          </p:cNvSpPr>
          <p:nvPr>
            <p:ph type="body" idx="1"/>
          </p:nvPr>
        </p:nvSpPr>
        <p:spPr>
          <a:ln/>
        </p:spPr>
        <p:txBody>
          <a:bodyPr/>
          <a:lstStyle/>
          <a:p>
            <a:pPr marL="889000"/>
            <a:r>
              <a:rPr lang="en-US" dirty="0">
                <a:cs typeface="Papyrus"/>
              </a:rPr>
              <a:t>r : Q → </a:t>
            </a:r>
            <a:r>
              <a:rPr lang="en-US" dirty="0" err="1">
                <a:cs typeface="Papyrus"/>
              </a:rPr>
              <a:t>Ord</a:t>
            </a:r>
            <a:endParaRPr lang="en-US" dirty="0"/>
          </a:p>
          <a:p>
            <a:pPr marL="889000"/>
            <a:r>
              <a:rPr lang="en-US" dirty="0">
                <a:cs typeface="Papyrus"/>
              </a:rPr>
              <a:t>r(x) = sup { r(y)+1 : x → y }</a:t>
            </a:r>
            <a:endParaRPr lang="en-US" dirty="0"/>
          </a:p>
        </p:txBody>
      </p:sp>
    </p:spTree>
  </p:cSld>
  <p:clrMapOvr>
    <a:masterClrMapping/>
  </p:clrMapOvr>
  <p:transition xmlns:p14="http://schemas.microsoft.com/office/powerpoint/2010/mai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p:cNvSpPr>
            <a:spLocks noChangeArrowheads="1"/>
          </p:cNvSpPr>
          <p:nvPr>
            <p:ph type="title"/>
          </p:nvPr>
        </p:nvSpPr>
        <p:spPr>
          <a:ln/>
        </p:spPr>
        <p:txBody>
          <a:bodyPr/>
          <a:lstStyle/>
          <a:p>
            <a:r>
              <a:rPr lang="en-US"/>
              <a:t>Computation</a:t>
            </a:r>
          </a:p>
        </p:txBody>
      </p:sp>
      <p:grpSp>
        <p:nvGrpSpPr>
          <p:cNvPr id="216069" name="Group 5"/>
          <p:cNvGrpSpPr>
            <a:grpSpLocks/>
          </p:cNvGrpSpPr>
          <p:nvPr/>
        </p:nvGrpSpPr>
        <p:grpSpPr bwMode="auto">
          <a:xfrm>
            <a:off x="1381125" y="2724150"/>
            <a:ext cx="1292225" cy="338138"/>
            <a:chOff x="0" y="0"/>
            <a:chExt cx="813" cy="213"/>
          </a:xfrm>
        </p:grpSpPr>
        <p:sp>
          <p:nvSpPr>
            <p:cNvPr id="216066" name="AutoShape 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67" name="AutoShape 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6068" name="AutoShape 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16070" name="Oval 6"/>
          <p:cNvSpPr>
            <a:spLocks/>
          </p:cNvSpPr>
          <p:nvPr/>
        </p:nvSpPr>
        <p:spPr bwMode="auto">
          <a:xfrm>
            <a:off x="60912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1" name="Oval 7"/>
          <p:cNvSpPr>
            <a:spLocks/>
          </p:cNvSpPr>
          <p:nvPr/>
        </p:nvSpPr>
        <p:spPr bwMode="auto">
          <a:xfrm>
            <a:off x="66040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2" name="Oval 8"/>
          <p:cNvSpPr>
            <a:spLocks/>
          </p:cNvSpPr>
          <p:nvPr/>
        </p:nvSpPr>
        <p:spPr bwMode="auto">
          <a:xfrm>
            <a:off x="7013575" y="2828925"/>
            <a:ext cx="206375"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3" name="Oval 9"/>
          <p:cNvSpPr>
            <a:spLocks/>
          </p:cNvSpPr>
          <p:nvPr/>
        </p:nvSpPr>
        <p:spPr bwMode="auto">
          <a:xfrm>
            <a:off x="10696575"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4" name="Oval 10"/>
          <p:cNvSpPr>
            <a:spLocks/>
          </p:cNvSpPr>
          <p:nvPr/>
        </p:nvSpPr>
        <p:spPr bwMode="auto">
          <a:xfrm>
            <a:off x="112093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5" name="Oval 11"/>
          <p:cNvSpPr>
            <a:spLocks/>
          </p:cNvSpPr>
          <p:nvPr/>
        </p:nvSpPr>
        <p:spPr bwMode="auto">
          <a:xfrm>
            <a:off x="116205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6" name="Oval 12"/>
          <p:cNvSpPr>
            <a:spLocks/>
          </p:cNvSpPr>
          <p:nvPr/>
        </p:nvSpPr>
        <p:spPr bwMode="auto">
          <a:xfrm>
            <a:off x="1381125" y="3135313"/>
            <a:ext cx="496888" cy="287337"/>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7" name="Oval 13"/>
          <p:cNvSpPr>
            <a:spLocks/>
          </p:cNvSpPr>
          <p:nvPr/>
        </p:nvSpPr>
        <p:spPr bwMode="auto">
          <a:xfrm>
            <a:off x="2403475" y="3135313"/>
            <a:ext cx="496888" cy="287337"/>
          </a:xfrm>
          <a:prstGeom prst="ellipse">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8" name="Oval 14"/>
          <p:cNvSpPr>
            <a:spLocks/>
          </p:cNvSpPr>
          <p:nvPr/>
        </p:nvSpPr>
        <p:spPr bwMode="auto">
          <a:xfrm>
            <a:off x="3941763" y="3135313"/>
            <a:ext cx="496887" cy="287337"/>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79" name="Oval 15"/>
          <p:cNvSpPr>
            <a:spLocks/>
          </p:cNvSpPr>
          <p:nvPr/>
        </p:nvSpPr>
        <p:spPr bwMode="auto">
          <a:xfrm>
            <a:off x="5168900" y="3135313"/>
            <a:ext cx="496888" cy="287337"/>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80" name="Oval 16"/>
          <p:cNvSpPr>
            <a:spLocks/>
          </p:cNvSpPr>
          <p:nvPr/>
        </p:nvSpPr>
        <p:spPr bwMode="auto">
          <a:xfrm>
            <a:off x="7734300" y="3135313"/>
            <a:ext cx="495300" cy="287337"/>
          </a:xfrm>
          <a:prstGeom prst="ellipse">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81" name="Oval 17"/>
          <p:cNvSpPr>
            <a:spLocks/>
          </p:cNvSpPr>
          <p:nvPr/>
        </p:nvSpPr>
        <p:spPr bwMode="auto">
          <a:xfrm>
            <a:off x="8872538" y="3135313"/>
            <a:ext cx="496887"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82" name="Oval 18"/>
          <p:cNvSpPr>
            <a:spLocks/>
          </p:cNvSpPr>
          <p:nvPr/>
        </p:nvSpPr>
        <p:spPr bwMode="auto">
          <a:xfrm>
            <a:off x="9999663" y="3135313"/>
            <a:ext cx="495300" cy="287337"/>
          </a:xfrm>
          <a:prstGeom prst="ellipse">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16086" name="Group 22"/>
          <p:cNvGrpSpPr>
            <a:grpSpLocks/>
          </p:cNvGrpSpPr>
          <p:nvPr/>
        </p:nvGrpSpPr>
        <p:grpSpPr bwMode="auto">
          <a:xfrm>
            <a:off x="2870200" y="2717800"/>
            <a:ext cx="1290638" cy="338138"/>
            <a:chOff x="0" y="0"/>
            <a:chExt cx="813" cy="213"/>
          </a:xfrm>
        </p:grpSpPr>
        <p:sp>
          <p:nvSpPr>
            <p:cNvPr id="216083" name="AutoShape 19"/>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84" name="AutoShape 20"/>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6085" name="AutoShape 21"/>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6090" name="Group 26"/>
          <p:cNvGrpSpPr>
            <a:grpSpLocks/>
          </p:cNvGrpSpPr>
          <p:nvPr/>
        </p:nvGrpSpPr>
        <p:grpSpPr bwMode="auto">
          <a:xfrm>
            <a:off x="4152900" y="2717800"/>
            <a:ext cx="1290638" cy="338138"/>
            <a:chOff x="0" y="0"/>
            <a:chExt cx="813" cy="213"/>
          </a:xfrm>
        </p:grpSpPr>
        <p:sp>
          <p:nvSpPr>
            <p:cNvPr id="216087" name="AutoShape 23"/>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88" name="AutoShape 24"/>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6089" name="AutoShape 25"/>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6094" name="Group 30"/>
          <p:cNvGrpSpPr>
            <a:grpSpLocks/>
          </p:cNvGrpSpPr>
          <p:nvPr/>
        </p:nvGrpSpPr>
        <p:grpSpPr bwMode="auto">
          <a:xfrm>
            <a:off x="7645400" y="2717800"/>
            <a:ext cx="1290638" cy="338138"/>
            <a:chOff x="0" y="0"/>
            <a:chExt cx="813" cy="213"/>
          </a:xfrm>
        </p:grpSpPr>
        <p:sp>
          <p:nvSpPr>
            <p:cNvPr id="216091" name="AutoShape 27"/>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92" name="AutoShape 28"/>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6093" name="AutoShape 29"/>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6098" name="Group 34"/>
          <p:cNvGrpSpPr>
            <a:grpSpLocks/>
          </p:cNvGrpSpPr>
          <p:nvPr/>
        </p:nvGrpSpPr>
        <p:grpSpPr bwMode="auto">
          <a:xfrm>
            <a:off x="9169400" y="2717800"/>
            <a:ext cx="1290638" cy="338138"/>
            <a:chOff x="0" y="0"/>
            <a:chExt cx="813" cy="213"/>
          </a:xfrm>
        </p:grpSpPr>
        <p:sp>
          <p:nvSpPr>
            <p:cNvPr id="216095" name="AutoShape 31"/>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6096" name="AutoShape 32"/>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6097" name="AutoShape 33"/>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cSld>
  <p:clrMapOvr>
    <a:masterClrMapping/>
  </p:clrMapOvr>
  <p:transition xmlns:p14="http://schemas.microsoft.com/office/powerpoint/2010/mai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
          <p:cNvSpPr>
            <a:spLocks noChangeArrowheads="1"/>
          </p:cNvSpPr>
          <p:nvPr>
            <p:ph type="title"/>
          </p:nvPr>
        </p:nvSpPr>
        <p:spPr>
          <a:ln/>
        </p:spPr>
        <p:txBody>
          <a:bodyPr/>
          <a:lstStyle/>
          <a:p>
            <a:r>
              <a:rPr lang="en-US"/>
              <a:t>Abstraction</a:t>
            </a:r>
          </a:p>
        </p:txBody>
      </p:sp>
      <p:grpSp>
        <p:nvGrpSpPr>
          <p:cNvPr id="217093" name="Group 5"/>
          <p:cNvGrpSpPr>
            <a:grpSpLocks/>
          </p:cNvGrpSpPr>
          <p:nvPr/>
        </p:nvGrpSpPr>
        <p:grpSpPr bwMode="auto">
          <a:xfrm>
            <a:off x="1381125" y="2724150"/>
            <a:ext cx="1292225" cy="338138"/>
            <a:chOff x="0" y="0"/>
            <a:chExt cx="813" cy="213"/>
          </a:xfrm>
        </p:grpSpPr>
        <p:sp>
          <p:nvSpPr>
            <p:cNvPr id="217090" name="AutoShape 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091" name="AutoShape 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092" name="AutoShape 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7097" name="Group 9"/>
          <p:cNvGrpSpPr>
            <a:grpSpLocks/>
          </p:cNvGrpSpPr>
          <p:nvPr/>
        </p:nvGrpSpPr>
        <p:grpSpPr bwMode="auto">
          <a:xfrm>
            <a:off x="2800350" y="2724150"/>
            <a:ext cx="1292225" cy="338138"/>
            <a:chOff x="0" y="0"/>
            <a:chExt cx="813" cy="213"/>
          </a:xfrm>
        </p:grpSpPr>
        <p:sp>
          <p:nvSpPr>
            <p:cNvPr id="217094" name="AutoShape 6"/>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095" name="AutoShape 7"/>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096" name="AutoShape 8"/>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7101" name="Group 13"/>
          <p:cNvGrpSpPr>
            <a:grpSpLocks/>
          </p:cNvGrpSpPr>
          <p:nvPr/>
        </p:nvGrpSpPr>
        <p:grpSpPr bwMode="auto">
          <a:xfrm>
            <a:off x="4248150" y="2724150"/>
            <a:ext cx="1292225" cy="338138"/>
            <a:chOff x="0" y="0"/>
            <a:chExt cx="813" cy="213"/>
          </a:xfrm>
        </p:grpSpPr>
        <p:sp>
          <p:nvSpPr>
            <p:cNvPr id="217098" name="AutoShape 1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333333"/>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099" name="AutoShape 1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82828"/>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00" name="AutoShape 1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7105" name="Group 17"/>
          <p:cNvGrpSpPr>
            <a:grpSpLocks/>
          </p:cNvGrpSpPr>
          <p:nvPr/>
        </p:nvGrpSpPr>
        <p:grpSpPr bwMode="auto">
          <a:xfrm>
            <a:off x="7734300" y="2724150"/>
            <a:ext cx="1290638" cy="338138"/>
            <a:chOff x="0" y="0"/>
            <a:chExt cx="813" cy="213"/>
          </a:xfrm>
        </p:grpSpPr>
        <p:sp>
          <p:nvSpPr>
            <p:cNvPr id="217102" name="AutoShape 14"/>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03" name="AutoShape 15"/>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04" name="AutoShape 16"/>
            <p:cNvSpPr>
              <a:spLocks/>
            </p:cNvSpPr>
            <p:nvPr/>
          </p:nvSpPr>
          <p:spPr bwMode="auto">
            <a:xfrm>
              <a:off x="292"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17106" name="Oval 18"/>
          <p:cNvSpPr>
            <a:spLocks/>
          </p:cNvSpPr>
          <p:nvPr/>
        </p:nvSpPr>
        <p:spPr bwMode="auto">
          <a:xfrm>
            <a:off x="60912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07" name="Oval 19"/>
          <p:cNvSpPr>
            <a:spLocks/>
          </p:cNvSpPr>
          <p:nvPr/>
        </p:nvSpPr>
        <p:spPr bwMode="auto">
          <a:xfrm>
            <a:off x="66040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08" name="Oval 20"/>
          <p:cNvSpPr>
            <a:spLocks/>
          </p:cNvSpPr>
          <p:nvPr/>
        </p:nvSpPr>
        <p:spPr bwMode="auto">
          <a:xfrm>
            <a:off x="7013575" y="2828925"/>
            <a:ext cx="206375"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09" name="Oval 21"/>
          <p:cNvSpPr>
            <a:spLocks/>
          </p:cNvSpPr>
          <p:nvPr/>
        </p:nvSpPr>
        <p:spPr bwMode="auto">
          <a:xfrm>
            <a:off x="10696575"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0" name="Oval 22"/>
          <p:cNvSpPr>
            <a:spLocks/>
          </p:cNvSpPr>
          <p:nvPr/>
        </p:nvSpPr>
        <p:spPr bwMode="auto">
          <a:xfrm>
            <a:off x="112093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1" name="Oval 23"/>
          <p:cNvSpPr>
            <a:spLocks/>
          </p:cNvSpPr>
          <p:nvPr/>
        </p:nvSpPr>
        <p:spPr bwMode="auto">
          <a:xfrm>
            <a:off x="116205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2" name="Oval 24"/>
          <p:cNvSpPr>
            <a:spLocks/>
          </p:cNvSpPr>
          <p:nvPr/>
        </p:nvSpPr>
        <p:spPr bwMode="auto">
          <a:xfrm>
            <a:off x="1381125" y="3135313"/>
            <a:ext cx="496888" cy="287337"/>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3" name="Oval 25"/>
          <p:cNvSpPr>
            <a:spLocks/>
          </p:cNvSpPr>
          <p:nvPr/>
        </p:nvSpPr>
        <p:spPr bwMode="auto">
          <a:xfrm>
            <a:off x="2403475" y="3135313"/>
            <a:ext cx="496888" cy="287337"/>
          </a:xfrm>
          <a:prstGeom prst="ellipse">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4" name="Oval 26"/>
          <p:cNvSpPr>
            <a:spLocks/>
          </p:cNvSpPr>
          <p:nvPr/>
        </p:nvSpPr>
        <p:spPr bwMode="auto">
          <a:xfrm>
            <a:off x="3941763" y="3135313"/>
            <a:ext cx="496887"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5" name="Oval 27"/>
          <p:cNvSpPr>
            <a:spLocks/>
          </p:cNvSpPr>
          <p:nvPr/>
        </p:nvSpPr>
        <p:spPr bwMode="auto">
          <a:xfrm>
            <a:off x="5168900" y="3135313"/>
            <a:ext cx="496888"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6" name="Oval 28"/>
          <p:cNvSpPr>
            <a:spLocks/>
          </p:cNvSpPr>
          <p:nvPr/>
        </p:nvSpPr>
        <p:spPr bwMode="auto">
          <a:xfrm>
            <a:off x="7734300" y="3135313"/>
            <a:ext cx="495300" cy="287337"/>
          </a:xfrm>
          <a:prstGeom prst="ellipse">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7" name="Oval 29"/>
          <p:cNvSpPr>
            <a:spLocks/>
          </p:cNvSpPr>
          <p:nvPr/>
        </p:nvSpPr>
        <p:spPr bwMode="auto">
          <a:xfrm>
            <a:off x="8872538" y="3135313"/>
            <a:ext cx="496887" cy="287337"/>
          </a:xfrm>
          <a:prstGeom prst="ellipse">
            <a:avLst/>
          </a:prstGeom>
          <a:blipFill dpi="0" rotWithShape="0">
            <a:blip r:embed="rId7"/>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17121" name="Group 33"/>
          <p:cNvGrpSpPr>
            <a:grpSpLocks/>
          </p:cNvGrpSpPr>
          <p:nvPr/>
        </p:nvGrpSpPr>
        <p:grpSpPr bwMode="auto">
          <a:xfrm>
            <a:off x="9077325" y="2724150"/>
            <a:ext cx="1292225" cy="338138"/>
            <a:chOff x="0" y="0"/>
            <a:chExt cx="813" cy="213"/>
          </a:xfrm>
        </p:grpSpPr>
        <p:sp>
          <p:nvSpPr>
            <p:cNvPr id="217118" name="AutoShape 3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19" name="AutoShape 3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666666"/>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20" name="AutoShape 3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17122" name="Oval 34"/>
          <p:cNvSpPr>
            <a:spLocks/>
          </p:cNvSpPr>
          <p:nvPr/>
        </p:nvSpPr>
        <p:spPr bwMode="auto">
          <a:xfrm>
            <a:off x="9999663" y="3135313"/>
            <a:ext cx="495300" cy="287337"/>
          </a:xfrm>
          <a:prstGeom prst="ellipse">
            <a:avLst/>
          </a:prstGeom>
          <a:blipFill dpi="0" rotWithShape="0">
            <a:blip r:embed="rId8"/>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17126" name="Group 38"/>
          <p:cNvGrpSpPr>
            <a:grpSpLocks/>
          </p:cNvGrpSpPr>
          <p:nvPr/>
        </p:nvGrpSpPr>
        <p:grpSpPr bwMode="auto">
          <a:xfrm>
            <a:off x="1409700" y="4829175"/>
            <a:ext cx="1290638" cy="338138"/>
            <a:chOff x="0" y="0"/>
            <a:chExt cx="813" cy="213"/>
          </a:xfrm>
        </p:grpSpPr>
        <p:sp>
          <p:nvSpPr>
            <p:cNvPr id="217123" name="AutoShape 35"/>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24" name="AutoShape 36"/>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25" name="AutoShape 37"/>
            <p:cNvSpPr>
              <a:spLocks/>
            </p:cNvSpPr>
            <p:nvPr/>
          </p:nvSpPr>
          <p:spPr bwMode="auto">
            <a:xfrm>
              <a:off x="294"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7130" name="Group 42"/>
          <p:cNvGrpSpPr>
            <a:grpSpLocks/>
          </p:cNvGrpSpPr>
          <p:nvPr/>
        </p:nvGrpSpPr>
        <p:grpSpPr bwMode="auto">
          <a:xfrm>
            <a:off x="2828925" y="4829175"/>
            <a:ext cx="1290638" cy="338138"/>
            <a:chOff x="0" y="0"/>
            <a:chExt cx="813" cy="213"/>
          </a:xfrm>
        </p:grpSpPr>
        <p:sp>
          <p:nvSpPr>
            <p:cNvPr id="217127" name="AutoShape 39"/>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28" name="AutoShape 40"/>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29" name="AutoShape 41"/>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7134" name="Group 46"/>
          <p:cNvGrpSpPr>
            <a:grpSpLocks/>
          </p:cNvGrpSpPr>
          <p:nvPr/>
        </p:nvGrpSpPr>
        <p:grpSpPr bwMode="auto">
          <a:xfrm>
            <a:off x="4275138" y="4829175"/>
            <a:ext cx="1292225" cy="338138"/>
            <a:chOff x="0" y="0"/>
            <a:chExt cx="813" cy="213"/>
          </a:xfrm>
        </p:grpSpPr>
        <p:sp>
          <p:nvSpPr>
            <p:cNvPr id="217131" name="AutoShape 43"/>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32" name="AutoShape 44"/>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666666"/>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33" name="AutoShape 45"/>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17138" name="Group 50"/>
          <p:cNvGrpSpPr>
            <a:grpSpLocks/>
          </p:cNvGrpSpPr>
          <p:nvPr/>
        </p:nvGrpSpPr>
        <p:grpSpPr bwMode="auto">
          <a:xfrm>
            <a:off x="7756525" y="4829175"/>
            <a:ext cx="1292225" cy="338138"/>
            <a:chOff x="0" y="0"/>
            <a:chExt cx="813" cy="213"/>
          </a:xfrm>
        </p:grpSpPr>
        <p:sp>
          <p:nvSpPr>
            <p:cNvPr id="217135" name="AutoShape 47"/>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36" name="AutoShape 48"/>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37" name="AutoShape 49"/>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17139" name="Oval 51"/>
          <p:cNvSpPr>
            <a:spLocks/>
          </p:cNvSpPr>
          <p:nvPr/>
        </p:nvSpPr>
        <p:spPr bwMode="auto">
          <a:xfrm>
            <a:off x="6118225" y="4932363"/>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0" name="Oval 52"/>
          <p:cNvSpPr>
            <a:spLocks/>
          </p:cNvSpPr>
          <p:nvPr/>
        </p:nvSpPr>
        <p:spPr bwMode="auto">
          <a:xfrm>
            <a:off x="6630988" y="4932363"/>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1" name="Oval 53"/>
          <p:cNvSpPr>
            <a:spLocks/>
          </p:cNvSpPr>
          <p:nvPr/>
        </p:nvSpPr>
        <p:spPr bwMode="auto">
          <a:xfrm>
            <a:off x="7040563" y="4932363"/>
            <a:ext cx="206375"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2" name="Oval 54"/>
          <p:cNvSpPr>
            <a:spLocks/>
          </p:cNvSpPr>
          <p:nvPr/>
        </p:nvSpPr>
        <p:spPr bwMode="auto">
          <a:xfrm>
            <a:off x="10723563" y="4932363"/>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3" name="Oval 55"/>
          <p:cNvSpPr>
            <a:spLocks/>
          </p:cNvSpPr>
          <p:nvPr/>
        </p:nvSpPr>
        <p:spPr bwMode="auto">
          <a:xfrm>
            <a:off x="11236325" y="4932363"/>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4" name="Oval 56"/>
          <p:cNvSpPr>
            <a:spLocks/>
          </p:cNvSpPr>
          <p:nvPr/>
        </p:nvSpPr>
        <p:spPr bwMode="auto">
          <a:xfrm>
            <a:off x="11647488" y="4932363"/>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5" name="Oval 57"/>
          <p:cNvSpPr>
            <a:spLocks/>
          </p:cNvSpPr>
          <p:nvPr/>
        </p:nvSpPr>
        <p:spPr bwMode="auto">
          <a:xfrm>
            <a:off x="1409700" y="5238750"/>
            <a:ext cx="495300" cy="287338"/>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6" name="Oval 58"/>
          <p:cNvSpPr>
            <a:spLocks/>
          </p:cNvSpPr>
          <p:nvPr/>
        </p:nvSpPr>
        <p:spPr bwMode="auto">
          <a:xfrm>
            <a:off x="2430463" y="5238750"/>
            <a:ext cx="496887" cy="287338"/>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7" name="Oval 59"/>
          <p:cNvSpPr>
            <a:spLocks/>
          </p:cNvSpPr>
          <p:nvPr/>
        </p:nvSpPr>
        <p:spPr bwMode="auto">
          <a:xfrm>
            <a:off x="3968750" y="5238750"/>
            <a:ext cx="496888" cy="287338"/>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8" name="Oval 60"/>
          <p:cNvSpPr>
            <a:spLocks/>
          </p:cNvSpPr>
          <p:nvPr/>
        </p:nvSpPr>
        <p:spPr bwMode="auto">
          <a:xfrm>
            <a:off x="5195888" y="5238750"/>
            <a:ext cx="496887" cy="287338"/>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49" name="Oval 61"/>
          <p:cNvSpPr>
            <a:spLocks/>
          </p:cNvSpPr>
          <p:nvPr/>
        </p:nvSpPr>
        <p:spPr bwMode="auto">
          <a:xfrm>
            <a:off x="7756525" y="5238750"/>
            <a:ext cx="496888" cy="287338"/>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50" name="Oval 62"/>
          <p:cNvSpPr>
            <a:spLocks/>
          </p:cNvSpPr>
          <p:nvPr/>
        </p:nvSpPr>
        <p:spPr bwMode="auto">
          <a:xfrm>
            <a:off x="8899525" y="5238750"/>
            <a:ext cx="496888" cy="287338"/>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17154" name="Group 66"/>
          <p:cNvGrpSpPr>
            <a:grpSpLocks/>
          </p:cNvGrpSpPr>
          <p:nvPr/>
        </p:nvGrpSpPr>
        <p:grpSpPr bwMode="auto">
          <a:xfrm>
            <a:off x="9104313" y="4829175"/>
            <a:ext cx="1292225" cy="338138"/>
            <a:chOff x="0" y="0"/>
            <a:chExt cx="813" cy="213"/>
          </a:xfrm>
        </p:grpSpPr>
        <p:sp>
          <p:nvSpPr>
            <p:cNvPr id="217151" name="AutoShape 63"/>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17152" name="AutoShape 64"/>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666666"/>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17153" name="AutoShape 65"/>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17155" name="Oval 67"/>
          <p:cNvSpPr>
            <a:spLocks/>
          </p:cNvSpPr>
          <p:nvPr/>
        </p:nvSpPr>
        <p:spPr bwMode="auto">
          <a:xfrm>
            <a:off x="10026650" y="5238750"/>
            <a:ext cx="495300" cy="287338"/>
          </a:xfrm>
          <a:prstGeom prst="ellipse">
            <a:avLst/>
          </a:prstGeom>
          <a:solidFill>
            <a:srgbClr val="660066">
              <a:alpha val="89803"/>
            </a:srgbClr>
          </a:soli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
          <p:cNvSpPr>
            <a:spLocks noChangeArrowheads="1"/>
          </p:cNvSpPr>
          <p:nvPr>
            <p:ph type="title"/>
          </p:nvPr>
        </p:nvSpPr>
        <p:spPr>
          <a:ln/>
        </p:spPr>
        <p:txBody>
          <a:bodyPr/>
          <a:lstStyle/>
          <a:p>
            <a:r>
              <a:rPr lang="en-US"/>
              <a:t>Frank Ramsey</a:t>
            </a:r>
          </a:p>
        </p:txBody>
      </p:sp>
      <p:pic>
        <p:nvPicPr>
          <p:cNvPr id="2181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38" y="2314575"/>
            <a:ext cx="81026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noChangeArrowheads="1"/>
          </p:cNvSpPr>
          <p:nvPr>
            <p:ph type="title"/>
          </p:nvPr>
        </p:nvSpPr>
        <p:spPr>
          <a:ln/>
        </p:spPr>
        <p:txBody>
          <a:bodyPr/>
          <a:lstStyle/>
          <a:p>
            <a:r>
              <a:rPr lang="en-US" dirty="0"/>
              <a:t>Ramsey</a:t>
            </a:r>
            <a:r>
              <a:rPr lang="ja-JP" altLang="en-US" dirty="0">
                <a:latin typeface="Papyrus"/>
              </a:rPr>
              <a:t>’</a:t>
            </a:r>
            <a:r>
              <a:rPr lang="en-US" dirty="0"/>
              <a:t>s Theorem</a:t>
            </a:r>
          </a:p>
        </p:txBody>
      </p:sp>
      <p:sp>
        <p:nvSpPr>
          <p:cNvPr id="219138" name="Rectangle 2"/>
          <p:cNvSpPr>
            <a:spLocks noChangeArrowheads="1"/>
          </p:cNvSpPr>
          <p:nvPr>
            <p:ph type="body" idx="1"/>
          </p:nvPr>
        </p:nvSpPr>
        <p:spPr>
          <a:xfrm>
            <a:off x="1282700" y="1651000"/>
            <a:ext cx="10464800" cy="5842000"/>
          </a:xfrm>
          <a:ln/>
        </p:spPr>
        <p:txBody>
          <a:bodyPr/>
          <a:lstStyle/>
          <a:p>
            <a:pPr marL="544513" indent="-487363"/>
            <a:endParaRPr lang="en-US"/>
          </a:p>
          <a:p>
            <a:pPr marL="544513" indent="-487363"/>
            <a:r>
              <a:rPr lang="en-US">
                <a:solidFill>
                  <a:srgbClr val="333399"/>
                </a:solidFill>
              </a:rPr>
              <a:t>Infinite complete graph</a:t>
            </a:r>
          </a:p>
          <a:p>
            <a:pPr marL="544513" indent="-487363"/>
            <a:r>
              <a:rPr lang="en-US">
                <a:solidFill>
                  <a:srgbClr val="333399"/>
                </a:solidFill>
              </a:rPr>
              <a:t>Finitely colored edges</a:t>
            </a:r>
          </a:p>
          <a:p>
            <a:pPr marL="544513" indent="-487363"/>
            <a:endParaRPr lang="en-US">
              <a:solidFill>
                <a:srgbClr val="333399"/>
              </a:solidFill>
            </a:endParaRPr>
          </a:p>
          <a:p>
            <a:pPr marL="544513" indent="-487363"/>
            <a:r>
              <a:rPr lang="en-US"/>
              <a:t>Monochrome infinite clique</a:t>
            </a:r>
          </a:p>
        </p:txBody>
      </p:sp>
      <p:sp>
        <p:nvSpPr>
          <p:cNvPr id="219139" name="Line 3"/>
          <p:cNvSpPr>
            <a:spLocks noChangeShapeType="1"/>
          </p:cNvSpPr>
          <p:nvPr/>
        </p:nvSpPr>
        <p:spPr bwMode="auto">
          <a:xfrm>
            <a:off x="1955800" y="5207000"/>
            <a:ext cx="9105900" cy="1588"/>
          </a:xfrm>
          <a:prstGeom prst="line">
            <a:avLst/>
          </a:prstGeom>
          <a:noFill/>
          <a:ln w="57150" cap="flat">
            <a:solidFill>
              <a:srgbClr val="CC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p:cNvSpPr>
            <a:spLocks noChangeArrowheads="1"/>
          </p:cNvSpPr>
          <p:nvPr>
            <p:ph type="title"/>
          </p:nvPr>
        </p:nvSpPr>
        <p:spPr>
          <a:ln/>
        </p:spPr>
        <p:txBody>
          <a:bodyPr/>
          <a:lstStyle/>
          <a:p>
            <a:r>
              <a:rPr lang="en-US"/>
              <a:t>Closure</a:t>
            </a:r>
          </a:p>
        </p:txBody>
      </p:sp>
      <p:sp>
        <p:nvSpPr>
          <p:cNvPr id="220162" name="AutoShape 2"/>
          <p:cNvSpPr>
            <a:spLocks/>
          </p:cNvSpPr>
          <p:nvPr/>
        </p:nvSpPr>
        <p:spPr bwMode="auto">
          <a:xfrm>
            <a:off x="5270500" y="3578225"/>
            <a:ext cx="1435100" cy="1295400"/>
          </a:xfrm>
          <a:custGeom>
            <a:avLst/>
            <a:gdLst/>
            <a:ahLst/>
            <a:cxnLst/>
            <a:rect l="0" t="0" r="r" b="b"/>
            <a:pathLst>
              <a:path w="21600" h="21600">
                <a:moveTo>
                  <a:pt x="21600" y="0"/>
                </a:moveTo>
                <a:cubicBezTo>
                  <a:pt x="9671" y="0"/>
                  <a:pt x="0" y="4835"/>
                  <a:pt x="0" y="10800"/>
                </a:cubicBezTo>
                <a:cubicBezTo>
                  <a:pt x="0" y="16765"/>
                  <a:pt x="9671" y="21600"/>
                  <a:pt x="21600" y="21600"/>
                </a:cubicBezTo>
                <a:cubicBezTo>
                  <a:pt x="9671" y="17126"/>
                  <a:pt x="7253" y="8665"/>
                  <a:pt x="16200" y="2700"/>
                </a:cubicBezTo>
                <a:cubicBezTo>
                  <a:pt x="17735" y="1677"/>
                  <a:pt x="19553" y="768"/>
                  <a:pt x="21600" y="0"/>
                </a:cubicBezTo>
                <a:close/>
                <a:moveTo>
                  <a:pt x="21600" y="0"/>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63" name="Line 3"/>
          <p:cNvSpPr>
            <a:spLocks noChangeShapeType="1"/>
          </p:cNvSpPr>
          <p:nvPr/>
        </p:nvSpPr>
        <p:spPr bwMode="auto">
          <a:xfrm flipH="1">
            <a:off x="8445500" y="3135313"/>
            <a:ext cx="819150" cy="2151062"/>
          </a:xfrm>
          <a:prstGeom prst="line">
            <a:avLst/>
          </a:prstGeom>
          <a:noFill/>
          <a:ln w="76200" cap="flat">
            <a:solidFill>
              <a:srgbClr val="FF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0164" name="AutoShape 4"/>
          <p:cNvSpPr>
            <a:spLocks/>
          </p:cNvSpPr>
          <p:nvPr/>
        </p:nvSpPr>
        <p:spPr bwMode="auto">
          <a:xfrm>
            <a:off x="5270500" y="6135688"/>
            <a:ext cx="1435100" cy="1295400"/>
          </a:xfrm>
          <a:custGeom>
            <a:avLst/>
            <a:gdLst/>
            <a:ahLst/>
            <a:cxnLst/>
            <a:rect l="0" t="0" r="r" b="b"/>
            <a:pathLst>
              <a:path w="21600" h="21600">
                <a:moveTo>
                  <a:pt x="21600" y="0"/>
                </a:moveTo>
                <a:cubicBezTo>
                  <a:pt x="9671" y="0"/>
                  <a:pt x="0" y="4835"/>
                  <a:pt x="0" y="10800"/>
                </a:cubicBezTo>
                <a:cubicBezTo>
                  <a:pt x="0" y="16765"/>
                  <a:pt x="9671" y="21600"/>
                  <a:pt x="21600" y="21600"/>
                </a:cubicBezTo>
                <a:cubicBezTo>
                  <a:pt x="9671" y="17126"/>
                  <a:pt x="7253" y="8665"/>
                  <a:pt x="16200" y="2700"/>
                </a:cubicBezTo>
                <a:cubicBezTo>
                  <a:pt x="17735" y="1677"/>
                  <a:pt x="19553" y="768"/>
                  <a:pt x="21600" y="0"/>
                </a:cubicBezTo>
                <a:close/>
                <a:moveTo>
                  <a:pt x="21600" y="0"/>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65" name="Line 5"/>
          <p:cNvSpPr>
            <a:spLocks noChangeShapeType="1"/>
          </p:cNvSpPr>
          <p:nvPr/>
        </p:nvSpPr>
        <p:spPr bwMode="auto">
          <a:xfrm flipH="1">
            <a:off x="8445500" y="5692775"/>
            <a:ext cx="819150" cy="2152650"/>
          </a:xfrm>
          <a:prstGeom prst="line">
            <a:avLst/>
          </a:prstGeom>
          <a:noFill/>
          <a:ln w="76200" cap="flat">
            <a:solidFill>
              <a:srgbClr val="FF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0166" name="Rectangle 6"/>
          <p:cNvSpPr>
            <a:spLocks/>
          </p:cNvSpPr>
          <p:nvPr/>
        </p:nvSpPr>
        <p:spPr bwMode="auto">
          <a:xfrm>
            <a:off x="5308600" y="4991100"/>
            <a:ext cx="1409700" cy="114300"/>
          </a:xfrm>
          <a:prstGeom prst="rect">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67" name="Rectangle 7"/>
          <p:cNvSpPr>
            <a:spLocks/>
          </p:cNvSpPr>
          <p:nvPr/>
        </p:nvSpPr>
        <p:spPr bwMode="auto">
          <a:xfrm>
            <a:off x="5308600" y="7581900"/>
            <a:ext cx="1409700" cy="114300"/>
          </a:xfrm>
          <a:prstGeom prst="rect">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0171" name="Group 11"/>
          <p:cNvGrpSpPr>
            <a:grpSpLocks/>
          </p:cNvGrpSpPr>
          <p:nvPr/>
        </p:nvGrpSpPr>
        <p:grpSpPr bwMode="auto">
          <a:xfrm>
            <a:off x="2117725" y="4044950"/>
            <a:ext cx="1292225" cy="338138"/>
            <a:chOff x="0" y="0"/>
            <a:chExt cx="813" cy="213"/>
          </a:xfrm>
        </p:grpSpPr>
        <p:sp>
          <p:nvSpPr>
            <p:cNvPr id="220168" name="AutoShape 8"/>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69" name="AutoShape 9"/>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70" name="AutoShape 10"/>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75" name="Group 15"/>
          <p:cNvGrpSpPr>
            <a:grpSpLocks/>
          </p:cNvGrpSpPr>
          <p:nvPr/>
        </p:nvGrpSpPr>
        <p:grpSpPr bwMode="auto">
          <a:xfrm>
            <a:off x="3771900" y="6604000"/>
            <a:ext cx="1290638" cy="338138"/>
            <a:chOff x="0" y="0"/>
            <a:chExt cx="813" cy="213"/>
          </a:xfrm>
        </p:grpSpPr>
        <p:sp>
          <p:nvSpPr>
            <p:cNvPr id="220172" name="AutoShape 1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73" name="AutoShape 1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74" name="AutoShape 1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79" name="Group 19"/>
          <p:cNvGrpSpPr>
            <a:grpSpLocks/>
          </p:cNvGrpSpPr>
          <p:nvPr/>
        </p:nvGrpSpPr>
        <p:grpSpPr bwMode="auto">
          <a:xfrm>
            <a:off x="7150100" y="4025900"/>
            <a:ext cx="1290638" cy="338138"/>
            <a:chOff x="0" y="0"/>
            <a:chExt cx="813" cy="213"/>
          </a:xfrm>
        </p:grpSpPr>
        <p:sp>
          <p:nvSpPr>
            <p:cNvPr id="220176" name="AutoShape 16"/>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77" name="AutoShape 17"/>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78" name="AutoShape 18"/>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83" name="Group 23"/>
          <p:cNvGrpSpPr>
            <a:grpSpLocks/>
          </p:cNvGrpSpPr>
          <p:nvPr/>
        </p:nvGrpSpPr>
        <p:grpSpPr bwMode="auto">
          <a:xfrm>
            <a:off x="7327900" y="6604000"/>
            <a:ext cx="1290638" cy="338138"/>
            <a:chOff x="0" y="0"/>
            <a:chExt cx="813" cy="213"/>
          </a:xfrm>
        </p:grpSpPr>
        <p:sp>
          <p:nvSpPr>
            <p:cNvPr id="220180" name="AutoShape 2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81" name="AutoShape 2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82" name="AutoShape 2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87" name="Group 27"/>
          <p:cNvGrpSpPr>
            <a:grpSpLocks/>
          </p:cNvGrpSpPr>
          <p:nvPr/>
        </p:nvGrpSpPr>
        <p:grpSpPr bwMode="auto">
          <a:xfrm>
            <a:off x="9296400" y="6591300"/>
            <a:ext cx="1290638" cy="338138"/>
            <a:chOff x="0" y="0"/>
            <a:chExt cx="813" cy="213"/>
          </a:xfrm>
        </p:grpSpPr>
        <p:sp>
          <p:nvSpPr>
            <p:cNvPr id="220184" name="AutoShape 24"/>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290082"/>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85" name="AutoShape 25"/>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90082"/>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86" name="AutoShape 26"/>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91" name="Group 31"/>
          <p:cNvGrpSpPr>
            <a:grpSpLocks/>
          </p:cNvGrpSpPr>
          <p:nvPr/>
        </p:nvGrpSpPr>
        <p:grpSpPr bwMode="auto">
          <a:xfrm>
            <a:off x="2324100" y="6591300"/>
            <a:ext cx="1290638" cy="338138"/>
            <a:chOff x="0" y="0"/>
            <a:chExt cx="813" cy="213"/>
          </a:xfrm>
        </p:grpSpPr>
        <p:sp>
          <p:nvSpPr>
            <p:cNvPr id="220188" name="AutoShape 28"/>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290082"/>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89" name="AutoShape 29"/>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90082"/>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90" name="AutoShape 30"/>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95" name="Group 35"/>
          <p:cNvGrpSpPr>
            <a:grpSpLocks/>
          </p:cNvGrpSpPr>
          <p:nvPr/>
        </p:nvGrpSpPr>
        <p:grpSpPr bwMode="auto">
          <a:xfrm>
            <a:off x="3594100" y="4025900"/>
            <a:ext cx="1290638" cy="338138"/>
            <a:chOff x="0" y="0"/>
            <a:chExt cx="813" cy="213"/>
          </a:xfrm>
        </p:grpSpPr>
        <p:sp>
          <p:nvSpPr>
            <p:cNvPr id="220192" name="AutoShape 3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290082"/>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93" name="AutoShape 3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90082"/>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94" name="AutoShape 3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0199" name="Group 39"/>
          <p:cNvGrpSpPr>
            <a:grpSpLocks/>
          </p:cNvGrpSpPr>
          <p:nvPr/>
        </p:nvGrpSpPr>
        <p:grpSpPr bwMode="auto">
          <a:xfrm>
            <a:off x="9296400" y="4025900"/>
            <a:ext cx="1290638" cy="338138"/>
            <a:chOff x="0" y="0"/>
            <a:chExt cx="813" cy="213"/>
          </a:xfrm>
        </p:grpSpPr>
        <p:sp>
          <p:nvSpPr>
            <p:cNvPr id="220196" name="AutoShape 36"/>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290082"/>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0197" name="AutoShape 37"/>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90082"/>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0198" name="AutoShape 38"/>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cSld>
  <p:clrMapOvr>
    <a:masterClrMapping/>
  </p:clrMapOvr>
  <p:transition xmlns:p14="http://schemas.microsoft.com/office/powerpoint/2010/mai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
          <p:cNvSpPr>
            <a:spLocks noChangeArrowheads="1"/>
          </p:cNvSpPr>
          <p:nvPr>
            <p:ph type="title"/>
          </p:nvPr>
        </p:nvSpPr>
        <p:spPr>
          <a:ln/>
        </p:spPr>
        <p:txBody>
          <a:bodyPr/>
          <a:lstStyle/>
          <a:p>
            <a:r>
              <a:rPr lang="en-US"/>
              <a:t>Proof</a:t>
            </a:r>
          </a:p>
        </p:txBody>
      </p:sp>
      <p:grpSp>
        <p:nvGrpSpPr>
          <p:cNvPr id="221189" name="Group 5"/>
          <p:cNvGrpSpPr>
            <a:grpSpLocks/>
          </p:cNvGrpSpPr>
          <p:nvPr/>
        </p:nvGrpSpPr>
        <p:grpSpPr bwMode="auto">
          <a:xfrm>
            <a:off x="1381125" y="2724150"/>
            <a:ext cx="1292225" cy="338138"/>
            <a:chOff x="0" y="0"/>
            <a:chExt cx="813" cy="213"/>
          </a:xfrm>
        </p:grpSpPr>
        <p:sp>
          <p:nvSpPr>
            <p:cNvPr id="221186" name="AutoShape 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187" name="AutoShape 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188" name="AutoShape 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1193" name="Group 9"/>
          <p:cNvGrpSpPr>
            <a:grpSpLocks/>
          </p:cNvGrpSpPr>
          <p:nvPr/>
        </p:nvGrpSpPr>
        <p:grpSpPr bwMode="auto">
          <a:xfrm>
            <a:off x="2800350" y="2724150"/>
            <a:ext cx="1292225" cy="338138"/>
            <a:chOff x="0" y="0"/>
            <a:chExt cx="813" cy="213"/>
          </a:xfrm>
        </p:grpSpPr>
        <p:sp>
          <p:nvSpPr>
            <p:cNvPr id="221190" name="AutoShape 6"/>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191" name="AutoShape 7"/>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192" name="AutoShape 8"/>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1197" name="Group 13"/>
          <p:cNvGrpSpPr>
            <a:grpSpLocks/>
          </p:cNvGrpSpPr>
          <p:nvPr/>
        </p:nvGrpSpPr>
        <p:grpSpPr bwMode="auto">
          <a:xfrm>
            <a:off x="4248150" y="2724150"/>
            <a:ext cx="1292225" cy="338138"/>
            <a:chOff x="0" y="0"/>
            <a:chExt cx="813" cy="213"/>
          </a:xfrm>
        </p:grpSpPr>
        <p:sp>
          <p:nvSpPr>
            <p:cNvPr id="221194" name="AutoShape 1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333333"/>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195" name="AutoShape 1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82828"/>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196" name="AutoShape 1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1201" name="Group 17"/>
          <p:cNvGrpSpPr>
            <a:grpSpLocks/>
          </p:cNvGrpSpPr>
          <p:nvPr/>
        </p:nvGrpSpPr>
        <p:grpSpPr bwMode="auto">
          <a:xfrm>
            <a:off x="7734300" y="2724150"/>
            <a:ext cx="1290638" cy="338138"/>
            <a:chOff x="0" y="0"/>
            <a:chExt cx="813" cy="213"/>
          </a:xfrm>
        </p:grpSpPr>
        <p:sp>
          <p:nvSpPr>
            <p:cNvPr id="221198" name="AutoShape 14"/>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199" name="AutoShape 15"/>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200" name="AutoShape 16"/>
            <p:cNvSpPr>
              <a:spLocks/>
            </p:cNvSpPr>
            <p:nvPr/>
          </p:nvSpPr>
          <p:spPr bwMode="auto">
            <a:xfrm>
              <a:off x="292"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1202" name="Oval 18"/>
          <p:cNvSpPr>
            <a:spLocks/>
          </p:cNvSpPr>
          <p:nvPr/>
        </p:nvSpPr>
        <p:spPr bwMode="auto">
          <a:xfrm>
            <a:off x="60912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3" name="Oval 19"/>
          <p:cNvSpPr>
            <a:spLocks/>
          </p:cNvSpPr>
          <p:nvPr/>
        </p:nvSpPr>
        <p:spPr bwMode="auto">
          <a:xfrm>
            <a:off x="66040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4" name="Oval 20"/>
          <p:cNvSpPr>
            <a:spLocks/>
          </p:cNvSpPr>
          <p:nvPr/>
        </p:nvSpPr>
        <p:spPr bwMode="auto">
          <a:xfrm>
            <a:off x="7013575" y="2828925"/>
            <a:ext cx="206375"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5" name="Oval 21"/>
          <p:cNvSpPr>
            <a:spLocks/>
          </p:cNvSpPr>
          <p:nvPr/>
        </p:nvSpPr>
        <p:spPr bwMode="auto">
          <a:xfrm>
            <a:off x="10696575"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6" name="Oval 22"/>
          <p:cNvSpPr>
            <a:spLocks/>
          </p:cNvSpPr>
          <p:nvPr/>
        </p:nvSpPr>
        <p:spPr bwMode="auto">
          <a:xfrm>
            <a:off x="112093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7" name="Oval 23"/>
          <p:cNvSpPr>
            <a:spLocks/>
          </p:cNvSpPr>
          <p:nvPr/>
        </p:nvSpPr>
        <p:spPr bwMode="auto">
          <a:xfrm>
            <a:off x="116205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8" name="Oval 24"/>
          <p:cNvSpPr>
            <a:spLocks/>
          </p:cNvSpPr>
          <p:nvPr/>
        </p:nvSpPr>
        <p:spPr bwMode="auto">
          <a:xfrm>
            <a:off x="1381125" y="3135313"/>
            <a:ext cx="496888" cy="287337"/>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09" name="Oval 25"/>
          <p:cNvSpPr>
            <a:spLocks/>
          </p:cNvSpPr>
          <p:nvPr/>
        </p:nvSpPr>
        <p:spPr bwMode="auto">
          <a:xfrm>
            <a:off x="2403475" y="3135313"/>
            <a:ext cx="496888" cy="287337"/>
          </a:xfrm>
          <a:prstGeom prst="ellipse">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10" name="Oval 26"/>
          <p:cNvSpPr>
            <a:spLocks/>
          </p:cNvSpPr>
          <p:nvPr/>
        </p:nvSpPr>
        <p:spPr bwMode="auto">
          <a:xfrm>
            <a:off x="3941763" y="3135313"/>
            <a:ext cx="496887"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11" name="Oval 27"/>
          <p:cNvSpPr>
            <a:spLocks/>
          </p:cNvSpPr>
          <p:nvPr/>
        </p:nvSpPr>
        <p:spPr bwMode="auto">
          <a:xfrm>
            <a:off x="5168900" y="3135313"/>
            <a:ext cx="496888"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12" name="Oval 28"/>
          <p:cNvSpPr>
            <a:spLocks/>
          </p:cNvSpPr>
          <p:nvPr/>
        </p:nvSpPr>
        <p:spPr bwMode="auto">
          <a:xfrm>
            <a:off x="7734300" y="3135313"/>
            <a:ext cx="495300" cy="287337"/>
          </a:xfrm>
          <a:prstGeom prst="ellipse">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13" name="Oval 29"/>
          <p:cNvSpPr>
            <a:spLocks/>
          </p:cNvSpPr>
          <p:nvPr/>
        </p:nvSpPr>
        <p:spPr bwMode="auto">
          <a:xfrm>
            <a:off x="8872538" y="3135313"/>
            <a:ext cx="496887" cy="287337"/>
          </a:xfrm>
          <a:prstGeom prst="ellipse">
            <a:avLst/>
          </a:prstGeom>
          <a:blipFill dpi="0" rotWithShape="0">
            <a:blip r:embed="rId7"/>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1217" name="Group 33"/>
          <p:cNvGrpSpPr>
            <a:grpSpLocks/>
          </p:cNvGrpSpPr>
          <p:nvPr/>
        </p:nvGrpSpPr>
        <p:grpSpPr bwMode="auto">
          <a:xfrm>
            <a:off x="9077325" y="2724150"/>
            <a:ext cx="1292225" cy="338138"/>
            <a:chOff x="0" y="0"/>
            <a:chExt cx="813" cy="213"/>
          </a:xfrm>
        </p:grpSpPr>
        <p:sp>
          <p:nvSpPr>
            <p:cNvPr id="221214" name="AutoShape 3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15" name="AutoShape 3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666666"/>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216" name="AutoShape 3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1218" name="Oval 34"/>
          <p:cNvSpPr>
            <a:spLocks/>
          </p:cNvSpPr>
          <p:nvPr/>
        </p:nvSpPr>
        <p:spPr bwMode="auto">
          <a:xfrm>
            <a:off x="9999663" y="3135313"/>
            <a:ext cx="495300" cy="287337"/>
          </a:xfrm>
          <a:prstGeom prst="ellipse">
            <a:avLst/>
          </a:prstGeom>
          <a:blipFill dpi="0" rotWithShape="0">
            <a:blip r:embed="rId8"/>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1222" name="Group 38"/>
          <p:cNvGrpSpPr>
            <a:grpSpLocks/>
          </p:cNvGrpSpPr>
          <p:nvPr/>
        </p:nvGrpSpPr>
        <p:grpSpPr bwMode="auto">
          <a:xfrm>
            <a:off x="4229100" y="6934200"/>
            <a:ext cx="3914775" cy="431800"/>
            <a:chOff x="0" y="0"/>
            <a:chExt cx="2466" cy="272"/>
          </a:xfrm>
        </p:grpSpPr>
        <p:sp>
          <p:nvSpPr>
            <p:cNvPr id="221219" name="AutoShape 35"/>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20" name="AutoShape 36"/>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221" name="AutoShape 37"/>
            <p:cNvSpPr>
              <a:spLocks/>
            </p:cNvSpPr>
            <p:nvPr/>
          </p:nvSpPr>
          <p:spPr bwMode="auto">
            <a:xfrm>
              <a:off x="1040"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1226" name="Group 42"/>
          <p:cNvGrpSpPr>
            <a:grpSpLocks/>
          </p:cNvGrpSpPr>
          <p:nvPr/>
        </p:nvGrpSpPr>
        <p:grpSpPr bwMode="auto">
          <a:xfrm>
            <a:off x="2828925" y="7048500"/>
            <a:ext cx="1290638" cy="338138"/>
            <a:chOff x="0" y="0"/>
            <a:chExt cx="813" cy="213"/>
          </a:xfrm>
        </p:grpSpPr>
        <p:sp>
          <p:nvSpPr>
            <p:cNvPr id="221223" name="AutoShape 39"/>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24" name="AutoShape 40"/>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225" name="AutoShape 41"/>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1227" name="Oval 43"/>
          <p:cNvSpPr>
            <a:spLocks/>
          </p:cNvSpPr>
          <p:nvPr/>
        </p:nvSpPr>
        <p:spPr bwMode="auto">
          <a:xfrm>
            <a:off x="2430463" y="7454900"/>
            <a:ext cx="496887"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28" name="Oval 44"/>
          <p:cNvSpPr>
            <a:spLocks/>
          </p:cNvSpPr>
          <p:nvPr/>
        </p:nvSpPr>
        <p:spPr bwMode="auto">
          <a:xfrm>
            <a:off x="3968750" y="7454900"/>
            <a:ext cx="496888"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29" name="Oval 45"/>
          <p:cNvSpPr>
            <a:spLocks/>
          </p:cNvSpPr>
          <p:nvPr/>
        </p:nvSpPr>
        <p:spPr bwMode="auto">
          <a:xfrm>
            <a:off x="7756525" y="7454900"/>
            <a:ext cx="496888"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1233" name="Group 49"/>
          <p:cNvGrpSpPr>
            <a:grpSpLocks/>
          </p:cNvGrpSpPr>
          <p:nvPr/>
        </p:nvGrpSpPr>
        <p:grpSpPr bwMode="auto">
          <a:xfrm>
            <a:off x="8128000" y="6934200"/>
            <a:ext cx="3914775" cy="431800"/>
            <a:chOff x="0" y="0"/>
            <a:chExt cx="2466" cy="272"/>
          </a:xfrm>
        </p:grpSpPr>
        <p:sp>
          <p:nvSpPr>
            <p:cNvPr id="221230" name="AutoShape 46"/>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1231" name="AutoShape 47"/>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1232" name="AutoShape 48"/>
            <p:cNvSpPr>
              <a:spLocks/>
            </p:cNvSpPr>
            <p:nvPr/>
          </p:nvSpPr>
          <p:spPr bwMode="auto">
            <a:xfrm>
              <a:off x="1041"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cSld>
  <p:clrMapOvr>
    <a:masterClrMapping/>
  </p:clrMapOvr>
  <p:transition xmlns:p14="http://schemas.microsoft.com/office/powerpoint/2010/mai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1"/>
          <p:cNvSpPr>
            <a:spLocks noChangeArrowheads="1"/>
          </p:cNvSpPr>
          <p:nvPr>
            <p:ph type="title"/>
          </p:nvPr>
        </p:nvSpPr>
        <p:spPr>
          <a:ln/>
        </p:spPr>
        <p:txBody>
          <a:bodyPr/>
          <a:lstStyle/>
          <a:p>
            <a:r>
              <a:rPr lang="en-US"/>
              <a:t>Proof</a:t>
            </a:r>
          </a:p>
        </p:txBody>
      </p:sp>
      <p:grpSp>
        <p:nvGrpSpPr>
          <p:cNvPr id="222213" name="Group 5"/>
          <p:cNvGrpSpPr>
            <a:grpSpLocks/>
          </p:cNvGrpSpPr>
          <p:nvPr/>
        </p:nvGrpSpPr>
        <p:grpSpPr bwMode="auto">
          <a:xfrm>
            <a:off x="1381125" y="2724150"/>
            <a:ext cx="1292225" cy="338138"/>
            <a:chOff x="0" y="0"/>
            <a:chExt cx="813" cy="213"/>
          </a:xfrm>
        </p:grpSpPr>
        <p:sp>
          <p:nvSpPr>
            <p:cNvPr id="222210" name="AutoShape 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11" name="AutoShape 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12" name="AutoShape 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17" name="Group 9"/>
          <p:cNvGrpSpPr>
            <a:grpSpLocks/>
          </p:cNvGrpSpPr>
          <p:nvPr/>
        </p:nvGrpSpPr>
        <p:grpSpPr bwMode="auto">
          <a:xfrm>
            <a:off x="2800350" y="2724150"/>
            <a:ext cx="1292225" cy="338138"/>
            <a:chOff x="0" y="0"/>
            <a:chExt cx="813" cy="213"/>
          </a:xfrm>
        </p:grpSpPr>
        <p:sp>
          <p:nvSpPr>
            <p:cNvPr id="222214" name="AutoShape 6"/>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15" name="AutoShape 7"/>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16" name="AutoShape 8"/>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21" name="Group 13"/>
          <p:cNvGrpSpPr>
            <a:grpSpLocks/>
          </p:cNvGrpSpPr>
          <p:nvPr/>
        </p:nvGrpSpPr>
        <p:grpSpPr bwMode="auto">
          <a:xfrm>
            <a:off x="4248150" y="2724150"/>
            <a:ext cx="1292225" cy="338138"/>
            <a:chOff x="0" y="0"/>
            <a:chExt cx="813" cy="213"/>
          </a:xfrm>
        </p:grpSpPr>
        <p:sp>
          <p:nvSpPr>
            <p:cNvPr id="222218" name="AutoShape 1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333333"/>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19" name="AutoShape 1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82828"/>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20" name="AutoShape 1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25" name="Group 17"/>
          <p:cNvGrpSpPr>
            <a:grpSpLocks/>
          </p:cNvGrpSpPr>
          <p:nvPr/>
        </p:nvGrpSpPr>
        <p:grpSpPr bwMode="auto">
          <a:xfrm>
            <a:off x="7734300" y="2724150"/>
            <a:ext cx="1290638" cy="338138"/>
            <a:chOff x="0" y="0"/>
            <a:chExt cx="813" cy="213"/>
          </a:xfrm>
        </p:grpSpPr>
        <p:sp>
          <p:nvSpPr>
            <p:cNvPr id="222222" name="AutoShape 14"/>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23" name="AutoShape 15"/>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24" name="AutoShape 16"/>
            <p:cNvSpPr>
              <a:spLocks/>
            </p:cNvSpPr>
            <p:nvPr/>
          </p:nvSpPr>
          <p:spPr bwMode="auto">
            <a:xfrm>
              <a:off x="292"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2226" name="Oval 18"/>
          <p:cNvSpPr>
            <a:spLocks/>
          </p:cNvSpPr>
          <p:nvPr/>
        </p:nvSpPr>
        <p:spPr bwMode="auto">
          <a:xfrm>
            <a:off x="60912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27" name="Oval 19"/>
          <p:cNvSpPr>
            <a:spLocks/>
          </p:cNvSpPr>
          <p:nvPr/>
        </p:nvSpPr>
        <p:spPr bwMode="auto">
          <a:xfrm>
            <a:off x="66040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28" name="Oval 20"/>
          <p:cNvSpPr>
            <a:spLocks/>
          </p:cNvSpPr>
          <p:nvPr/>
        </p:nvSpPr>
        <p:spPr bwMode="auto">
          <a:xfrm>
            <a:off x="7013575" y="2828925"/>
            <a:ext cx="206375"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29" name="Oval 21"/>
          <p:cNvSpPr>
            <a:spLocks/>
          </p:cNvSpPr>
          <p:nvPr/>
        </p:nvSpPr>
        <p:spPr bwMode="auto">
          <a:xfrm>
            <a:off x="10696575"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0" name="Oval 22"/>
          <p:cNvSpPr>
            <a:spLocks/>
          </p:cNvSpPr>
          <p:nvPr/>
        </p:nvSpPr>
        <p:spPr bwMode="auto">
          <a:xfrm>
            <a:off x="112093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1" name="Oval 23"/>
          <p:cNvSpPr>
            <a:spLocks/>
          </p:cNvSpPr>
          <p:nvPr/>
        </p:nvSpPr>
        <p:spPr bwMode="auto">
          <a:xfrm>
            <a:off x="116205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2" name="Oval 24"/>
          <p:cNvSpPr>
            <a:spLocks/>
          </p:cNvSpPr>
          <p:nvPr/>
        </p:nvSpPr>
        <p:spPr bwMode="auto">
          <a:xfrm>
            <a:off x="1381125" y="3135313"/>
            <a:ext cx="496888" cy="287337"/>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3" name="Oval 25"/>
          <p:cNvSpPr>
            <a:spLocks/>
          </p:cNvSpPr>
          <p:nvPr/>
        </p:nvSpPr>
        <p:spPr bwMode="auto">
          <a:xfrm>
            <a:off x="2403475" y="3135313"/>
            <a:ext cx="496888" cy="287337"/>
          </a:xfrm>
          <a:prstGeom prst="ellipse">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4" name="Oval 26"/>
          <p:cNvSpPr>
            <a:spLocks/>
          </p:cNvSpPr>
          <p:nvPr/>
        </p:nvSpPr>
        <p:spPr bwMode="auto">
          <a:xfrm>
            <a:off x="3941763" y="3135313"/>
            <a:ext cx="496887"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5" name="Oval 27"/>
          <p:cNvSpPr>
            <a:spLocks/>
          </p:cNvSpPr>
          <p:nvPr/>
        </p:nvSpPr>
        <p:spPr bwMode="auto">
          <a:xfrm>
            <a:off x="5168900" y="3135313"/>
            <a:ext cx="496888"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6" name="Oval 28"/>
          <p:cNvSpPr>
            <a:spLocks/>
          </p:cNvSpPr>
          <p:nvPr/>
        </p:nvSpPr>
        <p:spPr bwMode="auto">
          <a:xfrm>
            <a:off x="7734300" y="3135313"/>
            <a:ext cx="495300" cy="287337"/>
          </a:xfrm>
          <a:prstGeom prst="ellipse">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7" name="Oval 29"/>
          <p:cNvSpPr>
            <a:spLocks/>
          </p:cNvSpPr>
          <p:nvPr/>
        </p:nvSpPr>
        <p:spPr bwMode="auto">
          <a:xfrm>
            <a:off x="8872538" y="3135313"/>
            <a:ext cx="496887" cy="287337"/>
          </a:xfrm>
          <a:prstGeom prst="ellipse">
            <a:avLst/>
          </a:prstGeom>
          <a:blipFill dpi="0" rotWithShape="0">
            <a:blip r:embed="rId7"/>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2241" name="Group 33"/>
          <p:cNvGrpSpPr>
            <a:grpSpLocks/>
          </p:cNvGrpSpPr>
          <p:nvPr/>
        </p:nvGrpSpPr>
        <p:grpSpPr bwMode="auto">
          <a:xfrm>
            <a:off x="9077325" y="2724150"/>
            <a:ext cx="1292225" cy="338138"/>
            <a:chOff x="0" y="0"/>
            <a:chExt cx="813" cy="213"/>
          </a:xfrm>
        </p:grpSpPr>
        <p:sp>
          <p:nvSpPr>
            <p:cNvPr id="222238" name="AutoShape 3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39" name="AutoShape 3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666666"/>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40" name="AutoShape 3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2242" name="Oval 34"/>
          <p:cNvSpPr>
            <a:spLocks/>
          </p:cNvSpPr>
          <p:nvPr/>
        </p:nvSpPr>
        <p:spPr bwMode="auto">
          <a:xfrm>
            <a:off x="9999663" y="3135313"/>
            <a:ext cx="495300" cy="287337"/>
          </a:xfrm>
          <a:prstGeom prst="ellipse">
            <a:avLst/>
          </a:prstGeom>
          <a:blipFill dpi="0" rotWithShape="0">
            <a:blip r:embed="rId8"/>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2246" name="Group 38"/>
          <p:cNvGrpSpPr>
            <a:grpSpLocks/>
          </p:cNvGrpSpPr>
          <p:nvPr/>
        </p:nvGrpSpPr>
        <p:grpSpPr bwMode="auto">
          <a:xfrm>
            <a:off x="4229100" y="6934200"/>
            <a:ext cx="3914775" cy="431800"/>
            <a:chOff x="0" y="0"/>
            <a:chExt cx="2466" cy="272"/>
          </a:xfrm>
        </p:grpSpPr>
        <p:sp>
          <p:nvSpPr>
            <p:cNvPr id="222243" name="AutoShape 35"/>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44" name="AutoShape 36"/>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45" name="AutoShape 37"/>
            <p:cNvSpPr>
              <a:spLocks/>
            </p:cNvSpPr>
            <p:nvPr/>
          </p:nvSpPr>
          <p:spPr bwMode="auto">
            <a:xfrm>
              <a:off x="1040"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50" name="Group 42"/>
          <p:cNvGrpSpPr>
            <a:grpSpLocks/>
          </p:cNvGrpSpPr>
          <p:nvPr/>
        </p:nvGrpSpPr>
        <p:grpSpPr bwMode="auto">
          <a:xfrm>
            <a:off x="2828925" y="7048500"/>
            <a:ext cx="1290638" cy="338138"/>
            <a:chOff x="0" y="0"/>
            <a:chExt cx="813" cy="213"/>
          </a:xfrm>
        </p:grpSpPr>
        <p:sp>
          <p:nvSpPr>
            <p:cNvPr id="222247" name="AutoShape 39"/>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48" name="AutoShape 40"/>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49" name="AutoShape 41"/>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2251" name="Oval 43"/>
          <p:cNvSpPr>
            <a:spLocks/>
          </p:cNvSpPr>
          <p:nvPr/>
        </p:nvSpPr>
        <p:spPr bwMode="auto">
          <a:xfrm>
            <a:off x="2430463" y="7454900"/>
            <a:ext cx="496887"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52" name="Oval 44"/>
          <p:cNvSpPr>
            <a:spLocks/>
          </p:cNvSpPr>
          <p:nvPr/>
        </p:nvSpPr>
        <p:spPr bwMode="auto">
          <a:xfrm>
            <a:off x="3968750" y="7454900"/>
            <a:ext cx="496888"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53" name="Oval 45"/>
          <p:cNvSpPr>
            <a:spLocks/>
          </p:cNvSpPr>
          <p:nvPr/>
        </p:nvSpPr>
        <p:spPr bwMode="auto">
          <a:xfrm>
            <a:off x="7756525" y="7454900"/>
            <a:ext cx="496888"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2257" name="Group 49"/>
          <p:cNvGrpSpPr>
            <a:grpSpLocks/>
          </p:cNvGrpSpPr>
          <p:nvPr/>
        </p:nvGrpSpPr>
        <p:grpSpPr bwMode="auto">
          <a:xfrm>
            <a:off x="4419600" y="4254500"/>
            <a:ext cx="2705100" cy="558800"/>
            <a:chOff x="0" y="0"/>
            <a:chExt cx="1704" cy="352"/>
          </a:xfrm>
        </p:grpSpPr>
        <p:sp>
          <p:nvSpPr>
            <p:cNvPr id="222254" name="AutoShape 46"/>
            <p:cNvSpPr>
              <a:spLocks/>
            </p:cNvSpPr>
            <p:nvPr/>
          </p:nvSpPr>
          <p:spPr bwMode="auto">
            <a:xfrm>
              <a:off x="0" y="0"/>
              <a:ext cx="1704" cy="35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55" name="AutoShape 47"/>
            <p:cNvSpPr>
              <a:spLocks/>
            </p:cNvSpPr>
            <p:nvPr/>
          </p:nvSpPr>
          <p:spPr bwMode="auto">
            <a:xfrm>
              <a:off x="0" y="0"/>
              <a:ext cx="873" cy="35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56" name="AutoShape 48"/>
            <p:cNvSpPr>
              <a:spLocks/>
            </p:cNvSpPr>
            <p:nvPr/>
          </p:nvSpPr>
          <p:spPr bwMode="auto">
            <a:xfrm>
              <a:off x="718" y="0"/>
              <a:ext cx="153" cy="8"/>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61" name="Group 53"/>
          <p:cNvGrpSpPr>
            <a:grpSpLocks/>
          </p:cNvGrpSpPr>
          <p:nvPr/>
        </p:nvGrpSpPr>
        <p:grpSpPr bwMode="auto">
          <a:xfrm>
            <a:off x="3022600" y="4432300"/>
            <a:ext cx="1290638" cy="338138"/>
            <a:chOff x="0" y="0"/>
            <a:chExt cx="813" cy="213"/>
          </a:xfrm>
        </p:grpSpPr>
        <p:sp>
          <p:nvSpPr>
            <p:cNvPr id="222258" name="AutoShape 5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59" name="AutoShape 5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60" name="AutoShape 5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2262" name="Oval 54"/>
          <p:cNvSpPr>
            <a:spLocks/>
          </p:cNvSpPr>
          <p:nvPr/>
        </p:nvSpPr>
        <p:spPr bwMode="auto">
          <a:xfrm>
            <a:off x="2616200" y="48387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63" name="Oval 55"/>
          <p:cNvSpPr>
            <a:spLocks/>
          </p:cNvSpPr>
          <p:nvPr/>
        </p:nvSpPr>
        <p:spPr bwMode="auto">
          <a:xfrm>
            <a:off x="4165600" y="48387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64" name="Oval 56"/>
          <p:cNvSpPr>
            <a:spLocks/>
          </p:cNvSpPr>
          <p:nvPr/>
        </p:nvSpPr>
        <p:spPr bwMode="auto">
          <a:xfrm>
            <a:off x="6743700" y="48514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2268" name="Group 60"/>
          <p:cNvGrpSpPr>
            <a:grpSpLocks/>
          </p:cNvGrpSpPr>
          <p:nvPr/>
        </p:nvGrpSpPr>
        <p:grpSpPr bwMode="auto">
          <a:xfrm>
            <a:off x="7305675" y="4254500"/>
            <a:ext cx="2705100" cy="558800"/>
            <a:chOff x="0" y="0"/>
            <a:chExt cx="1703" cy="352"/>
          </a:xfrm>
        </p:grpSpPr>
        <p:sp>
          <p:nvSpPr>
            <p:cNvPr id="222265" name="AutoShape 57"/>
            <p:cNvSpPr>
              <a:spLocks/>
            </p:cNvSpPr>
            <p:nvPr/>
          </p:nvSpPr>
          <p:spPr bwMode="auto">
            <a:xfrm>
              <a:off x="0" y="0"/>
              <a:ext cx="1703" cy="35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66" name="AutoShape 58"/>
            <p:cNvSpPr>
              <a:spLocks/>
            </p:cNvSpPr>
            <p:nvPr/>
          </p:nvSpPr>
          <p:spPr bwMode="auto">
            <a:xfrm>
              <a:off x="0" y="0"/>
              <a:ext cx="873" cy="35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67" name="AutoShape 59"/>
            <p:cNvSpPr>
              <a:spLocks/>
            </p:cNvSpPr>
            <p:nvPr/>
          </p:nvSpPr>
          <p:spPr bwMode="auto">
            <a:xfrm>
              <a:off x="719" y="0"/>
              <a:ext cx="153" cy="8"/>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72" name="Group 64"/>
          <p:cNvGrpSpPr>
            <a:grpSpLocks/>
          </p:cNvGrpSpPr>
          <p:nvPr/>
        </p:nvGrpSpPr>
        <p:grpSpPr bwMode="auto">
          <a:xfrm>
            <a:off x="3033713" y="5613400"/>
            <a:ext cx="3916362" cy="431800"/>
            <a:chOff x="0" y="0"/>
            <a:chExt cx="2466" cy="272"/>
          </a:xfrm>
        </p:grpSpPr>
        <p:sp>
          <p:nvSpPr>
            <p:cNvPr id="222269" name="AutoShape 61"/>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70" name="AutoShape 62"/>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71" name="AutoShape 63"/>
            <p:cNvSpPr>
              <a:spLocks/>
            </p:cNvSpPr>
            <p:nvPr/>
          </p:nvSpPr>
          <p:spPr bwMode="auto">
            <a:xfrm>
              <a:off x="1040"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2276" name="Group 68"/>
          <p:cNvGrpSpPr>
            <a:grpSpLocks/>
          </p:cNvGrpSpPr>
          <p:nvPr/>
        </p:nvGrpSpPr>
        <p:grpSpPr bwMode="auto">
          <a:xfrm>
            <a:off x="1638300" y="5727700"/>
            <a:ext cx="1290638" cy="338138"/>
            <a:chOff x="0" y="0"/>
            <a:chExt cx="813" cy="213"/>
          </a:xfrm>
        </p:grpSpPr>
        <p:sp>
          <p:nvSpPr>
            <p:cNvPr id="222273" name="AutoShape 65"/>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74" name="AutoShape 66"/>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75" name="AutoShape 67"/>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2277" name="Oval 69"/>
          <p:cNvSpPr>
            <a:spLocks/>
          </p:cNvSpPr>
          <p:nvPr/>
        </p:nvSpPr>
        <p:spPr bwMode="auto">
          <a:xfrm>
            <a:off x="1231900" y="61341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78" name="Oval 70"/>
          <p:cNvSpPr>
            <a:spLocks/>
          </p:cNvSpPr>
          <p:nvPr/>
        </p:nvSpPr>
        <p:spPr bwMode="auto">
          <a:xfrm>
            <a:off x="2781300" y="61341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79" name="Oval 71"/>
          <p:cNvSpPr>
            <a:spLocks/>
          </p:cNvSpPr>
          <p:nvPr/>
        </p:nvSpPr>
        <p:spPr bwMode="auto">
          <a:xfrm>
            <a:off x="6565900" y="61341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2283" name="Group 75"/>
          <p:cNvGrpSpPr>
            <a:grpSpLocks/>
          </p:cNvGrpSpPr>
          <p:nvPr/>
        </p:nvGrpSpPr>
        <p:grpSpPr bwMode="auto">
          <a:xfrm>
            <a:off x="6934200" y="5613400"/>
            <a:ext cx="3914775" cy="431800"/>
            <a:chOff x="0" y="0"/>
            <a:chExt cx="2466" cy="272"/>
          </a:xfrm>
        </p:grpSpPr>
        <p:sp>
          <p:nvSpPr>
            <p:cNvPr id="222280" name="AutoShape 72"/>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81" name="AutoShape 73"/>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2282" name="AutoShape 74"/>
            <p:cNvSpPr>
              <a:spLocks/>
            </p:cNvSpPr>
            <p:nvPr/>
          </p:nvSpPr>
          <p:spPr bwMode="auto">
            <a:xfrm>
              <a:off x="1041"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2284" name="Oval 76"/>
          <p:cNvSpPr>
            <a:spLocks/>
          </p:cNvSpPr>
          <p:nvPr/>
        </p:nvSpPr>
        <p:spPr bwMode="auto">
          <a:xfrm>
            <a:off x="9766300" y="48387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2285" name="Oval 77"/>
          <p:cNvSpPr>
            <a:spLocks/>
          </p:cNvSpPr>
          <p:nvPr/>
        </p:nvSpPr>
        <p:spPr bwMode="auto">
          <a:xfrm>
            <a:off x="10541000" y="61468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
          <p:cNvSpPr>
            <a:spLocks noChangeArrowheads="1"/>
          </p:cNvSpPr>
          <p:nvPr>
            <p:ph type="title"/>
          </p:nvPr>
        </p:nvSpPr>
        <p:spPr>
          <a:ln/>
        </p:spPr>
        <p:txBody>
          <a:bodyPr/>
          <a:lstStyle/>
          <a:p>
            <a:r>
              <a:rPr lang="en-US"/>
              <a:t>Proof</a:t>
            </a:r>
          </a:p>
        </p:txBody>
      </p:sp>
      <p:grpSp>
        <p:nvGrpSpPr>
          <p:cNvPr id="223237" name="Group 5"/>
          <p:cNvGrpSpPr>
            <a:grpSpLocks/>
          </p:cNvGrpSpPr>
          <p:nvPr/>
        </p:nvGrpSpPr>
        <p:grpSpPr bwMode="auto">
          <a:xfrm>
            <a:off x="1381125" y="2724150"/>
            <a:ext cx="1292225" cy="338138"/>
            <a:chOff x="0" y="0"/>
            <a:chExt cx="813" cy="213"/>
          </a:xfrm>
        </p:grpSpPr>
        <p:sp>
          <p:nvSpPr>
            <p:cNvPr id="223234" name="AutoShape 2"/>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35" name="AutoShape 3"/>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36" name="AutoShape 4"/>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241" name="Group 9"/>
          <p:cNvGrpSpPr>
            <a:grpSpLocks/>
          </p:cNvGrpSpPr>
          <p:nvPr/>
        </p:nvGrpSpPr>
        <p:grpSpPr bwMode="auto">
          <a:xfrm>
            <a:off x="2800350" y="2724150"/>
            <a:ext cx="1292225" cy="338138"/>
            <a:chOff x="0" y="0"/>
            <a:chExt cx="813" cy="213"/>
          </a:xfrm>
        </p:grpSpPr>
        <p:sp>
          <p:nvSpPr>
            <p:cNvPr id="223238" name="AutoShape 6"/>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39" name="AutoShape 7"/>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40" name="AutoShape 8"/>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245" name="Group 13"/>
          <p:cNvGrpSpPr>
            <a:grpSpLocks/>
          </p:cNvGrpSpPr>
          <p:nvPr/>
        </p:nvGrpSpPr>
        <p:grpSpPr bwMode="auto">
          <a:xfrm>
            <a:off x="4248150" y="2724150"/>
            <a:ext cx="1292225" cy="338138"/>
            <a:chOff x="0" y="0"/>
            <a:chExt cx="813" cy="213"/>
          </a:xfrm>
        </p:grpSpPr>
        <p:sp>
          <p:nvSpPr>
            <p:cNvPr id="223242" name="AutoShape 1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333333"/>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43" name="AutoShape 1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282828"/>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44" name="AutoShape 1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249" name="Group 17"/>
          <p:cNvGrpSpPr>
            <a:grpSpLocks/>
          </p:cNvGrpSpPr>
          <p:nvPr/>
        </p:nvGrpSpPr>
        <p:grpSpPr bwMode="auto">
          <a:xfrm>
            <a:off x="7734300" y="2724150"/>
            <a:ext cx="1290638" cy="338138"/>
            <a:chOff x="0" y="0"/>
            <a:chExt cx="813" cy="213"/>
          </a:xfrm>
        </p:grpSpPr>
        <p:sp>
          <p:nvSpPr>
            <p:cNvPr id="223246" name="AutoShape 14"/>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47" name="AutoShape 15"/>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48" name="AutoShape 16"/>
            <p:cNvSpPr>
              <a:spLocks/>
            </p:cNvSpPr>
            <p:nvPr/>
          </p:nvSpPr>
          <p:spPr bwMode="auto">
            <a:xfrm>
              <a:off x="292"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3250" name="Oval 18"/>
          <p:cNvSpPr>
            <a:spLocks/>
          </p:cNvSpPr>
          <p:nvPr/>
        </p:nvSpPr>
        <p:spPr bwMode="auto">
          <a:xfrm>
            <a:off x="60912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1" name="Oval 19"/>
          <p:cNvSpPr>
            <a:spLocks/>
          </p:cNvSpPr>
          <p:nvPr/>
        </p:nvSpPr>
        <p:spPr bwMode="auto">
          <a:xfrm>
            <a:off x="66040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2" name="Oval 20"/>
          <p:cNvSpPr>
            <a:spLocks/>
          </p:cNvSpPr>
          <p:nvPr/>
        </p:nvSpPr>
        <p:spPr bwMode="auto">
          <a:xfrm>
            <a:off x="7013575" y="2828925"/>
            <a:ext cx="206375"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3" name="Oval 21"/>
          <p:cNvSpPr>
            <a:spLocks/>
          </p:cNvSpPr>
          <p:nvPr/>
        </p:nvSpPr>
        <p:spPr bwMode="auto">
          <a:xfrm>
            <a:off x="10696575"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4" name="Oval 22"/>
          <p:cNvSpPr>
            <a:spLocks/>
          </p:cNvSpPr>
          <p:nvPr/>
        </p:nvSpPr>
        <p:spPr bwMode="auto">
          <a:xfrm>
            <a:off x="11209338" y="2828925"/>
            <a:ext cx="204787"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5" name="Oval 23"/>
          <p:cNvSpPr>
            <a:spLocks/>
          </p:cNvSpPr>
          <p:nvPr/>
        </p:nvSpPr>
        <p:spPr bwMode="auto">
          <a:xfrm>
            <a:off x="11620500" y="2828925"/>
            <a:ext cx="204788" cy="2032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6" name="Oval 24"/>
          <p:cNvSpPr>
            <a:spLocks/>
          </p:cNvSpPr>
          <p:nvPr/>
        </p:nvSpPr>
        <p:spPr bwMode="auto">
          <a:xfrm>
            <a:off x="1381125" y="3135313"/>
            <a:ext cx="496888" cy="287337"/>
          </a:xfrm>
          <a:prstGeom prst="ellipse">
            <a:avLst/>
          </a:prstGeom>
          <a:solidFill>
            <a:srgbClr val="6600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7" name="Oval 25"/>
          <p:cNvSpPr>
            <a:spLocks/>
          </p:cNvSpPr>
          <p:nvPr/>
        </p:nvSpPr>
        <p:spPr bwMode="auto">
          <a:xfrm>
            <a:off x="2403475" y="3135313"/>
            <a:ext cx="496888" cy="287337"/>
          </a:xfrm>
          <a:prstGeom prst="ellipse">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8" name="Oval 26"/>
          <p:cNvSpPr>
            <a:spLocks/>
          </p:cNvSpPr>
          <p:nvPr/>
        </p:nvSpPr>
        <p:spPr bwMode="auto">
          <a:xfrm>
            <a:off x="3941763" y="3135313"/>
            <a:ext cx="496887"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59" name="Oval 27"/>
          <p:cNvSpPr>
            <a:spLocks/>
          </p:cNvSpPr>
          <p:nvPr/>
        </p:nvSpPr>
        <p:spPr bwMode="auto">
          <a:xfrm>
            <a:off x="5168900" y="3135313"/>
            <a:ext cx="496888" cy="287337"/>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60" name="Oval 28"/>
          <p:cNvSpPr>
            <a:spLocks/>
          </p:cNvSpPr>
          <p:nvPr/>
        </p:nvSpPr>
        <p:spPr bwMode="auto">
          <a:xfrm>
            <a:off x="7734300" y="3135313"/>
            <a:ext cx="495300" cy="287337"/>
          </a:xfrm>
          <a:prstGeom prst="ellipse">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61" name="Oval 29"/>
          <p:cNvSpPr>
            <a:spLocks/>
          </p:cNvSpPr>
          <p:nvPr/>
        </p:nvSpPr>
        <p:spPr bwMode="auto">
          <a:xfrm>
            <a:off x="8872538" y="3135313"/>
            <a:ext cx="496887" cy="287337"/>
          </a:xfrm>
          <a:prstGeom prst="ellipse">
            <a:avLst/>
          </a:prstGeom>
          <a:blipFill dpi="0" rotWithShape="0">
            <a:blip r:embed="rId7"/>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3265" name="Group 33"/>
          <p:cNvGrpSpPr>
            <a:grpSpLocks/>
          </p:cNvGrpSpPr>
          <p:nvPr/>
        </p:nvGrpSpPr>
        <p:grpSpPr bwMode="auto">
          <a:xfrm>
            <a:off x="9077325" y="2724150"/>
            <a:ext cx="1292225" cy="338138"/>
            <a:chOff x="0" y="0"/>
            <a:chExt cx="813" cy="213"/>
          </a:xfrm>
        </p:grpSpPr>
        <p:sp>
          <p:nvSpPr>
            <p:cNvPr id="223262" name="AutoShape 3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rgbClr val="80808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63" name="AutoShape 3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666666"/>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64" name="AutoShape 3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3266" name="Oval 34"/>
          <p:cNvSpPr>
            <a:spLocks/>
          </p:cNvSpPr>
          <p:nvPr/>
        </p:nvSpPr>
        <p:spPr bwMode="auto">
          <a:xfrm>
            <a:off x="9999663" y="3135313"/>
            <a:ext cx="495300" cy="287337"/>
          </a:xfrm>
          <a:prstGeom prst="ellipse">
            <a:avLst/>
          </a:prstGeom>
          <a:blipFill dpi="0" rotWithShape="0">
            <a:blip r:embed="rId8"/>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3270" name="Group 38"/>
          <p:cNvGrpSpPr>
            <a:grpSpLocks/>
          </p:cNvGrpSpPr>
          <p:nvPr/>
        </p:nvGrpSpPr>
        <p:grpSpPr bwMode="auto">
          <a:xfrm>
            <a:off x="4229100" y="6934200"/>
            <a:ext cx="3914775" cy="431800"/>
            <a:chOff x="0" y="0"/>
            <a:chExt cx="2466" cy="272"/>
          </a:xfrm>
        </p:grpSpPr>
        <p:sp>
          <p:nvSpPr>
            <p:cNvPr id="223267" name="AutoShape 35"/>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68" name="AutoShape 36"/>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69" name="AutoShape 37"/>
            <p:cNvSpPr>
              <a:spLocks/>
            </p:cNvSpPr>
            <p:nvPr/>
          </p:nvSpPr>
          <p:spPr bwMode="auto">
            <a:xfrm>
              <a:off x="1040"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274" name="Group 42"/>
          <p:cNvGrpSpPr>
            <a:grpSpLocks/>
          </p:cNvGrpSpPr>
          <p:nvPr/>
        </p:nvGrpSpPr>
        <p:grpSpPr bwMode="auto">
          <a:xfrm>
            <a:off x="2828925" y="7048500"/>
            <a:ext cx="1290638" cy="338138"/>
            <a:chOff x="0" y="0"/>
            <a:chExt cx="813" cy="213"/>
          </a:xfrm>
        </p:grpSpPr>
        <p:sp>
          <p:nvSpPr>
            <p:cNvPr id="223271" name="AutoShape 39"/>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72" name="AutoShape 40"/>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73" name="AutoShape 41"/>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3275" name="Oval 43"/>
          <p:cNvSpPr>
            <a:spLocks/>
          </p:cNvSpPr>
          <p:nvPr/>
        </p:nvSpPr>
        <p:spPr bwMode="auto">
          <a:xfrm>
            <a:off x="2430463" y="7454900"/>
            <a:ext cx="496887"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76" name="Oval 44"/>
          <p:cNvSpPr>
            <a:spLocks/>
          </p:cNvSpPr>
          <p:nvPr/>
        </p:nvSpPr>
        <p:spPr bwMode="auto">
          <a:xfrm>
            <a:off x="3968750" y="7454900"/>
            <a:ext cx="496888"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77" name="Oval 45"/>
          <p:cNvSpPr>
            <a:spLocks/>
          </p:cNvSpPr>
          <p:nvPr/>
        </p:nvSpPr>
        <p:spPr bwMode="auto">
          <a:xfrm>
            <a:off x="7756525" y="7454900"/>
            <a:ext cx="496888"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3281" name="Group 49"/>
          <p:cNvGrpSpPr>
            <a:grpSpLocks/>
          </p:cNvGrpSpPr>
          <p:nvPr/>
        </p:nvGrpSpPr>
        <p:grpSpPr bwMode="auto">
          <a:xfrm>
            <a:off x="4419600" y="4254500"/>
            <a:ext cx="2705100" cy="558800"/>
            <a:chOff x="0" y="0"/>
            <a:chExt cx="1704" cy="352"/>
          </a:xfrm>
        </p:grpSpPr>
        <p:sp>
          <p:nvSpPr>
            <p:cNvPr id="223278" name="AutoShape 46"/>
            <p:cNvSpPr>
              <a:spLocks/>
            </p:cNvSpPr>
            <p:nvPr/>
          </p:nvSpPr>
          <p:spPr bwMode="auto">
            <a:xfrm>
              <a:off x="0" y="0"/>
              <a:ext cx="1704" cy="35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79" name="AutoShape 47"/>
            <p:cNvSpPr>
              <a:spLocks/>
            </p:cNvSpPr>
            <p:nvPr/>
          </p:nvSpPr>
          <p:spPr bwMode="auto">
            <a:xfrm>
              <a:off x="0" y="0"/>
              <a:ext cx="873" cy="35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80" name="AutoShape 48"/>
            <p:cNvSpPr>
              <a:spLocks/>
            </p:cNvSpPr>
            <p:nvPr/>
          </p:nvSpPr>
          <p:spPr bwMode="auto">
            <a:xfrm>
              <a:off x="718" y="0"/>
              <a:ext cx="153" cy="8"/>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285" name="Group 53"/>
          <p:cNvGrpSpPr>
            <a:grpSpLocks/>
          </p:cNvGrpSpPr>
          <p:nvPr/>
        </p:nvGrpSpPr>
        <p:grpSpPr bwMode="auto">
          <a:xfrm>
            <a:off x="3022600" y="4432300"/>
            <a:ext cx="1290638" cy="338138"/>
            <a:chOff x="0" y="0"/>
            <a:chExt cx="813" cy="213"/>
          </a:xfrm>
        </p:grpSpPr>
        <p:sp>
          <p:nvSpPr>
            <p:cNvPr id="223282" name="AutoShape 50"/>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83" name="AutoShape 51"/>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84" name="AutoShape 52"/>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3286" name="Oval 54"/>
          <p:cNvSpPr>
            <a:spLocks/>
          </p:cNvSpPr>
          <p:nvPr/>
        </p:nvSpPr>
        <p:spPr bwMode="auto">
          <a:xfrm>
            <a:off x="2616200" y="48387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87" name="Oval 55"/>
          <p:cNvSpPr>
            <a:spLocks/>
          </p:cNvSpPr>
          <p:nvPr/>
        </p:nvSpPr>
        <p:spPr bwMode="auto">
          <a:xfrm>
            <a:off x="4165600" y="48387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88" name="Oval 56"/>
          <p:cNvSpPr>
            <a:spLocks/>
          </p:cNvSpPr>
          <p:nvPr/>
        </p:nvSpPr>
        <p:spPr bwMode="auto">
          <a:xfrm>
            <a:off x="6743700" y="48514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3292" name="Group 60"/>
          <p:cNvGrpSpPr>
            <a:grpSpLocks/>
          </p:cNvGrpSpPr>
          <p:nvPr/>
        </p:nvGrpSpPr>
        <p:grpSpPr bwMode="auto">
          <a:xfrm>
            <a:off x="7305675" y="4254500"/>
            <a:ext cx="2705100" cy="558800"/>
            <a:chOff x="0" y="0"/>
            <a:chExt cx="1703" cy="352"/>
          </a:xfrm>
        </p:grpSpPr>
        <p:sp>
          <p:nvSpPr>
            <p:cNvPr id="223289" name="AutoShape 57"/>
            <p:cNvSpPr>
              <a:spLocks/>
            </p:cNvSpPr>
            <p:nvPr/>
          </p:nvSpPr>
          <p:spPr bwMode="auto">
            <a:xfrm>
              <a:off x="0" y="0"/>
              <a:ext cx="1703" cy="35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90" name="AutoShape 58"/>
            <p:cNvSpPr>
              <a:spLocks/>
            </p:cNvSpPr>
            <p:nvPr/>
          </p:nvSpPr>
          <p:spPr bwMode="auto">
            <a:xfrm>
              <a:off x="0" y="0"/>
              <a:ext cx="873" cy="35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91" name="AutoShape 59"/>
            <p:cNvSpPr>
              <a:spLocks/>
            </p:cNvSpPr>
            <p:nvPr/>
          </p:nvSpPr>
          <p:spPr bwMode="auto">
            <a:xfrm>
              <a:off x="719" y="0"/>
              <a:ext cx="153" cy="8"/>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296" name="Group 64"/>
          <p:cNvGrpSpPr>
            <a:grpSpLocks/>
          </p:cNvGrpSpPr>
          <p:nvPr/>
        </p:nvGrpSpPr>
        <p:grpSpPr bwMode="auto">
          <a:xfrm>
            <a:off x="3033713" y="5613400"/>
            <a:ext cx="3916362" cy="431800"/>
            <a:chOff x="0" y="0"/>
            <a:chExt cx="2466" cy="272"/>
          </a:xfrm>
        </p:grpSpPr>
        <p:sp>
          <p:nvSpPr>
            <p:cNvPr id="223293" name="AutoShape 61"/>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94" name="AutoShape 62"/>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95" name="AutoShape 63"/>
            <p:cNvSpPr>
              <a:spLocks/>
            </p:cNvSpPr>
            <p:nvPr/>
          </p:nvSpPr>
          <p:spPr bwMode="auto">
            <a:xfrm>
              <a:off x="1040"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23300" name="Group 68"/>
          <p:cNvGrpSpPr>
            <a:grpSpLocks/>
          </p:cNvGrpSpPr>
          <p:nvPr/>
        </p:nvGrpSpPr>
        <p:grpSpPr bwMode="auto">
          <a:xfrm>
            <a:off x="1638300" y="5727700"/>
            <a:ext cx="1290638" cy="338138"/>
            <a:chOff x="0" y="0"/>
            <a:chExt cx="813" cy="213"/>
          </a:xfrm>
        </p:grpSpPr>
        <p:sp>
          <p:nvSpPr>
            <p:cNvPr id="223297" name="AutoShape 65"/>
            <p:cNvSpPr>
              <a:spLocks/>
            </p:cNvSpPr>
            <p:nvPr/>
          </p:nvSpPr>
          <p:spPr bwMode="auto">
            <a:xfrm>
              <a:off x="0" y="0"/>
              <a:ext cx="813" cy="213"/>
            </a:xfrm>
            <a:custGeom>
              <a:avLst/>
              <a:gdLst/>
              <a:ahLst/>
              <a:cxnLst/>
              <a:rect l="0" t="0" r="r" b="b"/>
              <a:pathLst>
                <a:path w="21600" h="21599">
                  <a:moveTo>
                    <a:pt x="0" y="21599"/>
                  </a:moveTo>
                  <a:cubicBezTo>
                    <a:pt x="0" y="9671"/>
                    <a:pt x="3507" y="0"/>
                    <a:pt x="7833" y="0"/>
                  </a:cubicBezTo>
                  <a:lnTo>
                    <a:pt x="14214" y="0"/>
                  </a:lnTo>
                  <a:cubicBezTo>
                    <a:pt x="17534" y="-1"/>
                    <a:pt x="20493" y="5768"/>
                    <a:pt x="21600" y="14398"/>
                  </a:cubicBezTo>
                  <a:lnTo>
                    <a:pt x="21599" y="14399"/>
                  </a:lnTo>
                  <a:lnTo>
                    <a:pt x="18857" y="21599"/>
                  </a:lnTo>
                  <a:lnTo>
                    <a:pt x="15218" y="14399"/>
                  </a:lnTo>
                  <a:lnTo>
                    <a:pt x="15219" y="14398"/>
                  </a:lnTo>
                  <a:cubicBezTo>
                    <a:pt x="14503" y="8812"/>
                    <a:pt x="12986" y="4283"/>
                    <a:pt x="11023" y="1871"/>
                  </a:cubicBezTo>
                  <a:lnTo>
                    <a:pt x="11023" y="1873"/>
                  </a:lnTo>
                  <a:cubicBezTo>
                    <a:pt x="8199" y="5346"/>
                    <a:pt x="6381" y="13074"/>
                    <a:pt x="6381" y="21599"/>
                  </a:cubicBezTo>
                  <a:close/>
                  <a:moveTo>
                    <a:pt x="0" y="21599"/>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298" name="AutoShape 66"/>
            <p:cNvSpPr>
              <a:spLocks/>
            </p:cNvSpPr>
            <p:nvPr/>
          </p:nvSpPr>
          <p:spPr bwMode="auto">
            <a:xfrm>
              <a:off x="0" y="0"/>
              <a:ext cx="415" cy="213"/>
            </a:xfrm>
            <a:custGeom>
              <a:avLst/>
              <a:gdLst/>
              <a:ahLst/>
              <a:cxnLst/>
              <a:rect l="0" t="0" r="r" b="b"/>
              <a:pathLst>
                <a:path w="21600" h="21600">
                  <a:moveTo>
                    <a:pt x="0" y="21600"/>
                  </a:moveTo>
                  <a:cubicBezTo>
                    <a:pt x="0" y="9671"/>
                    <a:pt x="6872" y="0"/>
                    <a:pt x="15350" y="0"/>
                  </a:cubicBezTo>
                  <a:cubicBezTo>
                    <a:pt x="17504" y="0"/>
                    <a:pt x="19633" y="638"/>
                    <a:pt x="21600" y="1871"/>
                  </a:cubicBezTo>
                  <a:lnTo>
                    <a:pt x="21600" y="1874"/>
                  </a:lnTo>
                  <a:cubicBezTo>
                    <a:pt x="16067" y="5347"/>
                    <a:pt x="12503" y="13075"/>
                    <a:pt x="12503"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299" name="AutoShape 67"/>
            <p:cNvSpPr>
              <a:spLocks/>
            </p:cNvSpPr>
            <p:nvPr/>
          </p:nvSpPr>
          <p:spPr bwMode="auto">
            <a:xfrm>
              <a:off x="295" y="0"/>
              <a:ext cx="120" cy="18"/>
            </a:xfrm>
            <a:custGeom>
              <a:avLst/>
              <a:gdLst/>
              <a:ahLst/>
              <a:cxnLst/>
              <a:rect l="0" t="0" r="r" b="b"/>
              <a:pathLst>
                <a:path w="21600" h="21598">
                  <a:moveTo>
                    <a:pt x="0" y="0"/>
                  </a:moveTo>
                  <a:cubicBezTo>
                    <a:pt x="7443" y="-2"/>
                    <a:pt x="14802" y="7357"/>
                    <a:pt x="21600" y="21598"/>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3301" name="Oval 69"/>
          <p:cNvSpPr>
            <a:spLocks/>
          </p:cNvSpPr>
          <p:nvPr/>
        </p:nvSpPr>
        <p:spPr bwMode="auto">
          <a:xfrm>
            <a:off x="1231900" y="61341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302" name="Oval 70"/>
          <p:cNvSpPr>
            <a:spLocks/>
          </p:cNvSpPr>
          <p:nvPr/>
        </p:nvSpPr>
        <p:spPr bwMode="auto">
          <a:xfrm>
            <a:off x="2781300" y="61341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303" name="Oval 71"/>
          <p:cNvSpPr>
            <a:spLocks/>
          </p:cNvSpPr>
          <p:nvPr/>
        </p:nvSpPr>
        <p:spPr bwMode="auto">
          <a:xfrm>
            <a:off x="6565900" y="61341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223307" name="Group 75"/>
          <p:cNvGrpSpPr>
            <a:grpSpLocks/>
          </p:cNvGrpSpPr>
          <p:nvPr/>
        </p:nvGrpSpPr>
        <p:grpSpPr bwMode="auto">
          <a:xfrm>
            <a:off x="6934200" y="5613400"/>
            <a:ext cx="3914775" cy="431800"/>
            <a:chOff x="0" y="0"/>
            <a:chExt cx="2466" cy="272"/>
          </a:xfrm>
        </p:grpSpPr>
        <p:sp>
          <p:nvSpPr>
            <p:cNvPr id="223304" name="AutoShape 72"/>
            <p:cNvSpPr>
              <a:spLocks/>
            </p:cNvSpPr>
            <p:nvPr/>
          </p:nvSpPr>
          <p:spPr bwMode="auto">
            <a:xfrm>
              <a:off x="0" y="0"/>
              <a:ext cx="2466" cy="272"/>
            </a:xfrm>
            <a:custGeom>
              <a:avLst/>
              <a:gdLst/>
              <a:ahLst/>
              <a:cxnLst/>
              <a:rect l="0" t="0" r="r" b="b"/>
              <a:pathLst>
                <a:path w="21600" h="21600">
                  <a:moveTo>
                    <a:pt x="0" y="21600"/>
                  </a:moveTo>
                  <a:cubicBezTo>
                    <a:pt x="0" y="9671"/>
                    <a:pt x="4086" y="0"/>
                    <a:pt x="9125" y="0"/>
                  </a:cubicBezTo>
                  <a:lnTo>
                    <a:pt x="12997" y="0"/>
                  </a:lnTo>
                  <a:cubicBezTo>
                    <a:pt x="16864" y="0"/>
                    <a:pt x="20311" y="5770"/>
                    <a:pt x="21600" y="14400"/>
                  </a:cubicBezTo>
                  <a:lnTo>
                    <a:pt x="20186" y="21600"/>
                  </a:lnTo>
                  <a:lnTo>
                    <a:pt x="17728" y="14400"/>
                  </a:lnTo>
                  <a:lnTo>
                    <a:pt x="17729" y="14400"/>
                  </a:lnTo>
                  <a:cubicBezTo>
                    <a:pt x="16674" y="7342"/>
                    <a:pt x="14152" y="2080"/>
                    <a:pt x="11061" y="492"/>
                  </a:cubicBezTo>
                  <a:cubicBezTo>
                    <a:pt x="6865" y="2648"/>
                    <a:pt x="3871" y="11436"/>
                    <a:pt x="3871" y="21600"/>
                  </a:cubicBezTo>
                  <a:close/>
                  <a:moveTo>
                    <a:pt x="0" y="2160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305" name="AutoShape 73"/>
            <p:cNvSpPr>
              <a:spLocks/>
            </p:cNvSpPr>
            <p:nvPr/>
          </p:nvSpPr>
          <p:spPr bwMode="auto">
            <a:xfrm>
              <a:off x="0" y="0"/>
              <a:ext cx="1264" cy="272"/>
            </a:xfrm>
            <a:custGeom>
              <a:avLst/>
              <a:gdLst/>
              <a:ahLst/>
              <a:cxnLst/>
              <a:rect l="0" t="0" r="r" b="b"/>
              <a:pathLst>
                <a:path w="21600" h="21600">
                  <a:moveTo>
                    <a:pt x="0" y="21600"/>
                  </a:moveTo>
                  <a:cubicBezTo>
                    <a:pt x="0" y="9671"/>
                    <a:pt x="7978" y="0"/>
                    <a:pt x="17820" y="0"/>
                  </a:cubicBezTo>
                  <a:cubicBezTo>
                    <a:pt x="19091" y="0"/>
                    <a:pt x="20358" y="165"/>
                    <a:pt x="21600" y="492"/>
                  </a:cubicBezTo>
                  <a:cubicBezTo>
                    <a:pt x="13406" y="2648"/>
                    <a:pt x="7560" y="11436"/>
                    <a:pt x="7560" y="21600"/>
                  </a:cubicBezTo>
                  <a:close/>
                  <a:moveTo>
                    <a:pt x="0" y="21600"/>
                  </a:moveTo>
                </a:path>
              </a:pathLst>
            </a:custGeom>
            <a:solidFill>
              <a:srgbClr val="A32800"/>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23306" name="AutoShape 74"/>
            <p:cNvSpPr>
              <a:spLocks/>
            </p:cNvSpPr>
            <p:nvPr/>
          </p:nvSpPr>
          <p:spPr bwMode="auto">
            <a:xfrm>
              <a:off x="1041" y="0"/>
              <a:ext cx="221" cy="6"/>
            </a:xfrm>
            <a:custGeom>
              <a:avLst/>
              <a:gdLst/>
              <a:ahLst/>
              <a:cxnLst/>
              <a:rect l="0" t="0" r="r" b="b"/>
              <a:pathLst>
                <a:path w="21600" h="21600">
                  <a:moveTo>
                    <a:pt x="0" y="0"/>
                  </a:moveTo>
                  <a:cubicBezTo>
                    <a:pt x="7262" y="0"/>
                    <a:pt x="14503" y="7241"/>
                    <a:pt x="2160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23308" name="Oval 76"/>
          <p:cNvSpPr>
            <a:spLocks/>
          </p:cNvSpPr>
          <p:nvPr/>
        </p:nvSpPr>
        <p:spPr bwMode="auto">
          <a:xfrm>
            <a:off x="9766300" y="48387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309" name="Oval 77"/>
          <p:cNvSpPr>
            <a:spLocks/>
          </p:cNvSpPr>
          <p:nvPr/>
        </p:nvSpPr>
        <p:spPr bwMode="auto">
          <a:xfrm>
            <a:off x="10541000" y="6146800"/>
            <a:ext cx="495300" cy="285750"/>
          </a:xfrm>
          <a:prstGeom prst="ellipse">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310" name="AutoShape 78"/>
          <p:cNvSpPr>
            <a:spLocks/>
          </p:cNvSpPr>
          <p:nvPr/>
        </p:nvSpPr>
        <p:spPr bwMode="auto">
          <a:xfrm rot="4036490">
            <a:off x="10001250" y="4959350"/>
            <a:ext cx="1295400" cy="1028700"/>
          </a:xfrm>
          <a:prstGeom prst="rightArrow">
            <a:avLst>
              <a:gd name="adj1" fmla="val 25611"/>
              <a:gd name="adj2" fmla="val 52994"/>
            </a:avLst>
          </a:prstGeom>
          <a:solidFill>
            <a:srgbClr val="200063"/>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3311" name="AutoShape 79"/>
          <p:cNvSpPr>
            <a:spLocks/>
          </p:cNvSpPr>
          <p:nvPr/>
        </p:nvSpPr>
        <p:spPr bwMode="auto">
          <a:xfrm rot="9144310">
            <a:off x="8359775" y="6761163"/>
            <a:ext cx="2654300" cy="1028700"/>
          </a:xfrm>
          <a:prstGeom prst="rightArrow">
            <a:avLst>
              <a:gd name="adj1" fmla="val 25611"/>
              <a:gd name="adj2" fmla="val 52991"/>
            </a:avLst>
          </a:prstGeom>
          <a:solidFill>
            <a:srgbClr val="200063"/>
          </a:soli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ph type="title"/>
          </p:nvPr>
        </p:nvSpPr>
        <p:spPr>
          <a:ln/>
        </p:spPr>
        <p:txBody>
          <a:bodyPr/>
          <a:lstStyle/>
          <a:p>
            <a:r>
              <a:rPr lang="en-US"/>
              <a:t>Termination</a:t>
            </a:r>
          </a:p>
        </p:txBody>
      </p:sp>
      <p:sp>
        <p:nvSpPr>
          <p:cNvPr id="19458" name="Rectangle 2"/>
          <p:cNvSpPr>
            <a:spLocks noChangeArrowheads="1"/>
          </p:cNvSpPr>
          <p:nvPr>
            <p:ph type="body" idx="1"/>
          </p:nvPr>
        </p:nvSpPr>
        <p:spPr>
          <a:ln/>
        </p:spPr>
        <p:txBody>
          <a:bodyPr/>
          <a:lstStyle/>
          <a:p>
            <a:r>
              <a:rPr lang="en-US"/>
              <a:t>1. Termination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ph type="title"/>
          </p:nvPr>
        </p:nvSpPr>
        <p:spPr>
          <a:ln/>
        </p:spPr>
        <p:txBody>
          <a:bodyPr/>
          <a:lstStyle/>
          <a:p>
            <a:r>
              <a:rPr lang="en-US"/>
              <a:t>Proof</a:t>
            </a:r>
          </a:p>
        </p:txBody>
      </p:sp>
      <p:sp>
        <p:nvSpPr>
          <p:cNvPr id="37890" name="Rectangle 2"/>
          <p:cNvSpPr>
            <a:spLocks noChangeArrowheads="1"/>
          </p:cNvSpPr>
          <p:nvPr>
            <p:ph type="body" idx="1"/>
          </p:nvPr>
        </p:nvSpPr>
        <p:spPr>
          <a:xfrm>
            <a:off x="838200" y="1511300"/>
            <a:ext cx="110744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a:t>
            </a:r>
          </a:p>
          <a:p>
            <a:pPr marL="889000"/>
            <a:r>
              <a:rPr lang="en-US" dirty="0"/>
              <a:t>Construct the program</a:t>
            </a:r>
          </a:p>
          <a:p>
            <a:pPr marL="889000"/>
            <a:r>
              <a:rPr lang="en-US" dirty="0"/>
              <a:t>  </a:t>
            </a:r>
            <a:r>
              <a:rPr lang="en-US" dirty="0" err="1"/>
              <a:t>alan</a:t>
            </a:r>
            <a:r>
              <a:rPr lang="en-US" dirty="0"/>
              <a:t>(p) = if halt(</a:t>
            </a:r>
            <a:r>
              <a:rPr lang="en-US" dirty="0" err="1"/>
              <a:t>p,p</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Consider the question halt(</a:t>
            </a:r>
            <a:r>
              <a:rPr lang="en-US" dirty="0" err="1"/>
              <a:t>alan,alan</a:t>
            </a:r>
            <a:r>
              <a:rPr lang="en-US"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1"/>
          <p:cNvSpPr>
            <a:spLocks noChangeArrowheads="1"/>
          </p:cNvSpPr>
          <p:nvPr>
            <p:ph type="title"/>
          </p:nvPr>
        </p:nvSpPr>
        <p:spPr>
          <a:ln/>
        </p:spPr>
        <p:txBody>
          <a:bodyPr/>
          <a:lstStyle/>
          <a:p>
            <a:r>
              <a:rPr lang="en-US"/>
              <a:t>Disjunctive Orders</a:t>
            </a:r>
          </a:p>
        </p:txBody>
      </p:sp>
      <p:sp>
        <p:nvSpPr>
          <p:cNvPr id="224258" name="Rectangle 2"/>
          <p:cNvSpPr>
            <a:spLocks noChangeArrowheads="1"/>
          </p:cNvSpPr>
          <p:nvPr>
            <p:ph type="body" idx="1"/>
          </p:nvPr>
        </p:nvSpPr>
        <p:spPr>
          <a:ln/>
        </p:spPr>
        <p:txBody>
          <a:bodyPr/>
          <a:lstStyle/>
          <a:p>
            <a:pPr marL="889000"/>
            <a:r>
              <a:rPr lang="en-US"/>
              <a:t>States Q</a:t>
            </a:r>
          </a:p>
          <a:p>
            <a:pPr marL="889000"/>
            <a:r>
              <a:rPr lang="en-US">
                <a:cs typeface="Apple Symbols" charset="0"/>
              </a:rPr>
              <a:t>Algorithm R ⊆ QxQ</a:t>
            </a:r>
            <a:endParaRPr lang="en-US"/>
          </a:p>
          <a:p>
            <a:pPr marL="889000"/>
            <a:r>
              <a:rPr lang="en-US"/>
              <a:t>Transitive closure R</a:t>
            </a:r>
            <a:r>
              <a:rPr lang="en-US" baseline="32000"/>
              <a:t>+</a:t>
            </a:r>
            <a:endParaRPr lang="en-US"/>
          </a:p>
          <a:p>
            <a:pPr marL="889000"/>
            <a:r>
              <a:rPr lang="en-US">
                <a:cs typeface="Apple Symbols" charset="0"/>
              </a:rPr>
              <a:t>Well-founded orders &gt; and ⊐ on Q</a:t>
            </a:r>
            <a:endParaRPr lang="en-US"/>
          </a:p>
          <a:p>
            <a:pPr marL="889000"/>
            <a:r>
              <a:rPr lang="en-US"/>
              <a:t>R</a:t>
            </a:r>
            <a:r>
              <a:rPr lang="en-US" baseline="32000"/>
              <a:t>+</a:t>
            </a:r>
            <a:r>
              <a:rPr lang="en-US">
                <a:cs typeface="Apple Symbols" charset="0"/>
              </a:rPr>
              <a:t> ⊆ &gt; ∪ ⊐</a:t>
            </a:r>
            <a:endParaRPr lang="en-US"/>
          </a:p>
        </p:txBody>
      </p:sp>
    </p:spTree>
  </p:cSld>
  <p:clrMapOvr>
    <a:masterClrMapping/>
  </p:clrMapOvr>
  <p:transition xmlns:p14="http://schemas.microsoft.com/office/powerpoint/2010/mai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
          <p:cNvSpPr>
            <a:spLocks noChangeArrowheads="1"/>
          </p:cNvSpPr>
          <p:nvPr>
            <p:ph type="title"/>
          </p:nvPr>
        </p:nvSpPr>
        <p:spPr>
          <a:ln/>
        </p:spPr>
        <p:txBody>
          <a:bodyPr/>
          <a:lstStyle/>
          <a:p>
            <a:r>
              <a:rPr lang="en-US"/>
              <a:t>Ranking Method</a:t>
            </a:r>
          </a:p>
        </p:txBody>
      </p:sp>
      <p:sp>
        <p:nvSpPr>
          <p:cNvPr id="225282" name="Rectangle 2"/>
          <p:cNvSpPr>
            <a:spLocks noChangeArrowheads="1"/>
          </p:cNvSpPr>
          <p:nvPr>
            <p:ph type="body" idx="1"/>
          </p:nvPr>
        </p:nvSpPr>
        <p:spPr>
          <a:ln/>
        </p:spPr>
        <p:txBody>
          <a:bodyPr/>
          <a:lstStyle/>
          <a:p>
            <a:pPr marL="889000"/>
            <a:r>
              <a:rPr lang="en-US" dirty="0"/>
              <a:t>States Q</a:t>
            </a:r>
          </a:p>
          <a:p>
            <a:pPr marL="889000"/>
            <a:r>
              <a:rPr lang="en-US" dirty="0">
                <a:cs typeface="Apple Symbols" charset="0"/>
              </a:rPr>
              <a:t>Algorithm R ⊆ </a:t>
            </a:r>
            <a:r>
              <a:rPr lang="en-US" dirty="0" err="1">
                <a:cs typeface="Apple Symbols" charset="0"/>
              </a:rPr>
              <a:t>QxQ</a:t>
            </a:r>
            <a:endParaRPr lang="en-US" dirty="0"/>
          </a:p>
          <a:p>
            <a:pPr marL="889000"/>
            <a:r>
              <a:rPr lang="en-US" dirty="0"/>
              <a:t>Well-founded order </a:t>
            </a:r>
            <a:r>
              <a:rPr lang="en-US" dirty="0">
                <a:latin typeface="Papyrus"/>
                <a:cs typeface="Papyrus"/>
                <a:sym typeface="Menlo Bold" charset="0"/>
              </a:rPr>
              <a:t>≻</a:t>
            </a:r>
            <a:r>
              <a:rPr lang="en-US" sz="1800" dirty="0">
                <a:latin typeface="Papyrus"/>
                <a:cs typeface="Papyrus"/>
                <a:sym typeface="Menlo Bold" charset="0"/>
              </a:rPr>
              <a:t> </a:t>
            </a:r>
            <a:r>
              <a:rPr lang="en-US" dirty="0"/>
              <a:t>on W</a:t>
            </a:r>
          </a:p>
          <a:p>
            <a:pPr marL="889000"/>
            <a:r>
              <a:rPr lang="en-US" dirty="0">
                <a:cs typeface="Papyrus"/>
              </a:rPr>
              <a:t>Ranking function r : Q → W</a:t>
            </a:r>
            <a:endParaRPr lang="en-US" dirty="0"/>
          </a:p>
          <a:p>
            <a:pPr marL="889000"/>
            <a:r>
              <a:rPr lang="en-US" dirty="0"/>
              <a:t>Define X &gt; Y if r(X) </a:t>
            </a:r>
            <a:r>
              <a:rPr lang="en-US" dirty="0">
                <a:latin typeface="Papyrus"/>
                <a:cs typeface="Papyrus"/>
                <a:sym typeface="Menlo Bold" charset="0"/>
              </a:rPr>
              <a:t>≻</a:t>
            </a:r>
            <a:r>
              <a:rPr lang="en-US" dirty="0"/>
              <a:t> r(Y)</a:t>
            </a:r>
          </a:p>
          <a:p>
            <a:pPr marL="889000"/>
            <a:r>
              <a:rPr lang="en-US" dirty="0">
                <a:cs typeface="Apple Symbols" charset="0"/>
              </a:rPr>
              <a:t>R ⊆ &gt;</a:t>
            </a:r>
            <a:endParaRPr lang="en-US" dirty="0"/>
          </a:p>
        </p:txBody>
      </p:sp>
    </p:spTree>
  </p:cSld>
  <p:clrMapOvr>
    <a:masterClrMapping/>
  </p:clrMapOvr>
  <p:transition xmlns:p14="http://schemas.microsoft.com/office/powerpoint/2010/mai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
          <p:cNvSpPr>
            <a:spLocks noChangeArrowheads="1"/>
          </p:cNvSpPr>
          <p:nvPr>
            <p:ph type="title"/>
          </p:nvPr>
        </p:nvSpPr>
        <p:spPr>
          <a:ln/>
        </p:spPr>
        <p:txBody>
          <a:bodyPr/>
          <a:lstStyle/>
          <a:p>
            <a:r>
              <a:rPr lang="en-US"/>
              <a:t>Invariants</a:t>
            </a:r>
          </a:p>
        </p:txBody>
      </p:sp>
      <p:sp>
        <p:nvSpPr>
          <p:cNvPr id="226306" name="Rectangle 2"/>
          <p:cNvSpPr>
            <a:spLocks noChangeArrowheads="1"/>
          </p:cNvSpPr>
          <p:nvPr>
            <p:ph type="body" idx="1"/>
          </p:nvPr>
        </p:nvSpPr>
        <p:spPr>
          <a:ln/>
        </p:spPr>
        <p:txBody>
          <a:bodyPr/>
          <a:lstStyle/>
          <a:p>
            <a:pPr marL="889000"/>
            <a:r>
              <a:rPr lang="en-US" dirty="0"/>
              <a:t>States Q</a:t>
            </a:r>
          </a:p>
          <a:p>
            <a:pPr marL="889000"/>
            <a:r>
              <a:rPr lang="en-US" dirty="0">
                <a:cs typeface="Apple Symbols" charset="0"/>
              </a:rPr>
              <a:t>Algorithm R ⊆ </a:t>
            </a:r>
            <a:r>
              <a:rPr lang="en-US" dirty="0" err="1">
                <a:cs typeface="Apple Symbols" charset="0"/>
              </a:rPr>
              <a:t>QxQ</a:t>
            </a:r>
            <a:endParaRPr lang="en-US" dirty="0"/>
          </a:p>
          <a:p>
            <a:pPr marL="889000"/>
            <a:r>
              <a:rPr lang="en-US" dirty="0"/>
              <a:t>Well-founded order </a:t>
            </a:r>
            <a:r>
              <a:rPr lang="en-US" dirty="0">
                <a:latin typeface="Papyrus"/>
                <a:cs typeface="Papyrus"/>
                <a:sym typeface="Menlo Bold" charset="0"/>
              </a:rPr>
              <a:t>≻</a:t>
            </a:r>
            <a:r>
              <a:rPr lang="en-US" sz="1800" dirty="0">
                <a:latin typeface="Papyrus"/>
                <a:cs typeface="Papyrus"/>
                <a:sym typeface="Menlo Bold" charset="0"/>
              </a:rPr>
              <a:t> </a:t>
            </a:r>
            <a:r>
              <a:rPr lang="en-US" dirty="0"/>
              <a:t>on W</a:t>
            </a:r>
          </a:p>
          <a:p>
            <a:pPr marL="889000"/>
            <a:r>
              <a:rPr lang="en-US" dirty="0">
                <a:cs typeface="Papyrus"/>
              </a:rPr>
              <a:t>Ranking function r : Q → W</a:t>
            </a:r>
            <a:endParaRPr lang="en-US" dirty="0"/>
          </a:p>
          <a:p>
            <a:pPr marL="889000"/>
            <a:r>
              <a:rPr lang="en-US" dirty="0"/>
              <a:t>Define X &gt; Y if r(X) </a:t>
            </a:r>
            <a:r>
              <a:rPr lang="en-US" dirty="0">
                <a:latin typeface="Papyrus"/>
                <a:cs typeface="Papyrus"/>
                <a:sym typeface="Menlo Bold" charset="0"/>
              </a:rPr>
              <a:t>≻</a:t>
            </a:r>
            <a:r>
              <a:rPr lang="en-US" dirty="0"/>
              <a:t> r(Y)</a:t>
            </a:r>
          </a:p>
          <a:p>
            <a:pPr marL="889000"/>
            <a:r>
              <a:rPr lang="en-US" dirty="0">
                <a:cs typeface="Apple Symbols" charset="0"/>
              </a:rPr>
              <a:t>R ⊆ &gt;</a:t>
            </a:r>
            <a:endParaRPr lang="en-US" dirty="0"/>
          </a:p>
        </p:txBody>
      </p:sp>
    </p:spTree>
  </p:cSld>
  <p:clrMapOvr>
    <a:masterClrMapping/>
  </p:clrMapOvr>
  <p:transition xmlns:p14="http://schemas.microsoft.com/office/powerpoint/2010/mai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
          <p:cNvSpPr>
            <a:spLocks noChangeArrowheads="1"/>
          </p:cNvSpPr>
          <p:nvPr>
            <p:ph type="title"/>
          </p:nvPr>
        </p:nvSpPr>
        <p:spPr>
          <a:ln/>
        </p:spPr>
        <p:txBody>
          <a:bodyPr/>
          <a:lstStyle/>
          <a:p>
            <a:r>
              <a:rPr lang="en-US"/>
              <a:t>Algorithmic System</a:t>
            </a:r>
          </a:p>
        </p:txBody>
      </p:sp>
      <p:sp>
        <p:nvSpPr>
          <p:cNvPr id="227330" name="Oval 2"/>
          <p:cNvSpPr>
            <a:spLocks/>
          </p:cNvSpPr>
          <p:nvPr/>
        </p:nvSpPr>
        <p:spPr bwMode="auto">
          <a:xfrm>
            <a:off x="495300" y="4089400"/>
            <a:ext cx="4254500" cy="2514600"/>
          </a:xfrm>
          <a:prstGeom prst="ellipse">
            <a:avLst/>
          </a:prstGeom>
          <a:solidFill>
            <a:srgbClr val="FFFF00"/>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7331" name="AutoShape 3"/>
          <p:cNvSpPr>
            <a:spLocks/>
          </p:cNvSpPr>
          <p:nvPr/>
        </p:nvSpPr>
        <p:spPr bwMode="auto">
          <a:xfrm>
            <a:off x="6007100" y="5892800"/>
            <a:ext cx="5029200" cy="2705100"/>
          </a:xfrm>
          <a:prstGeom prst="rightArrow">
            <a:avLst>
              <a:gd name="adj1" fmla="val 32000"/>
              <a:gd name="adj2" fmla="val 20657"/>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7332" name="Rectangle 4"/>
          <p:cNvSpPr>
            <a:spLocks/>
          </p:cNvSpPr>
          <p:nvPr/>
        </p:nvSpPr>
        <p:spPr bwMode="auto">
          <a:xfrm>
            <a:off x="1628210" y="4847907"/>
            <a:ext cx="2004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dirty="0">
                <a:solidFill>
                  <a:srgbClr val="3F691E"/>
                </a:solidFill>
                <a:latin typeface="Papyrus"/>
                <a:ea typeface="ＭＳ Ｐゴシック" charset="0"/>
                <a:cs typeface="Papyrus"/>
                <a:sym typeface="Chalkduster" charset="0"/>
              </a:rPr>
              <a:t>State</a:t>
            </a:r>
          </a:p>
        </p:txBody>
      </p:sp>
      <p:sp>
        <p:nvSpPr>
          <p:cNvPr id="227333" name="Rectangle 5"/>
          <p:cNvSpPr>
            <a:spLocks/>
          </p:cNvSpPr>
          <p:nvPr/>
        </p:nvSpPr>
        <p:spPr bwMode="auto">
          <a:xfrm>
            <a:off x="6733998" y="6752907"/>
            <a:ext cx="356588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dirty="0">
                <a:solidFill>
                  <a:srgbClr val="FFFFFF"/>
                </a:solidFill>
                <a:latin typeface="Papyrus"/>
                <a:ea typeface="ＭＳ Ｐゴシック" charset="0"/>
                <a:cs typeface="Papyrus"/>
                <a:sym typeface="Chalkduster" charset="0"/>
              </a:rPr>
              <a:t>Transition</a:t>
            </a:r>
          </a:p>
        </p:txBody>
      </p:sp>
      <p:sp>
        <p:nvSpPr>
          <p:cNvPr id="227334" name="AutoShape 6"/>
          <p:cNvSpPr>
            <a:spLocks/>
          </p:cNvSpPr>
          <p:nvPr/>
        </p:nvSpPr>
        <p:spPr bwMode="auto">
          <a:xfrm>
            <a:off x="7505700" y="2273300"/>
            <a:ext cx="1625600" cy="4343400"/>
          </a:xfrm>
          <a:prstGeom prst="roundRect">
            <a:avLst>
              <a:gd name="adj" fmla="val 11718"/>
            </a:avLst>
          </a:prstGeom>
          <a:solidFill>
            <a:srgbClr val="00FFFF"/>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27335" name="Rectangle 7"/>
          <p:cNvSpPr>
            <a:spLocks/>
          </p:cNvSpPr>
          <p:nvPr/>
        </p:nvSpPr>
        <p:spPr bwMode="auto">
          <a:xfrm>
            <a:off x="8039100" y="2400300"/>
            <a:ext cx="546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3600" dirty="0">
                <a:solidFill>
                  <a:srgbClr val="7F007F"/>
                </a:solidFill>
                <a:latin typeface="Papyrus"/>
                <a:ea typeface="ＭＳ Ｐゴシック" charset="0"/>
                <a:cs typeface="Papyrus"/>
                <a:sym typeface="Chalkduster" charset="0"/>
              </a:rPr>
              <a:t>Program</a:t>
            </a:r>
          </a:p>
        </p:txBody>
      </p:sp>
    </p:spTree>
  </p:cSld>
  <p:clrMapOvr>
    <a:masterClrMapping/>
  </p:clrMapOvr>
  <p:transition xmlns:p14="http://schemas.microsoft.com/office/powerpoint/2010/mai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p:cNvSpPr>
            <a:spLocks noChangeArrowheads="1"/>
          </p:cNvSpPr>
          <p:nvPr>
            <p:ph type="title"/>
          </p:nvPr>
        </p:nvSpPr>
        <p:spPr>
          <a:ln/>
        </p:spPr>
        <p:txBody>
          <a:bodyPr/>
          <a:lstStyle/>
          <a:p>
            <a:r>
              <a:rPr lang="en-US"/>
              <a:t>Classical Algorithms</a:t>
            </a:r>
          </a:p>
        </p:txBody>
      </p:sp>
      <p:sp>
        <p:nvSpPr>
          <p:cNvPr id="228354" name="Rectangle 2"/>
          <p:cNvSpPr>
            <a:spLocks noChangeArrowheads="1"/>
          </p:cNvSpPr>
          <p:nvPr>
            <p:ph type="body" idx="1"/>
          </p:nvPr>
        </p:nvSpPr>
        <p:spPr>
          <a:xfrm>
            <a:off x="1270000" y="2819400"/>
            <a:ext cx="10464800" cy="6299200"/>
          </a:xfrm>
          <a:ln/>
        </p:spPr>
        <p:txBody>
          <a:bodyPr/>
          <a:lstStyle/>
          <a:p>
            <a:pPr marL="876300"/>
            <a:r>
              <a:rPr lang="en-US"/>
              <a:t>Every algorithm can be expressed precisely as a set of conditional assignments, executed in parallel repeatedly.</a:t>
            </a:r>
          </a:p>
          <a:p>
            <a:pPr marL="1714500" lvl="2" indent="0"/>
            <a:r>
              <a:rPr lang="en-US"/>
              <a:t>if c then f(s1,...,sn) := t</a:t>
            </a:r>
          </a:p>
          <a:p>
            <a:pPr marL="1714500" lvl="2" indent="0"/>
            <a:r>
              <a:rPr lang="en-US">
                <a:solidFill>
                  <a:srgbClr val="2F1A14"/>
                </a:solidFill>
              </a:rPr>
              <a:t>if</a:t>
            </a:r>
            <a:r>
              <a:rPr lang="en-US">
                <a:solidFill>
                  <a:srgbClr val="D90B00"/>
                </a:solidFill>
              </a:rPr>
              <a:t> c </a:t>
            </a:r>
            <a:r>
              <a:rPr lang="en-US">
                <a:solidFill>
                  <a:srgbClr val="2F1A14"/>
                </a:solidFill>
              </a:rPr>
              <a:t>then</a:t>
            </a:r>
            <a:r>
              <a:rPr lang="en-US">
                <a:solidFill>
                  <a:srgbClr val="D90B00"/>
                </a:solidFill>
              </a:rPr>
              <a:t> f(s1,...,sn) := t</a:t>
            </a:r>
          </a:p>
          <a:p>
            <a:pPr marL="1714500" lvl="2" indent="0"/>
            <a:r>
              <a:rPr lang="en-US">
                <a:solidFill>
                  <a:srgbClr val="2F1A14"/>
                </a:solidFill>
              </a:rPr>
              <a:t>if</a:t>
            </a:r>
            <a:r>
              <a:rPr lang="en-US">
                <a:solidFill>
                  <a:srgbClr val="0044FE"/>
                </a:solidFill>
              </a:rPr>
              <a:t> c </a:t>
            </a:r>
            <a:r>
              <a:rPr lang="en-US">
                <a:solidFill>
                  <a:srgbClr val="2F1A14"/>
                </a:solidFill>
              </a:rPr>
              <a:t>then</a:t>
            </a:r>
            <a:r>
              <a:rPr lang="en-US">
                <a:solidFill>
                  <a:srgbClr val="0044FE"/>
                </a:solidFill>
              </a:rPr>
              <a:t> f(s1,...,sn) := t</a:t>
            </a:r>
          </a:p>
        </p:txBody>
      </p:sp>
    </p:spTree>
  </p:cSld>
  <p:clrMapOvr>
    <a:masterClrMapping/>
  </p:clrMapOvr>
  <p:transition xmlns:p14="http://schemas.microsoft.com/office/powerpoint/2010/mai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noChangeArrowheads="1"/>
          </p:cNvSpPr>
          <p:nvPr>
            <p:ph type="title"/>
          </p:nvPr>
        </p:nvSpPr>
        <p:spPr>
          <a:ln/>
        </p:spPr>
        <p:txBody>
          <a:bodyPr/>
          <a:lstStyle/>
          <a:p>
            <a:r>
              <a:rPr lang="en-US"/>
              <a:t>Practical Method</a:t>
            </a:r>
          </a:p>
        </p:txBody>
      </p:sp>
      <p:sp>
        <p:nvSpPr>
          <p:cNvPr id="229378" name="Rectangle 2"/>
          <p:cNvSpPr>
            <a:spLocks noChangeArrowheads="1"/>
          </p:cNvSpPr>
          <p:nvPr>
            <p:ph type="body" idx="1"/>
          </p:nvPr>
        </p:nvSpPr>
        <p:spPr>
          <a:ln/>
        </p:spPr>
        <p:txBody>
          <a:bodyPr/>
          <a:lstStyle/>
          <a:p>
            <a:pPr marL="889000"/>
            <a:r>
              <a:rPr lang="en-US" dirty="0"/>
              <a:t>States Q</a:t>
            </a:r>
          </a:p>
          <a:p>
            <a:pPr marL="889000"/>
            <a:r>
              <a:rPr lang="en-US" dirty="0">
                <a:cs typeface="Apple Symbols" charset="0"/>
              </a:rPr>
              <a:t>Algorithm R ⊆ </a:t>
            </a:r>
            <a:r>
              <a:rPr lang="en-US" dirty="0" err="1">
                <a:cs typeface="Apple Symbols" charset="0"/>
              </a:rPr>
              <a:t>QxQ</a:t>
            </a:r>
            <a:endParaRPr lang="en-US" dirty="0"/>
          </a:p>
          <a:p>
            <a:pPr marL="889000"/>
            <a:r>
              <a:rPr lang="en-US" dirty="0"/>
              <a:t>Well-founded order </a:t>
            </a:r>
            <a:r>
              <a:rPr lang="en-US" dirty="0">
                <a:latin typeface="Papyrus"/>
                <a:cs typeface="Papyrus"/>
                <a:sym typeface="Menlo Bold" charset="0"/>
              </a:rPr>
              <a:t>≻</a:t>
            </a:r>
            <a:r>
              <a:rPr lang="en-US" sz="1800" dirty="0">
                <a:latin typeface="Papyrus"/>
                <a:cs typeface="Papyrus"/>
                <a:sym typeface="Menlo Bold" charset="0"/>
              </a:rPr>
              <a:t> </a:t>
            </a:r>
            <a:r>
              <a:rPr lang="en-US" dirty="0"/>
              <a:t>on W</a:t>
            </a:r>
          </a:p>
          <a:p>
            <a:pPr marL="889000"/>
            <a:r>
              <a:rPr lang="en-US" dirty="0">
                <a:cs typeface="Papyrus"/>
              </a:rPr>
              <a:t>Ranking function r : Q → W</a:t>
            </a:r>
            <a:endParaRPr lang="en-US" dirty="0"/>
          </a:p>
          <a:p>
            <a:pPr marL="889000"/>
            <a:r>
              <a:rPr lang="en-US" dirty="0"/>
              <a:t>Define X &gt; Y if r(X) </a:t>
            </a:r>
            <a:r>
              <a:rPr lang="en-US" dirty="0">
                <a:latin typeface="Papyrus"/>
                <a:cs typeface="Papyrus"/>
                <a:sym typeface="Menlo Bold" charset="0"/>
              </a:rPr>
              <a:t>≻</a:t>
            </a:r>
            <a:r>
              <a:rPr lang="en-US" dirty="0"/>
              <a:t> r(Y)</a:t>
            </a:r>
          </a:p>
          <a:p>
            <a:pPr marL="889000"/>
            <a:r>
              <a:rPr lang="en-US" dirty="0">
                <a:cs typeface="Apple Symbols" charset="0"/>
              </a:rPr>
              <a:t>R ⊆ &gt;</a:t>
            </a:r>
            <a:endParaRPr lang="en-US" dirty="0"/>
          </a:p>
        </p:txBody>
      </p:sp>
    </p:spTree>
  </p:cSld>
  <p:clrMapOvr>
    <a:masterClrMapping/>
  </p:clrMapOvr>
  <p:transition xmlns:p14="http://schemas.microsoft.com/office/powerpoint/2010/mai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p:cNvPicPr>
            <a:picLocks noChangeAspect="1" noChangeArrowheads="1"/>
          </p:cNvPicPr>
          <p:nvPr/>
        </p:nvPicPr>
        <p:blipFill>
          <a:blip r:embed="rId2">
            <a:extLst>
              <a:ext uri="{28A0092B-C50C-407E-A947-70E740481C1C}">
                <a14:useLocalDpi xmlns:a14="http://schemas.microsoft.com/office/drawing/2010/main" val="0"/>
              </a:ext>
            </a:extLst>
          </a:blip>
          <a:srcRect l="3062" r="2863" b="154"/>
          <a:stretch>
            <a:fillRect/>
          </a:stretch>
        </p:blipFill>
        <p:spPr bwMode="auto">
          <a:xfrm>
            <a:off x="1166813" y="881063"/>
            <a:ext cx="10604500" cy="795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0402" name="Rectangle 2"/>
          <p:cNvSpPr>
            <a:spLocks/>
          </p:cNvSpPr>
          <p:nvPr/>
        </p:nvSpPr>
        <p:spPr bwMode="auto">
          <a:xfrm>
            <a:off x="6438900" y="4474001"/>
            <a:ext cx="114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algn="l"/>
            <a:endParaRPr lang="en-US" sz="1200" dirty="0">
              <a:solidFill>
                <a:schemeClr val="tx1"/>
              </a:solidFill>
              <a:latin typeface="Papyrus"/>
              <a:ea typeface="ＭＳ Ｐゴシック" charset="0"/>
              <a:cs typeface="Papyrus"/>
              <a:sym typeface="Times" charset="0"/>
            </a:endParaRPr>
          </a:p>
          <a:p>
            <a:endParaRPr lang="en-US" dirty="0">
              <a:solidFill>
                <a:schemeClr val="tx1"/>
              </a:solidFill>
              <a:ea typeface="ＭＳ Ｐゴシック" charset="0"/>
              <a:cs typeface="Gill Sans" charset="0"/>
            </a:endParaRPr>
          </a:p>
        </p:txBody>
      </p:sp>
    </p:spTree>
  </p:cSld>
  <p:clrMapOvr>
    <a:masterClrMapping/>
  </p:clrMapOvr>
  <p:transition xmlns:p14="http://schemas.microsoft.com/office/powerpoint/2010/mai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5100"/>
            <a:ext cx="14341475"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1426" name="Rectangle 2"/>
          <p:cNvSpPr>
            <a:spLocks noChangeArrowheads="1"/>
          </p:cNvSpPr>
          <p:nvPr>
            <p:ph type="body" idx="1"/>
          </p:nvPr>
        </p:nvSpPr>
        <p:spPr>
          <a:ln/>
        </p:spPr>
        <p:txBody>
          <a:bodyPr/>
          <a:lstStyle/>
          <a:p>
            <a:pPr marL="889000"/>
            <a:endParaRPr lang="en-US"/>
          </a:p>
        </p:txBody>
      </p:sp>
    </p:spTree>
  </p:cSld>
  <p:clrMapOvr>
    <a:masterClrMapping/>
  </p:clrMapOvr>
  <p:transition xmlns:p14="http://schemas.microsoft.com/office/powerpoint/2010/mai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425450"/>
            <a:ext cx="14757400" cy="1042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2450" name="Rectangle 2"/>
          <p:cNvSpPr>
            <a:spLocks noChangeArrowheads="1"/>
          </p:cNvSpPr>
          <p:nvPr>
            <p:ph type="body" idx="1"/>
          </p:nvPr>
        </p:nvSpPr>
        <p:spPr>
          <a:ln/>
        </p:spPr>
        <p:txBody>
          <a:bodyPr/>
          <a:lstStyle/>
          <a:p>
            <a:pPr marL="889000"/>
            <a:endParaRPr lang="en-US"/>
          </a:p>
        </p:txBody>
      </p:sp>
    </p:spTree>
  </p:cSld>
  <p:clrMapOvr>
    <a:masterClrMapping/>
  </p:clrMapOvr>
  <p:transition xmlns:p14="http://schemas.microsoft.com/office/powerpoint/2010/mai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57250"/>
            <a:ext cx="116713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ph type="title"/>
          </p:nvPr>
        </p:nvSpPr>
        <p:spPr>
          <a:ln/>
        </p:spPr>
        <p:txBody>
          <a:bodyPr/>
          <a:lstStyle/>
          <a:p>
            <a:r>
              <a:rPr lang="en-US"/>
              <a:t>Proof</a:t>
            </a:r>
          </a:p>
        </p:txBody>
      </p:sp>
      <p:sp>
        <p:nvSpPr>
          <p:cNvPr id="38914" name="Rectangle 2"/>
          <p:cNvSpPr>
            <a:spLocks noChangeArrowheads="1"/>
          </p:cNvSpPr>
          <p:nvPr>
            <p:ph type="body" idx="1"/>
          </p:nvPr>
        </p:nvSpPr>
        <p:spPr>
          <a:xfrm>
            <a:off x="838200" y="1511300"/>
            <a:ext cx="110744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a:t>
            </a:r>
          </a:p>
          <a:p>
            <a:pPr marL="889000"/>
            <a:r>
              <a:rPr lang="en-US" dirty="0"/>
              <a:t>Consider halt(</a:t>
            </a:r>
            <a:r>
              <a:rPr lang="en-US" dirty="0" err="1"/>
              <a:t>alan,alan</a:t>
            </a:r>
            <a:r>
              <a:rPr lang="en-US" dirty="0"/>
              <a:t>)</a:t>
            </a:r>
          </a:p>
          <a:p>
            <a:pPr marL="889000"/>
            <a:r>
              <a:rPr lang="en-US" dirty="0"/>
              <a:t>  </a:t>
            </a:r>
            <a:r>
              <a:rPr lang="en-US" dirty="0" err="1"/>
              <a:t>alan</a:t>
            </a:r>
            <a:r>
              <a:rPr lang="en-US" dirty="0"/>
              <a:t>(</a:t>
            </a:r>
            <a:r>
              <a:rPr lang="en-US" dirty="0" err="1"/>
              <a:t>alan</a:t>
            </a:r>
            <a:r>
              <a:rPr lang="en-US" dirty="0"/>
              <a:t>) = if halt(</a:t>
            </a:r>
            <a:r>
              <a:rPr lang="en-US" dirty="0" err="1"/>
              <a:t>alan,alan</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halt(</a:t>
            </a:r>
            <a:r>
              <a:rPr lang="en-US" dirty="0" err="1"/>
              <a:t>alan,alan</a:t>
            </a:r>
            <a:r>
              <a:rPr lang="en-US"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557213"/>
            <a:ext cx="12636500" cy="892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533400"/>
            <a:ext cx="11652250" cy="87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520700"/>
            <a:ext cx="11599863" cy="87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8" y="-381000"/>
            <a:ext cx="14311313" cy="1012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2700"/>
            <a:ext cx="13955713" cy="98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
          <p:cNvSpPr>
            <a:spLocks noChangeArrowheads="1"/>
          </p:cNvSpPr>
          <p:nvPr>
            <p:ph type="title"/>
          </p:nvPr>
        </p:nvSpPr>
        <p:spPr>
          <a:ln/>
        </p:spPr>
        <p:txBody>
          <a:bodyPr/>
          <a:lstStyle/>
          <a:p>
            <a:r>
              <a:rPr lang="en-US"/>
              <a:t>Enough?</a:t>
            </a:r>
          </a:p>
        </p:txBody>
      </p:sp>
      <p:sp>
        <p:nvSpPr>
          <p:cNvPr id="239618" name="Oval 2"/>
          <p:cNvSpPr>
            <a:spLocks/>
          </p:cNvSpPr>
          <p:nvPr/>
        </p:nvSpPr>
        <p:spPr bwMode="auto">
          <a:xfrm>
            <a:off x="1412875" y="3835400"/>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19" name="Oval 3"/>
          <p:cNvSpPr>
            <a:spLocks/>
          </p:cNvSpPr>
          <p:nvPr/>
        </p:nvSpPr>
        <p:spPr bwMode="auto">
          <a:xfrm>
            <a:off x="2641600" y="3835400"/>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0" name="Oval 4"/>
          <p:cNvSpPr>
            <a:spLocks/>
          </p:cNvSpPr>
          <p:nvPr/>
        </p:nvSpPr>
        <p:spPr bwMode="auto">
          <a:xfrm>
            <a:off x="9675813"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1" name="AutoShape 5"/>
          <p:cNvSpPr>
            <a:spLocks/>
          </p:cNvSpPr>
          <p:nvPr/>
        </p:nvSpPr>
        <p:spPr bwMode="auto">
          <a:xfrm>
            <a:off x="4043363" y="3578225"/>
            <a:ext cx="1433512" cy="1295400"/>
          </a:xfrm>
          <a:custGeom>
            <a:avLst/>
            <a:gdLst/>
            <a:ahLst/>
            <a:cxnLst/>
            <a:rect l="0" t="0" r="r" b="b"/>
            <a:pathLst>
              <a:path w="21600" h="21600">
                <a:moveTo>
                  <a:pt x="21600" y="0"/>
                </a:moveTo>
                <a:cubicBezTo>
                  <a:pt x="9671" y="0"/>
                  <a:pt x="0" y="4835"/>
                  <a:pt x="0" y="10800"/>
                </a:cubicBezTo>
                <a:cubicBezTo>
                  <a:pt x="0" y="16765"/>
                  <a:pt x="9671" y="21600"/>
                  <a:pt x="21600" y="21600"/>
                </a:cubicBezTo>
                <a:cubicBezTo>
                  <a:pt x="9671" y="17126"/>
                  <a:pt x="7253" y="8665"/>
                  <a:pt x="16200" y="2700"/>
                </a:cubicBezTo>
                <a:cubicBezTo>
                  <a:pt x="17735" y="1677"/>
                  <a:pt x="19553" y="768"/>
                  <a:pt x="21600" y="0"/>
                </a:cubicBezTo>
                <a:close/>
                <a:moveTo>
                  <a:pt x="21600" y="0"/>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2" name="Oval 6"/>
          <p:cNvSpPr>
            <a:spLocks/>
          </p:cNvSpPr>
          <p:nvPr/>
        </p:nvSpPr>
        <p:spPr bwMode="auto">
          <a:xfrm>
            <a:off x="8751888" y="3851275"/>
            <a:ext cx="719137"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3" name="Oval 7"/>
          <p:cNvSpPr>
            <a:spLocks/>
          </p:cNvSpPr>
          <p:nvPr/>
        </p:nvSpPr>
        <p:spPr bwMode="auto">
          <a:xfrm>
            <a:off x="11417300"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4" name="Oval 8"/>
          <p:cNvSpPr>
            <a:spLocks/>
          </p:cNvSpPr>
          <p:nvPr/>
        </p:nvSpPr>
        <p:spPr bwMode="auto">
          <a:xfrm>
            <a:off x="10494963" y="4157663"/>
            <a:ext cx="206375"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5" name="Oval 9"/>
          <p:cNvSpPr>
            <a:spLocks/>
          </p:cNvSpPr>
          <p:nvPr/>
        </p:nvSpPr>
        <p:spPr bwMode="auto">
          <a:xfrm>
            <a:off x="10802938" y="4160838"/>
            <a:ext cx="204787"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6" name="Oval 10"/>
          <p:cNvSpPr>
            <a:spLocks/>
          </p:cNvSpPr>
          <p:nvPr/>
        </p:nvSpPr>
        <p:spPr bwMode="auto">
          <a:xfrm>
            <a:off x="11109325" y="4157663"/>
            <a:ext cx="206375"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7" name="Oval 11"/>
          <p:cNvSpPr>
            <a:spLocks/>
          </p:cNvSpPr>
          <p:nvPr/>
        </p:nvSpPr>
        <p:spPr bwMode="auto">
          <a:xfrm>
            <a:off x="5786438"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8" name="Oval 12"/>
          <p:cNvSpPr>
            <a:spLocks/>
          </p:cNvSpPr>
          <p:nvPr/>
        </p:nvSpPr>
        <p:spPr bwMode="auto">
          <a:xfrm>
            <a:off x="7526338"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29" name="Oval 13"/>
          <p:cNvSpPr>
            <a:spLocks/>
          </p:cNvSpPr>
          <p:nvPr/>
        </p:nvSpPr>
        <p:spPr bwMode="auto">
          <a:xfrm>
            <a:off x="6605588" y="4157663"/>
            <a:ext cx="204787"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30" name="Oval 14"/>
          <p:cNvSpPr>
            <a:spLocks/>
          </p:cNvSpPr>
          <p:nvPr/>
        </p:nvSpPr>
        <p:spPr bwMode="auto">
          <a:xfrm>
            <a:off x="6911975" y="4160838"/>
            <a:ext cx="206375"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31" name="Oval 15"/>
          <p:cNvSpPr>
            <a:spLocks/>
          </p:cNvSpPr>
          <p:nvPr/>
        </p:nvSpPr>
        <p:spPr bwMode="auto">
          <a:xfrm>
            <a:off x="7219950" y="4157663"/>
            <a:ext cx="204788"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9632" name="Line 16"/>
          <p:cNvSpPr>
            <a:spLocks noChangeShapeType="1"/>
          </p:cNvSpPr>
          <p:nvPr/>
        </p:nvSpPr>
        <p:spPr bwMode="auto">
          <a:xfrm flipH="1">
            <a:off x="8140700" y="3135313"/>
            <a:ext cx="819150" cy="2151062"/>
          </a:xfrm>
          <a:prstGeom prst="line">
            <a:avLst/>
          </a:prstGeom>
          <a:noFill/>
          <a:ln w="76200" cap="flat">
            <a:solidFill>
              <a:srgbClr val="FF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9633" name="Rectangle 17"/>
          <p:cNvSpPr>
            <a:spLocks/>
          </p:cNvSpPr>
          <p:nvPr/>
        </p:nvSpPr>
        <p:spPr bwMode="auto">
          <a:xfrm>
            <a:off x="4114800" y="4991100"/>
            <a:ext cx="1409700" cy="114300"/>
          </a:xfrm>
          <a:prstGeom prst="rect">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
          <p:cNvSpPr>
            <a:spLocks noChangeArrowheads="1"/>
          </p:cNvSpPr>
          <p:nvPr>
            <p:ph type="title"/>
          </p:nvPr>
        </p:nvSpPr>
        <p:spPr>
          <a:ln/>
        </p:spPr>
        <p:txBody>
          <a:bodyPr/>
          <a:lstStyle/>
          <a:p>
            <a:r>
              <a:rPr lang="en-US"/>
              <a:t>Enough?</a:t>
            </a:r>
          </a:p>
        </p:txBody>
      </p:sp>
      <p:sp>
        <p:nvSpPr>
          <p:cNvPr id="240642" name="Oval 2"/>
          <p:cNvSpPr>
            <a:spLocks/>
          </p:cNvSpPr>
          <p:nvPr/>
        </p:nvSpPr>
        <p:spPr bwMode="auto">
          <a:xfrm>
            <a:off x="1412875" y="3835400"/>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3" name="Oval 3"/>
          <p:cNvSpPr>
            <a:spLocks/>
          </p:cNvSpPr>
          <p:nvPr/>
        </p:nvSpPr>
        <p:spPr bwMode="auto">
          <a:xfrm>
            <a:off x="2641600" y="3835400"/>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4" name="Oval 4"/>
          <p:cNvSpPr>
            <a:spLocks/>
          </p:cNvSpPr>
          <p:nvPr/>
        </p:nvSpPr>
        <p:spPr bwMode="auto">
          <a:xfrm>
            <a:off x="9675813"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5" name="Oval 5"/>
          <p:cNvSpPr>
            <a:spLocks/>
          </p:cNvSpPr>
          <p:nvPr/>
        </p:nvSpPr>
        <p:spPr bwMode="auto">
          <a:xfrm>
            <a:off x="6807200" y="3851275"/>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6" name="AutoShape 6"/>
          <p:cNvSpPr>
            <a:spLocks/>
          </p:cNvSpPr>
          <p:nvPr/>
        </p:nvSpPr>
        <p:spPr bwMode="auto">
          <a:xfrm>
            <a:off x="4043363" y="3578225"/>
            <a:ext cx="1433512" cy="1295400"/>
          </a:xfrm>
          <a:custGeom>
            <a:avLst/>
            <a:gdLst/>
            <a:ahLst/>
            <a:cxnLst/>
            <a:rect l="0" t="0" r="r" b="b"/>
            <a:pathLst>
              <a:path w="21600" h="21600">
                <a:moveTo>
                  <a:pt x="21600" y="0"/>
                </a:moveTo>
                <a:cubicBezTo>
                  <a:pt x="9671" y="0"/>
                  <a:pt x="0" y="4835"/>
                  <a:pt x="0" y="10800"/>
                </a:cubicBezTo>
                <a:cubicBezTo>
                  <a:pt x="0" y="16765"/>
                  <a:pt x="9671" y="21600"/>
                  <a:pt x="21600" y="21600"/>
                </a:cubicBezTo>
                <a:cubicBezTo>
                  <a:pt x="9671" y="17126"/>
                  <a:pt x="7253" y="8665"/>
                  <a:pt x="16200" y="2700"/>
                </a:cubicBezTo>
                <a:cubicBezTo>
                  <a:pt x="17735" y="1677"/>
                  <a:pt x="19553" y="768"/>
                  <a:pt x="21600" y="0"/>
                </a:cubicBezTo>
                <a:close/>
                <a:moveTo>
                  <a:pt x="21600" y="0"/>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7" name="Oval 7"/>
          <p:cNvSpPr>
            <a:spLocks/>
          </p:cNvSpPr>
          <p:nvPr/>
        </p:nvSpPr>
        <p:spPr bwMode="auto">
          <a:xfrm>
            <a:off x="5892800" y="3851275"/>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8" name="Oval 8"/>
          <p:cNvSpPr>
            <a:spLocks/>
          </p:cNvSpPr>
          <p:nvPr/>
        </p:nvSpPr>
        <p:spPr bwMode="auto">
          <a:xfrm>
            <a:off x="8751888" y="3851275"/>
            <a:ext cx="719137"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49" name="Oval 9"/>
          <p:cNvSpPr>
            <a:spLocks/>
          </p:cNvSpPr>
          <p:nvPr/>
        </p:nvSpPr>
        <p:spPr bwMode="auto">
          <a:xfrm>
            <a:off x="11417300"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0" name="Oval 10"/>
          <p:cNvSpPr>
            <a:spLocks/>
          </p:cNvSpPr>
          <p:nvPr/>
        </p:nvSpPr>
        <p:spPr bwMode="auto">
          <a:xfrm>
            <a:off x="10494963" y="4157663"/>
            <a:ext cx="206375"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1" name="Oval 11"/>
          <p:cNvSpPr>
            <a:spLocks/>
          </p:cNvSpPr>
          <p:nvPr/>
        </p:nvSpPr>
        <p:spPr bwMode="auto">
          <a:xfrm>
            <a:off x="10802938" y="4160838"/>
            <a:ext cx="204787"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2" name="Oval 12"/>
          <p:cNvSpPr>
            <a:spLocks/>
          </p:cNvSpPr>
          <p:nvPr/>
        </p:nvSpPr>
        <p:spPr bwMode="auto">
          <a:xfrm>
            <a:off x="11109325" y="4157663"/>
            <a:ext cx="206375" cy="203200"/>
          </a:xfrm>
          <a:prstGeom prst="ellipse">
            <a:avLst/>
          </a:prstGeom>
          <a:solidFill>
            <a:srgbClr val="EAEAE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3" name="Oval 13"/>
          <p:cNvSpPr>
            <a:spLocks/>
          </p:cNvSpPr>
          <p:nvPr/>
        </p:nvSpPr>
        <p:spPr bwMode="auto">
          <a:xfrm>
            <a:off x="7734300" y="4056063"/>
            <a:ext cx="204788" cy="2032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4" name="Oval 14"/>
          <p:cNvSpPr>
            <a:spLocks/>
          </p:cNvSpPr>
          <p:nvPr/>
        </p:nvSpPr>
        <p:spPr bwMode="auto">
          <a:xfrm>
            <a:off x="8039100" y="4059238"/>
            <a:ext cx="204788" cy="2032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5" name="Oval 15"/>
          <p:cNvSpPr>
            <a:spLocks/>
          </p:cNvSpPr>
          <p:nvPr/>
        </p:nvSpPr>
        <p:spPr bwMode="auto">
          <a:xfrm>
            <a:off x="8343900" y="4056063"/>
            <a:ext cx="204788" cy="203200"/>
          </a:xfrm>
          <a:prstGeom prst="ellipse">
            <a:avLst/>
          </a:pr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0656" name="Rectangle 16"/>
          <p:cNvSpPr>
            <a:spLocks/>
          </p:cNvSpPr>
          <p:nvPr/>
        </p:nvSpPr>
        <p:spPr bwMode="auto">
          <a:xfrm>
            <a:off x="4013200" y="4991100"/>
            <a:ext cx="1409700" cy="114300"/>
          </a:xfrm>
          <a:prstGeom prst="rect">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
          <p:cNvSpPr>
            <a:spLocks noChangeArrowheads="1"/>
          </p:cNvSpPr>
          <p:nvPr>
            <p:ph type="title"/>
          </p:nvPr>
        </p:nvSpPr>
        <p:spPr>
          <a:ln/>
        </p:spPr>
        <p:txBody>
          <a:bodyPr/>
          <a:lstStyle/>
          <a:p>
            <a:r>
              <a:rPr lang="en-US"/>
              <a:t>Enough?</a:t>
            </a:r>
          </a:p>
        </p:txBody>
      </p:sp>
      <p:sp>
        <p:nvSpPr>
          <p:cNvPr id="241666" name="Oval 2"/>
          <p:cNvSpPr>
            <a:spLocks/>
          </p:cNvSpPr>
          <p:nvPr/>
        </p:nvSpPr>
        <p:spPr bwMode="auto">
          <a:xfrm>
            <a:off x="1412875" y="3835400"/>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67" name="Oval 3"/>
          <p:cNvSpPr>
            <a:spLocks/>
          </p:cNvSpPr>
          <p:nvPr/>
        </p:nvSpPr>
        <p:spPr bwMode="auto">
          <a:xfrm>
            <a:off x="2641600" y="3835400"/>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68" name="Oval 4"/>
          <p:cNvSpPr>
            <a:spLocks/>
          </p:cNvSpPr>
          <p:nvPr/>
        </p:nvSpPr>
        <p:spPr bwMode="auto">
          <a:xfrm>
            <a:off x="7885113" y="38639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69" name="Oval 5"/>
          <p:cNvSpPr>
            <a:spLocks/>
          </p:cNvSpPr>
          <p:nvPr/>
        </p:nvSpPr>
        <p:spPr bwMode="auto">
          <a:xfrm>
            <a:off x="6807200" y="3851275"/>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70" name="AutoShape 6"/>
          <p:cNvSpPr>
            <a:spLocks/>
          </p:cNvSpPr>
          <p:nvPr/>
        </p:nvSpPr>
        <p:spPr bwMode="auto">
          <a:xfrm>
            <a:off x="4043363" y="3578225"/>
            <a:ext cx="1433512" cy="1295400"/>
          </a:xfrm>
          <a:custGeom>
            <a:avLst/>
            <a:gdLst/>
            <a:ahLst/>
            <a:cxnLst/>
            <a:rect l="0" t="0" r="r" b="b"/>
            <a:pathLst>
              <a:path w="21600" h="21600">
                <a:moveTo>
                  <a:pt x="21600" y="0"/>
                </a:moveTo>
                <a:cubicBezTo>
                  <a:pt x="9671" y="0"/>
                  <a:pt x="0" y="4835"/>
                  <a:pt x="0" y="10800"/>
                </a:cubicBezTo>
                <a:cubicBezTo>
                  <a:pt x="0" y="16765"/>
                  <a:pt x="9671" y="21600"/>
                  <a:pt x="21600" y="21600"/>
                </a:cubicBezTo>
                <a:cubicBezTo>
                  <a:pt x="9671" y="17126"/>
                  <a:pt x="7253" y="8665"/>
                  <a:pt x="16200" y="2700"/>
                </a:cubicBezTo>
                <a:cubicBezTo>
                  <a:pt x="17735" y="1677"/>
                  <a:pt x="19553" y="768"/>
                  <a:pt x="21600" y="0"/>
                </a:cubicBezTo>
                <a:close/>
                <a:moveTo>
                  <a:pt x="21600" y="0"/>
                </a:moveTo>
              </a:path>
            </a:pathLst>
          </a:cu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71" name="Oval 7"/>
          <p:cNvSpPr>
            <a:spLocks/>
          </p:cNvSpPr>
          <p:nvPr/>
        </p:nvSpPr>
        <p:spPr bwMode="auto">
          <a:xfrm>
            <a:off x="5892800" y="3851275"/>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72" name="Oval 8"/>
          <p:cNvSpPr>
            <a:spLocks/>
          </p:cNvSpPr>
          <p:nvPr/>
        </p:nvSpPr>
        <p:spPr bwMode="auto">
          <a:xfrm>
            <a:off x="8801100" y="385127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1673" name="Rectangle 9"/>
          <p:cNvSpPr>
            <a:spLocks/>
          </p:cNvSpPr>
          <p:nvPr/>
        </p:nvSpPr>
        <p:spPr bwMode="auto">
          <a:xfrm>
            <a:off x="4013200" y="4991100"/>
            <a:ext cx="1409700" cy="114300"/>
          </a:xfrm>
          <a:prstGeom prst="rect">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549275"/>
            <a:ext cx="14706600" cy="1039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2690" name="Rectangle 2"/>
          <p:cNvSpPr>
            <a:spLocks/>
          </p:cNvSpPr>
          <p:nvPr/>
        </p:nvSpPr>
        <p:spPr bwMode="auto">
          <a:xfrm>
            <a:off x="2387600" y="279400"/>
            <a:ext cx="7670800" cy="1206500"/>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2691" name="Rectangle 3"/>
          <p:cNvSpPr>
            <a:spLocks/>
          </p:cNvSpPr>
          <p:nvPr/>
        </p:nvSpPr>
        <p:spPr bwMode="auto">
          <a:xfrm>
            <a:off x="4826000" y="342900"/>
            <a:ext cx="27892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a:solidFill>
                  <a:srgbClr val="003DCC"/>
                </a:solidFill>
                <a:latin typeface="Comic Sans MS Bold" charset="0"/>
                <a:ea typeface="ＭＳ Ｐゴシック" charset="0"/>
                <a:cs typeface="Comic Sans MS Bold" charset="0"/>
                <a:sym typeface="Comic Sans MS Bold" charset="0"/>
              </a:rPr>
              <a:t>Jumping</a:t>
            </a:r>
          </a:p>
        </p:txBody>
      </p:sp>
    </p:spTree>
  </p:cSld>
  <p:clrMapOvr>
    <a:masterClrMapping/>
  </p:clrMapOvr>
  <p:transition xmlns:p14="http://schemas.microsoft.com/office/powerpoint/2010/mai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571500"/>
            <a:ext cx="14846300" cy="1049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3714" name="Rectangle 2"/>
          <p:cNvSpPr>
            <a:spLocks/>
          </p:cNvSpPr>
          <p:nvPr/>
        </p:nvSpPr>
        <p:spPr bwMode="auto">
          <a:xfrm>
            <a:off x="2387600" y="279400"/>
            <a:ext cx="7670800" cy="1206500"/>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3715" name="Rectangle 3"/>
          <p:cNvSpPr>
            <a:spLocks/>
          </p:cNvSpPr>
          <p:nvPr/>
        </p:nvSpPr>
        <p:spPr bwMode="auto">
          <a:xfrm>
            <a:off x="4826000" y="342900"/>
            <a:ext cx="27892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a:solidFill>
                  <a:srgbClr val="003DCC"/>
                </a:solidFill>
                <a:latin typeface="Comic Sans MS Bold" charset="0"/>
                <a:ea typeface="ＭＳ Ｐゴシック" charset="0"/>
                <a:cs typeface="Comic Sans MS Bold" charset="0"/>
                <a:sym typeface="Comic Sans MS Bold" charset="0"/>
              </a:rPr>
              <a:t>Jumping</a:t>
            </a:r>
          </a:p>
        </p:txBody>
      </p:sp>
    </p:spTree>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ph type="title"/>
          </p:nvPr>
        </p:nvSpPr>
        <p:spPr>
          <a:ln/>
        </p:spPr>
        <p:txBody>
          <a:bodyPr/>
          <a:lstStyle/>
          <a:p>
            <a:r>
              <a:rPr lang="en-US"/>
              <a:t>Proof</a:t>
            </a:r>
          </a:p>
        </p:txBody>
      </p:sp>
      <p:sp>
        <p:nvSpPr>
          <p:cNvPr id="39938" name="Rectangle 2"/>
          <p:cNvSpPr>
            <a:spLocks noChangeArrowheads="1"/>
          </p:cNvSpPr>
          <p:nvPr>
            <p:ph type="body" idx="1"/>
          </p:nvPr>
        </p:nvSpPr>
        <p:spPr>
          <a:xfrm>
            <a:off x="838200" y="1511300"/>
            <a:ext cx="110744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a:t>
            </a:r>
          </a:p>
          <a:p>
            <a:pPr marL="889000"/>
            <a:r>
              <a:rPr lang="en-US" dirty="0"/>
              <a:t>Consider halt(</a:t>
            </a:r>
            <a:r>
              <a:rPr lang="en-US" dirty="0" err="1"/>
              <a:t>alan,alan</a:t>
            </a:r>
            <a:r>
              <a:rPr lang="en-US" dirty="0"/>
              <a:t>)</a:t>
            </a:r>
          </a:p>
          <a:p>
            <a:pPr marL="889000"/>
            <a:r>
              <a:rPr lang="en-US" dirty="0"/>
              <a:t>  </a:t>
            </a:r>
            <a:r>
              <a:rPr lang="en-US" dirty="0" err="1"/>
              <a:t>alan</a:t>
            </a:r>
            <a:r>
              <a:rPr lang="en-US" dirty="0"/>
              <a:t>(</a:t>
            </a:r>
            <a:r>
              <a:rPr lang="en-US" dirty="0" err="1"/>
              <a:t>alan</a:t>
            </a:r>
            <a:r>
              <a:rPr lang="en-US" dirty="0"/>
              <a:t>) = if halt(</a:t>
            </a:r>
            <a:r>
              <a:rPr lang="en-US" dirty="0" err="1"/>
              <a:t>alan,alan</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No answer: BAD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1409700"/>
            <a:ext cx="13638213" cy="1126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4738" name="Rectangle 2"/>
          <p:cNvSpPr>
            <a:spLocks noChangeArrowheads="1"/>
          </p:cNvSpPr>
          <p:nvPr>
            <p:ph type="body" idx="1"/>
          </p:nvPr>
        </p:nvSpPr>
        <p:spPr>
          <a:ln/>
        </p:spPr>
        <p:txBody>
          <a:bodyPr/>
          <a:lstStyle/>
          <a:p>
            <a:pPr marL="889000"/>
            <a:endParaRPr lang="en-US"/>
          </a:p>
        </p:txBody>
      </p:sp>
    </p:spTree>
  </p:cSld>
  <p:clrMapOvr>
    <a:masterClrMapping/>
  </p:clrMapOvr>
  <p:transition xmlns:p14="http://schemas.microsoft.com/office/powerpoint/2010/mai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2700"/>
            <a:ext cx="13830300"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5762" name="Rectangle 2"/>
          <p:cNvSpPr>
            <a:spLocks/>
          </p:cNvSpPr>
          <p:nvPr/>
        </p:nvSpPr>
        <p:spPr bwMode="auto">
          <a:xfrm>
            <a:off x="7531100" y="762000"/>
            <a:ext cx="3835400" cy="1206500"/>
          </a:xfrm>
          <a:prstGeom prst="rect">
            <a:avLst/>
          </a:prstGeom>
          <a:solidFill>
            <a:srgbClr val="D1C398"/>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245763" name="Rectangle 3"/>
          <p:cNvSpPr>
            <a:spLocks/>
          </p:cNvSpPr>
          <p:nvPr/>
        </p:nvSpPr>
        <p:spPr bwMode="auto">
          <a:xfrm>
            <a:off x="7848340" y="7769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363"/>
            <a:ext cx="14097000" cy="996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6786" name="Rectangle 2"/>
          <p:cNvSpPr>
            <a:spLocks/>
          </p:cNvSpPr>
          <p:nvPr/>
        </p:nvSpPr>
        <p:spPr bwMode="auto">
          <a:xfrm>
            <a:off x="7416800" y="685800"/>
            <a:ext cx="3835400" cy="1206500"/>
          </a:xfrm>
          <a:prstGeom prst="rect">
            <a:avLst/>
          </a:prstGeom>
          <a:solidFill>
            <a:srgbClr val="D1C398"/>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246787" name="Rectangle 3"/>
          <p:cNvSpPr>
            <a:spLocks/>
          </p:cNvSpPr>
          <p:nvPr/>
        </p:nvSpPr>
        <p:spPr bwMode="auto">
          <a:xfrm>
            <a:off x="7657840" y="6880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22238"/>
            <a:ext cx="14084300"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7810" name="Rectangle 2"/>
          <p:cNvSpPr>
            <a:spLocks/>
          </p:cNvSpPr>
          <p:nvPr/>
        </p:nvSpPr>
        <p:spPr bwMode="auto">
          <a:xfrm>
            <a:off x="7416800" y="685800"/>
            <a:ext cx="3835400" cy="1206500"/>
          </a:xfrm>
          <a:prstGeom prst="rect">
            <a:avLst/>
          </a:prstGeom>
          <a:solidFill>
            <a:srgbClr val="D1C398"/>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247811" name="Rectangle 3"/>
          <p:cNvSpPr>
            <a:spLocks/>
          </p:cNvSpPr>
          <p:nvPr/>
        </p:nvSpPr>
        <p:spPr bwMode="auto">
          <a:xfrm>
            <a:off x="7657840" y="6880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p:cNvSpPr>
            <a:spLocks noChangeArrowheads="1"/>
          </p:cNvSpPr>
          <p:nvPr>
            <p:ph type="title"/>
          </p:nvPr>
        </p:nvSpPr>
        <p:spPr>
          <a:ln/>
        </p:spPr>
        <p:txBody>
          <a:bodyPr/>
          <a:lstStyle/>
          <a:p>
            <a:r>
              <a:rPr lang="en-US"/>
              <a:t>Termination</a:t>
            </a:r>
          </a:p>
        </p:txBody>
      </p:sp>
      <p:sp>
        <p:nvSpPr>
          <p:cNvPr id="248834" name="Rectangle 2"/>
          <p:cNvSpPr>
            <a:spLocks noChangeArrowheads="1"/>
          </p:cNvSpPr>
          <p:nvPr>
            <p:ph type="body" idx="1"/>
          </p:nvPr>
        </p:nvSpPr>
        <p:spPr>
          <a:ln/>
        </p:spPr>
        <p:txBody>
          <a:bodyPr/>
          <a:lstStyle/>
          <a:p>
            <a:r>
              <a:rPr lang="en-US"/>
              <a:t>5. Well-Quasi Orderings</a:t>
            </a:r>
          </a:p>
        </p:txBody>
      </p:sp>
    </p:spTree>
  </p:cSld>
  <p:clrMapOvr>
    <a:masterClrMapping/>
  </p:clrMapOvr>
  <p:transition xmlns:p14="http://schemas.microsoft.com/office/powerpoint/2010/mai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
          <p:cNvSpPr>
            <a:spLocks noChangeArrowheads="1"/>
          </p:cNvSpPr>
          <p:nvPr>
            <p:ph type="body" idx="1"/>
          </p:nvPr>
        </p:nvSpPr>
        <p:spPr>
          <a:xfrm>
            <a:off x="1270000" y="2743200"/>
            <a:ext cx="10464800" cy="6299200"/>
          </a:xfrm>
          <a:ln/>
        </p:spPr>
        <p:txBody>
          <a:bodyPr/>
          <a:lstStyle/>
          <a:p>
            <a:pPr marL="889000"/>
            <a:r>
              <a:rPr lang="en-US"/>
              <a:t>Dt = 1</a:t>
            </a:r>
          </a:p>
          <a:p>
            <a:pPr marL="889000"/>
            <a:r>
              <a:rPr lang="en-US"/>
              <a:t>Dc = 0</a:t>
            </a:r>
          </a:p>
          <a:p>
            <a:pPr marL="889000"/>
            <a:r>
              <a:rPr lang="en-US"/>
              <a:t>D(x+y) = Dx+Dy</a:t>
            </a:r>
          </a:p>
          <a:p>
            <a:pPr marL="889000"/>
            <a:r>
              <a:rPr lang="en-US"/>
              <a:t>D(xy) = yDx+xDy</a:t>
            </a:r>
          </a:p>
          <a:p>
            <a:pPr marL="889000"/>
            <a:endParaRPr lang="en-US"/>
          </a:p>
          <a:p>
            <a:pPr marL="889000"/>
            <a:r>
              <a:rPr lang="en-US"/>
              <a:t>D(D(tt)) = D(tDt+tDt) = D(tDt) + D(tDt) =...</a:t>
            </a:r>
          </a:p>
          <a:p>
            <a:pPr marL="889000"/>
            <a:endParaRPr lang="en-US"/>
          </a:p>
          <a:p>
            <a:pPr marL="889000"/>
            <a:endParaRPr lang="en-US"/>
          </a:p>
          <a:p>
            <a:pPr marL="889000"/>
            <a:r>
              <a:rPr lang="en-US"/>
              <a:t>Dc</a:t>
            </a:r>
          </a:p>
        </p:txBody>
      </p:sp>
    </p:spTree>
  </p:cSld>
  <p:clrMapOvr>
    <a:masterClrMapping/>
  </p:clrMapOvr>
  <p:transition xmlns:p14="http://schemas.microsoft.com/office/powerpoint/2010/mai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635000"/>
            <a:ext cx="11760200"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
          <p:cNvSpPr>
            <a:spLocks noChangeArrowheads="1"/>
          </p:cNvSpPr>
          <p:nvPr>
            <p:ph type="body" idx="1"/>
          </p:nvPr>
        </p:nvSpPr>
        <p:spPr>
          <a:ln/>
        </p:spPr>
        <p:txBody>
          <a:bodyPr/>
          <a:lstStyle/>
          <a:p>
            <a:pPr marL="889000"/>
            <a:endParaRPr lang="en-US"/>
          </a:p>
        </p:txBody>
      </p:sp>
      <p:pic>
        <p:nvPicPr>
          <p:cNvPr id="251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700"/>
            <a:ext cx="13449300" cy="747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
          <p:cNvSpPr>
            <a:spLocks noChangeArrowheads="1"/>
          </p:cNvSpPr>
          <p:nvPr>
            <p:ph type="title"/>
          </p:nvPr>
        </p:nvSpPr>
        <p:spPr>
          <a:ln/>
        </p:spPr>
        <p:txBody>
          <a:bodyPr/>
          <a:lstStyle/>
          <a:p>
            <a:r>
              <a:rPr lang="en-US"/>
              <a:t>Disjunctiveness</a:t>
            </a:r>
          </a:p>
        </p:txBody>
      </p:sp>
      <p:sp>
        <p:nvSpPr>
          <p:cNvPr id="252930" name="Rectangle 2"/>
          <p:cNvSpPr>
            <a:spLocks noChangeArrowheads="1"/>
          </p:cNvSpPr>
          <p:nvPr>
            <p:ph type="body" idx="1"/>
          </p:nvPr>
        </p:nvSpPr>
        <p:spPr>
          <a:ln/>
        </p:spPr>
        <p:txBody>
          <a:bodyPr/>
          <a:lstStyle/>
          <a:p>
            <a:r>
              <a:rPr lang="en-US"/>
              <a:t>while c do</a:t>
            </a:r>
          </a:p>
          <a:p>
            <a:pPr marL="1714500" lvl="2" indent="0"/>
            <a:r>
              <a:rPr lang="en-US"/>
              <a:t>A    |    B</a:t>
            </a:r>
          </a:p>
          <a:p>
            <a:pPr marL="1714500" lvl="2" indent="0">
              <a:lnSpc>
                <a:spcPct val="60000"/>
              </a:lnSpc>
            </a:pPr>
            <a:endParaRPr lang="en-US"/>
          </a:p>
          <a:p>
            <a:pPr marL="1714500" lvl="2" indent="0">
              <a:lnSpc>
                <a:spcPct val="60000"/>
              </a:lnSpc>
            </a:pPr>
            <a:endParaRPr lang="en-US"/>
          </a:p>
          <a:p>
            <a:pPr>
              <a:lnSpc>
                <a:spcPct val="60000"/>
              </a:lnSpc>
            </a:pPr>
            <a:r>
              <a:rPr lang="en-US"/>
              <a:t>a,b wfo</a:t>
            </a:r>
          </a:p>
          <a:p>
            <a:r>
              <a:rPr lang="en-US">
                <a:cs typeface="Apple Symbols" charset="0"/>
              </a:rPr>
              <a:t>(A∪B)</a:t>
            </a:r>
            <a:r>
              <a:rPr lang="en-US" sz="4800" baseline="32000"/>
              <a:t>+</a:t>
            </a:r>
            <a:r>
              <a:rPr lang="en-US"/>
              <a:t> </a:t>
            </a:r>
            <a:r>
              <a:rPr lang="en-US" sz="4800">
                <a:cs typeface="Apple Symbols" charset="0"/>
              </a:rPr>
              <a:t>⊆</a:t>
            </a:r>
            <a:r>
              <a:rPr lang="en-US">
                <a:cs typeface="Apple Symbols" charset="0"/>
              </a:rPr>
              <a:t> a ∪ b</a:t>
            </a:r>
            <a:endParaRPr lang="en-US"/>
          </a:p>
        </p:txBody>
      </p:sp>
    </p:spTree>
  </p:cSld>
  <p:clrMapOvr>
    <a:masterClrMapping/>
  </p:clrMapOvr>
  <p:transition xmlns:p14="http://schemas.microsoft.com/office/powerpoint/2010/mai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
          <p:cNvSpPr>
            <a:spLocks noChangeArrowheads="1"/>
          </p:cNvSpPr>
          <p:nvPr>
            <p:ph type="title"/>
          </p:nvPr>
        </p:nvSpPr>
        <p:spPr>
          <a:ln/>
        </p:spPr>
        <p:txBody>
          <a:bodyPr/>
          <a:lstStyle/>
          <a:p>
            <a:r>
              <a:rPr lang="en-US"/>
              <a:t>Disjunctiveness</a:t>
            </a:r>
          </a:p>
        </p:txBody>
      </p:sp>
      <p:sp>
        <p:nvSpPr>
          <p:cNvPr id="253954" name="Rectangle 2"/>
          <p:cNvSpPr>
            <a:spLocks noChangeArrowheads="1"/>
          </p:cNvSpPr>
          <p:nvPr>
            <p:ph type="body" idx="1"/>
          </p:nvPr>
        </p:nvSpPr>
        <p:spPr>
          <a:ln/>
        </p:spPr>
        <p:txBody>
          <a:bodyPr/>
          <a:lstStyle/>
          <a:p>
            <a:r>
              <a:rPr lang="en-US"/>
              <a:t>while x &gt; 0 and y &gt; 0 do</a:t>
            </a:r>
          </a:p>
          <a:p>
            <a:pPr marL="1714500" lvl="2" indent="0"/>
            <a:r>
              <a:rPr lang="en-US"/>
              <a:t>x := x-1    |     y := y-1</a:t>
            </a:r>
          </a:p>
          <a:p>
            <a:pPr marL="1714500" lvl="2" indent="0">
              <a:lnSpc>
                <a:spcPct val="60000"/>
              </a:lnSpc>
            </a:pPr>
            <a:r>
              <a:rPr lang="en-US"/>
              <a:t>y := ?       |</a:t>
            </a:r>
          </a:p>
          <a:p>
            <a:pPr marL="1714500" lvl="2" indent="0">
              <a:lnSpc>
                <a:spcPct val="60000"/>
              </a:lnSpc>
            </a:pPr>
            <a:endParaRPr lang="en-US"/>
          </a:p>
          <a:p>
            <a:pPr>
              <a:lnSpc>
                <a:spcPct val="60000"/>
              </a:lnSpc>
            </a:pPr>
            <a:r>
              <a:rPr lang="en-US">
                <a:cs typeface="Apple Symbols" charset="0"/>
              </a:rPr>
              <a:t>xi &gt; xj ∨ yi &gt; yj     for i&gt;j</a:t>
            </a:r>
            <a:endParaRPr lang="en-US"/>
          </a:p>
          <a:p>
            <a:pPr marL="1714500" lvl="2" indent="0"/>
            <a:r>
              <a:rPr lang="en-US"/>
              <a:t>need xi ≥ xj</a:t>
            </a:r>
          </a:p>
        </p:txBody>
      </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ph type="title"/>
          </p:nvPr>
        </p:nvSpPr>
        <p:spPr>
          <a:ln/>
        </p:spPr>
        <p:txBody>
          <a:bodyPr/>
          <a:lstStyle/>
          <a:p>
            <a:r>
              <a:rPr lang="en-US"/>
              <a:t>Proof</a:t>
            </a:r>
          </a:p>
        </p:txBody>
      </p:sp>
      <p:sp>
        <p:nvSpPr>
          <p:cNvPr id="40962" name="Rectangle 2"/>
          <p:cNvSpPr>
            <a:spLocks noChangeArrowheads="1"/>
          </p:cNvSpPr>
          <p:nvPr>
            <p:ph type="body" idx="1"/>
          </p:nvPr>
        </p:nvSpPr>
        <p:spPr>
          <a:xfrm>
            <a:off x="838200" y="1511300"/>
            <a:ext cx="115189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a:t>
            </a:r>
          </a:p>
          <a:p>
            <a:pPr marL="889000"/>
            <a:r>
              <a:rPr lang="en-US" dirty="0"/>
              <a:t>Consider halt(</a:t>
            </a:r>
            <a:r>
              <a:rPr lang="en-US" dirty="0" err="1"/>
              <a:t>alan,alan</a:t>
            </a:r>
            <a:r>
              <a:rPr lang="en-US" dirty="0"/>
              <a:t>)</a:t>
            </a:r>
          </a:p>
          <a:p>
            <a:pPr marL="889000"/>
            <a:r>
              <a:rPr lang="en-US" dirty="0"/>
              <a:t>  </a:t>
            </a:r>
            <a:r>
              <a:rPr lang="en-US" dirty="0" err="1"/>
              <a:t>alan</a:t>
            </a:r>
            <a:r>
              <a:rPr lang="en-US" dirty="0"/>
              <a:t>(</a:t>
            </a:r>
            <a:r>
              <a:rPr lang="en-US" dirty="0" err="1"/>
              <a:t>alan</a:t>
            </a:r>
            <a:r>
              <a:rPr lang="en-US" dirty="0"/>
              <a:t>) = if halt(</a:t>
            </a:r>
            <a:r>
              <a:rPr lang="en-US" dirty="0" err="1"/>
              <a:t>alan,alan</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Yes: </a:t>
            </a:r>
            <a:r>
              <a:rPr lang="en-US" dirty="0" err="1"/>
              <a:t>alan</a:t>
            </a:r>
            <a:r>
              <a:rPr lang="en-US" dirty="0"/>
              <a:t>(</a:t>
            </a:r>
            <a:r>
              <a:rPr lang="en-US" dirty="0" err="1"/>
              <a:t>alan</a:t>
            </a:r>
            <a:r>
              <a:rPr lang="en-US" dirty="0"/>
              <a:t>) = do nothing forever: BAD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ph type="title"/>
          </p:nvPr>
        </p:nvSpPr>
        <p:spPr>
          <a:ln/>
        </p:spPr>
        <p:txBody>
          <a:bodyPr/>
          <a:lstStyle/>
          <a:p>
            <a:r>
              <a:rPr lang="en-US"/>
              <a:t>Jumping</a:t>
            </a:r>
          </a:p>
        </p:txBody>
      </p:sp>
      <p:sp>
        <p:nvSpPr>
          <p:cNvPr id="254978" name="Rectangle 2"/>
          <p:cNvSpPr>
            <a:spLocks noChangeArrowheads="1"/>
          </p:cNvSpPr>
          <p:nvPr>
            <p:ph type="body" idx="1"/>
          </p:nvPr>
        </p:nvSpPr>
        <p:spPr>
          <a:ln/>
        </p:spPr>
        <p:txBody>
          <a:bodyPr/>
          <a:lstStyle/>
          <a:p>
            <a:r>
              <a:rPr lang="en-US"/>
              <a:t>while c do</a:t>
            </a:r>
          </a:p>
          <a:p>
            <a:pPr marL="1714500" lvl="2" indent="0"/>
            <a:r>
              <a:rPr lang="en-US"/>
              <a:t>A    |    B</a:t>
            </a:r>
          </a:p>
          <a:p>
            <a:pPr marL="1714500" lvl="2" indent="0">
              <a:lnSpc>
                <a:spcPct val="60000"/>
              </a:lnSpc>
            </a:pPr>
            <a:endParaRPr lang="en-US"/>
          </a:p>
          <a:p>
            <a:pPr marL="1714500" lvl="2" indent="0">
              <a:lnSpc>
                <a:spcPct val="60000"/>
              </a:lnSpc>
            </a:pPr>
            <a:endParaRPr lang="en-US"/>
          </a:p>
          <a:p>
            <a:pPr>
              <a:lnSpc>
                <a:spcPct val="60000"/>
              </a:lnSpc>
            </a:pPr>
            <a:r>
              <a:rPr lang="en-US"/>
              <a:t>while c do A         while c do B</a:t>
            </a:r>
          </a:p>
          <a:p>
            <a:r>
              <a:rPr lang="en-US"/>
              <a:t>BA </a:t>
            </a:r>
            <a:r>
              <a:rPr lang="en-US" sz="4800">
                <a:cs typeface="Apple Symbols" charset="0"/>
              </a:rPr>
              <a:t>⊆</a:t>
            </a:r>
            <a:r>
              <a:rPr lang="en-US">
                <a:cs typeface="Apple Symbols" charset="0"/>
              </a:rPr>
              <a:t> A(A∪B)* ∪ B</a:t>
            </a:r>
            <a:endParaRPr lang="en-US"/>
          </a:p>
        </p:txBody>
      </p:sp>
    </p:spTree>
  </p:cSld>
  <p:clrMapOvr>
    <a:masterClrMapping/>
  </p:clrMapOvr>
  <p:transition xmlns:p14="http://schemas.microsoft.com/office/powerpoint/2010/mai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
          <p:cNvSpPr>
            <a:spLocks noChangeArrowheads="1"/>
          </p:cNvSpPr>
          <p:nvPr>
            <p:ph type="title"/>
          </p:nvPr>
        </p:nvSpPr>
        <p:spPr>
          <a:ln/>
        </p:spPr>
        <p:txBody>
          <a:bodyPr/>
          <a:lstStyle/>
          <a:p>
            <a:r>
              <a:rPr lang="en-US"/>
              <a:t>Jumping</a:t>
            </a:r>
          </a:p>
        </p:txBody>
      </p:sp>
      <p:sp>
        <p:nvSpPr>
          <p:cNvPr id="256002" name="Rectangle 2"/>
          <p:cNvSpPr>
            <a:spLocks noChangeArrowheads="1"/>
          </p:cNvSpPr>
          <p:nvPr>
            <p:ph type="body" idx="1"/>
          </p:nvPr>
        </p:nvSpPr>
        <p:spPr>
          <a:ln/>
        </p:spPr>
        <p:txBody>
          <a:bodyPr/>
          <a:lstStyle/>
          <a:p>
            <a:r>
              <a:rPr lang="en-US"/>
              <a:t>while x &gt; 0 and y &gt; 0 do</a:t>
            </a:r>
          </a:p>
          <a:p>
            <a:pPr marL="1714500" lvl="2" indent="0"/>
            <a:r>
              <a:rPr lang="en-US"/>
              <a:t>x := x-1    |     y := y-1</a:t>
            </a:r>
          </a:p>
          <a:p>
            <a:pPr marL="1714500" lvl="2" indent="0">
              <a:lnSpc>
                <a:spcPct val="60000"/>
              </a:lnSpc>
            </a:pPr>
            <a:r>
              <a:rPr lang="en-US"/>
              <a:t>y := ?       |</a:t>
            </a:r>
          </a:p>
          <a:p>
            <a:pPr marL="1714500" lvl="2" indent="0">
              <a:lnSpc>
                <a:spcPct val="60000"/>
              </a:lnSpc>
            </a:pPr>
            <a:endParaRPr lang="en-US"/>
          </a:p>
          <a:p>
            <a:pPr>
              <a:lnSpc>
                <a:spcPct val="60000"/>
              </a:lnSpc>
            </a:pPr>
            <a:r>
              <a:rPr lang="en-US"/>
              <a:t>BA </a:t>
            </a:r>
            <a:r>
              <a:rPr lang="en-US" sz="4800">
                <a:cs typeface="Apple Symbols" charset="0"/>
              </a:rPr>
              <a:t>⊆</a:t>
            </a:r>
            <a:r>
              <a:rPr lang="en-US"/>
              <a:t> A</a:t>
            </a:r>
          </a:p>
        </p:txBody>
      </p:sp>
    </p:spTree>
  </p:cSld>
  <p:clrMapOvr>
    <a:masterClrMapping/>
  </p:clrMapOvr>
  <p:transition xmlns:p14="http://schemas.microsoft.com/office/powerpoint/2010/mai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
          <p:cNvSpPr>
            <a:spLocks noChangeArrowheads="1"/>
          </p:cNvSpPr>
          <p:nvPr>
            <p:ph type="title"/>
          </p:nvPr>
        </p:nvSpPr>
        <p:spPr>
          <a:ln/>
        </p:spPr>
        <p:txBody>
          <a:bodyPr/>
          <a:lstStyle/>
          <a:p>
            <a:r>
              <a:rPr lang="en-US"/>
              <a:t>Jumping</a:t>
            </a:r>
          </a:p>
        </p:txBody>
      </p:sp>
      <p:sp>
        <p:nvSpPr>
          <p:cNvPr id="257026" name="Rectangle 2"/>
          <p:cNvSpPr>
            <a:spLocks noChangeArrowheads="1"/>
          </p:cNvSpPr>
          <p:nvPr>
            <p:ph type="body" idx="1"/>
          </p:nvPr>
        </p:nvSpPr>
        <p:spPr>
          <a:ln/>
        </p:spPr>
        <p:txBody>
          <a:bodyPr/>
          <a:lstStyle/>
          <a:p>
            <a:r>
              <a:rPr lang="en-US"/>
              <a:t>while x &gt; 0 and y &gt; 0 do</a:t>
            </a:r>
          </a:p>
          <a:p>
            <a:pPr marL="1714500" lvl="2" indent="0"/>
            <a:r>
              <a:rPr lang="en-US"/>
              <a:t>x := x-1    |     y := y-1</a:t>
            </a:r>
          </a:p>
          <a:p>
            <a:pPr marL="1714500" lvl="2" indent="0">
              <a:lnSpc>
                <a:spcPct val="60000"/>
              </a:lnSpc>
            </a:pPr>
            <a:r>
              <a:rPr lang="en-US"/>
              <a:t>y := x+y  |</a:t>
            </a:r>
          </a:p>
          <a:p>
            <a:pPr marL="1714500" lvl="2" indent="0">
              <a:lnSpc>
                <a:spcPct val="60000"/>
              </a:lnSpc>
            </a:pPr>
            <a:endParaRPr lang="en-US"/>
          </a:p>
          <a:p>
            <a:pPr>
              <a:lnSpc>
                <a:spcPct val="60000"/>
              </a:lnSpc>
            </a:pPr>
            <a:r>
              <a:rPr lang="en-US"/>
              <a:t>BA </a:t>
            </a:r>
            <a:r>
              <a:rPr lang="en-US" sz="4800">
                <a:cs typeface="Apple Symbols" charset="0"/>
              </a:rPr>
              <a:t>⊆</a:t>
            </a:r>
            <a:r>
              <a:rPr lang="en-US"/>
              <a:t> AB</a:t>
            </a:r>
          </a:p>
        </p:txBody>
      </p:sp>
    </p:spTree>
  </p:cSld>
  <p:clrMapOvr>
    <a:masterClrMapping/>
  </p:clrMapOvr>
  <p:transition xmlns:p14="http://schemas.microsoft.com/office/powerpoint/2010/mai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1"/>
          <p:cNvSpPr>
            <a:spLocks noChangeArrowheads="1"/>
          </p:cNvSpPr>
          <p:nvPr>
            <p:ph type="title"/>
          </p:nvPr>
        </p:nvSpPr>
        <p:spPr>
          <a:ln/>
        </p:spPr>
        <p:txBody>
          <a:bodyPr/>
          <a:lstStyle/>
          <a:p>
            <a:r>
              <a:rPr lang="en-US"/>
              <a:t>Disjunctiveness</a:t>
            </a:r>
          </a:p>
        </p:txBody>
      </p:sp>
      <p:sp>
        <p:nvSpPr>
          <p:cNvPr id="258050" name="Rectangle 2"/>
          <p:cNvSpPr>
            <a:spLocks noChangeArrowheads="1"/>
          </p:cNvSpPr>
          <p:nvPr>
            <p:ph type="body" idx="1"/>
          </p:nvPr>
        </p:nvSpPr>
        <p:spPr>
          <a:ln/>
        </p:spPr>
        <p:txBody>
          <a:bodyPr/>
          <a:lstStyle/>
          <a:p>
            <a:r>
              <a:rPr lang="en-US"/>
              <a:t>while x &gt; 0 and y &gt; 0 do</a:t>
            </a:r>
          </a:p>
          <a:p>
            <a:pPr marL="1714500" lvl="2" indent="0"/>
            <a:r>
              <a:rPr lang="en-US"/>
              <a:t>x := x-1    |     y := y-1</a:t>
            </a:r>
          </a:p>
          <a:p>
            <a:pPr marL="1714500" lvl="2" indent="0">
              <a:lnSpc>
                <a:spcPct val="60000"/>
              </a:lnSpc>
            </a:pPr>
            <a:r>
              <a:rPr lang="en-US"/>
              <a:t>y := xy     |</a:t>
            </a:r>
          </a:p>
          <a:p>
            <a:pPr marL="1714500" lvl="2" indent="0">
              <a:lnSpc>
                <a:spcPct val="60000"/>
              </a:lnSpc>
            </a:pPr>
            <a:endParaRPr lang="en-US"/>
          </a:p>
          <a:p>
            <a:pPr>
              <a:lnSpc>
                <a:spcPct val="60000"/>
              </a:lnSpc>
            </a:pPr>
            <a:r>
              <a:rPr lang="en-US"/>
              <a:t>BA </a:t>
            </a:r>
            <a:r>
              <a:rPr lang="en-US" sz="4800">
                <a:cs typeface="Apple Symbols" charset="0"/>
              </a:rPr>
              <a:t>⊆</a:t>
            </a:r>
            <a:r>
              <a:rPr lang="en-US"/>
              <a:t> AB*</a:t>
            </a:r>
          </a:p>
        </p:txBody>
      </p:sp>
    </p:spTree>
  </p:cSld>
  <p:clrMapOvr>
    <a:masterClrMapping/>
  </p:clrMapOvr>
  <p:transition xmlns:p14="http://schemas.microsoft.com/office/powerpoint/2010/mai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1"/>
          <p:cNvSpPr>
            <a:spLocks noChangeArrowheads="1"/>
          </p:cNvSpPr>
          <p:nvPr>
            <p:ph type="title"/>
          </p:nvPr>
        </p:nvSpPr>
        <p:spPr>
          <a:ln/>
        </p:spPr>
        <p:txBody>
          <a:bodyPr/>
          <a:lstStyle/>
          <a:p>
            <a:r>
              <a:rPr lang="en-US"/>
              <a:t>Fairness</a:t>
            </a:r>
          </a:p>
        </p:txBody>
      </p:sp>
      <p:sp>
        <p:nvSpPr>
          <p:cNvPr id="259074" name="Rectangle 2"/>
          <p:cNvSpPr>
            <a:spLocks noChangeArrowheads="1"/>
          </p:cNvSpPr>
          <p:nvPr>
            <p:ph type="body" idx="1"/>
          </p:nvPr>
        </p:nvSpPr>
        <p:spPr>
          <a:ln/>
        </p:spPr>
        <p:txBody>
          <a:bodyPr/>
          <a:lstStyle/>
          <a:p>
            <a:r>
              <a:rPr lang="en-US"/>
              <a:t>s := true</a:t>
            </a:r>
          </a:p>
          <a:p>
            <a:r>
              <a:rPr lang="en-US"/>
              <a:t>n := 0</a:t>
            </a:r>
          </a:p>
          <a:p>
            <a:r>
              <a:rPr lang="en-US"/>
              <a:t>while s do</a:t>
            </a:r>
          </a:p>
          <a:p>
            <a:pPr marL="1714500" lvl="2" indent="0"/>
            <a:r>
              <a:rPr lang="en-US"/>
              <a:t>n := n+1    |    s := false</a:t>
            </a:r>
          </a:p>
          <a:p>
            <a:pPr marL="1714500" lvl="2" indent="0"/>
            <a:endParaRPr lang="en-US"/>
          </a:p>
          <a:p>
            <a:endParaRPr lang="en-US">
              <a:solidFill>
                <a:srgbClr val="D90B00"/>
              </a:solidFill>
            </a:endParaRPr>
          </a:p>
        </p:txBody>
      </p:sp>
    </p:spTree>
  </p:cSld>
  <p:clrMapOvr>
    <a:masterClrMapping/>
  </p:clrMapOvr>
  <p:transition xmlns:p14="http://schemas.microsoft.com/office/powerpoint/2010/mai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
          <p:cNvSpPr>
            <a:spLocks noChangeArrowheads="1"/>
          </p:cNvSpPr>
          <p:nvPr>
            <p:ph type="title"/>
          </p:nvPr>
        </p:nvSpPr>
        <p:spPr>
          <a:ln/>
        </p:spPr>
        <p:txBody>
          <a:bodyPr/>
          <a:lstStyle/>
          <a:p>
            <a:r>
              <a:rPr lang="en-US"/>
              <a:t>Fairness</a:t>
            </a:r>
          </a:p>
        </p:txBody>
      </p:sp>
      <p:sp>
        <p:nvSpPr>
          <p:cNvPr id="260098" name="Rectangle 2"/>
          <p:cNvSpPr>
            <a:spLocks noChangeArrowheads="1"/>
          </p:cNvSpPr>
          <p:nvPr>
            <p:ph type="body" idx="1"/>
          </p:nvPr>
        </p:nvSpPr>
        <p:spPr>
          <a:ln/>
        </p:spPr>
        <p:txBody>
          <a:bodyPr/>
          <a:lstStyle/>
          <a:p>
            <a:r>
              <a:rPr lang="en-US"/>
              <a:t>s := ?</a:t>
            </a:r>
          </a:p>
          <a:p>
            <a:r>
              <a:rPr lang="en-US"/>
              <a:t>n := 0</a:t>
            </a:r>
          </a:p>
          <a:p>
            <a:r>
              <a:rPr lang="en-US"/>
              <a:t>while s&gt;0 do</a:t>
            </a:r>
          </a:p>
          <a:p>
            <a:pPr marL="1714500" lvl="2" indent="0"/>
            <a:r>
              <a:rPr lang="en-US"/>
              <a:t>n := n+1    |    s := s-1</a:t>
            </a:r>
          </a:p>
          <a:p>
            <a:pPr marL="1714500" lvl="2" indent="0"/>
            <a:endParaRPr lang="en-US"/>
          </a:p>
          <a:p>
            <a:r>
              <a:rPr lang="en-US">
                <a:solidFill>
                  <a:srgbClr val="D90B00"/>
                </a:solidFill>
              </a:rPr>
              <a:t>fair ⇒ no AAAAAAAAAAA...</a:t>
            </a:r>
          </a:p>
        </p:txBody>
      </p:sp>
    </p:spTree>
  </p:cSld>
  <p:clrMapOvr>
    <a:masterClrMapping/>
  </p:clrMapOvr>
  <p:transition xmlns:p14="http://schemas.microsoft.com/office/powerpoint/2010/mai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ChangeArrowheads="1"/>
          </p:cNvSpPr>
          <p:nvPr>
            <p:ph type="title"/>
          </p:nvPr>
        </p:nvSpPr>
        <p:spPr>
          <a:xfrm>
            <a:off x="1219200" y="635000"/>
            <a:ext cx="10464800" cy="2108200"/>
          </a:xfrm>
          <a:ln/>
        </p:spPr>
        <p:txBody>
          <a:bodyPr/>
          <a:lstStyle/>
          <a:p>
            <a:r>
              <a:rPr lang="en-US"/>
              <a:t>Grid Game</a:t>
            </a:r>
          </a:p>
        </p:txBody>
      </p:sp>
      <p:sp>
        <p:nvSpPr>
          <p:cNvPr id="261122" name="Rectangle 2"/>
          <p:cNvSpPr>
            <a:spLocks noChangeArrowheads="1"/>
          </p:cNvSpPr>
          <p:nvPr>
            <p:ph type="body" idx="1"/>
          </p:nvPr>
        </p:nvSpPr>
        <p:spPr>
          <a:ln/>
        </p:spPr>
        <p:txBody>
          <a:bodyPr/>
          <a:lstStyle/>
          <a:p>
            <a:pPr marL="889000"/>
            <a:r>
              <a:rPr lang="en-US"/>
              <a:t>Given (upper-right) grid coordinates (x0,y0)</a:t>
            </a:r>
          </a:p>
          <a:p>
            <a:pPr marL="889000"/>
            <a:r>
              <a:rPr lang="en-US"/>
              <a:t>Choose (xj,yj) to prolong game s.t.</a:t>
            </a:r>
          </a:p>
          <a:p>
            <a:pPr marL="1333500" lvl="1"/>
            <a:r>
              <a:rPr lang="en-US"/>
              <a:t>xj &lt; xi OR yj &lt; yi     for all i&lt;j</a:t>
            </a:r>
          </a:p>
        </p:txBody>
      </p:sp>
    </p:spTree>
  </p:cSld>
  <p:clrMapOvr>
    <a:masterClrMapping/>
  </p:clrMapOvr>
  <p:transition xmlns:p14="http://schemas.microsoft.com/office/powerpoint/2010/mai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noChangeArrowheads="1"/>
          </p:cNvSpPr>
          <p:nvPr>
            <p:ph type="title"/>
          </p:nvPr>
        </p:nvSpPr>
        <p:spPr>
          <a:ln/>
        </p:spPr>
        <p:txBody>
          <a:bodyPr/>
          <a:lstStyle/>
          <a:p>
            <a:r>
              <a:rPr lang="en-US"/>
              <a:t>Grid Game</a:t>
            </a:r>
          </a:p>
        </p:txBody>
      </p:sp>
      <p:graphicFrame>
        <p:nvGraphicFramePr>
          <p:cNvPr id="262146" name="Group 2"/>
          <p:cNvGraphicFramePr>
            <a:graphicFrameLocks noGrp="1"/>
          </p:cNvGraphicFramePr>
          <p:nvPr/>
        </p:nvGraphicFramePr>
        <p:xfrm>
          <a:off x="1090613" y="2273300"/>
          <a:ext cx="10863262" cy="6834188"/>
        </p:xfrm>
        <a:graphic>
          <a:graphicData uri="http://schemas.openxmlformats.org/drawingml/2006/table">
            <a:tbl>
              <a:tblPr/>
              <a:tblGrid>
                <a:gridCol w="493712"/>
                <a:gridCol w="493713"/>
                <a:gridCol w="493712"/>
                <a:gridCol w="493713"/>
                <a:gridCol w="493712"/>
                <a:gridCol w="493713"/>
                <a:gridCol w="493712"/>
                <a:gridCol w="493713"/>
                <a:gridCol w="493712"/>
                <a:gridCol w="493713"/>
                <a:gridCol w="495300"/>
                <a:gridCol w="493712"/>
                <a:gridCol w="493713"/>
                <a:gridCol w="493712"/>
                <a:gridCol w="493713"/>
                <a:gridCol w="493712"/>
                <a:gridCol w="493713"/>
                <a:gridCol w="493712"/>
                <a:gridCol w="493713"/>
                <a:gridCol w="493712"/>
                <a:gridCol w="493713"/>
                <a:gridCol w="493712"/>
              </a:tblGrid>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1A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p:cNvSpPr>
            <a:spLocks noChangeArrowheads="1"/>
          </p:cNvSpPr>
          <p:nvPr>
            <p:ph type="title"/>
          </p:nvPr>
        </p:nvSpPr>
        <p:spPr>
          <a:ln/>
        </p:spPr>
        <p:txBody>
          <a:bodyPr/>
          <a:lstStyle/>
          <a:p>
            <a:r>
              <a:rPr lang="en-US"/>
              <a:t>Grid Game</a:t>
            </a:r>
          </a:p>
        </p:txBody>
      </p:sp>
      <p:graphicFrame>
        <p:nvGraphicFramePr>
          <p:cNvPr id="263170" name="Group 2"/>
          <p:cNvGraphicFramePr>
            <a:graphicFrameLocks noGrp="1"/>
          </p:cNvGraphicFramePr>
          <p:nvPr/>
        </p:nvGraphicFramePr>
        <p:xfrm>
          <a:off x="1090613" y="2273300"/>
          <a:ext cx="10863262" cy="6834188"/>
        </p:xfrm>
        <a:graphic>
          <a:graphicData uri="http://schemas.openxmlformats.org/drawingml/2006/table">
            <a:tbl>
              <a:tblPr/>
              <a:tblGrid>
                <a:gridCol w="493712"/>
                <a:gridCol w="493713"/>
                <a:gridCol w="493712"/>
                <a:gridCol w="493713"/>
                <a:gridCol w="493712"/>
                <a:gridCol w="493713"/>
                <a:gridCol w="493712"/>
                <a:gridCol w="493713"/>
                <a:gridCol w="493712"/>
                <a:gridCol w="493713"/>
                <a:gridCol w="495300"/>
                <a:gridCol w="493712"/>
                <a:gridCol w="493713"/>
                <a:gridCol w="493712"/>
                <a:gridCol w="493713"/>
                <a:gridCol w="493712"/>
                <a:gridCol w="493713"/>
                <a:gridCol w="493712"/>
                <a:gridCol w="493713"/>
                <a:gridCol w="493712"/>
                <a:gridCol w="493713"/>
                <a:gridCol w="493712"/>
              </a:tblGrid>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4B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1A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ChangeArrowheads="1"/>
          </p:cNvSpPr>
          <p:nvPr>
            <p:ph type="title"/>
          </p:nvPr>
        </p:nvSpPr>
        <p:spPr>
          <a:ln/>
        </p:spPr>
        <p:txBody>
          <a:bodyPr/>
          <a:lstStyle/>
          <a:p>
            <a:r>
              <a:rPr lang="en-US"/>
              <a:t>Grid Game</a:t>
            </a:r>
          </a:p>
        </p:txBody>
      </p:sp>
      <p:graphicFrame>
        <p:nvGraphicFramePr>
          <p:cNvPr id="264194" name="Group 2"/>
          <p:cNvGraphicFramePr>
            <a:graphicFrameLocks noGrp="1"/>
          </p:cNvGraphicFramePr>
          <p:nvPr/>
        </p:nvGraphicFramePr>
        <p:xfrm>
          <a:off x="1090613" y="2273300"/>
          <a:ext cx="10863262" cy="6834188"/>
        </p:xfrm>
        <a:graphic>
          <a:graphicData uri="http://schemas.openxmlformats.org/drawingml/2006/table">
            <a:tbl>
              <a:tblPr/>
              <a:tblGrid>
                <a:gridCol w="493712"/>
                <a:gridCol w="493713"/>
                <a:gridCol w="493712"/>
                <a:gridCol w="493713"/>
                <a:gridCol w="493712"/>
                <a:gridCol w="493713"/>
                <a:gridCol w="493712"/>
                <a:gridCol w="493713"/>
                <a:gridCol w="493712"/>
                <a:gridCol w="493713"/>
                <a:gridCol w="495300"/>
                <a:gridCol w="493712"/>
                <a:gridCol w="493713"/>
                <a:gridCol w="493712"/>
                <a:gridCol w="493713"/>
                <a:gridCol w="493712"/>
                <a:gridCol w="493713"/>
                <a:gridCol w="493712"/>
                <a:gridCol w="493713"/>
                <a:gridCol w="493712"/>
                <a:gridCol w="493713"/>
                <a:gridCol w="493712"/>
              </a:tblGrid>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4B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1A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353"/>
                    </a:solid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title"/>
          </p:nvPr>
        </p:nvSpPr>
        <p:spPr>
          <a:ln/>
        </p:spPr>
        <p:txBody>
          <a:bodyPr/>
          <a:lstStyle/>
          <a:p>
            <a:r>
              <a:rPr lang="en-US"/>
              <a:t>Proof</a:t>
            </a:r>
          </a:p>
        </p:txBody>
      </p:sp>
      <p:sp>
        <p:nvSpPr>
          <p:cNvPr id="41986" name="Rectangle 2"/>
          <p:cNvSpPr>
            <a:spLocks noChangeArrowheads="1"/>
          </p:cNvSpPr>
          <p:nvPr>
            <p:ph type="body" idx="1"/>
          </p:nvPr>
        </p:nvSpPr>
        <p:spPr>
          <a:xfrm>
            <a:off x="838200" y="1511300"/>
            <a:ext cx="115189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a:t>
            </a:r>
          </a:p>
          <a:p>
            <a:pPr marL="889000"/>
            <a:r>
              <a:rPr lang="en-US" dirty="0"/>
              <a:t>Consider halt(</a:t>
            </a:r>
            <a:r>
              <a:rPr lang="en-US" dirty="0" err="1"/>
              <a:t>alan,alan</a:t>
            </a:r>
            <a:r>
              <a:rPr lang="en-US" dirty="0"/>
              <a:t>)</a:t>
            </a:r>
          </a:p>
          <a:p>
            <a:pPr marL="889000"/>
            <a:r>
              <a:rPr lang="en-US" dirty="0"/>
              <a:t>  </a:t>
            </a:r>
            <a:r>
              <a:rPr lang="en-US" dirty="0" err="1"/>
              <a:t>alan</a:t>
            </a:r>
            <a:r>
              <a:rPr lang="en-US" dirty="0"/>
              <a:t>(</a:t>
            </a:r>
            <a:r>
              <a:rPr lang="en-US" dirty="0" err="1"/>
              <a:t>alan</a:t>
            </a:r>
            <a:r>
              <a:rPr lang="en-US" dirty="0"/>
              <a:t>) = if halt(</a:t>
            </a:r>
            <a:r>
              <a:rPr lang="en-US" dirty="0" err="1"/>
              <a:t>alan,alan</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No: </a:t>
            </a:r>
            <a:r>
              <a:rPr lang="en-US" dirty="0" err="1"/>
              <a:t>alan</a:t>
            </a:r>
            <a:r>
              <a:rPr lang="en-US" dirty="0"/>
              <a:t>(</a:t>
            </a:r>
            <a:r>
              <a:rPr lang="en-US" dirty="0" err="1"/>
              <a:t>alan</a:t>
            </a:r>
            <a:r>
              <a:rPr lang="en-US" dirty="0"/>
              <a:t>) = yes: BAD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
          <p:cNvSpPr>
            <a:spLocks noChangeArrowheads="1"/>
          </p:cNvSpPr>
          <p:nvPr>
            <p:ph type="title"/>
          </p:nvPr>
        </p:nvSpPr>
        <p:spPr>
          <a:ln/>
        </p:spPr>
        <p:txBody>
          <a:bodyPr/>
          <a:lstStyle/>
          <a:p>
            <a:r>
              <a:rPr lang="en-US"/>
              <a:t>Grid Game</a:t>
            </a:r>
          </a:p>
        </p:txBody>
      </p:sp>
      <p:graphicFrame>
        <p:nvGraphicFramePr>
          <p:cNvPr id="265218" name="Group 2"/>
          <p:cNvGraphicFramePr>
            <a:graphicFrameLocks noGrp="1"/>
          </p:cNvGraphicFramePr>
          <p:nvPr/>
        </p:nvGraphicFramePr>
        <p:xfrm>
          <a:off x="1090613" y="2273300"/>
          <a:ext cx="10863262" cy="6834188"/>
        </p:xfrm>
        <a:graphic>
          <a:graphicData uri="http://schemas.openxmlformats.org/drawingml/2006/table">
            <a:tbl>
              <a:tblPr/>
              <a:tblGrid>
                <a:gridCol w="493712"/>
                <a:gridCol w="493713"/>
                <a:gridCol w="493712"/>
                <a:gridCol w="493713"/>
                <a:gridCol w="493712"/>
                <a:gridCol w="493713"/>
                <a:gridCol w="493712"/>
                <a:gridCol w="493713"/>
                <a:gridCol w="493712"/>
                <a:gridCol w="493713"/>
                <a:gridCol w="495300"/>
                <a:gridCol w="493712"/>
                <a:gridCol w="493713"/>
                <a:gridCol w="493712"/>
                <a:gridCol w="493713"/>
                <a:gridCol w="493712"/>
                <a:gridCol w="493713"/>
                <a:gridCol w="493712"/>
                <a:gridCol w="493713"/>
                <a:gridCol w="493712"/>
                <a:gridCol w="493713"/>
                <a:gridCol w="493712"/>
              </a:tblGrid>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4B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1A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353"/>
                    </a:solid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50FF10"/>
                    </a:solid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
          <p:cNvSpPr>
            <a:spLocks noChangeArrowheads="1"/>
          </p:cNvSpPr>
          <p:nvPr>
            <p:ph type="title"/>
          </p:nvPr>
        </p:nvSpPr>
        <p:spPr>
          <a:ln/>
        </p:spPr>
        <p:txBody>
          <a:bodyPr/>
          <a:lstStyle/>
          <a:p>
            <a:r>
              <a:rPr lang="en-US"/>
              <a:t>Grid Game</a:t>
            </a:r>
          </a:p>
        </p:txBody>
      </p:sp>
      <p:graphicFrame>
        <p:nvGraphicFramePr>
          <p:cNvPr id="266242" name="Group 2"/>
          <p:cNvGraphicFramePr>
            <a:graphicFrameLocks noGrp="1"/>
          </p:cNvGraphicFramePr>
          <p:nvPr/>
        </p:nvGraphicFramePr>
        <p:xfrm>
          <a:off x="1090613" y="2273300"/>
          <a:ext cx="10863262" cy="6834188"/>
        </p:xfrm>
        <a:graphic>
          <a:graphicData uri="http://schemas.openxmlformats.org/drawingml/2006/table">
            <a:tbl>
              <a:tblPr/>
              <a:tblGrid>
                <a:gridCol w="493712"/>
                <a:gridCol w="493713"/>
                <a:gridCol w="493712"/>
                <a:gridCol w="493713"/>
                <a:gridCol w="493712"/>
                <a:gridCol w="493713"/>
                <a:gridCol w="493712"/>
                <a:gridCol w="493713"/>
                <a:gridCol w="493712"/>
                <a:gridCol w="493713"/>
                <a:gridCol w="495300"/>
                <a:gridCol w="493712"/>
                <a:gridCol w="493713"/>
                <a:gridCol w="493712"/>
                <a:gridCol w="493713"/>
                <a:gridCol w="493712"/>
                <a:gridCol w="493713"/>
                <a:gridCol w="493712"/>
                <a:gridCol w="493713"/>
                <a:gridCol w="493712"/>
                <a:gridCol w="493713"/>
                <a:gridCol w="493712"/>
              </a:tblGrid>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4B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2D99"/>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1A36"/>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353"/>
                    </a:solid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50FF10"/>
                    </a:solid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Papyrus" charset="0"/>
                        <a:buNone/>
                        <a:tabLst>
                          <a:tab pos="914400" algn="l"/>
                        </a:tabLst>
                      </a:pPr>
                      <a:endParaRPr kumimoji="0" lang="en-US" sz="36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
          <p:cNvSpPr>
            <a:spLocks noChangeArrowheads="1"/>
          </p:cNvSpPr>
          <p:nvPr>
            <p:ph type="title"/>
          </p:nvPr>
        </p:nvSpPr>
        <p:spPr>
          <a:ln/>
        </p:spPr>
        <p:txBody>
          <a:bodyPr/>
          <a:lstStyle/>
          <a:p>
            <a:r>
              <a:rPr lang="en-US"/>
              <a:t>Tricolor</a:t>
            </a:r>
          </a:p>
        </p:txBody>
      </p:sp>
      <p:sp>
        <p:nvSpPr>
          <p:cNvPr id="267266" name="Rectangle 2"/>
          <p:cNvSpPr>
            <a:spLocks noChangeArrowheads="1"/>
          </p:cNvSpPr>
          <p:nvPr>
            <p:ph type="body" idx="1"/>
          </p:nvPr>
        </p:nvSpPr>
        <p:spPr>
          <a:xfrm>
            <a:off x="1270000" y="2819400"/>
            <a:ext cx="11176000" cy="6604000"/>
          </a:xfrm>
          <a:ln/>
        </p:spPr>
        <p:txBody>
          <a:bodyPr/>
          <a:lstStyle/>
          <a:p>
            <a:pPr marL="889000"/>
            <a:r>
              <a:rPr lang="en-US"/>
              <a:t>Color pairs i&lt;j of points</a:t>
            </a:r>
          </a:p>
          <a:p>
            <a:pPr marL="1333500" lvl="1"/>
            <a:r>
              <a:rPr lang="en-US">
                <a:solidFill>
                  <a:srgbClr val="66008D"/>
                </a:solidFill>
              </a:rPr>
              <a:t>Purple</a:t>
            </a:r>
            <a:r>
              <a:rPr lang="en-US"/>
              <a:t> if xi &gt; xj and yi &gt; yj</a:t>
            </a:r>
          </a:p>
          <a:p>
            <a:pPr marL="1333500" lvl="1"/>
            <a:r>
              <a:rPr lang="en-US">
                <a:solidFill>
                  <a:srgbClr val="003DCC"/>
                </a:solidFill>
              </a:rPr>
              <a:t>Blue</a:t>
            </a:r>
            <a:r>
              <a:rPr lang="en-US"/>
              <a:t> if only xi &gt; xj</a:t>
            </a:r>
          </a:p>
          <a:p>
            <a:pPr marL="1333500" lvl="1"/>
            <a:r>
              <a:rPr lang="en-US">
                <a:solidFill>
                  <a:srgbClr val="D90B00"/>
                </a:solidFill>
              </a:rPr>
              <a:t>Red</a:t>
            </a:r>
            <a:r>
              <a:rPr lang="en-US"/>
              <a:t> if only yi &gt; yj</a:t>
            </a:r>
          </a:p>
          <a:p>
            <a:pPr marL="889000"/>
            <a:r>
              <a:rPr lang="en-US"/>
              <a:t>Consider sequence of points</a:t>
            </a:r>
          </a:p>
          <a:p>
            <a:pPr marL="1333500" lvl="1"/>
            <a:r>
              <a:rPr lang="en-US"/>
              <a:t>Ramsey contradicts well-foundedness</a:t>
            </a:r>
          </a:p>
        </p:txBody>
      </p:sp>
    </p:spTree>
  </p:cSld>
  <p:clrMapOvr>
    <a:masterClrMapping/>
  </p:clrMapOvr>
  <p:transition xmlns:p14="http://schemas.microsoft.com/office/powerpoint/2010/mai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p:cNvSpPr>
            <a:spLocks noChangeArrowheads="1"/>
          </p:cNvSpPr>
          <p:nvPr>
            <p:ph type="title"/>
          </p:nvPr>
        </p:nvSpPr>
        <p:spPr>
          <a:xfrm>
            <a:off x="647700" y="130175"/>
            <a:ext cx="11709400" cy="2144713"/>
          </a:xfrm>
          <a:ln/>
        </p:spPr>
        <p:txBody>
          <a:bodyPr/>
          <a:lstStyle/>
          <a:p>
            <a:r>
              <a:rPr lang="en-US" dirty="0"/>
              <a:t>Ramsey</a:t>
            </a:r>
            <a:r>
              <a:rPr lang="ja-JP" altLang="en-US" dirty="0">
                <a:latin typeface="Papyrus"/>
              </a:rPr>
              <a:t>’</a:t>
            </a:r>
            <a:r>
              <a:rPr lang="en-US" dirty="0"/>
              <a:t>s Theorem</a:t>
            </a:r>
          </a:p>
        </p:txBody>
      </p:sp>
      <p:sp>
        <p:nvSpPr>
          <p:cNvPr id="268290" name="Rectangle 2"/>
          <p:cNvSpPr>
            <a:spLocks noChangeArrowheads="1"/>
          </p:cNvSpPr>
          <p:nvPr>
            <p:ph type="body" idx="1"/>
          </p:nvPr>
        </p:nvSpPr>
        <p:spPr>
          <a:ln/>
        </p:spPr>
        <p:txBody>
          <a:bodyPr/>
          <a:lstStyle/>
          <a:p>
            <a:pPr marL="544513" indent="-487363"/>
            <a:endParaRPr lang="en-US"/>
          </a:p>
          <a:p>
            <a:pPr marL="544513" indent="-487363"/>
            <a:r>
              <a:rPr lang="en-US"/>
              <a:t>Two colors: </a:t>
            </a:r>
            <a:r>
              <a:rPr lang="en-US">
                <a:solidFill>
                  <a:srgbClr val="008000"/>
                </a:solidFill>
              </a:rPr>
              <a:t>yes</a:t>
            </a:r>
            <a:r>
              <a:rPr lang="en-US"/>
              <a:t> and </a:t>
            </a:r>
            <a:r>
              <a:rPr lang="en-US">
                <a:solidFill>
                  <a:srgbClr val="CC3300"/>
                </a:solidFill>
              </a:rPr>
              <a:t>no</a:t>
            </a:r>
          </a:p>
          <a:p>
            <a:pPr marL="544513" indent="-487363">
              <a:buClr>
                <a:srgbClr val="008000"/>
              </a:buClr>
              <a:buFont typeface="Comic Sans MS" charset="0"/>
              <a:buChar char="•"/>
            </a:pPr>
            <a:r>
              <a:rPr lang="en-US">
                <a:solidFill>
                  <a:srgbClr val="008000"/>
                </a:solidFill>
              </a:rPr>
              <a:t>Extend yes as long as possible</a:t>
            </a:r>
          </a:p>
          <a:p>
            <a:pPr marL="544513" indent="-487363">
              <a:buClr>
                <a:srgbClr val="008000"/>
              </a:buClr>
              <a:buFont typeface="Comic Sans MS" charset="0"/>
              <a:buChar char="•"/>
            </a:pPr>
            <a:r>
              <a:rPr lang="en-US">
                <a:solidFill>
                  <a:srgbClr val="008000"/>
                </a:solidFill>
              </a:rPr>
              <a:t>If can forever, then done (all yes)</a:t>
            </a:r>
          </a:p>
          <a:p>
            <a:pPr marL="544513" indent="-487363">
              <a:buClr>
                <a:srgbClr val="CC3300"/>
              </a:buClr>
              <a:buFont typeface="Comic Sans MS" charset="0"/>
              <a:buChar char="•"/>
            </a:pPr>
            <a:r>
              <a:rPr lang="en-US">
                <a:solidFill>
                  <a:srgbClr val="CC3300"/>
                </a:solidFill>
              </a:rPr>
              <a:t>If not, then repeat</a:t>
            </a:r>
          </a:p>
          <a:p>
            <a:pPr marL="544513" indent="-487363">
              <a:buClr>
                <a:srgbClr val="CC3300"/>
              </a:buClr>
              <a:buFont typeface="Comic Sans MS" charset="0"/>
              <a:buChar char="•"/>
            </a:pPr>
            <a:r>
              <a:rPr lang="en-US">
                <a:solidFill>
                  <a:srgbClr val="CC3300"/>
                </a:solidFill>
              </a:rPr>
              <a:t>If repeats forever, then done (all no)</a:t>
            </a:r>
          </a:p>
        </p:txBody>
      </p:sp>
    </p:spTree>
  </p:cSld>
  <p:clrMapOvr>
    <a:masterClrMapping/>
  </p:clrMapOvr>
  <p:transition xmlns:p14="http://schemas.microsoft.com/office/powerpoint/2010/mai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ChangeArrowheads="1"/>
          </p:cNvSpPr>
          <p:nvPr>
            <p:ph type="title"/>
          </p:nvPr>
        </p:nvSpPr>
        <p:spPr>
          <a:ln/>
        </p:spPr>
        <p:txBody>
          <a:bodyPr/>
          <a:lstStyle/>
          <a:p>
            <a:r>
              <a:rPr lang="en-US" dirty="0"/>
              <a:t>Ramsey</a:t>
            </a:r>
            <a:r>
              <a:rPr lang="ja-JP" altLang="en-US" dirty="0">
                <a:latin typeface="Papyrus"/>
              </a:rPr>
              <a:t>’</a:t>
            </a:r>
            <a:r>
              <a:rPr lang="en-US" dirty="0"/>
              <a:t>s Theorem</a:t>
            </a:r>
          </a:p>
        </p:txBody>
      </p:sp>
      <p:sp>
        <p:nvSpPr>
          <p:cNvPr id="269314" name="Rectangle 2"/>
          <p:cNvSpPr>
            <a:spLocks noChangeArrowheads="1"/>
          </p:cNvSpPr>
          <p:nvPr>
            <p:ph type="body" idx="1"/>
          </p:nvPr>
        </p:nvSpPr>
        <p:spPr>
          <a:ln/>
        </p:spPr>
        <p:txBody>
          <a:bodyPr/>
          <a:lstStyle/>
          <a:p>
            <a:pPr marL="889000"/>
            <a:r>
              <a:rPr lang="en-US"/>
              <a:t>Reduce more than 2 colors to 2 (color-blindness).  Repeat.</a:t>
            </a:r>
          </a:p>
          <a:p>
            <a:pPr marL="889000"/>
            <a:r>
              <a:rPr lang="en-US"/>
              <a:t>For 2: Form sequence of nodes                 a1 a2 a3 ...           by repeatedly taking monochromatically-connected subsets</a:t>
            </a:r>
          </a:p>
        </p:txBody>
      </p:sp>
    </p:spTree>
  </p:cSld>
  <p:clrMapOvr>
    <a:masterClrMapping/>
  </p:clrMapOvr>
  <p:transition xmlns:p14="http://schemas.microsoft.com/office/powerpoint/2010/mai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165100"/>
            <a:ext cx="12320587" cy="941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0338" name="Rectangle 2"/>
          <p:cNvSpPr>
            <a:spLocks noChangeArrowheads="1"/>
          </p:cNvSpPr>
          <p:nvPr>
            <p:ph type="body" idx="1"/>
          </p:nvPr>
        </p:nvSpPr>
        <p:spPr>
          <a:ln/>
        </p:spPr>
        <p:txBody>
          <a:bodyPr/>
          <a:lstStyle/>
          <a:p>
            <a:pPr marL="889000"/>
            <a:endParaRPr lang="en-US"/>
          </a:p>
        </p:txBody>
      </p:sp>
    </p:spTree>
  </p:cSld>
  <p:clrMapOvr>
    <a:masterClrMapping/>
  </p:clrMapOvr>
  <p:transition xmlns:p14="http://schemas.microsoft.com/office/powerpoint/2010/mai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8" y="279400"/>
            <a:ext cx="11269662" cy="896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1"/>
          <p:cNvSpPr>
            <a:spLocks noChangeArrowheads="1"/>
          </p:cNvSpPr>
          <p:nvPr>
            <p:ph type="title"/>
          </p:nvPr>
        </p:nvSpPr>
        <p:spPr>
          <a:xfrm>
            <a:off x="647700" y="130175"/>
            <a:ext cx="11709400" cy="2144713"/>
          </a:xfrm>
          <a:ln/>
        </p:spPr>
        <p:txBody>
          <a:bodyPr/>
          <a:lstStyle/>
          <a:p>
            <a:r>
              <a:rPr lang="en-US" dirty="0"/>
              <a:t>Ramsey</a:t>
            </a:r>
            <a:r>
              <a:rPr lang="ja-JP" altLang="en-US" dirty="0">
                <a:latin typeface="Papyrus"/>
              </a:rPr>
              <a:t>’</a:t>
            </a:r>
            <a:r>
              <a:rPr lang="en-US" dirty="0"/>
              <a:t>s Theorem</a:t>
            </a:r>
          </a:p>
        </p:txBody>
      </p:sp>
      <p:sp>
        <p:nvSpPr>
          <p:cNvPr id="272386" name="Rectangle 2"/>
          <p:cNvSpPr>
            <a:spLocks noChangeArrowheads="1"/>
          </p:cNvSpPr>
          <p:nvPr>
            <p:ph type="body" idx="1"/>
          </p:nvPr>
        </p:nvSpPr>
        <p:spPr>
          <a:xfrm>
            <a:off x="774700" y="2032000"/>
            <a:ext cx="11709400" cy="7480300"/>
          </a:xfrm>
          <a:ln/>
        </p:spPr>
        <p:txBody>
          <a:bodyPr/>
          <a:lstStyle/>
          <a:p>
            <a:pPr marL="544513" indent="-487363"/>
            <a:endParaRPr lang="en-US"/>
          </a:p>
          <a:p>
            <a:pPr marL="544513" indent="-487363"/>
            <a:r>
              <a:rPr lang="en-US"/>
              <a:t>Infinite complete </a:t>
            </a:r>
            <a:r>
              <a:rPr lang="en-US">
                <a:solidFill>
                  <a:srgbClr val="008000"/>
                </a:solidFill>
              </a:rPr>
              <a:t>multi-</a:t>
            </a:r>
            <a:r>
              <a:rPr lang="en-US"/>
              <a:t>graph</a:t>
            </a:r>
          </a:p>
          <a:p>
            <a:pPr marL="544513" indent="-487363"/>
            <a:r>
              <a:rPr lang="en-US"/>
              <a:t>Finitely colored </a:t>
            </a:r>
            <a:r>
              <a:rPr lang="en-US">
                <a:solidFill>
                  <a:srgbClr val="008000"/>
                </a:solidFill>
              </a:rPr>
              <a:t>multi-</a:t>
            </a:r>
            <a:r>
              <a:rPr lang="en-US"/>
              <a:t>edges</a:t>
            </a:r>
          </a:p>
          <a:p>
            <a:pPr marL="544513" indent="-487363"/>
            <a:endParaRPr lang="en-US"/>
          </a:p>
          <a:p>
            <a:pPr marL="544513" indent="-487363"/>
            <a:r>
              <a:rPr lang="en-US"/>
              <a:t>Monochrome infinite clique</a:t>
            </a:r>
          </a:p>
        </p:txBody>
      </p:sp>
      <p:sp>
        <p:nvSpPr>
          <p:cNvPr id="272387" name="Line 3"/>
          <p:cNvSpPr>
            <a:spLocks noChangeShapeType="1"/>
          </p:cNvSpPr>
          <p:nvPr/>
        </p:nvSpPr>
        <p:spPr bwMode="auto">
          <a:xfrm>
            <a:off x="1955800" y="5207000"/>
            <a:ext cx="9105900" cy="1588"/>
          </a:xfrm>
          <a:prstGeom prst="line">
            <a:avLst/>
          </a:prstGeom>
          <a:noFill/>
          <a:ln w="57150" cap="flat">
            <a:solidFill>
              <a:srgbClr val="CC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2388" name="Rectangle 4"/>
          <p:cNvSpPr>
            <a:spLocks/>
          </p:cNvSpPr>
          <p:nvPr/>
        </p:nvSpPr>
        <p:spPr bwMode="auto">
          <a:xfrm>
            <a:off x="6370638" y="7196465"/>
            <a:ext cx="56428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3400" dirty="0">
                <a:solidFill>
                  <a:srgbClr val="008000"/>
                </a:solidFill>
                <a:latin typeface="Papyrus"/>
                <a:ea typeface="ＭＳ Ｐゴシック" charset="0"/>
                <a:cs typeface="Papyrus"/>
                <a:sym typeface="Comic Sans MS" charset="0"/>
              </a:rPr>
              <a:t>can have multiple multi-edges</a:t>
            </a:r>
          </a:p>
        </p:txBody>
      </p:sp>
    </p:spTree>
  </p:cSld>
  <p:clrMapOvr>
    <a:masterClrMapping/>
  </p:clrMapOvr>
  <p:transition xmlns:p14="http://schemas.microsoft.com/office/powerpoint/2010/mai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
          <p:cNvSpPr>
            <a:spLocks noChangeArrowheads="1"/>
          </p:cNvSpPr>
          <p:nvPr>
            <p:ph type="title"/>
          </p:nvPr>
        </p:nvSpPr>
        <p:spPr>
          <a:ln/>
        </p:spPr>
        <p:txBody>
          <a:bodyPr/>
          <a:lstStyle/>
          <a:p>
            <a:r>
              <a:rPr lang="en-US"/>
              <a:t>Quasi-ordering</a:t>
            </a:r>
          </a:p>
        </p:txBody>
      </p:sp>
      <p:sp>
        <p:nvSpPr>
          <p:cNvPr id="273410" name="Rectangle 2"/>
          <p:cNvSpPr>
            <a:spLocks noChangeArrowheads="1"/>
          </p:cNvSpPr>
          <p:nvPr>
            <p:ph type="body" idx="1"/>
          </p:nvPr>
        </p:nvSpPr>
        <p:spPr>
          <a:ln/>
        </p:spPr>
        <p:txBody>
          <a:bodyPr/>
          <a:lstStyle/>
          <a:p>
            <a:pPr marL="889000"/>
            <a:r>
              <a:rPr lang="en-US"/>
              <a:t>Greater or equivalent</a:t>
            </a:r>
          </a:p>
          <a:p>
            <a:pPr marL="1333500" lvl="1"/>
            <a:r>
              <a:rPr lang="en-US"/>
              <a:t>Transitive</a:t>
            </a:r>
          </a:p>
          <a:p>
            <a:pPr marL="1333500" lvl="1"/>
            <a:r>
              <a:rPr lang="en-US"/>
              <a:t>Reflexive</a:t>
            </a:r>
          </a:p>
        </p:txBody>
      </p:sp>
    </p:spTree>
  </p:cSld>
  <p:clrMapOvr>
    <a:masterClrMapping/>
  </p:clrMapOvr>
  <p:transition xmlns:p14="http://schemas.microsoft.com/office/powerpoint/2010/mai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
          <p:cNvSpPr>
            <a:spLocks noChangeArrowheads="1"/>
          </p:cNvSpPr>
          <p:nvPr>
            <p:ph type="title"/>
          </p:nvPr>
        </p:nvSpPr>
        <p:spPr>
          <a:ln/>
        </p:spPr>
        <p:txBody>
          <a:bodyPr/>
          <a:lstStyle/>
          <a:p>
            <a:r>
              <a:rPr lang="en-US"/>
              <a:t>Quasi-ordering</a:t>
            </a:r>
          </a:p>
        </p:txBody>
      </p:sp>
      <p:sp>
        <p:nvSpPr>
          <p:cNvPr id="274434" name="Rectangle 2"/>
          <p:cNvSpPr>
            <a:spLocks noChangeArrowheads="1"/>
          </p:cNvSpPr>
          <p:nvPr>
            <p:ph type="body" idx="1"/>
          </p:nvPr>
        </p:nvSpPr>
        <p:spPr>
          <a:ln/>
        </p:spPr>
        <p:txBody>
          <a:bodyPr/>
          <a:lstStyle/>
          <a:p>
            <a:pPr marL="1333500" lvl="1"/>
            <a:r>
              <a:rPr lang="en-US"/>
              <a:t>Equivalence (both directions)</a:t>
            </a:r>
          </a:p>
          <a:p>
            <a:pPr marL="1333500" lvl="1"/>
            <a:r>
              <a:rPr lang="en-US"/>
              <a:t>Strict part (only one)</a:t>
            </a:r>
          </a:p>
        </p:txBody>
      </p: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ph type="title"/>
          </p:nvPr>
        </p:nvSpPr>
        <p:spPr>
          <a:ln/>
        </p:spPr>
        <p:txBody>
          <a:bodyPr/>
          <a:lstStyle/>
          <a:p>
            <a:r>
              <a:rPr lang="en-US"/>
              <a:t>Size Proof</a:t>
            </a:r>
          </a:p>
        </p:txBody>
      </p:sp>
      <p:sp>
        <p:nvSpPr>
          <p:cNvPr id="43010" name="Rectangle 2"/>
          <p:cNvSpPr>
            <a:spLocks noChangeArrowheads="1"/>
          </p:cNvSpPr>
          <p:nvPr>
            <p:ph type="body" idx="1"/>
          </p:nvPr>
        </p:nvSpPr>
        <p:spPr>
          <a:xfrm>
            <a:off x="838200" y="1511300"/>
            <a:ext cx="115189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 -- provided |p|,|x| </a:t>
            </a:r>
            <a:r>
              <a:rPr lang="en-US" u="sng" dirty="0"/>
              <a:t>&lt;</a:t>
            </a:r>
            <a:r>
              <a:rPr lang="en-US" dirty="0"/>
              <a:t> n</a:t>
            </a:r>
          </a:p>
          <a:p>
            <a:pPr marL="889000"/>
            <a:r>
              <a:rPr lang="en-US" dirty="0"/>
              <a:t>Consider halt(</a:t>
            </a:r>
            <a:r>
              <a:rPr lang="en-US" dirty="0" err="1"/>
              <a:t>alan,alan</a:t>
            </a:r>
            <a:r>
              <a:rPr lang="en-US" dirty="0"/>
              <a:t>)</a:t>
            </a:r>
          </a:p>
          <a:p>
            <a:pPr marL="889000"/>
            <a:r>
              <a:rPr lang="en-US" dirty="0"/>
              <a:t>  </a:t>
            </a:r>
            <a:r>
              <a:rPr lang="en-US" dirty="0" err="1"/>
              <a:t>alan</a:t>
            </a:r>
            <a:r>
              <a:rPr lang="en-US" dirty="0"/>
              <a:t>(x) = if halt(</a:t>
            </a:r>
            <a:r>
              <a:rPr lang="en-US" dirty="0" err="1"/>
              <a:t>x,x</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a:t>
            </a:r>
            <a:r>
              <a:rPr lang="en-US" dirty="0" err="1"/>
              <a:t>alan</a:t>
            </a:r>
            <a:r>
              <a:rPr lang="en-US" dirty="0"/>
              <a:t>| = |halt|+c &gt; 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p:cNvSpPr>
            <a:spLocks noChangeArrowheads="1"/>
          </p:cNvSpPr>
          <p:nvPr>
            <p:ph type="title"/>
          </p:nvPr>
        </p:nvSpPr>
        <p:spPr>
          <a:ln/>
        </p:spPr>
        <p:txBody>
          <a:bodyPr/>
          <a:lstStyle/>
          <a:p>
            <a:r>
              <a:rPr lang="en-US"/>
              <a:t>Well-quasi-ordering</a:t>
            </a:r>
          </a:p>
        </p:txBody>
      </p:sp>
      <p:sp>
        <p:nvSpPr>
          <p:cNvPr id="275458" name="Rectangle 2"/>
          <p:cNvSpPr>
            <a:spLocks noChangeArrowheads="1"/>
          </p:cNvSpPr>
          <p:nvPr>
            <p:ph type="body" idx="1"/>
          </p:nvPr>
        </p:nvSpPr>
        <p:spPr>
          <a:ln/>
        </p:spPr>
        <p:txBody>
          <a:bodyPr/>
          <a:lstStyle/>
          <a:p>
            <a:pPr marL="889000"/>
            <a:r>
              <a:rPr lang="en-US"/>
              <a:t>Well-founded </a:t>
            </a:r>
          </a:p>
          <a:p>
            <a:pPr marL="1333500" lvl="1"/>
            <a:r>
              <a:rPr lang="en-US"/>
              <a:t>no infinite strictly-descending sequences</a:t>
            </a:r>
          </a:p>
          <a:p>
            <a:pPr marL="889000"/>
            <a:r>
              <a:rPr lang="en-US"/>
              <a:t>No infinite anti-chains</a:t>
            </a:r>
          </a:p>
        </p:txBody>
      </p:sp>
    </p:spTree>
  </p:cSld>
  <p:clrMapOvr>
    <a:masterClrMapping/>
  </p:clrMapOvr>
  <p:transition xmlns:p14="http://schemas.microsoft.com/office/powerpoint/2010/mai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
          <p:cNvSpPr>
            <a:spLocks noChangeArrowheads="1"/>
          </p:cNvSpPr>
          <p:nvPr>
            <p:ph type="title"/>
          </p:nvPr>
        </p:nvSpPr>
        <p:spPr>
          <a:xfrm>
            <a:off x="647700" y="130175"/>
            <a:ext cx="11709400" cy="2144713"/>
          </a:xfrm>
          <a:ln/>
        </p:spPr>
        <p:txBody>
          <a:bodyPr/>
          <a:lstStyle/>
          <a:p>
            <a:r>
              <a:rPr lang="en-US"/>
              <a:t>Wqo</a:t>
            </a:r>
          </a:p>
        </p:txBody>
      </p:sp>
      <p:pic>
        <p:nvPicPr>
          <p:cNvPr id="2764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273300"/>
            <a:ext cx="117094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
          <p:cNvSpPr>
            <a:spLocks noChangeArrowheads="1"/>
          </p:cNvSpPr>
          <p:nvPr>
            <p:ph type="body" idx="1"/>
          </p:nvPr>
        </p:nvSpPr>
        <p:spPr>
          <a:ln/>
        </p:spPr>
        <p:txBody>
          <a:bodyPr/>
          <a:lstStyle/>
          <a:p>
            <a:pPr marL="889000"/>
            <a:endParaRPr lang="en-US"/>
          </a:p>
        </p:txBody>
      </p:sp>
      <p:pic>
        <p:nvPicPr>
          <p:cNvPr id="277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46050"/>
            <a:ext cx="13820775" cy="186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6100" y="228600"/>
            <a:ext cx="23571200" cy="92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8530" name="Rectangle 2"/>
          <p:cNvSpPr>
            <a:spLocks noChangeArrowheads="1"/>
          </p:cNvSpPr>
          <p:nvPr>
            <p:ph type="body" idx="1"/>
          </p:nvPr>
        </p:nvSpPr>
        <p:spPr>
          <a:ln/>
        </p:spPr>
        <p:txBody>
          <a:bodyPr/>
          <a:lstStyle/>
          <a:p>
            <a:pPr marL="889000"/>
            <a:endParaRPr lang="en-US"/>
          </a:p>
        </p:txBody>
      </p:sp>
    </p:spTree>
  </p:cSld>
  <p:clrMapOvr>
    <a:masterClrMapping/>
  </p:clrMapOvr>
  <p:transition xmlns:p14="http://schemas.microsoft.com/office/powerpoint/2010/mai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
          <p:cNvSpPr>
            <a:spLocks noChangeArrowheads="1"/>
          </p:cNvSpPr>
          <p:nvPr>
            <p:ph type="title"/>
          </p:nvPr>
        </p:nvSpPr>
        <p:spPr>
          <a:ln/>
        </p:spPr>
        <p:txBody>
          <a:bodyPr/>
          <a:lstStyle/>
          <a:p>
            <a:r>
              <a:rPr lang="en-US"/>
              <a:t>Equivalent Properties</a:t>
            </a:r>
          </a:p>
        </p:txBody>
      </p:sp>
      <p:sp>
        <p:nvSpPr>
          <p:cNvPr id="279554" name="Rectangle 2"/>
          <p:cNvSpPr>
            <a:spLocks noChangeArrowheads="1"/>
          </p:cNvSpPr>
          <p:nvPr>
            <p:ph type="body" idx="1"/>
          </p:nvPr>
        </p:nvSpPr>
        <p:spPr>
          <a:xfrm>
            <a:off x="1270000" y="1549400"/>
            <a:ext cx="10464800" cy="5842000"/>
          </a:xfrm>
          <a:ln/>
        </p:spPr>
        <p:txBody>
          <a:bodyPr/>
          <a:lstStyle/>
          <a:p>
            <a:pPr marL="889000"/>
            <a:r>
              <a:rPr lang="en-US"/>
              <a:t>Wqo</a:t>
            </a:r>
          </a:p>
          <a:p>
            <a:pPr marL="889000"/>
            <a:r>
              <a:rPr lang="en-US"/>
              <a:t>Every infinite sequence has an ordered pair</a:t>
            </a:r>
          </a:p>
        </p:txBody>
      </p:sp>
    </p:spTree>
  </p:cSld>
  <p:clrMapOvr>
    <a:masterClrMapping/>
  </p:clrMapOvr>
  <p:transition xmlns:p14="http://schemas.microsoft.com/office/powerpoint/2010/mai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
          <p:cNvSpPr>
            <a:spLocks noChangeArrowheads="1"/>
          </p:cNvSpPr>
          <p:nvPr>
            <p:ph type="title"/>
          </p:nvPr>
        </p:nvSpPr>
        <p:spPr>
          <a:xfrm>
            <a:off x="647700" y="130175"/>
            <a:ext cx="11709400" cy="2144713"/>
          </a:xfrm>
          <a:ln/>
        </p:spPr>
        <p:txBody>
          <a:bodyPr/>
          <a:lstStyle/>
          <a:p>
            <a:r>
              <a:rPr lang="en-US"/>
              <a:t>Well-Quasi-Order</a:t>
            </a:r>
          </a:p>
        </p:txBody>
      </p:sp>
      <p:pic>
        <p:nvPicPr>
          <p:cNvPr id="2805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705100"/>
            <a:ext cx="117094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p:cNvSpPr>
            <a:spLocks noChangeArrowheads="1"/>
          </p:cNvSpPr>
          <p:nvPr>
            <p:ph type="title"/>
          </p:nvPr>
        </p:nvSpPr>
        <p:spPr>
          <a:ln/>
        </p:spPr>
        <p:txBody>
          <a:bodyPr/>
          <a:lstStyle/>
          <a:p>
            <a:r>
              <a:rPr lang="en-US"/>
              <a:t>Equivalent Properties</a:t>
            </a:r>
          </a:p>
        </p:txBody>
      </p:sp>
      <p:sp>
        <p:nvSpPr>
          <p:cNvPr id="281602" name="Rectangle 2"/>
          <p:cNvSpPr>
            <a:spLocks noChangeArrowheads="1"/>
          </p:cNvSpPr>
          <p:nvPr>
            <p:ph type="body" idx="1"/>
          </p:nvPr>
        </p:nvSpPr>
        <p:spPr>
          <a:ln/>
        </p:spPr>
        <p:txBody>
          <a:bodyPr/>
          <a:lstStyle/>
          <a:p>
            <a:pPr marL="889000"/>
            <a:r>
              <a:rPr lang="en-US"/>
              <a:t>Standard: wf and no inf antichain</a:t>
            </a:r>
          </a:p>
          <a:p>
            <a:pPr marL="889000"/>
            <a:r>
              <a:rPr lang="en-US"/>
              <a:t>Simple: Every infinite sequence has an ordered pair</a:t>
            </a:r>
          </a:p>
          <a:p>
            <a:pPr marL="889000"/>
            <a:r>
              <a:rPr lang="en-US"/>
              <a:t>Useful: Every infinite sequence contains an infinite non-decreasing chain</a:t>
            </a:r>
          </a:p>
          <a:p>
            <a:pPr marL="1333500" lvl="1"/>
            <a:r>
              <a:rPr lang="en-US"/>
              <a:t>Why?  -- Ramsey</a:t>
            </a:r>
          </a:p>
        </p:txBody>
      </p:sp>
    </p:spTree>
  </p:cSld>
  <p:clrMapOvr>
    <a:masterClrMapping/>
  </p:clrMapOvr>
  <p:transition xmlns:p14="http://schemas.microsoft.com/office/powerpoint/2010/mai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
          <p:cNvSpPr>
            <a:spLocks noChangeArrowheads="1"/>
          </p:cNvSpPr>
          <p:nvPr>
            <p:ph type="title"/>
          </p:nvPr>
        </p:nvSpPr>
        <p:spPr>
          <a:ln/>
        </p:spPr>
        <p:txBody>
          <a:bodyPr/>
          <a:lstStyle/>
          <a:p>
            <a:r>
              <a:rPr lang="en-US"/>
              <a:t>Properties</a:t>
            </a:r>
            <a:br>
              <a:rPr lang="en-US"/>
            </a:br>
            <a:endParaRPr lang="en-US"/>
          </a:p>
        </p:txBody>
      </p:sp>
      <p:sp>
        <p:nvSpPr>
          <p:cNvPr id="282626" name="Rectangle 2"/>
          <p:cNvSpPr>
            <a:spLocks noChangeArrowheads="1"/>
          </p:cNvSpPr>
          <p:nvPr>
            <p:ph type="body" idx="1"/>
          </p:nvPr>
        </p:nvSpPr>
        <p:spPr>
          <a:ln/>
        </p:spPr>
        <p:txBody>
          <a:bodyPr/>
          <a:lstStyle/>
          <a:p>
            <a:pPr marL="889000"/>
            <a:r>
              <a:rPr lang="en-US"/>
              <a:t>Every refinement (more order) is also wqo</a:t>
            </a:r>
          </a:p>
          <a:p>
            <a:pPr marL="889000"/>
            <a:r>
              <a:rPr lang="en-US"/>
              <a:t>Every linearization (refinement s.t. all equivalence classes are comparable) is well-ordered</a:t>
            </a:r>
          </a:p>
        </p:txBody>
      </p:sp>
    </p:spTree>
  </p:cSld>
  <p:clrMapOvr>
    <a:masterClrMapping/>
  </p:clrMapOvr>
  <p:transition xmlns:p14="http://schemas.microsoft.com/office/powerpoint/2010/mai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1"/>
          <p:cNvSpPr>
            <a:spLocks noChangeArrowheads="1"/>
          </p:cNvSpPr>
          <p:nvPr>
            <p:ph type="title"/>
          </p:nvPr>
        </p:nvSpPr>
        <p:spPr>
          <a:ln/>
        </p:spPr>
        <p:txBody>
          <a:bodyPr/>
          <a:lstStyle/>
          <a:p>
            <a:r>
              <a:rPr lang="en-US" dirty="0"/>
              <a:t>Dickson</a:t>
            </a:r>
            <a:r>
              <a:rPr lang="ja-JP" altLang="en-US" dirty="0">
                <a:latin typeface="Papyrus"/>
              </a:rPr>
              <a:t>’</a:t>
            </a:r>
            <a:r>
              <a:rPr lang="en-US" dirty="0"/>
              <a:t>s Lemma</a:t>
            </a:r>
          </a:p>
        </p:txBody>
      </p:sp>
      <p:sp>
        <p:nvSpPr>
          <p:cNvPr id="283650" name="Rectangle 2"/>
          <p:cNvSpPr>
            <a:spLocks noChangeArrowheads="1"/>
          </p:cNvSpPr>
          <p:nvPr>
            <p:ph type="body" idx="1"/>
          </p:nvPr>
        </p:nvSpPr>
        <p:spPr>
          <a:ln/>
        </p:spPr>
        <p:txBody>
          <a:bodyPr/>
          <a:lstStyle/>
          <a:p>
            <a:pPr marL="889000"/>
            <a:r>
              <a:rPr lang="en-US"/>
              <a:t>Order (n-) tuples in product ordering</a:t>
            </a:r>
          </a:p>
          <a:p>
            <a:pPr marL="1333500" lvl="1"/>
            <a:r>
              <a:rPr lang="en-US"/>
              <a:t>All components are in order</a:t>
            </a:r>
          </a:p>
          <a:p>
            <a:pPr marL="889000"/>
            <a:endParaRPr lang="en-US"/>
          </a:p>
          <a:p>
            <a:pPr marL="889000"/>
            <a:r>
              <a:rPr lang="en-US"/>
              <a:t>Tuples of wqos are wqo</a:t>
            </a:r>
          </a:p>
        </p:txBody>
      </p:sp>
    </p:spTree>
  </p:cSld>
  <p:clrMapOvr>
    <a:masterClrMapping/>
  </p:clrMapOvr>
  <p:transition xmlns:p14="http://schemas.microsoft.com/office/powerpoint/2010/mai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
          <p:cNvSpPr>
            <a:spLocks noChangeArrowheads="1"/>
          </p:cNvSpPr>
          <p:nvPr>
            <p:ph type="title"/>
          </p:nvPr>
        </p:nvSpPr>
        <p:spPr>
          <a:ln/>
        </p:spPr>
        <p:txBody>
          <a:bodyPr/>
          <a:lstStyle/>
          <a:p>
            <a:r>
              <a:rPr lang="en-US"/>
              <a:t>Good</a:t>
            </a:r>
          </a:p>
        </p:txBody>
      </p:sp>
      <p:sp>
        <p:nvSpPr>
          <p:cNvPr id="284674" name="Rectangle 2"/>
          <p:cNvSpPr>
            <a:spLocks noChangeArrowheads="1"/>
          </p:cNvSpPr>
          <p:nvPr>
            <p:ph type="body" idx="1"/>
          </p:nvPr>
        </p:nvSpPr>
        <p:spPr>
          <a:ln/>
        </p:spPr>
        <p:txBody>
          <a:bodyPr/>
          <a:lstStyle/>
          <a:p>
            <a:pPr marL="889000"/>
            <a:r>
              <a:rPr lang="en-US"/>
              <a:t>A pair is </a:t>
            </a:r>
            <a:r>
              <a:rPr lang="en-US">
                <a:solidFill>
                  <a:srgbClr val="D90B00"/>
                </a:solidFill>
              </a:rPr>
              <a:t>good</a:t>
            </a:r>
            <a:r>
              <a:rPr lang="en-US"/>
              <a:t> if it is ordered</a:t>
            </a:r>
          </a:p>
          <a:p>
            <a:pPr marL="889000"/>
            <a:r>
              <a:rPr lang="en-US"/>
              <a:t>A sequence is </a:t>
            </a:r>
            <a:r>
              <a:rPr lang="en-US">
                <a:solidFill>
                  <a:srgbClr val="D90B00"/>
                </a:solidFill>
              </a:rPr>
              <a:t>good</a:t>
            </a:r>
            <a:r>
              <a:rPr lang="en-US"/>
              <a:t> if it has </a:t>
            </a:r>
            <a:r>
              <a:rPr lang="en-US" u="sng"/>
              <a:t>a</a:t>
            </a:r>
            <a:r>
              <a:rPr lang="en-US"/>
              <a:t> good pair</a:t>
            </a:r>
          </a:p>
          <a:p>
            <a:pPr marL="889000"/>
            <a:r>
              <a:rPr lang="en-US"/>
              <a:t>A set is good (wqo) if </a:t>
            </a:r>
            <a:r>
              <a:rPr lang="en-US" u="sng"/>
              <a:t>all</a:t>
            </a:r>
            <a:r>
              <a:rPr lang="en-US"/>
              <a:t> sequences are good</a:t>
            </a:r>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ph type="title"/>
          </p:nvPr>
        </p:nvSpPr>
        <p:spPr>
          <a:ln/>
        </p:spPr>
        <p:txBody>
          <a:bodyPr/>
          <a:lstStyle/>
          <a:p>
            <a:r>
              <a:rPr lang="en-US"/>
              <a:t>Size Proof</a:t>
            </a:r>
          </a:p>
        </p:txBody>
      </p:sp>
      <p:sp>
        <p:nvSpPr>
          <p:cNvPr id="44034" name="Rectangle 2"/>
          <p:cNvSpPr>
            <a:spLocks noChangeArrowheads="1"/>
          </p:cNvSpPr>
          <p:nvPr>
            <p:ph type="body" idx="1"/>
          </p:nvPr>
        </p:nvSpPr>
        <p:spPr>
          <a:xfrm>
            <a:off x="838200" y="1511300"/>
            <a:ext cx="115189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 -- provided |p|,|x| </a:t>
            </a:r>
            <a:r>
              <a:rPr lang="en-US" u="sng" dirty="0"/>
              <a:t>&lt;</a:t>
            </a:r>
            <a:r>
              <a:rPr lang="en-US" dirty="0"/>
              <a:t> n</a:t>
            </a:r>
          </a:p>
          <a:p>
            <a:pPr marL="889000"/>
            <a:r>
              <a:rPr lang="en-US" dirty="0"/>
              <a:t>Consider halt(</a:t>
            </a:r>
            <a:r>
              <a:rPr lang="en-US" dirty="0" err="1"/>
              <a:t>alan,alan</a:t>
            </a:r>
            <a:r>
              <a:rPr lang="en-US" dirty="0"/>
              <a:t>)</a:t>
            </a:r>
          </a:p>
          <a:p>
            <a:pPr marL="889000"/>
            <a:r>
              <a:rPr lang="en-US" dirty="0"/>
              <a:t>  </a:t>
            </a:r>
            <a:r>
              <a:rPr lang="en-US" dirty="0" err="1"/>
              <a:t>alan</a:t>
            </a:r>
            <a:r>
              <a:rPr lang="en-US" dirty="0"/>
              <a:t>(x) = if halt(</a:t>
            </a:r>
            <a:r>
              <a:rPr lang="en-US" dirty="0" err="1"/>
              <a:t>x,x</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|halt| &gt; n-c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1"/>
          <p:cNvSpPr>
            <a:spLocks noChangeArrowheads="1"/>
          </p:cNvSpPr>
          <p:nvPr>
            <p:ph type="title"/>
          </p:nvPr>
        </p:nvSpPr>
        <p:spPr>
          <a:xfrm>
            <a:off x="647700" y="612775"/>
            <a:ext cx="11709400" cy="2144713"/>
          </a:xfrm>
          <a:ln/>
        </p:spPr>
        <p:txBody>
          <a:bodyPr/>
          <a:lstStyle/>
          <a:p>
            <a:r>
              <a:rPr lang="en-US"/>
              <a:t>Bad</a:t>
            </a:r>
          </a:p>
        </p:txBody>
      </p:sp>
      <p:sp>
        <p:nvSpPr>
          <p:cNvPr id="285698" name="Rectangle 2"/>
          <p:cNvSpPr>
            <a:spLocks noChangeArrowheads="1"/>
          </p:cNvSpPr>
          <p:nvPr>
            <p:ph type="body" idx="1"/>
          </p:nvPr>
        </p:nvSpPr>
        <p:spPr>
          <a:xfrm>
            <a:off x="1270000" y="2819400"/>
            <a:ext cx="11150600" cy="5842000"/>
          </a:xfrm>
          <a:ln/>
        </p:spPr>
        <p:txBody>
          <a:bodyPr/>
          <a:lstStyle/>
          <a:p>
            <a:pPr marL="889000"/>
            <a:r>
              <a:rPr lang="en-US"/>
              <a:t>A sequence is </a:t>
            </a:r>
            <a:r>
              <a:rPr lang="en-US">
                <a:solidFill>
                  <a:srgbClr val="CC3300"/>
                </a:solidFill>
              </a:rPr>
              <a:t>bad</a:t>
            </a:r>
            <a:r>
              <a:rPr lang="en-US"/>
              <a:t> if there is no good pair</a:t>
            </a:r>
          </a:p>
          <a:p>
            <a:pPr marL="889000"/>
            <a:endParaRPr lang="en-US"/>
          </a:p>
          <a:p>
            <a:pPr marL="889000"/>
            <a:r>
              <a:rPr lang="en-US"/>
              <a:t>It is </a:t>
            </a:r>
            <a:r>
              <a:rPr lang="en-US">
                <a:solidFill>
                  <a:srgbClr val="009900"/>
                </a:solidFill>
              </a:rPr>
              <a:t>good</a:t>
            </a:r>
            <a:r>
              <a:rPr lang="en-US"/>
              <a:t> if it has at least one pair</a:t>
            </a:r>
          </a:p>
        </p:txBody>
      </p:sp>
    </p:spTree>
  </p:cSld>
  <p:clrMapOvr>
    <a:masterClrMapping/>
  </p:clrMapOvr>
  <p:transition xmlns:p14="http://schemas.microsoft.com/office/powerpoint/2010/mai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
          <p:cNvSpPr>
            <a:spLocks noChangeArrowheads="1"/>
          </p:cNvSpPr>
          <p:nvPr>
            <p:ph type="title"/>
          </p:nvPr>
        </p:nvSpPr>
        <p:spPr>
          <a:ln/>
        </p:spPr>
        <p:txBody>
          <a:bodyPr/>
          <a:lstStyle/>
          <a:p>
            <a:r>
              <a:rPr lang="en-US"/>
              <a:t>Good &amp; Bad</a:t>
            </a:r>
          </a:p>
        </p:txBody>
      </p:sp>
      <p:sp>
        <p:nvSpPr>
          <p:cNvPr id="286722" name="Rectangle 2"/>
          <p:cNvSpPr>
            <a:spLocks noChangeArrowheads="1"/>
          </p:cNvSpPr>
          <p:nvPr>
            <p:ph type="body" idx="1"/>
          </p:nvPr>
        </p:nvSpPr>
        <p:spPr>
          <a:ln/>
        </p:spPr>
        <p:txBody>
          <a:bodyPr/>
          <a:lstStyle/>
          <a:p>
            <a:pPr marL="889000"/>
            <a:r>
              <a:rPr lang="en-US"/>
              <a:t>A qo is a wqo if all sequences are good </a:t>
            </a:r>
          </a:p>
          <a:p>
            <a:pPr marL="889000"/>
            <a:endParaRPr lang="en-US"/>
          </a:p>
          <a:p>
            <a:pPr marL="889000"/>
            <a:r>
              <a:rPr lang="en-US"/>
              <a:t>A sequence is </a:t>
            </a:r>
            <a:r>
              <a:rPr lang="en-US">
                <a:solidFill>
                  <a:srgbClr val="FF2712"/>
                </a:solidFill>
              </a:rPr>
              <a:t>bad</a:t>
            </a:r>
            <a:r>
              <a:rPr lang="en-US"/>
              <a:t> if it is not good</a:t>
            </a:r>
          </a:p>
          <a:p>
            <a:pPr marL="889000"/>
            <a:r>
              <a:rPr lang="en-US"/>
              <a:t>If a set is not good, then there is a minimal counterexample (bad sequence)</a:t>
            </a:r>
          </a:p>
        </p:txBody>
      </p:sp>
    </p:spTree>
  </p:cSld>
  <p:clrMapOvr>
    <a:masterClrMapping/>
  </p:clrMapOvr>
  <p:transition xmlns:p14="http://schemas.microsoft.com/office/powerpoint/2010/mai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p:cNvSpPr>
            <a:spLocks noChangeArrowheads="1"/>
          </p:cNvSpPr>
          <p:nvPr>
            <p:ph type="title"/>
          </p:nvPr>
        </p:nvSpPr>
        <p:spPr>
          <a:xfrm>
            <a:off x="647700" y="130175"/>
            <a:ext cx="11709400" cy="2144713"/>
          </a:xfrm>
          <a:ln/>
        </p:spPr>
        <p:txBody>
          <a:bodyPr/>
          <a:lstStyle/>
          <a:p>
            <a:r>
              <a:rPr lang="en-US" dirty="0" err="1"/>
              <a:t>Higman</a:t>
            </a:r>
            <a:r>
              <a:rPr lang="ja-JP" altLang="en-US" dirty="0">
                <a:latin typeface="Papyrus"/>
              </a:rPr>
              <a:t>’</a:t>
            </a:r>
            <a:r>
              <a:rPr lang="en-US" dirty="0"/>
              <a:t>s Lemma</a:t>
            </a:r>
          </a:p>
        </p:txBody>
      </p:sp>
      <p:sp>
        <p:nvSpPr>
          <p:cNvPr id="287746" name="Rectangle 2"/>
          <p:cNvSpPr>
            <a:spLocks noChangeArrowheads="1"/>
          </p:cNvSpPr>
          <p:nvPr>
            <p:ph type="body" idx="1"/>
          </p:nvPr>
        </p:nvSpPr>
        <p:spPr>
          <a:ln/>
        </p:spPr>
        <p:txBody>
          <a:bodyPr/>
          <a:lstStyle/>
          <a:p>
            <a:pPr marL="889000"/>
            <a:r>
              <a:rPr lang="en-US"/>
              <a:t>Every infinite sequence of words (over a finite alphabet) includes an embedding.</a:t>
            </a:r>
          </a:p>
        </p:txBody>
      </p:sp>
    </p:spTree>
  </p:cSld>
  <p:clrMapOvr>
    <a:masterClrMapping/>
  </p:clrMapOvr>
  <p:transition xmlns:p14="http://schemas.microsoft.com/office/powerpoint/2010/mai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p:cNvSpPr>
            <a:spLocks noChangeArrowheads="1"/>
          </p:cNvSpPr>
          <p:nvPr>
            <p:ph type="title"/>
          </p:nvPr>
        </p:nvSpPr>
        <p:spPr>
          <a:xfrm>
            <a:off x="647700" y="130175"/>
            <a:ext cx="11709400" cy="2144713"/>
          </a:xfrm>
          <a:ln/>
        </p:spPr>
        <p:txBody>
          <a:bodyPr/>
          <a:lstStyle/>
          <a:p>
            <a:r>
              <a:rPr lang="en-US"/>
              <a:t>Homeomorphic Embedding</a:t>
            </a:r>
          </a:p>
        </p:txBody>
      </p:sp>
      <p:pic>
        <p:nvPicPr>
          <p:cNvPr id="2887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51200"/>
            <a:ext cx="9791700" cy="41148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p:cNvSpPr>
            <a:spLocks noChangeArrowheads="1"/>
          </p:cNvSpPr>
          <p:nvPr>
            <p:ph type="title"/>
          </p:nvPr>
        </p:nvSpPr>
        <p:spPr>
          <a:ln/>
        </p:spPr>
        <p:txBody>
          <a:bodyPr/>
          <a:lstStyle/>
          <a:p>
            <a:r>
              <a:rPr lang="en-US" dirty="0" err="1"/>
              <a:t>Higman</a:t>
            </a:r>
            <a:r>
              <a:rPr lang="ja-JP" altLang="en-US" dirty="0">
                <a:latin typeface="Papyrus"/>
              </a:rPr>
              <a:t>’</a:t>
            </a:r>
            <a:r>
              <a:rPr lang="en-US" dirty="0"/>
              <a:t>s Lemma</a:t>
            </a:r>
          </a:p>
        </p:txBody>
      </p:sp>
      <p:sp>
        <p:nvSpPr>
          <p:cNvPr id="289794" name="Rectangle 2"/>
          <p:cNvSpPr>
            <a:spLocks noChangeArrowheads="1"/>
          </p:cNvSpPr>
          <p:nvPr>
            <p:ph type="body" idx="1"/>
          </p:nvPr>
        </p:nvSpPr>
        <p:spPr>
          <a:ln/>
        </p:spPr>
        <p:txBody>
          <a:bodyPr/>
          <a:lstStyle/>
          <a:p>
            <a:pPr marL="889000"/>
            <a:r>
              <a:rPr lang="en-US"/>
              <a:t>Suppose a finite or infinite alphabet is wqo</a:t>
            </a:r>
          </a:p>
          <a:p>
            <a:pPr marL="889000"/>
            <a:r>
              <a:rPr lang="en-US"/>
              <a:t>Extend order to string embedding</a:t>
            </a:r>
          </a:p>
          <a:p>
            <a:pPr marL="1333500" lvl="1"/>
            <a:r>
              <a:rPr lang="en-US"/>
              <a:t>letters map in order to bigger or equivalent ones</a:t>
            </a:r>
          </a:p>
          <a:p>
            <a:pPr marL="889000"/>
            <a:r>
              <a:rPr lang="en-US"/>
              <a:t>Strings are wqo</a:t>
            </a:r>
          </a:p>
        </p:txBody>
      </p:sp>
    </p:spTree>
  </p:cSld>
  <p:clrMapOvr>
    <a:masterClrMapping/>
  </p:clrMapOvr>
  <p:transition xmlns:p14="http://schemas.microsoft.com/office/powerpoint/2010/mai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
          <p:cNvSpPr>
            <a:spLocks noChangeArrowheads="1"/>
          </p:cNvSpPr>
          <p:nvPr>
            <p:ph type="title"/>
          </p:nvPr>
        </p:nvSpPr>
        <p:spPr>
          <a:ln/>
        </p:spPr>
        <p:txBody>
          <a:bodyPr/>
          <a:lstStyle/>
          <a:p>
            <a:r>
              <a:rPr lang="en-US"/>
              <a:t>Precedence</a:t>
            </a:r>
          </a:p>
        </p:txBody>
      </p:sp>
      <p:sp>
        <p:nvSpPr>
          <p:cNvPr id="290818" name="Rectangle 2"/>
          <p:cNvSpPr>
            <a:spLocks noChangeArrowheads="1"/>
          </p:cNvSpPr>
          <p:nvPr>
            <p:ph type="body" idx="1"/>
          </p:nvPr>
        </p:nvSpPr>
        <p:spPr>
          <a:ln/>
        </p:spPr>
        <p:txBody>
          <a:bodyPr/>
          <a:lstStyle/>
          <a:p>
            <a:pPr marL="571500" indent="-304800"/>
            <a:r>
              <a:rPr lang="en-US" dirty="0">
                <a:cs typeface="Papyrus"/>
              </a:rPr>
              <a:t>Example, </a:t>
            </a:r>
            <a:r>
              <a:rPr lang="en-US" dirty="0" err="1">
                <a:cs typeface="Papyrus"/>
              </a:rPr>
              <a:t>Σ</a:t>
            </a:r>
            <a:r>
              <a:rPr lang="en-US" dirty="0">
                <a:cs typeface="Papyrus"/>
              </a:rPr>
              <a:t> </a:t>
            </a:r>
            <a:endParaRPr lang="en-US" dirty="0"/>
          </a:p>
          <a:p>
            <a:pPr marL="571500" indent="-304800"/>
            <a:r>
              <a:rPr lang="en-US" dirty="0"/>
              <a:t>a</a:t>
            </a:r>
            <a:r>
              <a:rPr lang="en-US" baseline="-6000" dirty="0"/>
              <a:t>0</a:t>
            </a:r>
            <a:r>
              <a:rPr lang="en-US" dirty="0"/>
              <a:t>&lt;a</a:t>
            </a:r>
            <a:r>
              <a:rPr lang="en-US" baseline="-6000" dirty="0"/>
              <a:t>1</a:t>
            </a:r>
            <a:r>
              <a:rPr lang="en-US" dirty="0"/>
              <a:t>&lt;a</a:t>
            </a:r>
            <a:r>
              <a:rPr lang="en-US" baseline="-6000" dirty="0"/>
              <a:t>2</a:t>
            </a:r>
            <a:r>
              <a:rPr lang="en-US" dirty="0"/>
              <a:t>&lt;... </a:t>
            </a:r>
          </a:p>
          <a:p>
            <a:pPr marL="571500" indent="-304800"/>
            <a:r>
              <a:rPr lang="en-US" dirty="0"/>
              <a:t>b</a:t>
            </a:r>
            <a:r>
              <a:rPr lang="en-US" baseline="-6000" dirty="0"/>
              <a:t>0</a:t>
            </a:r>
            <a:r>
              <a:rPr lang="en-US" dirty="0"/>
              <a:t>&lt;b</a:t>
            </a:r>
            <a:r>
              <a:rPr lang="en-US" baseline="-6000" dirty="0"/>
              <a:t>1</a:t>
            </a:r>
            <a:r>
              <a:rPr lang="en-US" dirty="0"/>
              <a:t>&lt;b</a:t>
            </a:r>
            <a:r>
              <a:rPr lang="en-US" baseline="-6000" dirty="0"/>
              <a:t>2</a:t>
            </a:r>
            <a:r>
              <a:rPr lang="en-US" dirty="0"/>
              <a:t>&lt;...</a:t>
            </a:r>
          </a:p>
          <a:p>
            <a:pPr marL="571500" indent="-304800"/>
            <a:r>
              <a:rPr lang="en-US" dirty="0"/>
              <a:t>...</a:t>
            </a:r>
          </a:p>
          <a:p>
            <a:pPr marL="571500" indent="-304800"/>
            <a:r>
              <a:rPr lang="en-US" dirty="0"/>
              <a:t>z</a:t>
            </a:r>
            <a:r>
              <a:rPr lang="en-US" baseline="-6000" dirty="0"/>
              <a:t>0</a:t>
            </a:r>
            <a:r>
              <a:rPr lang="en-US" dirty="0"/>
              <a:t>&lt;z</a:t>
            </a:r>
            <a:r>
              <a:rPr lang="en-US" baseline="-6000" dirty="0"/>
              <a:t>1</a:t>
            </a:r>
            <a:r>
              <a:rPr lang="en-US" dirty="0"/>
              <a:t>&lt;...</a:t>
            </a:r>
          </a:p>
        </p:txBody>
      </p:sp>
    </p:spTree>
  </p:cSld>
  <p:clrMapOvr>
    <a:masterClrMapping/>
  </p:clrMapOvr>
  <p:transition xmlns:p14="http://schemas.microsoft.com/office/powerpoint/2010/mai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1842" name="Rectangle 2"/>
          <p:cNvSpPr>
            <a:spLocks noChangeArrowheads="1"/>
          </p:cNvSpPr>
          <p:nvPr>
            <p:ph type="body" idx="1"/>
          </p:nvPr>
        </p:nvSpPr>
        <p:spPr>
          <a:ln/>
        </p:spPr>
        <p:txBody>
          <a:bodyPr/>
          <a:lstStyle/>
          <a:p>
            <a:pPr marL="889000"/>
            <a:r>
              <a:rPr lang="en-US"/>
              <a:t>acd eef afda ...</a:t>
            </a:r>
          </a:p>
          <a:p>
            <a:pPr marL="889000"/>
            <a:r>
              <a:rPr lang="en-US"/>
              <a:t>afda ab acd ...</a:t>
            </a:r>
          </a:p>
          <a:p>
            <a:pPr marL="889000"/>
            <a:r>
              <a:rPr lang="en-US"/>
              <a:t>ab eef afda ...</a:t>
            </a:r>
          </a:p>
          <a:p>
            <a:pPr marL="889000"/>
            <a:r>
              <a:rPr lang="en-US"/>
              <a:t>ab acd eef afda ...</a:t>
            </a:r>
          </a:p>
          <a:p>
            <a:pPr marL="889000"/>
            <a:r>
              <a:rPr lang="en-US"/>
              <a:t>ab afda acd ...</a:t>
            </a:r>
          </a:p>
          <a:p>
            <a:pPr marL="889000"/>
            <a:r>
              <a:rPr lang="en-US"/>
              <a:t>...</a:t>
            </a:r>
          </a:p>
        </p:txBody>
      </p:sp>
    </p:spTree>
  </p:cSld>
  <p:clrMapOvr>
    <a:masterClrMapping/>
  </p:clrMapOvr>
  <p:transition xmlns:p14="http://schemas.microsoft.com/office/powerpoint/2010/mai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2866" name="Rectangle 2"/>
          <p:cNvSpPr>
            <a:spLocks noChangeArrowheads="1"/>
          </p:cNvSpPr>
          <p:nvPr>
            <p:ph type="body" idx="1"/>
          </p:nvPr>
        </p:nvSpPr>
        <p:spPr>
          <a:ln/>
        </p:spPr>
        <p:txBody>
          <a:bodyPr/>
          <a:lstStyle/>
          <a:p>
            <a:pPr marL="382588" indent="-342900">
              <a:buClr>
                <a:srgbClr val="808080"/>
              </a:buClr>
              <a:buFont typeface="Comic Sans MS" charset="0"/>
              <a:buChar char="•"/>
            </a:pPr>
            <a:r>
              <a:rPr lang="en-US">
                <a:solidFill>
                  <a:srgbClr val="808080"/>
                </a:solidFill>
              </a:rPr>
              <a:t>acd eef afda ...</a:t>
            </a:r>
          </a:p>
          <a:p>
            <a:pPr marL="382588" indent="-342900">
              <a:buClr>
                <a:srgbClr val="808080"/>
              </a:buClr>
              <a:buFont typeface="Comic Sans MS" charset="0"/>
              <a:buChar char="•"/>
            </a:pPr>
            <a:r>
              <a:rPr lang="en-US">
                <a:solidFill>
                  <a:srgbClr val="808080"/>
                </a:solidFill>
              </a:rPr>
              <a:t>afda ab acd ...</a:t>
            </a:r>
          </a:p>
          <a:p>
            <a:pPr marL="382588" indent="-342900">
              <a:buClr>
                <a:srgbClr val="800000"/>
              </a:buClr>
              <a:buFont typeface="Comic Sans MS" charset="0"/>
              <a:buChar char="•"/>
            </a:pPr>
            <a:r>
              <a:rPr lang="en-US">
                <a:solidFill>
                  <a:srgbClr val="800000"/>
                </a:solidFill>
              </a:rPr>
              <a:t>ab eef afda ...</a:t>
            </a:r>
          </a:p>
          <a:p>
            <a:pPr marL="382588" indent="-342900">
              <a:buClr>
                <a:srgbClr val="800000"/>
              </a:buClr>
              <a:buFont typeface="Comic Sans MS" charset="0"/>
              <a:buChar char="•"/>
            </a:pPr>
            <a:r>
              <a:rPr lang="en-US">
                <a:solidFill>
                  <a:srgbClr val="800000"/>
                </a:solidFill>
              </a:rPr>
              <a:t>ab acd eef afda ...</a:t>
            </a:r>
          </a:p>
          <a:p>
            <a:pPr marL="382588" indent="-342900">
              <a:buClr>
                <a:srgbClr val="800000"/>
              </a:buClr>
              <a:buFont typeface="Comic Sans MS" charset="0"/>
              <a:buChar char="•"/>
            </a:pPr>
            <a:r>
              <a:rPr lang="en-US">
                <a:solidFill>
                  <a:srgbClr val="800000"/>
                </a:solidFill>
              </a:rPr>
              <a:t>ab afda acd ...</a:t>
            </a:r>
          </a:p>
          <a:p>
            <a:pPr marL="382588" indent="-342900">
              <a:buClr>
                <a:srgbClr val="800000"/>
              </a:buClr>
              <a:buFont typeface="Comic Sans MS" charset="0"/>
              <a:buChar char="•"/>
            </a:pPr>
            <a:r>
              <a:rPr lang="en-US">
                <a:solidFill>
                  <a:srgbClr val="800000"/>
                </a:solidFill>
              </a:rPr>
              <a:t>...</a:t>
            </a:r>
          </a:p>
        </p:txBody>
      </p:sp>
    </p:spTree>
  </p:cSld>
  <p:clrMapOvr>
    <a:masterClrMapping/>
  </p:clrMapOvr>
  <p:transition xmlns:p14="http://schemas.microsoft.com/office/powerpoint/2010/mai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3890" name="Rectangle 2"/>
          <p:cNvSpPr>
            <a:spLocks noChangeArrowheads="1"/>
          </p:cNvSpPr>
          <p:nvPr>
            <p:ph type="body" idx="1"/>
          </p:nvPr>
        </p:nvSpPr>
        <p:spPr>
          <a:ln/>
        </p:spPr>
        <p:txBody>
          <a:bodyPr/>
          <a:lstStyle/>
          <a:p>
            <a:pPr marL="382588" indent="-342900">
              <a:buClr>
                <a:srgbClr val="808080"/>
              </a:buClr>
              <a:buFont typeface="Comic Sans MS" charset="0"/>
              <a:buChar char="•"/>
            </a:pPr>
            <a:endParaRPr lang="en-US">
              <a:solidFill>
                <a:srgbClr val="808080"/>
              </a:solidFill>
            </a:endParaRPr>
          </a:p>
          <a:p>
            <a:pPr marL="382588" indent="-342900">
              <a:buClr>
                <a:srgbClr val="808080"/>
              </a:buClr>
              <a:buFont typeface="Comic Sans MS" charset="0"/>
              <a:buChar char="•"/>
            </a:pPr>
            <a:endParaRPr lang="en-US">
              <a:solidFill>
                <a:srgbClr val="808080"/>
              </a:solidFill>
            </a:endParaRPr>
          </a:p>
          <a:p>
            <a:pPr marL="382588" indent="-342900">
              <a:buClr>
                <a:srgbClr val="800000"/>
              </a:buClr>
              <a:buFont typeface="Comic Sans MS" charset="0"/>
              <a:buChar char="•"/>
            </a:pPr>
            <a:r>
              <a:rPr lang="en-US">
                <a:solidFill>
                  <a:srgbClr val="800000"/>
                </a:solidFill>
              </a:rPr>
              <a:t>ab </a:t>
            </a:r>
            <a:r>
              <a:rPr lang="en-US"/>
              <a:t>eef afda ...</a:t>
            </a:r>
          </a:p>
          <a:p>
            <a:pPr marL="382588" indent="-342900">
              <a:buClr>
                <a:srgbClr val="800000"/>
              </a:buClr>
              <a:buFont typeface="Comic Sans MS" charset="0"/>
              <a:buChar char="•"/>
            </a:pPr>
            <a:r>
              <a:rPr lang="en-US">
                <a:solidFill>
                  <a:srgbClr val="800000"/>
                </a:solidFill>
              </a:rPr>
              <a:t>ab </a:t>
            </a:r>
            <a:r>
              <a:rPr lang="en-US"/>
              <a:t>acd eef afda ...</a:t>
            </a:r>
          </a:p>
          <a:p>
            <a:pPr marL="382588" indent="-342900">
              <a:buClr>
                <a:srgbClr val="800000"/>
              </a:buClr>
              <a:buFont typeface="Comic Sans MS" charset="0"/>
              <a:buChar char="•"/>
            </a:pPr>
            <a:r>
              <a:rPr lang="en-US">
                <a:solidFill>
                  <a:srgbClr val="800000"/>
                </a:solidFill>
              </a:rPr>
              <a:t>ab </a:t>
            </a:r>
            <a:r>
              <a:rPr lang="en-US"/>
              <a:t>afda acd ...</a:t>
            </a:r>
          </a:p>
          <a:p>
            <a:pPr marL="382588" indent="-342900">
              <a:buClr>
                <a:srgbClr val="800000"/>
              </a:buClr>
              <a:buFont typeface="Comic Sans MS" charset="0"/>
              <a:buChar char="•"/>
            </a:pPr>
            <a:r>
              <a:rPr lang="en-US"/>
              <a:t>...</a:t>
            </a:r>
          </a:p>
        </p:txBody>
      </p:sp>
    </p:spTree>
  </p:cSld>
  <p:clrMapOvr>
    <a:masterClrMapping/>
  </p:clrMapOvr>
  <p:transition xmlns:p14="http://schemas.microsoft.com/office/powerpoint/2010/mai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4914" name="Rectangle 2"/>
          <p:cNvSpPr>
            <a:spLocks noChangeArrowheads="1"/>
          </p:cNvSpPr>
          <p:nvPr>
            <p:ph type="body" idx="1"/>
          </p:nvPr>
        </p:nvSpPr>
        <p:spPr>
          <a:ln/>
        </p:spPr>
        <p:txBody>
          <a:bodyPr/>
          <a:lstStyle/>
          <a:p>
            <a:pPr marL="382588" indent="-342900">
              <a:buClr>
                <a:srgbClr val="808080"/>
              </a:buClr>
              <a:buFont typeface="Comic Sans MS" charset="0"/>
              <a:buChar char="•"/>
            </a:pPr>
            <a:endParaRPr lang="en-US">
              <a:solidFill>
                <a:srgbClr val="808080"/>
              </a:solidFill>
            </a:endParaRPr>
          </a:p>
          <a:p>
            <a:pPr marL="382588" indent="-342900">
              <a:buClr>
                <a:srgbClr val="808080"/>
              </a:buClr>
              <a:buFont typeface="Comic Sans MS" charset="0"/>
              <a:buChar char="•"/>
            </a:pPr>
            <a:endParaRPr lang="en-US">
              <a:solidFill>
                <a:srgbClr val="808080"/>
              </a:solidFill>
            </a:endParaRPr>
          </a:p>
          <a:p>
            <a:pPr marL="382588" indent="-342900">
              <a:buClr>
                <a:srgbClr val="800000"/>
              </a:buClr>
              <a:buFont typeface="Comic Sans MS" charset="0"/>
              <a:buChar char="•"/>
            </a:pPr>
            <a:r>
              <a:rPr lang="en-US">
                <a:solidFill>
                  <a:srgbClr val="800000"/>
                </a:solidFill>
              </a:rPr>
              <a:t>ab </a:t>
            </a:r>
            <a:r>
              <a:rPr lang="en-US">
                <a:solidFill>
                  <a:srgbClr val="808080"/>
                </a:solidFill>
              </a:rPr>
              <a:t>eef afda ...</a:t>
            </a:r>
          </a:p>
          <a:p>
            <a:pPr marL="382588" indent="-342900">
              <a:buClr>
                <a:srgbClr val="800000"/>
              </a:buClr>
              <a:buFont typeface="Comic Sans MS" charset="0"/>
              <a:buChar char="•"/>
            </a:pPr>
            <a:r>
              <a:rPr lang="en-US">
                <a:solidFill>
                  <a:srgbClr val="800000"/>
                </a:solidFill>
              </a:rPr>
              <a:t>ab acd</a:t>
            </a:r>
            <a:r>
              <a:rPr lang="en-US"/>
              <a:t> eef afda ...</a:t>
            </a:r>
          </a:p>
          <a:p>
            <a:pPr marL="382588" indent="-342900">
              <a:buClr>
                <a:srgbClr val="800000"/>
              </a:buClr>
              <a:buFont typeface="Comic Sans MS" charset="0"/>
              <a:buChar char="•"/>
            </a:pPr>
            <a:r>
              <a:rPr lang="en-US">
                <a:solidFill>
                  <a:srgbClr val="800000"/>
                </a:solidFill>
              </a:rPr>
              <a:t>ab </a:t>
            </a:r>
            <a:r>
              <a:rPr lang="en-US">
                <a:solidFill>
                  <a:srgbClr val="808080"/>
                </a:solidFill>
              </a:rPr>
              <a:t>afda acd ...</a:t>
            </a:r>
          </a:p>
          <a:p>
            <a:pPr marL="382588" indent="-342900">
              <a:buClr>
                <a:srgbClr val="800000"/>
              </a:buClr>
              <a:buFont typeface="Comic Sans MS" charset="0"/>
              <a:buChar char="•"/>
            </a:pPr>
            <a:r>
              <a:rPr lang="en-US"/>
              <a:t>...</a:t>
            </a:r>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ph type="title"/>
          </p:nvPr>
        </p:nvSpPr>
        <p:spPr>
          <a:ln/>
        </p:spPr>
        <p:txBody>
          <a:bodyPr/>
          <a:lstStyle/>
          <a:p>
            <a:r>
              <a:rPr lang="en-US"/>
              <a:t>Size Proof</a:t>
            </a:r>
          </a:p>
        </p:txBody>
      </p:sp>
      <p:sp>
        <p:nvSpPr>
          <p:cNvPr id="45058" name="Rectangle 2"/>
          <p:cNvSpPr>
            <a:spLocks noChangeArrowheads="1"/>
          </p:cNvSpPr>
          <p:nvPr>
            <p:ph type="body" idx="1"/>
          </p:nvPr>
        </p:nvSpPr>
        <p:spPr>
          <a:xfrm>
            <a:off x="838200" y="1511300"/>
            <a:ext cx="11518900" cy="8890000"/>
          </a:xfrm>
          <a:ln/>
        </p:spPr>
        <p:txBody>
          <a:bodyPr/>
          <a:lstStyle/>
          <a:p>
            <a:pPr marL="889000"/>
            <a:r>
              <a:rPr lang="en-US" dirty="0"/>
              <a:t>Imagine some program halt(</a:t>
            </a:r>
            <a:r>
              <a:rPr lang="en-US" dirty="0" err="1"/>
              <a:t>p,x</a:t>
            </a:r>
            <a:r>
              <a:rPr lang="en-US" dirty="0"/>
              <a:t>) that answers </a:t>
            </a:r>
            <a:r>
              <a:rPr lang="ja-JP" altLang="en-US" dirty="0">
                <a:latin typeface="Papyrus"/>
              </a:rPr>
              <a:t>“</a:t>
            </a:r>
            <a:r>
              <a:rPr lang="en-US" dirty="0"/>
              <a:t>yes</a:t>
            </a:r>
            <a:r>
              <a:rPr lang="ja-JP" altLang="en-US" dirty="0">
                <a:latin typeface="Papyrus"/>
              </a:rPr>
              <a:t>”</a:t>
            </a:r>
            <a:r>
              <a:rPr lang="en-US" dirty="0"/>
              <a:t> when p(x) halts and </a:t>
            </a:r>
            <a:r>
              <a:rPr lang="ja-JP" altLang="en-US" dirty="0">
                <a:latin typeface="Papyrus"/>
              </a:rPr>
              <a:t>“</a:t>
            </a:r>
            <a:r>
              <a:rPr lang="en-US" dirty="0"/>
              <a:t>no</a:t>
            </a:r>
            <a:r>
              <a:rPr lang="ja-JP" altLang="en-US" dirty="0">
                <a:latin typeface="Papyrus"/>
              </a:rPr>
              <a:t>”</a:t>
            </a:r>
            <a:r>
              <a:rPr lang="en-US" dirty="0"/>
              <a:t> otherwise -- provided |p|,|x| </a:t>
            </a:r>
            <a:r>
              <a:rPr lang="en-US" u="sng" dirty="0"/>
              <a:t>&lt;</a:t>
            </a:r>
            <a:r>
              <a:rPr lang="en-US" dirty="0"/>
              <a:t> n</a:t>
            </a:r>
          </a:p>
          <a:p>
            <a:pPr marL="889000"/>
            <a:r>
              <a:rPr lang="en-US" dirty="0"/>
              <a:t>Consider halt(</a:t>
            </a:r>
            <a:r>
              <a:rPr lang="en-US" dirty="0" err="1"/>
              <a:t>alan,alan</a:t>
            </a:r>
            <a:r>
              <a:rPr lang="en-US" dirty="0"/>
              <a:t>)</a:t>
            </a:r>
          </a:p>
          <a:p>
            <a:pPr marL="889000"/>
            <a:r>
              <a:rPr lang="en-US" dirty="0"/>
              <a:t>  </a:t>
            </a:r>
            <a:r>
              <a:rPr lang="en-US" dirty="0" err="1"/>
              <a:t>alan</a:t>
            </a:r>
            <a:r>
              <a:rPr lang="en-US" dirty="0"/>
              <a:t>(x) = if halt(</a:t>
            </a:r>
            <a:r>
              <a:rPr lang="en-US" dirty="0" err="1"/>
              <a:t>x,x</a:t>
            </a:r>
            <a:r>
              <a:rPr lang="en-US" dirty="0"/>
              <a:t>) says </a:t>
            </a:r>
            <a:r>
              <a:rPr lang="ja-JP" altLang="en-US" dirty="0">
                <a:latin typeface="Papyrus"/>
              </a:rPr>
              <a:t>“</a:t>
            </a:r>
            <a:r>
              <a:rPr lang="en-US" dirty="0"/>
              <a:t>yes</a:t>
            </a:r>
            <a:r>
              <a:rPr lang="ja-JP" altLang="en-US" dirty="0">
                <a:latin typeface="Papyrus"/>
              </a:rPr>
              <a:t>”</a:t>
            </a:r>
            <a:endParaRPr lang="en-US" dirty="0"/>
          </a:p>
          <a:p>
            <a:pPr marL="889000"/>
            <a:r>
              <a:rPr lang="en-US" dirty="0"/>
              <a:t>                then </a:t>
            </a:r>
            <a:r>
              <a:rPr lang="ja-JP" altLang="en-US" dirty="0">
                <a:latin typeface="Papyrus"/>
              </a:rPr>
              <a:t>“</a:t>
            </a:r>
            <a:r>
              <a:rPr lang="en-US" dirty="0"/>
              <a:t>do nothing</a:t>
            </a:r>
            <a:r>
              <a:rPr lang="ja-JP" altLang="en-US" dirty="0">
                <a:latin typeface="Papyrus"/>
              </a:rPr>
              <a:t>”</a:t>
            </a:r>
            <a:r>
              <a:rPr lang="en-US" dirty="0"/>
              <a:t> forever</a:t>
            </a:r>
          </a:p>
          <a:p>
            <a:pPr marL="889000"/>
            <a:r>
              <a:rPr lang="en-US" dirty="0"/>
              <a:t>                otherwise answer </a:t>
            </a:r>
            <a:r>
              <a:rPr lang="ja-JP" altLang="en-US" dirty="0">
                <a:latin typeface="Papyrus"/>
              </a:rPr>
              <a:t>“</a:t>
            </a:r>
            <a:r>
              <a:rPr lang="en-US" dirty="0"/>
              <a:t>yes</a:t>
            </a:r>
            <a:r>
              <a:rPr lang="ja-JP" altLang="en-US" dirty="0">
                <a:latin typeface="Papyrus"/>
              </a:rPr>
              <a:t>”</a:t>
            </a:r>
            <a:r>
              <a:rPr lang="en-US" dirty="0"/>
              <a:t> </a:t>
            </a:r>
          </a:p>
          <a:p>
            <a:pPr marL="889000"/>
            <a:endParaRPr lang="en-US" sz="1400" dirty="0"/>
          </a:p>
          <a:p>
            <a:pPr marL="889000">
              <a:buSzPct val="56000"/>
              <a:buFont typeface="Papyrus" charset="0"/>
              <a:buBlip>
                <a:blip r:embed="rId2"/>
              </a:buBlip>
            </a:pPr>
            <a:r>
              <a:rPr lang="en-US" dirty="0"/>
              <a:t> assuming almost nothing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5938" name="Rectangle 2"/>
          <p:cNvSpPr>
            <a:spLocks noChangeArrowheads="1"/>
          </p:cNvSpPr>
          <p:nvPr>
            <p:ph type="body" idx="1"/>
          </p:nvPr>
        </p:nvSpPr>
        <p:spPr>
          <a:ln/>
        </p:spPr>
        <p:txBody>
          <a:bodyPr/>
          <a:lstStyle/>
          <a:p>
            <a:pPr marL="382588" indent="-342900">
              <a:buClr>
                <a:srgbClr val="808080"/>
              </a:buClr>
              <a:buFont typeface="Comic Sans MS" charset="0"/>
              <a:buChar char="•"/>
            </a:pPr>
            <a:endParaRPr lang="en-US">
              <a:solidFill>
                <a:srgbClr val="808080"/>
              </a:solidFill>
            </a:endParaRPr>
          </a:p>
          <a:p>
            <a:pPr marL="382588" indent="-342900">
              <a:buClr>
                <a:srgbClr val="808080"/>
              </a:buClr>
              <a:buFont typeface="Comic Sans MS" charset="0"/>
              <a:buChar char="•"/>
            </a:pPr>
            <a:endParaRPr lang="en-US">
              <a:solidFill>
                <a:srgbClr val="808080"/>
              </a:solidFill>
            </a:endParaRPr>
          </a:p>
          <a:p>
            <a:pPr marL="382588" indent="-342900">
              <a:buClr>
                <a:srgbClr val="800000"/>
              </a:buClr>
              <a:buFont typeface="Comic Sans MS" charset="0"/>
              <a:buChar char="•"/>
            </a:pPr>
            <a:endParaRPr lang="en-US"/>
          </a:p>
          <a:p>
            <a:pPr marL="382588" indent="-342900">
              <a:buClr>
                <a:srgbClr val="800000"/>
              </a:buClr>
              <a:buFont typeface="Comic Sans MS" charset="0"/>
              <a:buChar char="•"/>
            </a:pPr>
            <a:r>
              <a:rPr lang="en-US">
                <a:solidFill>
                  <a:srgbClr val="800000"/>
                </a:solidFill>
              </a:rPr>
              <a:t>ab acd</a:t>
            </a:r>
            <a:r>
              <a:rPr lang="en-US"/>
              <a:t> </a:t>
            </a:r>
            <a:r>
              <a:rPr lang="en-US">
                <a:solidFill>
                  <a:srgbClr val="800000"/>
                </a:solidFill>
              </a:rPr>
              <a:t>eef afda ...</a:t>
            </a:r>
          </a:p>
        </p:txBody>
      </p:sp>
    </p:spTree>
  </p:cSld>
  <p:clrMapOvr>
    <a:masterClrMapping/>
  </p:clrMapOvr>
  <p:transition xmlns:p14="http://schemas.microsoft.com/office/powerpoint/2010/mai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6962" name="Rectangle 2"/>
          <p:cNvSpPr>
            <a:spLocks noChangeArrowheads="1"/>
          </p:cNvSpPr>
          <p:nvPr>
            <p:ph type="body" idx="1"/>
          </p:nvPr>
        </p:nvSpPr>
        <p:spPr>
          <a:ln/>
        </p:spPr>
        <p:txBody>
          <a:bodyPr/>
          <a:lstStyle/>
          <a:p>
            <a:pPr marL="382588" indent="-342900">
              <a:buClr>
                <a:srgbClr val="808080"/>
              </a:buClr>
              <a:buFont typeface="Comic Sans MS" charset="0"/>
              <a:buChar char="•"/>
            </a:pPr>
            <a:endParaRPr lang="en-US">
              <a:solidFill>
                <a:srgbClr val="808080"/>
              </a:solidFill>
            </a:endParaRPr>
          </a:p>
          <a:p>
            <a:pPr marL="382588" indent="-342900">
              <a:buClr>
                <a:srgbClr val="808080"/>
              </a:buClr>
              <a:buFont typeface="Comic Sans MS" charset="0"/>
              <a:buChar char="•"/>
            </a:pPr>
            <a:endParaRPr lang="en-US">
              <a:solidFill>
                <a:srgbClr val="808080"/>
              </a:solidFill>
            </a:endParaRPr>
          </a:p>
          <a:p>
            <a:pPr marL="382588" indent="-342900">
              <a:buClr>
                <a:srgbClr val="800000"/>
              </a:buClr>
              <a:buFont typeface="Comic Sans MS" charset="0"/>
              <a:buChar char="•"/>
            </a:pPr>
            <a:endParaRPr lang="en-US">
              <a:solidFill>
                <a:srgbClr val="800000"/>
              </a:solidFill>
            </a:endParaRPr>
          </a:p>
          <a:p>
            <a:pPr marL="382588" indent="-342900">
              <a:buClr>
                <a:srgbClr val="CC3300"/>
              </a:buClr>
              <a:buFont typeface="Comic Sans MS" charset="0"/>
              <a:buChar char="•"/>
            </a:pPr>
            <a:r>
              <a:rPr lang="en-US">
                <a:solidFill>
                  <a:srgbClr val="CC3300"/>
                </a:solidFill>
              </a:rPr>
              <a:t>a</a:t>
            </a:r>
            <a:r>
              <a:rPr lang="en-US"/>
              <a:t>b </a:t>
            </a:r>
            <a:r>
              <a:rPr lang="en-US">
                <a:solidFill>
                  <a:srgbClr val="CC3300"/>
                </a:solidFill>
              </a:rPr>
              <a:t>a</a:t>
            </a:r>
            <a:r>
              <a:rPr lang="en-US"/>
              <a:t>cd </a:t>
            </a:r>
            <a:r>
              <a:rPr lang="en-US">
                <a:solidFill>
                  <a:srgbClr val="CC3300"/>
                </a:solidFill>
              </a:rPr>
              <a:t>e</a:t>
            </a:r>
            <a:r>
              <a:rPr lang="en-US"/>
              <a:t>ef </a:t>
            </a:r>
            <a:r>
              <a:rPr lang="en-US">
                <a:solidFill>
                  <a:srgbClr val="CC3300"/>
                </a:solidFill>
              </a:rPr>
              <a:t>a</a:t>
            </a:r>
            <a:r>
              <a:rPr lang="en-US"/>
              <a:t>fda ...</a:t>
            </a:r>
          </a:p>
        </p:txBody>
      </p:sp>
    </p:spTree>
  </p:cSld>
  <p:clrMapOvr>
    <a:masterClrMapping/>
  </p:clrMapOvr>
  <p:transition xmlns:p14="http://schemas.microsoft.com/office/powerpoint/2010/mai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1"/>
          <p:cNvSpPr>
            <a:spLocks noChangeArrowheads="1"/>
          </p:cNvSpPr>
          <p:nvPr>
            <p:ph type="title"/>
          </p:nvPr>
        </p:nvSpPr>
        <p:spPr>
          <a:xfrm>
            <a:off x="647700" y="130175"/>
            <a:ext cx="11709400" cy="2144713"/>
          </a:xfrm>
          <a:ln/>
        </p:spPr>
        <p:txBody>
          <a:bodyPr/>
          <a:lstStyle/>
          <a:p>
            <a:r>
              <a:rPr lang="en-US"/>
              <a:t>Minimal Bad Sequence</a:t>
            </a:r>
          </a:p>
        </p:txBody>
      </p:sp>
      <p:sp>
        <p:nvSpPr>
          <p:cNvPr id="297986" name="Rectangle 2"/>
          <p:cNvSpPr>
            <a:spLocks noChangeArrowheads="1"/>
          </p:cNvSpPr>
          <p:nvPr>
            <p:ph type="body" idx="1"/>
          </p:nvPr>
        </p:nvSpPr>
        <p:spPr>
          <a:ln/>
        </p:spPr>
        <p:txBody>
          <a:bodyPr/>
          <a:lstStyle/>
          <a:p>
            <a:pPr marL="382588" indent="-342900">
              <a:buClr>
                <a:srgbClr val="808080"/>
              </a:buClr>
              <a:buFont typeface="Comic Sans MS" charset="0"/>
              <a:buChar char="•"/>
            </a:pPr>
            <a:endParaRPr lang="en-US">
              <a:solidFill>
                <a:srgbClr val="808080"/>
              </a:solidFill>
            </a:endParaRPr>
          </a:p>
          <a:p>
            <a:pPr marL="382588" indent="-342900">
              <a:buClr>
                <a:srgbClr val="808080"/>
              </a:buClr>
              <a:buFont typeface="Comic Sans MS" charset="0"/>
              <a:buChar char="•"/>
            </a:pPr>
            <a:endParaRPr lang="en-US">
              <a:solidFill>
                <a:srgbClr val="808080"/>
              </a:solidFill>
            </a:endParaRPr>
          </a:p>
          <a:p>
            <a:pPr marL="382588" indent="-342900">
              <a:buClr>
                <a:srgbClr val="800000"/>
              </a:buClr>
              <a:buFont typeface="Comic Sans MS" charset="0"/>
              <a:buChar char="•"/>
            </a:pPr>
            <a:endParaRPr lang="en-US">
              <a:solidFill>
                <a:srgbClr val="800000"/>
              </a:solidFill>
            </a:endParaRPr>
          </a:p>
          <a:p>
            <a:pPr marL="382588" indent="-342900">
              <a:buClr>
                <a:srgbClr val="CC3300"/>
              </a:buClr>
              <a:buFont typeface="Comic Sans MS" charset="0"/>
              <a:buChar char="•"/>
            </a:pPr>
            <a:r>
              <a:rPr lang="en-US">
                <a:solidFill>
                  <a:srgbClr val="CC3300"/>
                </a:solidFill>
              </a:rPr>
              <a:t>a</a:t>
            </a:r>
            <a:r>
              <a:rPr lang="en-US"/>
              <a:t>b </a:t>
            </a:r>
            <a:r>
              <a:rPr lang="en-US">
                <a:solidFill>
                  <a:srgbClr val="CC3300"/>
                </a:solidFill>
              </a:rPr>
              <a:t>a</a:t>
            </a:r>
            <a:r>
              <a:rPr lang="en-US"/>
              <a:t>cd </a:t>
            </a:r>
            <a:r>
              <a:rPr lang="en-US" sz="3800">
                <a:solidFill>
                  <a:srgbClr val="CC3300"/>
                </a:solidFill>
              </a:rPr>
              <a:t>  </a:t>
            </a:r>
            <a:r>
              <a:rPr lang="en-US">
                <a:solidFill>
                  <a:srgbClr val="CC3300"/>
                </a:solidFill>
              </a:rPr>
              <a:t>  </a:t>
            </a:r>
            <a:r>
              <a:rPr lang="en-US" sz="3400">
                <a:solidFill>
                  <a:srgbClr val="CC3300"/>
                </a:solidFill>
              </a:rPr>
              <a:t>  </a:t>
            </a:r>
            <a:r>
              <a:rPr lang="en-US">
                <a:solidFill>
                  <a:srgbClr val="CC3300"/>
                </a:solidFill>
              </a:rPr>
              <a:t> a</a:t>
            </a:r>
            <a:r>
              <a:rPr lang="en-US"/>
              <a:t>fda ...</a:t>
            </a:r>
          </a:p>
        </p:txBody>
      </p:sp>
    </p:spTree>
  </p:cSld>
  <p:clrMapOvr>
    <a:masterClrMapping/>
  </p:clrMapOvr>
  <p:transition xmlns:p14="http://schemas.microsoft.com/office/powerpoint/2010/mai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1"/>
          <p:cNvSpPr>
            <a:spLocks noChangeArrowheads="1"/>
          </p:cNvSpPr>
          <p:nvPr>
            <p:ph type="title"/>
          </p:nvPr>
        </p:nvSpPr>
        <p:spPr>
          <a:ln/>
        </p:spPr>
        <p:txBody>
          <a:bodyPr/>
          <a:lstStyle/>
          <a:p>
            <a:r>
              <a:rPr lang="en-US"/>
              <a:t>Proof</a:t>
            </a:r>
          </a:p>
        </p:txBody>
      </p:sp>
      <p:sp>
        <p:nvSpPr>
          <p:cNvPr id="299010" name="Rectangle 2"/>
          <p:cNvSpPr>
            <a:spLocks noChangeArrowheads="1"/>
          </p:cNvSpPr>
          <p:nvPr>
            <p:ph type="body" idx="1"/>
          </p:nvPr>
        </p:nvSpPr>
        <p:spPr>
          <a:ln/>
        </p:spPr>
        <p:txBody>
          <a:bodyPr/>
          <a:lstStyle/>
          <a:p>
            <a:pPr marL="889000"/>
            <a:r>
              <a:rPr lang="en-US" dirty="0"/>
              <a:t>Consider minimal bad sequence</a:t>
            </a:r>
          </a:p>
          <a:p>
            <a:pPr marL="1333500" lvl="1"/>
            <a:r>
              <a:rPr lang="en-US" dirty="0">
                <a:cs typeface="Papyrus"/>
              </a:rPr>
              <a:t>α</a:t>
            </a:r>
            <a:r>
              <a:rPr lang="en-US" baseline="-6000" dirty="0"/>
              <a:t>1</a:t>
            </a:r>
            <a:r>
              <a:rPr lang="en-US" dirty="0"/>
              <a:t>x</a:t>
            </a:r>
            <a:r>
              <a:rPr lang="en-US" baseline="-6000" dirty="0"/>
              <a:t>1  </a:t>
            </a:r>
            <a:r>
              <a:rPr lang="en-US" dirty="0">
                <a:cs typeface="Papyrus"/>
              </a:rPr>
              <a:t>α</a:t>
            </a:r>
            <a:r>
              <a:rPr lang="en-US" baseline="-6000" dirty="0"/>
              <a:t>2</a:t>
            </a:r>
            <a:r>
              <a:rPr lang="en-US" dirty="0"/>
              <a:t>x</a:t>
            </a:r>
            <a:r>
              <a:rPr lang="en-US" baseline="-6000" dirty="0"/>
              <a:t>2  </a:t>
            </a:r>
            <a:r>
              <a:rPr lang="en-US" dirty="0">
                <a:cs typeface="Papyrus"/>
              </a:rPr>
              <a:t>α</a:t>
            </a:r>
            <a:r>
              <a:rPr lang="en-US" baseline="-6000" dirty="0"/>
              <a:t>3</a:t>
            </a:r>
            <a:r>
              <a:rPr lang="en-US" dirty="0"/>
              <a:t>x</a:t>
            </a:r>
            <a:r>
              <a:rPr lang="en-US" baseline="-6000" dirty="0"/>
              <a:t>3  </a:t>
            </a:r>
            <a:r>
              <a:rPr lang="en-US" dirty="0"/>
              <a:t>...</a:t>
            </a:r>
            <a:r>
              <a:rPr lang="en-US" baseline="-6000" dirty="0"/>
              <a:t>  </a:t>
            </a:r>
            <a:r>
              <a:rPr lang="en-US" dirty="0">
                <a:cs typeface="Papyrus"/>
              </a:rPr>
              <a:t>α</a:t>
            </a:r>
            <a:r>
              <a:rPr lang="en-US" baseline="-6000" dirty="0" err="1"/>
              <a:t>i</a:t>
            </a:r>
            <a:r>
              <a:rPr lang="en-US" dirty="0" err="1"/>
              <a:t>x</a:t>
            </a:r>
            <a:r>
              <a:rPr lang="en-US" baseline="-6000" dirty="0" err="1"/>
              <a:t>i</a:t>
            </a:r>
            <a:r>
              <a:rPr lang="en-US" baseline="-6000" dirty="0"/>
              <a:t>  </a:t>
            </a:r>
            <a:r>
              <a:rPr lang="en-US" dirty="0"/>
              <a:t>... </a:t>
            </a:r>
            <a:r>
              <a:rPr lang="en-US" baseline="-6000" dirty="0"/>
              <a:t> </a:t>
            </a:r>
            <a:r>
              <a:rPr lang="en-US" dirty="0">
                <a:cs typeface="Papyrus"/>
              </a:rPr>
              <a:t>α</a:t>
            </a:r>
            <a:r>
              <a:rPr lang="en-US" baseline="-6000" dirty="0" err="1"/>
              <a:t>j</a:t>
            </a:r>
            <a:r>
              <a:rPr lang="en-US" dirty="0" err="1"/>
              <a:t>x</a:t>
            </a:r>
            <a:r>
              <a:rPr lang="en-US" baseline="-6000" dirty="0" err="1"/>
              <a:t>j</a:t>
            </a:r>
            <a:r>
              <a:rPr lang="en-US" baseline="-6000" dirty="0"/>
              <a:t>  </a:t>
            </a:r>
            <a:r>
              <a:rPr lang="en-US" dirty="0"/>
              <a:t>...</a:t>
            </a:r>
          </a:p>
          <a:p>
            <a:pPr marL="889000"/>
            <a:r>
              <a:rPr lang="en-US" dirty="0"/>
              <a:t>Extract subsequence with first letters    </a:t>
            </a:r>
            <a:r>
              <a:rPr lang="en-US" dirty="0">
                <a:cs typeface="Papyrus"/>
              </a:rPr>
              <a:t>α</a:t>
            </a:r>
            <a:r>
              <a:rPr lang="en-US" baseline="-6000" dirty="0"/>
              <a:t>i1</a:t>
            </a:r>
            <a:r>
              <a:rPr lang="en-US" dirty="0"/>
              <a:t> </a:t>
            </a:r>
            <a:r>
              <a:rPr lang="en-US" dirty="0">
                <a:cs typeface="Papyrus"/>
              </a:rPr>
              <a:t>α</a:t>
            </a:r>
            <a:r>
              <a:rPr lang="en-US" baseline="-6000" dirty="0"/>
              <a:t>i2</a:t>
            </a:r>
            <a:r>
              <a:rPr lang="en-US" dirty="0"/>
              <a:t> </a:t>
            </a:r>
            <a:r>
              <a:rPr lang="en-US" dirty="0">
                <a:cs typeface="Papyrus"/>
              </a:rPr>
              <a:t>α</a:t>
            </a:r>
            <a:r>
              <a:rPr lang="en-US" baseline="-6000" dirty="0"/>
              <a:t>i3</a:t>
            </a:r>
            <a:r>
              <a:rPr lang="en-US" dirty="0"/>
              <a:t> ... ordered</a:t>
            </a:r>
          </a:p>
          <a:p>
            <a:pPr marL="889000"/>
            <a:r>
              <a:rPr lang="en-US" dirty="0"/>
              <a:t>Consider rests x</a:t>
            </a:r>
            <a:r>
              <a:rPr lang="en-US" baseline="-6000" dirty="0"/>
              <a:t>i1</a:t>
            </a:r>
            <a:r>
              <a:rPr lang="en-US" dirty="0"/>
              <a:t> x</a:t>
            </a:r>
            <a:r>
              <a:rPr lang="en-US" baseline="-6000" dirty="0"/>
              <a:t>i2</a:t>
            </a:r>
            <a:r>
              <a:rPr lang="en-US" dirty="0"/>
              <a:t> x</a:t>
            </a:r>
            <a:r>
              <a:rPr lang="en-US" baseline="-6000" dirty="0"/>
              <a:t>i3</a:t>
            </a:r>
            <a:r>
              <a:rPr lang="en-US" dirty="0"/>
              <a:t> ... </a:t>
            </a:r>
          </a:p>
        </p:txBody>
      </p:sp>
    </p:spTree>
  </p:cSld>
  <p:clrMapOvr>
    <a:masterClrMapping/>
  </p:clrMapOvr>
  <p:transition xmlns:p14="http://schemas.microsoft.com/office/powerpoint/2010/mai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1"/>
          <p:cNvSpPr>
            <a:spLocks noChangeArrowheads="1"/>
          </p:cNvSpPr>
          <p:nvPr>
            <p:ph type="title"/>
          </p:nvPr>
        </p:nvSpPr>
        <p:spPr>
          <a:ln/>
        </p:spPr>
        <p:txBody>
          <a:bodyPr/>
          <a:lstStyle/>
          <a:p>
            <a:endParaRPr lang="en-US"/>
          </a:p>
        </p:txBody>
      </p:sp>
      <p:sp>
        <p:nvSpPr>
          <p:cNvPr id="300034" name="Rectangle 2"/>
          <p:cNvSpPr>
            <a:spLocks noChangeArrowheads="1"/>
          </p:cNvSpPr>
          <p:nvPr>
            <p:ph type="body" idx="1"/>
          </p:nvPr>
        </p:nvSpPr>
        <p:spPr>
          <a:xfrm>
            <a:off x="1270000" y="2819400"/>
            <a:ext cx="10464800" cy="6464300"/>
          </a:xfrm>
          <a:ln/>
        </p:spPr>
        <p:txBody>
          <a:bodyPr/>
          <a:lstStyle/>
          <a:p>
            <a:pPr marL="889000"/>
            <a:r>
              <a:rPr lang="en-US" dirty="0"/>
              <a:t>Tails (or substrings) of minimal bad sequence are good</a:t>
            </a:r>
          </a:p>
          <a:p>
            <a:pPr marL="1333500" lvl="1"/>
            <a:r>
              <a:rPr lang="en-US" dirty="0"/>
              <a:t>Why?</a:t>
            </a:r>
          </a:p>
          <a:p>
            <a:pPr marL="1333500" lvl="1"/>
            <a:r>
              <a:rPr lang="en-US" dirty="0"/>
              <a:t>Suppose bad tails x</a:t>
            </a:r>
            <a:r>
              <a:rPr lang="en-US" baseline="-6000" dirty="0"/>
              <a:t>9</a:t>
            </a:r>
            <a:r>
              <a:rPr lang="en-US" dirty="0"/>
              <a:t> ... x</a:t>
            </a:r>
            <a:r>
              <a:rPr lang="en-US" baseline="-6000" dirty="0"/>
              <a:t>3</a:t>
            </a:r>
            <a:r>
              <a:rPr lang="en-US" dirty="0"/>
              <a:t> x</a:t>
            </a:r>
            <a:r>
              <a:rPr lang="en-US" baseline="-6000" dirty="0"/>
              <a:t>18</a:t>
            </a:r>
            <a:r>
              <a:rPr lang="en-US" dirty="0"/>
              <a:t> ... </a:t>
            </a:r>
          </a:p>
          <a:p>
            <a:pPr marL="1333500" lvl="1"/>
            <a:r>
              <a:rPr lang="en-US" dirty="0"/>
              <a:t>Consider x</a:t>
            </a:r>
            <a:r>
              <a:rPr lang="en-US" baseline="-6000" dirty="0"/>
              <a:t>3</a:t>
            </a:r>
            <a:r>
              <a:rPr lang="en-US" dirty="0"/>
              <a:t> x</a:t>
            </a:r>
            <a:r>
              <a:rPr lang="en-US" baseline="-6000" dirty="0"/>
              <a:t>18</a:t>
            </a:r>
            <a:r>
              <a:rPr lang="en-US" dirty="0"/>
              <a:t> ... (where 3 min index)</a:t>
            </a:r>
          </a:p>
          <a:p>
            <a:pPr marL="1333500" lvl="1"/>
            <a:r>
              <a:rPr lang="en-US" dirty="0">
                <a:cs typeface="Papyrus"/>
              </a:rPr>
              <a:t>α</a:t>
            </a:r>
            <a:r>
              <a:rPr lang="en-US" baseline="-6000" dirty="0"/>
              <a:t>1</a:t>
            </a:r>
            <a:r>
              <a:rPr lang="en-US" dirty="0"/>
              <a:t>x</a:t>
            </a:r>
            <a:r>
              <a:rPr lang="en-US" baseline="-6000" dirty="0"/>
              <a:t>1  </a:t>
            </a:r>
            <a:r>
              <a:rPr lang="en-US" dirty="0">
                <a:cs typeface="Papyrus"/>
              </a:rPr>
              <a:t>α</a:t>
            </a:r>
            <a:r>
              <a:rPr lang="en-US" baseline="-6000" dirty="0"/>
              <a:t>2</a:t>
            </a:r>
            <a:r>
              <a:rPr lang="en-US" dirty="0"/>
              <a:t>x</a:t>
            </a:r>
            <a:r>
              <a:rPr lang="en-US" baseline="-6000" dirty="0"/>
              <a:t>2  </a:t>
            </a:r>
            <a:r>
              <a:rPr lang="en-US" dirty="0"/>
              <a:t>x</a:t>
            </a:r>
            <a:r>
              <a:rPr lang="en-US" baseline="-6000" dirty="0"/>
              <a:t>3 </a:t>
            </a:r>
            <a:r>
              <a:rPr lang="en-US" dirty="0"/>
              <a:t>x</a:t>
            </a:r>
            <a:r>
              <a:rPr lang="en-US" baseline="-6000" dirty="0"/>
              <a:t>18</a:t>
            </a:r>
            <a:r>
              <a:rPr lang="en-US" dirty="0"/>
              <a:t> ... would be smaller than min bad</a:t>
            </a:r>
          </a:p>
        </p:txBody>
      </p:sp>
    </p:spTree>
  </p:cSld>
  <p:clrMapOvr>
    <a:masterClrMapping/>
  </p:clrMapOvr>
  <p:transition xmlns:p14="http://schemas.microsoft.com/office/powerpoint/2010/mai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
          <p:cNvSpPr>
            <a:spLocks noChangeArrowheads="1"/>
          </p:cNvSpPr>
          <p:nvPr>
            <p:ph type="title"/>
          </p:nvPr>
        </p:nvSpPr>
        <p:spPr>
          <a:xfrm>
            <a:off x="647700" y="130175"/>
            <a:ext cx="11709400" cy="2144713"/>
          </a:xfrm>
          <a:ln/>
        </p:spPr>
        <p:txBody>
          <a:bodyPr/>
          <a:lstStyle/>
          <a:p>
            <a:r>
              <a:rPr lang="en-US"/>
              <a:t>Contradiction</a:t>
            </a:r>
          </a:p>
        </p:txBody>
      </p:sp>
      <p:sp>
        <p:nvSpPr>
          <p:cNvPr id="301058" name="Rectangle 2"/>
          <p:cNvSpPr>
            <a:spLocks noChangeArrowheads="1"/>
          </p:cNvSpPr>
          <p:nvPr>
            <p:ph type="body" idx="1"/>
          </p:nvPr>
        </p:nvSpPr>
        <p:spPr>
          <a:ln/>
        </p:spPr>
        <p:txBody>
          <a:bodyPr/>
          <a:lstStyle/>
          <a:p>
            <a:pPr marL="382588" indent="-342900">
              <a:buClr>
                <a:srgbClr val="808080"/>
              </a:buClr>
              <a:buFont typeface="Comic Sans MS" charset="0"/>
              <a:buChar char="•"/>
            </a:pPr>
            <a:endParaRPr lang="en-US">
              <a:solidFill>
                <a:srgbClr val="808080"/>
              </a:solidFill>
            </a:endParaRPr>
          </a:p>
          <a:p>
            <a:pPr marL="382588" indent="-342900">
              <a:buClr>
                <a:srgbClr val="808080"/>
              </a:buClr>
              <a:buFont typeface="Comic Sans MS" charset="0"/>
              <a:buChar char="•"/>
            </a:pPr>
            <a:endParaRPr lang="en-US">
              <a:solidFill>
                <a:srgbClr val="808080"/>
              </a:solidFill>
            </a:endParaRPr>
          </a:p>
          <a:p>
            <a:pPr marL="382588" indent="-342900">
              <a:buClr>
                <a:srgbClr val="800000"/>
              </a:buClr>
              <a:buFont typeface="Comic Sans MS" charset="0"/>
              <a:buChar char="•"/>
            </a:pPr>
            <a:endParaRPr lang="en-US">
              <a:solidFill>
                <a:srgbClr val="800000"/>
              </a:solidFill>
            </a:endParaRPr>
          </a:p>
          <a:p>
            <a:pPr marL="382588" indent="-342900">
              <a:buClr>
                <a:srgbClr val="CC3300"/>
              </a:buClr>
              <a:buFont typeface="Comic Sans MS" charset="0"/>
              <a:buChar char="•"/>
            </a:pPr>
            <a:r>
              <a:rPr lang="en-US">
                <a:solidFill>
                  <a:srgbClr val="CC3300"/>
                </a:solidFill>
              </a:rPr>
              <a:t>a</a:t>
            </a:r>
            <a:r>
              <a:rPr lang="en-US"/>
              <a:t>b </a:t>
            </a:r>
            <a:r>
              <a:rPr lang="en-US">
                <a:solidFill>
                  <a:srgbClr val="CC3300"/>
                </a:solidFill>
              </a:rPr>
              <a:t>a</a:t>
            </a:r>
            <a:r>
              <a:rPr lang="en-US">
                <a:solidFill>
                  <a:srgbClr val="008000"/>
                </a:solidFill>
              </a:rPr>
              <a:t>cd</a:t>
            </a:r>
            <a:r>
              <a:rPr lang="en-US"/>
              <a:t> </a:t>
            </a:r>
            <a:r>
              <a:rPr lang="en-US" sz="3800">
                <a:solidFill>
                  <a:srgbClr val="CC3300"/>
                </a:solidFill>
              </a:rPr>
              <a:t>  </a:t>
            </a:r>
            <a:r>
              <a:rPr lang="en-US">
                <a:solidFill>
                  <a:srgbClr val="CC3300"/>
                </a:solidFill>
              </a:rPr>
              <a:t>  </a:t>
            </a:r>
            <a:r>
              <a:rPr lang="en-US" sz="3400">
                <a:solidFill>
                  <a:srgbClr val="CC3300"/>
                </a:solidFill>
              </a:rPr>
              <a:t>  </a:t>
            </a:r>
            <a:r>
              <a:rPr lang="en-US">
                <a:solidFill>
                  <a:srgbClr val="CC3300"/>
                </a:solidFill>
              </a:rPr>
              <a:t> a</a:t>
            </a:r>
            <a:r>
              <a:rPr lang="en-US"/>
              <a:t>fda ...   </a:t>
            </a:r>
            <a:r>
              <a:rPr lang="en-US">
                <a:solidFill>
                  <a:srgbClr val="CC3300"/>
                </a:solidFill>
              </a:rPr>
              <a:t>a</a:t>
            </a:r>
            <a:r>
              <a:rPr lang="en-US"/>
              <a:t>a</a:t>
            </a:r>
            <a:r>
              <a:rPr lang="en-US">
                <a:solidFill>
                  <a:srgbClr val="008000"/>
                </a:solidFill>
              </a:rPr>
              <a:t>c</a:t>
            </a:r>
            <a:r>
              <a:rPr lang="en-US"/>
              <a:t>afa</a:t>
            </a:r>
            <a:r>
              <a:rPr lang="en-US">
                <a:solidFill>
                  <a:srgbClr val="008000"/>
                </a:solidFill>
              </a:rPr>
              <a:t>d  ...</a:t>
            </a:r>
          </a:p>
        </p:txBody>
      </p:sp>
    </p:spTree>
  </p:cSld>
  <p:clrMapOvr>
    <a:masterClrMapping/>
  </p:clrMapOvr>
  <p:transition xmlns:p14="http://schemas.microsoft.com/office/powerpoint/2010/mai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
          <p:cNvSpPr>
            <a:spLocks noChangeArrowheads="1"/>
          </p:cNvSpPr>
          <p:nvPr>
            <p:ph type="title"/>
          </p:nvPr>
        </p:nvSpPr>
        <p:spPr>
          <a:ln/>
        </p:spPr>
        <p:txBody>
          <a:bodyPr/>
          <a:lstStyle/>
          <a:p>
            <a:r>
              <a:rPr lang="en-US"/>
              <a:t>Corollary: Bag Ordering</a:t>
            </a:r>
          </a:p>
        </p:txBody>
      </p:sp>
      <p:sp>
        <p:nvSpPr>
          <p:cNvPr id="302082" name="Rectangle 2"/>
          <p:cNvSpPr>
            <a:spLocks noChangeArrowheads="1"/>
          </p:cNvSpPr>
          <p:nvPr>
            <p:ph type="body" idx="1"/>
          </p:nvPr>
        </p:nvSpPr>
        <p:spPr>
          <a:ln/>
        </p:spPr>
        <p:txBody>
          <a:bodyPr/>
          <a:lstStyle/>
          <a:p>
            <a:pPr marL="889000"/>
            <a:r>
              <a:rPr lang="en-US" dirty="0"/>
              <a:t>Given </a:t>
            </a:r>
            <a:r>
              <a:rPr lang="en-US" dirty="0" err="1"/>
              <a:t>wfo</a:t>
            </a:r>
            <a:r>
              <a:rPr lang="en-US" dirty="0"/>
              <a:t> </a:t>
            </a:r>
            <a:r>
              <a:rPr lang="en-US" dirty="0">
                <a:solidFill>
                  <a:srgbClr val="FF2712"/>
                </a:solidFill>
                <a:cs typeface="Apple Symbols" charset="0"/>
              </a:rPr>
              <a:t>≻</a:t>
            </a:r>
            <a:r>
              <a:rPr lang="en-US" dirty="0"/>
              <a:t> on elements X, consider bag order</a:t>
            </a:r>
          </a:p>
          <a:p>
            <a:pPr marL="889000">
              <a:spcBef>
                <a:spcPts val="400"/>
              </a:spcBef>
            </a:pPr>
            <a:r>
              <a:rPr lang="en-US" dirty="0"/>
              <a:t>Extend (by Zorn</a:t>
            </a:r>
            <a:r>
              <a:rPr lang="ja-JP" altLang="en-US" dirty="0">
                <a:latin typeface="Papyrus"/>
              </a:rPr>
              <a:t>’</a:t>
            </a:r>
            <a:r>
              <a:rPr lang="en-US" dirty="0"/>
              <a:t>s Lemma) to total well-order &gt;; X is </a:t>
            </a:r>
            <a:r>
              <a:rPr lang="en-US" dirty="0" err="1"/>
              <a:t>wqo</a:t>
            </a:r>
            <a:r>
              <a:rPr lang="en-US" dirty="0"/>
              <a:t> by ≥</a:t>
            </a:r>
          </a:p>
          <a:p>
            <a:pPr marL="889000">
              <a:spcBef>
                <a:spcPts val="400"/>
              </a:spcBef>
            </a:pPr>
            <a:r>
              <a:rPr lang="en-US" dirty="0"/>
              <a:t>By </a:t>
            </a:r>
            <a:r>
              <a:rPr lang="en-US" dirty="0" err="1"/>
              <a:t>Higman</a:t>
            </a:r>
            <a:r>
              <a:rPr lang="en-US" dirty="0"/>
              <a:t>, sequences X* are </a:t>
            </a:r>
            <a:r>
              <a:rPr lang="en-US" dirty="0" err="1"/>
              <a:t>wqo</a:t>
            </a:r>
            <a:endParaRPr lang="en-US" dirty="0"/>
          </a:p>
          <a:p>
            <a:pPr marL="889000">
              <a:spcBef>
                <a:spcPts val="400"/>
              </a:spcBef>
            </a:pPr>
            <a:r>
              <a:rPr lang="en-US" dirty="0"/>
              <a:t>Were there an infinite descending sequence {bi} of </a:t>
            </a:r>
            <a:r>
              <a:rPr lang="en-US" dirty="0" err="1"/>
              <a:t>multisets</a:t>
            </a:r>
            <a:r>
              <a:rPr lang="en-US" dirty="0"/>
              <a:t> </a:t>
            </a:r>
            <a:r>
              <a:rPr lang="en-US" dirty="0" err="1"/>
              <a:t>wrt</a:t>
            </a:r>
            <a:r>
              <a:rPr lang="en-US" dirty="0"/>
              <a:t> </a:t>
            </a:r>
            <a:r>
              <a:rPr lang="en-US" dirty="0">
                <a:solidFill>
                  <a:srgbClr val="FF2712"/>
                </a:solidFill>
                <a:cs typeface="Apple Symbols" charset="0"/>
              </a:rPr>
              <a:t>≻</a:t>
            </a:r>
            <a:r>
              <a:rPr lang="en-US" dirty="0"/>
              <a:t>, it would be decreasing </a:t>
            </a:r>
            <a:r>
              <a:rPr lang="en-US" dirty="0" err="1"/>
              <a:t>wrt</a:t>
            </a:r>
            <a:r>
              <a:rPr lang="en-US" dirty="0"/>
              <a:t> &gt; </a:t>
            </a:r>
          </a:p>
          <a:p>
            <a:pPr marL="889000">
              <a:spcBef>
                <a:spcPts val="400"/>
              </a:spcBef>
            </a:pPr>
            <a:r>
              <a:rPr lang="en-US" dirty="0"/>
              <a:t>By </a:t>
            </a:r>
            <a:r>
              <a:rPr lang="en-US" dirty="0" err="1"/>
              <a:t>Higman</a:t>
            </a:r>
            <a:r>
              <a:rPr lang="en-US" dirty="0"/>
              <a:t>, there</a:t>
            </a:r>
            <a:r>
              <a:rPr lang="ja-JP" altLang="en-US" dirty="0">
                <a:latin typeface="Papyrus"/>
              </a:rPr>
              <a:t>’</a:t>
            </a:r>
            <a:r>
              <a:rPr lang="en-US" dirty="0"/>
              <a:t>s a pair </a:t>
            </a:r>
            <a:r>
              <a:rPr lang="en-US" dirty="0" err="1"/>
              <a:t>bj</a:t>
            </a:r>
            <a:r>
              <a:rPr lang="en-US" dirty="0"/>
              <a:t> ≤ </a:t>
            </a:r>
            <a:r>
              <a:rPr lang="en-US" dirty="0" err="1"/>
              <a:t>bk</a:t>
            </a:r>
            <a:r>
              <a:rPr lang="en-US" dirty="0"/>
              <a:t>; by bag order </a:t>
            </a:r>
            <a:r>
              <a:rPr lang="en-US" dirty="0" err="1"/>
              <a:t>bj</a:t>
            </a:r>
            <a:r>
              <a:rPr lang="en-US" dirty="0"/>
              <a:t> &gt; </a:t>
            </a:r>
            <a:r>
              <a:rPr lang="en-US" dirty="0" err="1"/>
              <a:t>bk</a:t>
            </a:r>
            <a:endParaRPr lang="en-US" dirty="0"/>
          </a:p>
        </p:txBody>
      </p:sp>
    </p:spTree>
  </p:cSld>
  <p:clrMapOvr>
    <a:masterClrMapping/>
  </p:clrMapOvr>
  <p:transition xmlns:p14="http://schemas.microsoft.com/office/powerpoint/2010/mai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
          <p:cNvSpPr>
            <a:spLocks noChangeArrowheads="1"/>
          </p:cNvSpPr>
          <p:nvPr>
            <p:ph type="title"/>
          </p:nvPr>
        </p:nvSpPr>
        <p:spPr>
          <a:ln/>
        </p:spPr>
        <p:txBody>
          <a:bodyPr/>
          <a:lstStyle/>
          <a:p>
            <a:r>
              <a:rPr lang="en-US"/>
              <a:t>Termination</a:t>
            </a:r>
          </a:p>
        </p:txBody>
      </p:sp>
      <p:sp>
        <p:nvSpPr>
          <p:cNvPr id="303106" name="Rectangle 2"/>
          <p:cNvSpPr>
            <a:spLocks noChangeArrowheads="1"/>
          </p:cNvSpPr>
          <p:nvPr>
            <p:ph type="body" idx="1"/>
          </p:nvPr>
        </p:nvSpPr>
        <p:spPr>
          <a:ln/>
        </p:spPr>
        <p:txBody>
          <a:bodyPr/>
          <a:lstStyle/>
          <a:p>
            <a:r>
              <a:rPr lang="en-US"/>
              <a:t>6. Tree Orderings</a:t>
            </a:r>
          </a:p>
        </p:txBody>
      </p:sp>
    </p:spTree>
  </p:cSld>
  <p:clrMapOvr>
    <a:masterClrMapping/>
  </p:clrMapOvr>
  <p:transition xmlns:p14="http://schemas.microsoft.com/office/powerpoint/2010/mai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
          <p:cNvSpPr>
            <a:spLocks noChangeArrowheads="1"/>
          </p:cNvSpPr>
          <p:nvPr>
            <p:ph type="title"/>
          </p:nvPr>
        </p:nvSpPr>
        <p:spPr>
          <a:ln/>
        </p:spPr>
        <p:txBody>
          <a:bodyPr/>
          <a:lstStyle/>
          <a:p>
            <a:r>
              <a:rPr lang="en-US"/>
              <a:t>Symbolic Computation</a:t>
            </a:r>
          </a:p>
        </p:txBody>
      </p:sp>
      <p:sp>
        <p:nvSpPr>
          <p:cNvPr id="304130" name="Rectangle 2"/>
          <p:cNvSpPr>
            <a:spLocks noChangeArrowheads="1"/>
          </p:cNvSpPr>
          <p:nvPr>
            <p:ph type="body" idx="1"/>
          </p:nvPr>
        </p:nvSpPr>
        <p:spPr>
          <a:ln/>
        </p:spPr>
        <p:txBody>
          <a:bodyPr/>
          <a:lstStyle/>
          <a:p>
            <a:pPr marL="889000"/>
            <a:r>
              <a:rPr lang="en-US"/>
              <a:t>Dt = 1</a:t>
            </a:r>
          </a:p>
          <a:p>
            <a:pPr marL="889000"/>
            <a:r>
              <a:rPr lang="en-US"/>
              <a:t>Dc = 0</a:t>
            </a:r>
          </a:p>
          <a:p>
            <a:pPr marL="889000"/>
            <a:r>
              <a:rPr lang="en-US"/>
              <a:t>D(x+y) = Dx + Dy</a:t>
            </a:r>
          </a:p>
          <a:p>
            <a:pPr marL="889000"/>
            <a:r>
              <a:rPr lang="en-US"/>
              <a:t>D(xy) = xDy + yDx</a:t>
            </a:r>
          </a:p>
          <a:p>
            <a:pPr marL="889000"/>
            <a:r>
              <a:rPr lang="en-US"/>
              <a:t>...</a:t>
            </a:r>
          </a:p>
        </p:txBody>
      </p:sp>
    </p:spTree>
  </p:cSld>
  <p:clrMapOvr>
    <a:masterClrMapping/>
  </p:clrMapOvr>
  <p:transition xmlns:p14="http://schemas.microsoft.com/office/powerpoint/2010/mai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
          <p:cNvSpPr>
            <a:spLocks noChangeArrowheads="1"/>
          </p:cNvSpPr>
          <p:nvPr>
            <p:ph type="title"/>
          </p:nvPr>
        </p:nvSpPr>
        <p:spPr>
          <a:xfrm>
            <a:off x="558800" y="635000"/>
            <a:ext cx="11950700" cy="2108200"/>
          </a:xfrm>
          <a:ln/>
        </p:spPr>
        <p:txBody>
          <a:bodyPr/>
          <a:lstStyle/>
          <a:p>
            <a:r>
              <a:rPr lang="en-US"/>
              <a:t>Exponential Interpretation</a:t>
            </a:r>
          </a:p>
        </p:txBody>
      </p:sp>
      <p:sp>
        <p:nvSpPr>
          <p:cNvPr id="305154" name="Rectangle 2"/>
          <p:cNvSpPr>
            <a:spLocks noChangeArrowheads="1"/>
          </p:cNvSpPr>
          <p:nvPr>
            <p:ph type="body" idx="1"/>
          </p:nvPr>
        </p:nvSpPr>
        <p:spPr>
          <a:ln/>
        </p:spPr>
        <p:txBody>
          <a:bodyPr/>
          <a:lstStyle/>
          <a:p>
            <a:pPr marL="889000"/>
            <a:r>
              <a:rPr lang="en-US"/>
              <a:t>[Dx] = 3</a:t>
            </a:r>
            <a:r>
              <a:rPr lang="en-US" baseline="32000"/>
              <a:t>[x]</a:t>
            </a:r>
          </a:p>
          <a:p>
            <a:pPr marL="889000"/>
            <a:r>
              <a:rPr lang="en-US"/>
              <a:t>[t] = [c] = 3</a:t>
            </a:r>
          </a:p>
          <a:p>
            <a:pPr marL="889000"/>
            <a:r>
              <a:rPr lang="en-US"/>
              <a:t>[x+y] = ... = [xy] = [x] + [y]</a:t>
            </a:r>
          </a:p>
        </p:txBody>
      </p:sp>
    </p:spTree>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14427200" cy="2342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
          <p:cNvSpPr>
            <a:spLocks noChangeArrowheads="1"/>
          </p:cNvSpPr>
          <p:nvPr>
            <p:ph type="title"/>
          </p:nvPr>
        </p:nvSpPr>
        <p:spPr>
          <a:ln/>
        </p:spPr>
        <p:txBody>
          <a:bodyPr/>
          <a:lstStyle/>
          <a:p>
            <a:r>
              <a:rPr lang="en-US"/>
              <a:t>WQO</a:t>
            </a:r>
          </a:p>
        </p:txBody>
      </p:sp>
      <p:sp>
        <p:nvSpPr>
          <p:cNvPr id="306178" name="Rectangle 2"/>
          <p:cNvSpPr>
            <a:spLocks noChangeArrowheads="1"/>
          </p:cNvSpPr>
          <p:nvPr>
            <p:ph type="body" idx="1"/>
          </p:nvPr>
        </p:nvSpPr>
        <p:spPr>
          <a:ln/>
        </p:spPr>
        <p:txBody>
          <a:bodyPr/>
          <a:lstStyle/>
          <a:p>
            <a:pPr marL="889000"/>
            <a:r>
              <a:rPr lang="en-US"/>
              <a:t>Standard: wf and no inf antichain</a:t>
            </a:r>
          </a:p>
          <a:p>
            <a:pPr marL="889000"/>
            <a:r>
              <a:rPr lang="en-US"/>
              <a:t>Simple: Every infinite sequence has an ordered pair</a:t>
            </a:r>
          </a:p>
          <a:p>
            <a:pPr marL="889000"/>
            <a:r>
              <a:rPr lang="en-US"/>
              <a:t>Useful: Every infinite sequence contains an infinite non-decreasing chain</a:t>
            </a:r>
          </a:p>
          <a:p>
            <a:pPr marL="1333500" lvl="1"/>
            <a:r>
              <a:rPr lang="en-US"/>
              <a:t>Why?  -- Ramsey</a:t>
            </a:r>
          </a:p>
        </p:txBody>
      </p:sp>
    </p:spTree>
  </p:cSld>
  <p:clrMapOvr>
    <a:masterClrMapping/>
  </p:clrMapOvr>
  <p:transition xmlns:p14="http://schemas.microsoft.com/office/powerpoint/2010/mai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1"/>
          <p:cNvSpPr>
            <a:spLocks noChangeArrowheads="1"/>
          </p:cNvSpPr>
          <p:nvPr>
            <p:ph type="title"/>
          </p:nvPr>
        </p:nvSpPr>
        <p:spPr>
          <a:ln/>
        </p:spPr>
        <p:txBody>
          <a:bodyPr/>
          <a:lstStyle/>
          <a:p>
            <a:r>
              <a:rPr lang="en-US"/>
              <a:t>Corollary</a:t>
            </a:r>
          </a:p>
        </p:txBody>
      </p:sp>
      <p:sp>
        <p:nvSpPr>
          <p:cNvPr id="307202" name="Rectangle 2"/>
          <p:cNvSpPr>
            <a:spLocks noChangeArrowheads="1"/>
          </p:cNvSpPr>
          <p:nvPr>
            <p:ph type="body" idx="1"/>
          </p:nvPr>
        </p:nvSpPr>
        <p:spPr>
          <a:ln/>
        </p:spPr>
        <p:txBody>
          <a:bodyPr/>
          <a:lstStyle/>
          <a:p>
            <a:pPr marL="889000"/>
            <a:r>
              <a:rPr lang="en-US"/>
              <a:t>Multiset ordering</a:t>
            </a:r>
          </a:p>
          <a:p>
            <a:pPr marL="889000"/>
            <a:r>
              <a:rPr lang="en-US"/>
              <a:t>Bounded-arity tree ordering</a:t>
            </a:r>
          </a:p>
        </p:txBody>
      </p:sp>
    </p:spTree>
  </p:cSld>
  <p:clrMapOvr>
    <a:masterClrMapping/>
  </p:clrMapOvr>
  <p:transition xmlns:p14="http://schemas.microsoft.com/office/powerpoint/2010/mai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1"/>
          <p:cNvSpPr>
            <a:spLocks noChangeArrowheads="1"/>
          </p:cNvSpPr>
          <p:nvPr>
            <p:ph type="title"/>
          </p:nvPr>
        </p:nvSpPr>
        <p:spPr>
          <a:xfrm>
            <a:off x="647700" y="130175"/>
            <a:ext cx="11709400" cy="2144713"/>
          </a:xfrm>
          <a:ln/>
        </p:spPr>
        <p:txBody>
          <a:bodyPr/>
          <a:lstStyle/>
          <a:p>
            <a:r>
              <a:rPr lang="en-US"/>
              <a:t>Tree Embedding</a:t>
            </a:r>
          </a:p>
        </p:txBody>
      </p:sp>
      <p:pic>
        <p:nvPicPr>
          <p:cNvPr id="3082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625600"/>
            <a:ext cx="82677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
          <p:cNvSpPr>
            <a:spLocks noChangeArrowheads="1"/>
          </p:cNvSpPr>
          <p:nvPr>
            <p:ph type="title"/>
          </p:nvPr>
        </p:nvSpPr>
        <p:spPr>
          <a:xfrm>
            <a:off x="647700" y="130175"/>
            <a:ext cx="11709400" cy="2144713"/>
          </a:xfrm>
          <a:ln/>
        </p:spPr>
        <p:txBody>
          <a:bodyPr/>
          <a:lstStyle/>
          <a:p>
            <a:r>
              <a:rPr lang="en-US" dirty="0" err="1"/>
              <a:t>Kruskal</a:t>
            </a:r>
            <a:r>
              <a:rPr lang="ja-JP" altLang="en-US" dirty="0">
                <a:latin typeface="Papyrus"/>
              </a:rPr>
              <a:t>’</a:t>
            </a:r>
            <a:r>
              <a:rPr lang="en-US" dirty="0"/>
              <a:t>s Tree Theorem</a:t>
            </a:r>
          </a:p>
        </p:txBody>
      </p:sp>
      <p:sp>
        <p:nvSpPr>
          <p:cNvPr id="309250" name="Rectangle 2"/>
          <p:cNvSpPr>
            <a:spLocks noChangeArrowheads="1"/>
          </p:cNvSpPr>
          <p:nvPr>
            <p:ph type="body" idx="1"/>
          </p:nvPr>
        </p:nvSpPr>
        <p:spPr>
          <a:ln/>
        </p:spPr>
        <p:txBody>
          <a:bodyPr/>
          <a:lstStyle/>
          <a:p>
            <a:pPr marL="889000"/>
            <a:r>
              <a:rPr lang="en-US"/>
              <a:t>Every infinite sequence of trees (over a wqo alphabet) includes an embedding.</a:t>
            </a:r>
          </a:p>
        </p:txBody>
      </p:sp>
    </p:spTree>
  </p:cSld>
  <p:clrMapOvr>
    <a:masterClrMapping/>
  </p:clrMapOvr>
  <p:transition xmlns:p14="http://schemas.microsoft.com/office/powerpoint/2010/mai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
          <p:cNvSpPr>
            <a:spLocks noChangeArrowheads="1"/>
          </p:cNvSpPr>
          <p:nvPr>
            <p:ph type="title"/>
          </p:nvPr>
        </p:nvSpPr>
        <p:spPr>
          <a:xfrm>
            <a:off x="647700" y="130175"/>
            <a:ext cx="11709400" cy="2144713"/>
          </a:xfrm>
          <a:ln/>
        </p:spPr>
        <p:txBody>
          <a:bodyPr/>
          <a:lstStyle/>
          <a:p>
            <a:r>
              <a:rPr lang="en-US"/>
              <a:t>Good Sequence</a:t>
            </a:r>
          </a:p>
        </p:txBody>
      </p:sp>
      <p:pic>
        <p:nvPicPr>
          <p:cNvPr id="3102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3" y="2273300"/>
            <a:ext cx="8915400" cy="643572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60625"/>
            <a:ext cx="12395200" cy="927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279525"/>
            <a:ext cx="123063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216025"/>
            <a:ext cx="123190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
          <p:cNvSpPr>
            <a:spLocks noChangeArrowheads="1"/>
          </p:cNvSpPr>
          <p:nvPr>
            <p:ph type="title"/>
          </p:nvPr>
        </p:nvSpPr>
        <p:spPr>
          <a:xfrm>
            <a:off x="647700" y="130175"/>
            <a:ext cx="11709400" cy="2144713"/>
          </a:xfrm>
          <a:ln/>
        </p:spPr>
        <p:txBody>
          <a:bodyPr/>
          <a:lstStyle/>
          <a:p>
            <a:endParaRPr lang="en-US"/>
          </a:p>
        </p:txBody>
      </p:sp>
      <p:pic>
        <p:nvPicPr>
          <p:cNvPr id="3143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11899900" cy="7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
          <p:cNvSpPr>
            <a:spLocks noChangeArrowheads="1"/>
          </p:cNvSpPr>
          <p:nvPr>
            <p:ph type="title"/>
          </p:nvPr>
        </p:nvSpPr>
        <p:spPr>
          <a:xfrm>
            <a:off x="647700" y="130175"/>
            <a:ext cx="11709400" cy="2144713"/>
          </a:xfrm>
          <a:ln/>
        </p:spPr>
        <p:txBody>
          <a:bodyPr/>
          <a:lstStyle/>
          <a:p>
            <a:endParaRPr lang="en-US"/>
          </a:p>
        </p:txBody>
      </p:sp>
      <p:pic>
        <p:nvPicPr>
          <p:cNvPr id="3153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524125"/>
            <a:ext cx="11264900" cy="842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522413"/>
            <a:ext cx="12673012"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
          <p:cNvSpPr>
            <a:spLocks noChangeArrowheads="1"/>
          </p:cNvSpPr>
          <p:nvPr>
            <p:ph type="title"/>
          </p:nvPr>
        </p:nvSpPr>
        <p:spPr>
          <a:xfrm>
            <a:off x="647700" y="130175"/>
            <a:ext cx="11709400" cy="2144713"/>
          </a:xfrm>
          <a:ln/>
        </p:spPr>
        <p:txBody>
          <a:bodyPr/>
          <a:lstStyle/>
          <a:p>
            <a:endParaRPr lang="en-US"/>
          </a:p>
        </p:txBody>
      </p:sp>
      <p:pic>
        <p:nvPicPr>
          <p:cNvPr id="3164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774825"/>
            <a:ext cx="11887200" cy="79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1"/>
          <p:cNvSpPr>
            <a:spLocks noChangeArrowheads="1"/>
          </p:cNvSpPr>
          <p:nvPr>
            <p:ph type="title"/>
          </p:nvPr>
        </p:nvSpPr>
        <p:spPr>
          <a:xfrm>
            <a:off x="647700" y="130175"/>
            <a:ext cx="11709400" cy="2144713"/>
          </a:xfrm>
          <a:ln/>
        </p:spPr>
        <p:txBody>
          <a:bodyPr/>
          <a:lstStyle/>
          <a:p>
            <a:endParaRPr lang="en-US"/>
          </a:p>
        </p:txBody>
      </p:sp>
      <p:pic>
        <p:nvPicPr>
          <p:cNvPr id="3174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952625"/>
            <a:ext cx="1172210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1"/>
          <p:cNvSpPr>
            <a:spLocks noChangeArrowheads="1"/>
          </p:cNvSpPr>
          <p:nvPr>
            <p:ph type="title"/>
          </p:nvPr>
        </p:nvSpPr>
        <p:spPr>
          <a:xfrm>
            <a:off x="647700" y="346075"/>
            <a:ext cx="11709400" cy="2144713"/>
          </a:xfrm>
          <a:ln/>
        </p:spPr>
        <p:txBody>
          <a:bodyPr/>
          <a:lstStyle/>
          <a:p>
            <a:r>
              <a:rPr lang="en-US"/>
              <a:t>Labels</a:t>
            </a:r>
          </a:p>
        </p:txBody>
      </p:sp>
      <p:pic>
        <p:nvPicPr>
          <p:cNvPr id="3184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1812925"/>
            <a:ext cx="11201400" cy="71247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
          <p:cNvSpPr>
            <a:spLocks noChangeArrowheads="1"/>
          </p:cNvSpPr>
          <p:nvPr>
            <p:ph type="title"/>
          </p:nvPr>
        </p:nvSpPr>
        <p:spPr>
          <a:ln/>
        </p:spPr>
        <p:txBody>
          <a:bodyPr/>
          <a:lstStyle/>
          <a:p>
            <a:r>
              <a:rPr lang="en-US"/>
              <a:t>Gremlins</a:t>
            </a:r>
          </a:p>
        </p:txBody>
      </p:sp>
      <p:pic>
        <p:nvPicPr>
          <p:cNvPr id="31949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6226175"/>
            <a:ext cx="425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949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5926138"/>
            <a:ext cx="24892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1"/>
          <p:cNvSpPr>
            <a:spLocks noChangeArrowheads="1"/>
          </p:cNvSpPr>
          <p:nvPr>
            <p:ph type="title"/>
          </p:nvPr>
        </p:nvSpPr>
        <p:spPr>
          <a:ln/>
        </p:spPr>
        <p:txBody>
          <a:bodyPr/>
          <a:lstStyle/>
          <a:p>
            <a:r>
              <a:rPr lang="en-US"/>
              <a:t>Gremlins</a:t>
            </a:r>
          </a:p>
        </p:txBody>
      </p:sp>
      <p:pic>
        <p:nvPicPr>
          <p:cNvPr id="3205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113" y="6226175"/>
            <a:ext cx="4241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05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3416300"/>
            <a:ext cx="48133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1"/>
          <p:cNvSpPr>
            <a:spLocks noChangeArrowheads="1"/>
          </p:cNvSpPr>
          <p:nvPr>
            <p:ph type="body" idx="1"/>
          </p:nvPr>
        </p:nvSpPr>
        <p:spPr>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a:t>
            </a:r>
          </a:p>
          <a:p>
            <a:pPr marL="889000"/>
            <a:r>
              <a:rPr lang="en-US"/>
              <a:t>s &gt; t if s</a:t>
            </a:r>
            <a:r>
              <a:rPr lang="en-US" baseline="-6000"/>
              <a:t>i</a:t>
            </a:r>
            <a:r>
              <a:rPr lang="en-US">
                <a:cs typeface="Apple Symbols" charset="0"/>
              </a:rPr>
              <a:t> ≳ t for some i</a:t>
            </a:r>
            <a:endParaRPr lang="en-US"/>
          </a:p>
          <a:p>
            <a:pPr marL="889000"/>
            <a:r>
              <a:rPr lang="en-US"/>
              <a:t>s &gt; t if </a:t>
            </a:r>
          </a:p>
          <a:p>
            <a:pPr marL="1333500" lvl="1"/>
            <a:r>
              <a:rPr lang="en-US"/>
              <a:t>(f,{s</a:t>
            </a:r>
            <a:r>
              <a:rPr lang="en-US" baseline="-6000"/>
              <a:t>1</a:t>
            </a:r>
            <a:r>
              <a:rPr lang="en-US"/>
              <a:t>,...,s</a:t>
            </a:r>
            <a:r>
              <a:rPr lang="en-US" baseline="-6000"/>
              <a:t>m</a:t>
            </a:r>
            <a:r>
              <a:rPr lang="en-US"/>
              <a:t>}) &gt;</a:t>
            </a:r>
            <a:r>
              <a:rPr lang="en-US" baseline="-6000"/>
              <a:t>lex</a:t>
            </a:r>
            <a:r>
              <a:rPr lang="en-US"/>
              <a:t> (g,{t</a:t>
            </a:r>
            <a:r>
              <a:rPr lang="en-US" baseline="-6000"/>
              <a:t>1</a:t>
            </a:r>
            <a:r>
              <a:rPr lang="en-US"/>
              <a:t>,...,t</a:t>
            </a:r>
            <a:r>
              <a:rPr lang="en-US" baseline="-6000"/>
              <a:t>n</a:t>
            </a:r>
            <a:r>
              <a:rPr lang="en-US"/>
              <a:t>}) </a:t>
            </a:r>
          </a:p>
          <a:p>
            <a:pPr marL="1333500" lvl="1"/>
            <a:r>
              <a:rPr lang="en-US"/>
              <a:t>and s &gt; t</a:t>
            </a:r>
            <a:r>
              <a:rPr lang="en-US" baseline="-6000"/>
              <a:t>j</a:t>
            </a:r>
            <a:r>
              <a:rPr lang="en-US"/>
              <a:t> for all j</a:t>
            </a:r>
          </a:p>
        </p:txBody>
      </p:sp>
      <p:sp>
        <p:nvSpPr>
          <p:cNvPr id="321538" name="Rectangle 2"/>
          <p:cNvSpPr>
            <a:spLocks noChangeArrowheads="1"/>
          </p:cNvSpPr>
          <p:nvPr>
            <p:ph type="title"/>
          </p:nvPr>
        </p:nvSpPr>
        <p:spPr>
          <a:xfrm>
            <a:off x="711200" y="635000"/>
            <a:ext cx="11658600" cy="2108200"/>
          </a:xfrm>
          <a:ln/>
        </p:spPr>
        <p:txBody>
          <a:bodyPr/>
          <a:lstStyle/>
          <a:p>
            <a:r>
              <a:rPr lang="en-US"/>
              <a:t>Multiset Path Order</a:t>
            </a:r>
          </a:p>
        </p:txBody>
      </p:sp>
    </p:spTree>
  </p:cSld>
  <p:clrMapOvr>
    <a:masterClrMapping/>
  </p:clrMapOvr>
  <p:transition xmlns:p14="http://schemas.microsoft.com/office/powerpoint/2010/mai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1"/>
          <p:cNvSpPr>
            <a:spLocks noChangeArrowheads="1"/>
          </p:cNvSpPr>
          <p:nvPr>
            <p:ph type="title"/>
          </p:nvPr>
        </p:nvSpPr>
        <p:spPr>
          <a:ln/>
        </p:spPr>
        <p:txBody>
          <a:bodyPr/>
          <a:lstStyle/>
          <a:p>
            <a:r>
              <a:rPr lang="en-US"/>
              <a:t>Symbolic Computation</a:t>
            </a:r>
          </a:p>
        </p:txBody>
      </p:sp>
      <p:sp>
        <p:nvSpPr>
          <p:cNvPr id="322562" name="Rectangle 2"/>
          <p:cNvSpPr>
            <a:spLocks noChangeArrowheads="1"/>
          </p:cNvSpPr>
          <p:nvPr>
            <p:ph type="body" idx="1"/>
          </p:nvPr>
        </p:nvSpPr>
        <p:spPr>
          <a:ln/>
        </p:spPr>
        <p:txBody>
          <a:bodyPr/>
          <a:lstStyle/>
          <a:p>
            <a:pPr marL="889000"/>
            <a:r>
              <a:rPr lang="en-US"/>
              <a:t>Dt = 1</a:t>
            </a:r>
          </a:p>
          <a:p>
            <a:pPr marL="889000"/>
            <a:r>
              <a:rPr lang="en-US"/>
              <a:t>Dc = 0</a:t>
            </a:r>
          </a:p>
          <a:p>
            <a:pPr marL="889000"/>
            <a:r>
              <a:rPr lang="en-US"/>
              <a:t>D(x+y) = Dx + Dy</a:t>
            </a:r>
          </a:p>
          <a:p>
            <a:pPr marL="889000"/>
            <a:r>
              <a:rPr lang="en-US"/>
              <a:t>D(xy) = xDy + yDx</a:t>
            </a:r>
          </a:p>
          <a:p>
            <a:pPr marL="889000"/>
            <a:r>
              <a:rPr lang="en-US"/>
              <a:t>...</a:t>
            </a:r>
          </a:p>
        </p:txBody>
      </p:sp>
    </p:spTree>
  </p:cSld>
  <p:clrMapOvr>
    <a:masterClrMapping/>
  </p:clrMapOvr>
  <p:transition xmlns:p14="http://schemas.microsoft.com/office/powerpoint/2010/mai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1"/>
          <p:cNvSpPr>
            <a:spLocks noChangeArrowheads="1"/>
          </p:cNvSpPr>
          <p:nvPr>
            <p:ph type="title"/>
          </p:nvPr>
        </p:nvSpPr>
        <p:spPr>
          <a:ln/>
        </p:spPr>
        <p:txBody>
          <a:bodyPr/>
          <a:lstStyle/>
          <a:p>
            <a:r>
              <a:rPr lang="en-US"/>
              <a:t>Distributivity</a:t>
            </a:r>
          </a:p>
        </p:txBody>
      </p:sp>
      <p:sp>
        <p:nvSpPr>
          <p:cNvPr id="323586" name="Rectangle 2"/>
          <p:cNvSpPr>
            <a:spLocks noChangeArrowheads="1"/>
          </p:cNvSpPr>
          <p:nvPr>
            <p:ph type="body" idx="1"/>
          </p:nvPr>
        </p:nvSpPr>
        <p:spPr>
          <a:ln/>
        </p:spPr>
        <p:txBody>
          <a:bodyPr/>
          <a:lstStyle/>
          <a:p>
            <a:pPr marL="889000"/>
            <a:r>
              <a:rPr lang="en-US"/>
              <a:t>x(y+z) = xy + xz</a:t>
            </a:r>
          </a:p>
        </p:txBody>
      </p:sp>
    </p:spTree>
  </p:cSld>
  <p:clrMapOvr>
    <a:masterClrMapping/>
  </p:clrMapOvr>
  <p:transition xmlns:p14="http://schemas.microsoft.com/office/powerpoint/2010/mai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1"/>
          <p:cNvSpPr>
            <a:spLocks noChangeArrowheads="1"/>
          </p:cNvSpPr>
          <p:nvPr>
            <p:ph type="title"/>
          </p:nvPr>
        </p:nvSpPr>
        <p:spPr>
          <a:ln/>
        </p:spPr>
        <p:txBody>
          <a:bodyPr/>
          <a:lstStyle/>
          <a:p>
            <a:r>
              <a:rPr lang="en-US"/>
              <a:t>DNF</a:t>
            </a:r>
          </a:p>
        </p:txBody>
      </p:sp>
      <p:sp>
        <p:nvSpPr>
          <p:cNvPr id="324610" name="Rectangle 2"/>
          <p:cNvSpPr>
            <a:spLocks noChangeArrowheads="1"/>
          </p:cNvSpPr>
          <p:nvPr>
            <p:ph type="body" idx="1"/>
          </p:nvPr>
        </p:nvSpPr>
        <p:spPr>
          <a:ln/>
        </p:spPr>
        <p:txBody>
          <a:bodyPr/>
          <a:lstStyle/>
          <a:p>
            <a:pPr marL="889000"/>
            <a:r>
              <a:rPr lang="en-US"/>
              <a:t>¬ ¬x = x</a:t>
            </a:r>
          </a:p>
          <a:p>
            <a:pPr marL="889000"/>
            <a:r>
              <a:rPr lang="en-US">
                <a:cs typeface="Apple Symbols" charset="0"/>
              </a:rPr>
              <a:t>¬(x∨y) = (¬ x)∧(¬ y)</a:t>
            </a:r>
            <a:endParaRPr lang="en-US"/>
          </a:p>
          <a:p>
            <a:pPr marL="889000"/>
            <a:r>
              <a:rPr lang="en-US">
                <a:cs typeface="Apple Symbols" charset="0"/>
              </a:rPr>
              <a:t>¬(x∧y) = (¬ x)∨(¬ y)</a:t>
            </a:r>
            <a:endParaRPr lang="en-US"/>
          </a:p>
          <a:p>
            <a:pPr marL="889000"/>
            <a:r>
              <a:rPr lang="en-US">
                <a:cs typeface="Apple Symbols" charset="0"/>
              </a:rPr>
              <a:t>x∧(y∨z) = (x∧y)∨(x∧z)</a:t>
            </a:r>
            <a:endParaRPr lang="en-US"/>
          </a:p>
          <a:p>
            <a:pPr marL="889000"/>
            <a:r>
              <a:rPr lang="en-US">
                <a:cs typeface="Apple Symbols" charset="0"/>
              </a:rPr>
              <a:t>(y∨z)∧x = (y∧x)∨(z∧x)</a:t>
            </a:r>
            <a:endParaRPr lang="en-US"/>
          </a:p>
        </p:txBody>
      </p:sp>
    </p:spTree>
  </p:cSld>
  <p:clrMapOvr>
    <a:masterClrMapping/>
  </p:clrMapOvr>
  <p:transition xmlns:p14="http://schemas.microsoft.com/office/powerpoint/2010/mai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1"/>
          <p:cNvSpPr>
            <a:spLocks noChangeArrowheads="1"/>
          </p:cNvSpPr>
          <p:nvPr>
            <p:ph type="title"/>
          </p:nvPr>
        </p:nvSpPr>
        <p:spPr>
          <a:ln/>
        </p:spPr>
        <p:txBody>
          <a:bodyPr/>
          <a:lstStyle/>
          <a:p>
            <a:r>
              <a:rPr lang="en-US"/>
              <a:t>Simplification Order</a:t>
            </a:r>
          </a:p>
        </p:txBody>
      </p:sp>
      <p:sp>
        <p:nvSpPr>
          <p:cNvPr id="325634" name="Rectangle 2"/>
          <p:cNvSpPr>
            <a:spLocks noChangeArrowheads="1"/>
          </p:cNvSpPr>
          <p:nvPr>
            <p:ph type="body" idx="1"/>
          </p:nvPr>
        </p:nvSpPr>
        <p:spPr>
          <a:ln/>
        </p:spPr>
        <p:txBody>
          <a:bodyPr/>
          <a:lstStyle/>
          <a:p>
            <a:pPr marL="889000"/>
            <a:r>
              <a:rPr lang="en-US"/>
              <a:t>f(...,s</a:t>
            </a:r>
            <a:r>
              <a:rPr lang="en-US" baseline="-6000"/>
              <a:t>i</a:t>
            </a:r>
            <a:r>
              <a:rPr lang="en-US"/>
              <a:t>,...) &gt; s</a:t>
            </a:r>
            <a:r>
              <a:rPr lang="en-US" baseline="-6000"/>
              <a:t>i</a:t>
            </a:r>
            <a:endParaRPr lang="en-US"/>
          </a:p>
          <a:p>
            <a:pPr marL="889000"/>
            <a:r>
              <a:rPr lang="en-US"/>
              <a:t>s</a:t>
            </a:r>
            <a:r>
              <a:rPr lang="en-US" baseline="-6000"/>
              <a:t>i</a:t>
            </a:r>
            <a:r>
              <a:rPr lang="en-US"/>
              <a:t> &gt; t</a:t>
            </a:r>
            <a:r>
              <a:rPr lang="en-US" baseline="-6000"/>
              <a:t>i  </a:t>
            </a:r>
            <a:r>
              <a:rPr lang="en-US"/>
              <a:t>⇒ f(...,s</a:t>
            </a:r>
            <a:r>
              <a:rPr lang="en-US" baseline="-6000"/>
              <a:t>i</a:t>
            </a:r>
            <a:r>
              <a:rPr lang="en-US"/>
              <a:t>,...) &gt; f(...,t</a:t>
            </a:r>
            <a:r>
              <a:rPr lang="en-US" baseline="-6000"/>
              <a:t>i</a:t>
            </a:r>
            <a:r>
              <a:rPr lang="en-US"/>
              <a:t>,...) </a:t>
            </a:r>
          </a:p>
          <a:p>
            <a:pPr marL="889000"/>
            <a:r>
              <a:rPr lang="en-US"/>
              <a:t>Finite alphabet</a:t>
            </a:r>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ph type="title"/>
          </p:nvPr>
        </p:nvSpPr>
        <p:spPr>
          <a:xfrm>
            <a:off x="635000" y="381000"/>
            <a:ext cx="12204700" cy="1651000"/>
          </a:xfrm>
          <a:ln/>
        </p:spPr>
        <p:txBody>
          <a:bodyPr/>
          <a:lstStyle/>
          <a:p>
            <a:r>
              <a:rPr lang="en-US"/>
              <a:t>Software Correctness</a:t>
            </a:r>
          </a:p>
        </p:txBody>
      </p:sp>
      <p:sp>
        <p:nvSpPr>
          <p:cNvPr id="20482" name="Rectangle 2"/>
          <p:cNvSpPr>
            <a:spLocks noChangeArrowheads="1"/>
          </p:cNvSpPr>
          <p:nvPr>
            <p:ph type="body" idx="1"/>
          </p:nvPr>
        </p:nvSpPr>
        <p:spPr>
          <a:ln/>
        </p:spPr>
        <p:txBody>
          <a:bodyPr/>
          <a:lstStyle/>
          <a:p>
            <a:pPr marL="889000"/>
            <a:r>
              <a:rPr lang="en-US" dirty="0"/>
              <a:t>Outputs Are Correct</a:t>
            </a:r>
          </a:p>
          <a:p>
            <a:pPr marL="889000"/>
            <a:r>
              <a:rPr lang="en-US" u="sng" dirty="0">
                <a:solidFill>
                  <a:srgbClr val="DD2067"/>
                </a:solidFill>
              </a:rPr>
              <a:t>Terminates</a:t>
            </a:r>
            <a:r>
              <a:rPr lang="en-US" dirty="0"/>
              <a:t> (or </a:t>
            </a:r>
            <a:r>
              <a:rPr lang="en-US" dirty="0" err="1"/>
              <a:t>Doesn</a:t>
            </a:r>
            <a:r>
              <a:rPr lang="ja-JP" altLang="en-US" dirty="0">
                <a:latin typeface="Papyrus"/>
              </a:rPr>
              <a:t>’</a:t>
            </a:r>
            <a:r>
              <a:rPr lang="en-US" dirty="0"/>
              <a:t>t)</a:t>
            </a:r>
          </a:p>
          <a:p>
            <a:pPr marL="889000"/>
            <a:r>
              <a:rPr lang="en-US" dirty="0"/>
              <a:t>Resource issues</a:t>
            </a:r>
          </a:p>
          <a:p>
            <a:pPr marL="889000"/>
            <a:r>
              <a:rPr lang="en-US" dirty="0"/>
              <a:t>Accuracy Issues</a:t>
            </a:r>
          </a:p>
          <a:p>
            <a:pPr marL="889000"/>
            <a:r>
              <a:rPr lang="en-US" dirty="0"/>
              <a:t>Timing Issues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ph type="title"/>
          </p:nvPr>
        </p:nvSpPr>
        <p:spPr>
          <a:ln/>
        </p:spPr>
        <p:txBody>
          <a:bodyPr/>
          <a:lstStyle/>
          <a:p>
            <a:r>
              <a:rPr lang="en-US"/>
              <a:t>Invariants</a:t>
            </a:r>
          </a:p>
        </p:txBody>
      </p:sp>
      <p:sp>
        <p:nvSpPr>
          <p:cNvPr id="48130" name="Rectangle 2"/>
          <p:cNvSpPr>
            <a:spLocks noChangeArrowheads="1"/>
          </p:cNvSpPr>
          <p:nvPr>
            <p:ph type="body" idx="1"/>
          </p:nvPr>
        </p:nvSpPr>
        <p:spPr>
          <a:ln/>
        </p:spPr>
        <p:txBody>
          <a:bodyPr/>
          <a:lstStyle/>
          <a:p>
            <a:pPr marL="811213"/>
            <a:endParaRPr lang="en-US"/>
          </a:p>
          <a:p>
            <a:pPr marL="811213"/>
            <a:endParaRPr lang="en-US"/>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2273300"/>
            <a:ext cx="12395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
          <p:cNvSpPr>
            <a:spLocks noChangeArrowheads="1"/>
          </p:cNvSpPr>
          <p:nvPr>
            <p:ph type="title"/>
          </p:nvPr>
        </p:nvSpPr>
        <p:spPr>
          <a:ln/>
        </p:spPr>
        <p:txBody>
          <a:bodyPr/>
          <a:lstStyle/>
          <a:p>
            <a:r>
              <a:rPr lang="en-US"/>
              <a:t>Simplification Order</a:t>
            </a:r>
          </a:p>
        </p:txBody>
      </p:sp>
      <p:sp>
        <p:nvSpPr>
          <p:cNvPr id="326658" name="Rectangle 2"/>
          <p:cNvSpPr>
            <a:spLocks noChangeArrowheads="1"/>
          </p:cNvSpPr>
          <p:nvPr>
            <p:ph type="body" idx="1"/>
          </p:nvPr>
        </p:nvSpPr>
        <p:spPr>
          <a:ln/>
        </p:spPr>
        <p:txBody>
          <a:bodyPr/>
          <a:lstStyle/>
          <a:p>
            <a:pPr marL="889000"/>
            <a:r>
              <a:rPr lang="en-US"/>
              <a:t>f(...,s</a:t>
            </a:r>
            <a:r>
              <a:rPr lang="en-US" baseline="-6000"/>
              <a:t>i</a:t>
            </a:r>
            <a:r>
              <a:rPr lang="en-US"/>
              <a:t>,...) &gt; s</a:t>
            </a:r>
            <a:r>
              <a:rPr lang="en-US" baseline="-6000"/>
              <a:t>i</a:t>
            </a:r>
            <a:endParaRPr lang="en-US"/>
          </a:p>
          <a:p>
            <a:pPr marL="889000"/>
            <a:r>
              <a:rPr lang="en-US"/>
              <a:t>s</a:t>
            </a:r>
            <a:r>
              <a:rPr lang="en-US" baseline="-6000"/>
              <a:t>i</a:t>
            </a:r>
            <a:r>
              <a:rPr lang="en-US"/>
              <a:t> &gt; t</a:t>
            </a:r>
            <a:r>
              <a:rPr lang="en-US" baseline="-6000"/>
              <a:t>i  </a:t>
            </a:r>
            <a:r>
              <a:rPr lang="en-US"/>
              <a:t>⇒ f(...,s</a:t>
            </a:r>
            <a:r>
              <a:rPr lang="en-US" baseline="-6000"/>
              <a:t>i</a:t>
            </a:r>
            <a:r>
              <a:rPr lang="en-US"/>
              <a:t>,...) &gt; f(...,t</a:t>
            </a:r>
            <a:r>
              <a:rPr lang="en-US" baseline="-6000"/>
              <a:t>i</a:t>
            </a:r>
            <a:r>
              <a:rPr lang="en-US"/>
              <a:t>,...) </a:t>
            </a:r>
          </a:p>
          <a:p>
            <a:pPr marL="889000"/>
            <a:r>
              <a:rPr lang="en-US"/>
              <a:t>f &gt; g</a:t>
            </a:r>
            <a:r>
              <a:rPr lang="en-US" baseline="-6000"/>
              <a:t>  </a:t>
            </a:r>
            <a:r>
              <a:rPr lang="en-US"/>
              <a:t>⇒ f(...,s</a:t>
            </a:r>
            <a:r>
              <a:rPr lang="en-US" baseline="-6000"/>
              <a:t>i</a:t>
            </a:r>
            <a:r>
              <a:rPr lang="en-US"/>
              <a:t>,...) &gt; g(...,s</a:t>
            </a:r>
            <a:r>
              <a:rPr lang="en-US" baseline="-6000"/>
              <a:t>i</a:t>
            </a:r>
            <a:r>
              <a:rPr lang="en-US"/>
              <a:t>,...) </a:t>
            </a:r>
          </a:p>
        </p:txBody>
      </p:sp>
    </p:spTree>
  </p:cSld>
  <p:clrMapOvr>
    <a:masterClrMapping/>
  </p:clrMapOvr>
  <p:transition xmlns:p14="http://schemas.microsoft.com/office/powerpoint/2010/mai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1"/>
          <p:cNvSpPr>
            <a:spLocks noChangeArrowheads="1"/>
          </p:cNvSpPr>
          <p:nvPr>
            <p:ph type="body" idx="1"/>
          </p:nvPr>
        </p:nvSpPr>
        <p:spPr>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a:t>
            </a:r>
          </a:p>
          <a:p>
            <a:pPr marL="889000"/>
            <a:r>
              <a:rPr lang="en-US"/>
              <a:t>s &gt; t if s</a:t>
            </a:r>
            <a:r>
              <a:rPr lang="en-US" baseline="-6000"/>
              <a:t>i</a:t>
            </a:r>
            <a:r>
              <a:rPr lang="en-US">
                <a:cs typeface="Apple Symbols" charset="0"/>
              </a:rPr>
              <a:t> ≳ t for some i</a:t>
            </a:r>
            <a:endParaRPr lang="en-US"/>
          </a:p>
          <a:p>
            <a:pPr marL="889000"/>
            <a:r>
              <a:rPr lang="en-US"/>
              <a:t>s &gt; t if </a:t>
            </a:r>
          </a:p>
          <a:p>
            <a:pPr marL="1333500" lvl="1"/>
            <a:r>
              <a:rPr lang="en-US"/>
              <a:t>(f,s</a:t>
            </a:r>
            <a:r>
              <a:rPr lang="en-US" baseline="-6000"/>
              <a:t>1</a:t>
            </a:r>
            <a:r>
              <a:rPr lang="en-US"/>
              <a:t>,...,s</a:t>
            </a:r>
            <a:r>
              <a:rPr lang="en-US" baseline="-6000"/>
              <a:t>m</a:t>
            </a:r>
            <a:r>
              <a:rPr lang="en-US"/>
              <a:t>) &gt;</a:t>
            </a:r>
            <a:r>
              <a:rPr lang="en-US" baseline="-6000"/>
              <a:t>lex</a:t>
            </a:r>
            <a:r>
              <a:rPr lang="en-US"/>
              <a:t> (g,t</a:t>
            </a:r>
            <a:r>
              <a:rPr lang="en-US" baseline="-6000"/>
              <a:t>1</a:t>
            </a:r>
            <a:r>
              <a:rPr lang="en-US"/>
              <a:t>,...,t</a:t>
            </a:r>
            <a:r>
              <a:rPr lang="en-US" baseline="-6000"/>
              <a:t>n</a:t>
            </a:r>
            <a:r>
              <a:rPr lang="en-US"/>
              <a:t>) </a:t>
            </a:r>
          </a:p>
          <a:p>
            <a:pPr marL="1333500" lvl="1"/>
            <a:r>
              <a:rPr lang="en-US"/>
              <a:t>and s &gt; t</a:t>
            </a:r>
            <a:r>
              <a:rPr lang="en-US" baseline="-6000"/>
              <a:t>j</a:t>
            </a:r>
            <a:r>
              <a:rPr lang="en-US"/>
              <a:t> for all j</a:t>
            </a:r>
          </a:p>
        </p:txBody>
      </p:sp>
      <p:sp>
        <p:nvSpPr>
          <p:cNvPr id="327682" name="Rectangle 2"/>
          <p:cNvSpPr>
            <a:spLocks noChangeArrowheads="1"/>
          </p:cNvSpPr>
          <p:nvPr>
            <p:ph type="title"/>
          </p:nvPr>
        </p:nvSpPr>
        <p:spPr>
          <a:xfrm>
            <a:off x="711200" y="635000"/>
            <a:ext cx="11658600" cy="2108200"/>
          </a:xfrm>
          <a:ln/>
        </p:spPr>
        <p:txBody>
          <a:bodyPr/>
          <a:lstStyle/>
          <a:p>
            <a:r>
              <a:rPr lang="en-US"/>
              <a:t>Lexicographic Path Order</a:t>
            </a:r>
          </a:p>
        </p:txBody>
      </p:sp>
    </p:spTree>
  </p:cSld>
  <p:clrMapOvr>
    <a:masterClrMapping/>
  </p:clrMapOvr>
  <p:transition xmlns:p14="http://schemas.microsoft.com/office/powerpoint/2010/mai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1"/>
          <p:cNvSpPr>
            <a:spLocks noChangeArrowheads="1"/>
          </p:cNvSpPr>
          <p:nvPr>
            <p:ph type="body" idx="1"/>
          </p:nvPr>
        </p:nvSpPr>
        <p:spPr>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a:t>
            </a:r>
          </a:p>
          <a:p>
            <a:pPr marL="889000"/>
            <a:r>
              <a:rPr lang="en-US"/>
              <a:t>s &gt; t if s</a:t>
            </a:r>
            <a:r>
              <a:rPr lang="en-US" baseline="-6000"/>
              <a:t>i</a:t>
            </a:r>
            <a:r>
              <a:rPr lang="en-US">
                <a:cs typeface="Apple Symbols" charset="0"/>
              </a:rPr>
              <a:t> ≳ t for some i</a:t>
            </a:r>
            <a:endParaRPr lang="en-US"/>
          </a:p>
          <a:p>
            <a:pPr marL="889000"/>
            <a:r>
              <a:rPr lang="en-US"/>
              <a:t>s &gt; t if</a:t>
            </a:r>
          </a:p>
          <a:p>
            <a:pPr marL="1333500" lvl="1"/>
            <a:r>
              <a:rPr lang="en-US"/>
              <a:t>(f,s</a:t>
            </a:r>
            <a:r>
              <a:rPr lang="en-US" baseline="-6000"/>
              <a:t>1</a:t>
            </a:r>
            <a:r>
              <a:rPr lang="en-US"/>
              <a:t>,...,{s</a:t>
            </a:r>
            <a:r>
              <a:rPr lang="en-US" baseline="-6000"/>
              <a:t>i</a:t>
            </a:r>
            <a:r>
              <a:rPr lang="en-US"/>
              <a:t>,...,s</a:t>
            </a:r>
            <a:r>
              <a:rPr lang="en-US" baseline="-6000"/>
              <a:t>m</a:t>
            </a:r>
            <a:r>
              <a:rPr lang="en-US"/>
              <a:t>}) &gt;</a:t>
            </a:r>
            <a:r>
              <a:rPr lang="en-US" baseline="-6000"/>
              <a:t>lex</a:t>
            </a:r>
            <a:r>
              <a:rPr lang="en-US"/>
              <a:t> (g,t</a:t>
            </a:r>
            <a:r>
              <a:rPr lang="en-US" baseline="-6000"/>
              <a:t>1</a:t>
            </a:r>
            <a:r>
              <a:rPr lang="en-US"/>
              <a:t>,...,{t</a:t>
            </a:r>
            <a:r>
              <a:rPr lang="en-US" baseline="-6000"/>
              <a:t>i</a:t>
            </a:r>
            <a:r>
              <a:rPr lang="en-US"/>
              <a:t>,...,t</a:t>
            </a:r>
            <a:r>
              <a:rPr lang="en-US" baseline="-6000"/>
              <a:t>n</a:t>
            </a:r>
            <a:r>
              <a:rPr lang="en-US"/>
              <a:t>}) </a:t>
            </a:r>
          </a:p>
          <a:p>
            <a:pPr marL="1333500" lvl="1"/>
            <a:r>
              <a:rPr lang="en-US"/>
              <a:t>and s &gt; t</a:t>
            </a:r>
            <a:r>
              <a:rPr lang="en-US" baseline="-6000"/>
              <a:t>j</a:t>
            </a:r>
            <a:r>
              <a:rPr lang="en-US"/>
              <a:t> for all j</a:t>
            </a:r>
          </a:p>
        </p:txBody>
      </p:sp>
      <p:sp>
        <p:nvSpPr>
          <p:cNvPr id="328706" name="Rectangle 2"/>
          <p:cNvSpPr>
            <a:spLocks noChangeArrowheads="1"/>
          </p:cNvSpPr>
          <p:nvPr>
            <p:ph type="title"/>
          </p:nvPr>
        </p:nvSpPr>
        <p:spPr>
          <a:xfrm>
            <a:off x="711200" y="635000"/>
            <a:ext cx="11658600" cy="2108200"/>
          </a:xfrm>
          <a:ln/>
        </p:spPr>
        <p:txBody>
          <a:bodyPr/>
          <a:lstStyle/>
          <a:p>
            <a:r>
              <a:rPr lang="en-US"/>
              <a:t>Recursive Path Order</a:t>
            </a:r>
          </a:p>
        </p:txBody>
      </p:sp>
    </p:spTree>
  </p:cSld>
  <p:clrMapOvr>
    <a:masterClrMapping/>
  </p:clrMapOvr>
  <p:transition xmlns:p14="http://schemas.microsoft.com/office/powerpoint/2010/mai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1"/>
          <p:cNvSpPr>
            <a:spLocks noChangeArrowheads="1"/>
          </p:cNvSpPr>
          <p:nvPr>
            <p:ph type="title"/>
          </p:nvPr>
        </p:nvSpPr>
        <p:spPr>
          <a:xfrm>
            <a:off x="1270000" y="635000"/>
            <a:ext cx="10464800" cy="2832100"/>
          </a:xfrm>
          <a:ln/>
        </p:spPr>
        <p:txBody>
          <a:bodyPr/>
          <a:lstStyle/>
          <a:p>
            <a:r>
              <a:rPr lang="en-US"/>
              <a:t>Weak </a:t>
            </a:r>
            <a:br>
              <a:rPr lang="en-US"/>
            </a:br>
            <a:r>
              <a:rPr lang="en-US"/>
              <a:t>Simplification Order</a:t>
            </a:r>
          </a:p>
        </p:txBody>
      </p:sp>
      <p:sp>
        <p:nvSpPr>
          <p:cNvPr id="329730" name="Rectangle 2"/>
          <p:cNvSpPr>
            <a:spLocks noChangeArrowheads="1"/>
          </p:cNvSpPr>
          <p:nvPr>
            <p:ph type="body" idx="1"/>
          </p:nvPr>
        </p:nvSpPr>
        <p:spPr>
          <a:ln/>
        </p:spPr>
        <p:txBody>
          <a:bodyPr/>
          <a:lstStyle/>
          <a:p>
            <a:pPr marL="889000"/>
            <a:r>
              <a:rPr lang="en-US"/>
              <a:t>f(...,s</a:t>
            </a:r>
            <a:r>
              <a:rPr lang="en-US" baseline="-6000"/>
              <a:t>i</a:t>
            </a:r>
            <a:r>
              <a:rPr lang="en-US">
                <a:cs typeface="Apple Symbols" charset="0"/>
              </a:rPr>
              <a:t>,...) ≳ s</a:t>
            </a:r>
            <a:r>
              <a:rPr lang="en-US" baseline="-6000"/>
              <a:t>i</a:t>
            </a:r>
            <a:endParaRPr lang="en-US"/>
          </a:p>
          <a:p>
            <a:pPr marL="889000"/>
            <a:r>
              <a:rPr lang="en-US"/>
              <a:t>s</a:t>
            </a:r>
            <a:r>
              <a:rPr lang="en-US" baseline="-6000"/>
              <a:t>i</a:t>
            </a:r>
            <a:r>
              <a:rPr lang="en-US">
                <a:cs typeface="Apple Symbols" charset="0"/>
              </a:rPr>
              <a:t> ≳ t</a:t>
            </a:r>
            <a:r>
              <a:rPr lang="en-US" baseline="-6000"/>
              <a:t>i  </a:t>
            </a:r>
            <a:r>
              <a:rPr lang="en-US"/>
              <a:t>⇒ f(...,s</a:t>
            </a:r>
            <a:r>
              <a:rPr lang="en-US" baseline="-6000"/>
              <a:t>i</a:t>
            </a:r>
            <a:r>
              <a:rPr lang="en-US">
                <a:cs typeface="Apple Symbols" charset="0"/>
              </a:rPr>
              <a:t>,...) ≳ f(...,t</a:t>
            </a:r>
            <a:r>
              <a:rPr lang="en-US" baseline="-6000"/>
              <a:t>i</a:t>
            </a:r>
            <a:r>
              <a:rPr lang="en-US"/>
              <a:t>,...) </a:t>
            </a:r>
          </a:p>
        </p:txBody>
      </p:sp>
    </p:spTree>
  </p:cSld>
  <p:clrMapOvr>
    <a:masterClrMapping/>
  </p:clrMapOvr>
  <p:transition xmlns:p14="http://schemas.microsoft.com/office/powerpoint/2010/mai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1"/>
          <p:cNvSpPr>
            <a:spLocks noChangeArrowheads="1"/>
          </p:cNvSpPr>
          <p:nvPr>
            <p:ph type="title"/>
          </p:nvPr>
        </p:nvSpPr>
        <p:spPr>
          <a:xfrm>
            <a:off x="647700" y="130175"/>
            <a:ext cx="11709400" cy="2144713"/>
          </a:xfrm>
          <a:ln/>
        </p:spPr>
        <p:txBody>
          <a:bodyPr/>
          <a:lstStyle/>
          <a:p>
            <a:r>
              <a:rPr lang="en-US"/>
              <a:t>Simplification Ordering</a:t>
            </a:r>
          </a:p>
        </p:txBody>
      </p:sp>
      <p:sp>
        <p:nvSpPr>
          <p:cNvPr id="330754" name="Rectangle 2"/>
          <p:cNvSpPr>
            <a:spLocks noChangeArrowheads="1"/>
          </p:cNvSpPr>
          <p:nvPr>
            <p:ph type="body" idx="1"/>
          </p:nvPr>
        </p:nvSpPr>
        <p:spPr>
          <a:ln/>
        </p:spPr>
        <p:txBody>
          <a:bodyPr/>
          <a:lstStyle/>
          <a:p>
            <a:pPr marL="889000"/>
            <a:endParaRPr lang="en-US"/>
          </a:p>
          <a:p>
            <a:pPr marL="889000"/>
            <a:r>
              <a:rPr lang="en-US"/>
              <a:t>(Weakly) Monotonic</a:t>
            </a:r>
          </a:p>
          <a:p>
            <a:pPr marL="889000"/>
            <a:r>
              <a:rPr lang="en-US"/>
              <a:t>(Weakly) Subterm</a:t>
            </a:r>
          </a:p>
          <a:p>
            <a:pPr marL="889000"/>
            <a:endParaRPr lang="en-US"/>
          </a:p>
          <a:p>
            <a:pPr marL="889000"/>
            <a:r>
              <a:rPr lang="en-US"/>
              <a:t>They are well-quasi-orders</a:t>
            </a:r>
          </a:p>
        </p:txBody>
      </p:sp>
    </p:spTree>
  </p:cSld>
  <p:clrMapOvr>
    <a:masterClrMapping/>
  </p:clrMapOvr>
  <p:transition xmlns:p14="http://schemas.microsoft.com/office/powerpoint/2010/mai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
          <p:cNvSpPr>
            <a:spLocks noChangeArrowheads="1"/>
          </p:cNvSpPr>
          <p:nvPr>
            <p:ph type="title"/>
          </p:nvPr>
        </p:nvSpPr>
        <p:spPr>
          <a:ln/>
        </p:spPr>
        <p:txBody>
          <a:bodyPr/>
          <a:lstStyle/>
          <a:p>
            <a:r>
              <a:rPr lang="en-US"/>
              <a:t>Termination</a:t>
            </a:r>
          </a:p>
        </p:txBody>
      </p:sp>
      <p:sp>
        <p:nvSpPr>
          <p:cNvPr id="331778" name="Rectangle 2"/>
          <p:cNvSpPr>
            <a:spLocks noChangeArrowheads="1"/>
          </p:cNvSpPr>
          <p:nvPr>
            <p:ph type="body" idx="1"/>
          </p:nvPr>
        </p:nvSpPr>
        <p:spPr>
          <a:ln/>
        </p:spPr>
        <p:txBody>
          <a:bodyPr/>
          <a:lstStyle/>
          <a:p>
            <a:r>
              <a:rPr lang="en-US"/>
              <a:t>7. Rewriting</a:t>
            </a:r>
          </a:p>
        </p:txBody>
      </p:sp>
    </p:spTree>
  </p:cSld>
  <p:clrMapOvr>
    <a:masterClrMapping/>
  </p:clrMapOvr>
  <p:transition xmlns:p14="http://schemas.microsoft.com/office/powerpoint/2010/mai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1"/>
          <p:cNvSpPr>
            <a:spLocks noChangeArrowheads="1"/>
          </p:cNvSpPr>
          <p:nvPr>
            <p:ph type="title"/>
          </p:nvPr>
        </p:nvSpPr>
        <p:spPr>
          <a:ln/>
        </p:spPr>
        <p:txBody>
          <a:bodyPr/>
          <a:lstStyle/>
          <a:p>
            <a:r>
              <a:rPr lang="en-US"/>
              <a:t>Fission</a:t>
            </a:r>
          </a:p>
        </p:txBody>
      </p:sp>
      <p:pic>
        <p:nvPicPr>
          <p:cNvPr id="33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3794125"/>
            <a:ext cx="115189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1700213"/>
            <a:ext cx="1037431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1"/>
          <p:cNvSpPr>
            <a:spLocks noChangeArrowheads="1"/>
          </p:cNvSpPr>
          <p:nvPr>
            <p:ph type="title"/>
          </p:nvPr>
        </p:nvSpPr>
        <p:spPr>
          <a:ln/>
        </p:spPr>
        <p:txBody>
          <a:bodyPr/>
          <a:lstStyle/>
          <a:p>
            <a:r>
              <a:rPr lang="en-US"/>
              <a:t>Better</a:t>
            </a:r>
          </a:p>
        </p:txBody>
      </p:sp>
      <p:sp>
        <p:nvSpPr>
          <p:cNvPr id="334850" name="Rectangle 2"/>
          <p:cNvSpPr>
            <a:spLocks noChangeArrowheads="1"/>
          </p:cNvSpPr>
          <p:nvPr>
            <p:ph type="body" idx="1"/>
          </p:nvPr>
        </p:nvSpPr>
        <p:spPr>
          <a:xfrm>
            <a:off x="1270000" y="2819400"/>
            <a:ext cx="10998200" cy="5842000"/>
          </a:xfrm>
          <a:ln/>
        </p:spPr>
        <p:txBody>
          <a:bodyPr/>
          <a:lstStyle/>
          <a:p>
            <a:pPr marL="889000"/>
            <a:r>
              <a:rPr lang="en-US"/>
              <a:t>d(a) = depth(a)</a:t>
            </a:r>
          </a:p>
          <a:p>
            <a:pPr marL="889000"/>
            <a:r>
              <a:rPr lang="en-US" sz="6400"/>
              <a:t>{ </a:t>
            </a:r>
            <a:r>
              <a:rPr lang="en-US"/>
              <a:t>{d(a) : a in A} : colony A </a:t>
            </a:r>
            <a:r>
              <a:rPr lang="en-US" sz="6400"/>
              <a:t>}</a:t>
            </a:r>
            <a:endParaRPr lang="en-US"/>
          </a:p>
          <a:p>
            <a:pPr marL="889000"/>
            <a:r>
              <a:rPr lang="en-US"/>
              <a:t>fission: depth decreases</a:t>
            </a:r>
          </a:p>
          <a:p>
            <a:pPr marL="889000"/>
            <a:r>
              <a:rPr lang="en-US"/>
              <a:t>fusion: one deep item removed</a:t>
            </a:r>
          </a:p>
        </p:txBody>
      </p:sp>
    </p:spTree>
  </p:cSld>
  <p:clrMapOvr>
    <a:masterClrMapping/>
  </p:clrMapOvr>
  <p:transition xmlns:p14="http://schemas.microsoft.com/office/powerpoint/2010/mai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1"/>
          <p:cNvSpPr>
            <a:spLocks noChangeArrowheads="1"/>
          </p:cNvSpPr>
          <p:nvPr>
            <p:ph type="title"/>
          </p:nvPr>
        </p:nvSpPr>
        <p:spPr>
          <a:ln/>
        </p:spPr>
        <p:txBody>
          <a:bodyPr/>
          <a:lstStyle/>
          <a:p>
            <a:r>
              <a:rPr lang="en-US">
                <a:cs typeface="Papyrus" charset="0"/>
              </a:rPr>
              <a:t>DNF0</a:t>
            </a:r>
            <a:endParaRPr lang="en-US"/>
          </a:p>
        </p:txBody>
      </p:sp>
      <p:sp>
        <p:nvSpPr>
          <p:cNvPr id="335874" name="Rectangle 2"/>
          <p:cNvSpPr>
            <a:spLocks noChangeArrowheads="1"/>
          </p:cNvSpPr>
          <p:nvPr>
            <p:ph type="body" idx="1"/>
          </p:nvPr>
        </p:nvSpPr>
        <p:spPr>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x)∧(¬ y)</a:t>
            </a:r>
            <a:endParaRPr lang="en-US"/>
          </a:p>
          <a:p>
            <a:pPr marL="889000">
              <a:buFont typeface="Papyrus" charset="0"/>
              <a:buChar char="•"/>
            </a:pPr>
            <a:r>
              <a:rPr lang="en-US">
                <a:cs typeface="Apple Symbols" charset="0"/>
              </a:rPr>
              <a:t>¬(x∧y) ➯ (¬ x)∨(¬ y)</a:t>
            </a:r>
            <a:endParaRPr lang="en-US"/>
          </a:p>
          <a:p>
            <a:pPr marL="889000">
              <a:buFont typeface="Papyrus" charset="0"/>
              <a:buChar char="•"/>
            </a:pPr>
            <a:r>
              <a:rPr lang="en-US">
                <a:cs typeface="Apple Symbols" charset="0"/>
              </a:rPr>
              <a:t>x∧(y∨z) ➯ (x∧y)∨(x∧z)</a:t>
            </a:r>
            <a:endParaRPr lang="en-US"/>
          </a:p>
          <a:p>
            <a:pPr marL="889000">
              <a:buFont typeface="Papyrus" charset="0"/>
              <a:buChar char="•"/>
            </a:pPr>
            <a:r>
              <a:rPr lang="en-US">
                <a:cs typeface="Apple Symbols" charset="0"/>
              </a:rPr>
              <a:t>(y∨z)∧x ➯ (y∧x)∨(z∧x)</a:t>
            </a:r>
            <a:endParaRPr lang="en-US"/>
          </a:p>
        </p:txBody>
      </p:sp>
    </p:spTree>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ph type="title"/>
          </p:nvPr>
        </p:nvSpPr>
        <p:spPr>
          <a:ln/>
        </p:spPr>
        <p:txBody>
          <a:bodyPr/>
          <a:lstStyle/>
          <a:p>
            <a:r>
              <a:rPr lang="en-US"/>
              <a:t>Invariants</a:t>
            </a:r>
          </a:p>
        </p:txBody>
      </p:sp>
      <p:sp>
        <p:nvSpPr>
          <p:cNvPr id="49154" name="Rectangle 2"/>
          <p:cNvSpPr>
            <a:spLocks noChangeArrowheads="1"/>
          </p:cNvSpPr>
          <p:nvPr>
            <p:ph type="body" idx="1"/>
          </p:nvPr>
        </p:nvSpPr>
        <p:spPr>
          <a:xfrm>
            <a:off x="1727200" y="2336800"/>
            <a:ext cx="10464800" cy="63881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49155" name="Rectangle 3"/>
          <p:cNvSpPr>
            <a:spLocks/>
          </p:cNvSpPr>
          <p:nvPr/>
        </p:nvSpPr>
        <p:spPr bwMode="auto">
          <a:xfrm>
            <a:off x="4921527" y="3711138"/>
            <a:ext cx="450981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dirty="0">
                <a:solidFill>
                  <a:srgbClr val="6E0500"/>
                </a:solidFill>
                <a:ea typeface="ＭＳ Ｐゴシック" charset="0"/>
                <a:cs typeface="Papyrus"/>
              </a:rPr>
              <a:t>1≤</a:t>
            </a:r>
            <a:r>
              <a:rPr lang="en-US" dirty="0">
                <a:solidFill>
                  <a:srgbClr val="6E0500"/>
                </a:solidFill>
                <a:ea typeface="ＭＳ Ｐゴシック" charset="0"/>
                <a:cs typeface="Gill Sans" charset="0"/>
              </a:rPr>
              <a:t>r</a:t>
            </a:r>
            <a:r>
              <a:rPr lang="en-US" dirty="0">
                <a:solidFill>
                  <a:srgbClr val="6E0500"/>
                </a:solidFill>
                <a:ea typeface="ＭＳ Ｐゴシック" charset="0"/>
                <a:cs typeface="Papyrus"/>
              </a:rPr>
              <a:t>≤n</a:t>
            </a:r>
          </a:p>
          <a:p>
            <a:pPr algn="r"/>
            <a:endParaRPr lang="en-US" dirty="0">
              <a:solidFill>
                <a:srgbClr val="6E0500"/>
              </a:solidFill>
              <a:ea typeface="ＭＳ Ｐゴシック" charset="0"/>
              <a:cs typeface="Papyrus"/>
            </a:endParaRPr>
          </a:p>
          <a:p>
            <a:pPr algn="r"/>
            <a:endParaRPr lang="en-US" dirty="0">
              <a:solidFill>
                <a:srgbClr val="6E0500"/>
              </a:solidFill>
              <a:ea typeface="ＭＳ Ｐゴシック" charset="0"/>
              <a:cs typeface="Papyrus"/>
            </a:endParaRPr>
          </a:p>
          <a:p>
            <a:pPr algn="r"/>
            <a:r>
              <a:rPr lang="en-US" dirty="0">
                <a:solidFill>
                  <a:srgbClr val="6E0500"/>
                </a:solidFill>
                <a:ea typeface="ＭＳ Ｐゴシック" charset="0"/>
                <a:cs typeface="Papyrus"/>
              </a:rPr>
              <a:t>1≤s≤r+1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1"/>
          <p:cNvSpPr>
            <a:spLocks noChangeArrowheads="1"/>
          </p:cNvSpPr>
          <p:nvPr>
            <p:ph type="title"/>
          </p:nvPr>
        </p:nvSpPr>
        <p:spPr>
          <a:ln/>
        </p:spPr>
        <p:txBody>
          <a:bodyPr/>
          <a:lstStyle/>
          <a:p>
            <a:r>
              <a:rPr lang="en-US">
                <a:cs typeface="Papyrus" charset="0"/>
              </a:rPr>
              <a:t>DNF1</a:t>
            </a:r>
            <a:endParaRPr lang="en-US"/>
          </a:p>
        </p:txBody>
      </p:sp>
      <p:sp>
        <p:nvSpPr>
          <p:cNvPr id="336898" name="Rectangle 2"/>
          <p:cNvSpPr>
            <a:spLocks noChangeArrowheads="1"/>
          </p:cNvSpPr>
          <p:nvPr>
            <p:ph type="body" idx="1"/>
          </p:nvPr>
        </p:nvSpPr>
        <p:spPr>
          <a:xfrm>
            <a:off x="1270000" y="1930400"/>
            <a:ext cx="10464800" cy="7772400"/>
          </a:xfrm>
          <a:ln/>
        </p:spPr>
        <p:txBody>
          <a:bodyPr/>
          <a:lstStyle/>
          <a:p>
            <a:pPr marL="889000">
              <a:buFont typeface="Papyrus" charset="0"/>
              <a:buChar char="•"/>
            </a:pPr>
            <a:r>
              <a:rPr lang="en-US">
                <a:cs typeface="Zapf Dingbats" charset="0"/>
              </a:rPr>
              <a:t>¬ ¬x ➯ x</a:t>
            </a:r>
            <a:endParaRPr lang="en-US"/>
          </a:p>
          <a:p>
            <a:pPr marL="889000">
              <a:spcBef>
                <a:spcPts val="1200"/>
              </a:spcBef>
              <a:buFont typeface="Papyrus" charset="0"/>
              <a:buChar char="•"/>
            </a:pPr>
            <a:r>
              <a:rPr lang="en-US">
                <a:cs typeface="Apple Symbols" charset="0"/>
              </a:rPr>
              <a:t>¬(x∨y) ➯ (¬ x)∧(¬ y)</a:t>
            </a:r>
            <a:endParaRPr lang="en-US"/>
          </a:p>
          <a:p>
            <a:pPr marL="889000">
              <a:spcBef>
                <a:spcPts val="1200"/>
              </a:spcBef>
              <a:buFont typeface="Papyrus" charset="0"/>
              <a:buChar char="•"/>
            </a:pPr>
            <a:r>
              <a:rPr lang="en-US">
                <a:cs typeface="Apple Symbols" charset="0"/>
              </a:rPr>
              <a:t>¬(x∧y) ➯ (¬ x)∨(¬ y)</a:t>
            </a:r>
            <a:endParaRPr lang="en-US"/>
          </a:p>
          <a:p>
            <a:pPr marL="889000">
              <a:spcBef>
                <a:spcPts val="1200"/>
              </a:spcBef>
              <a:buFont typeface="Papyrus" charset="0"/>
              <a:buChar char="•"/>
            </a:pPr>
            <a:r>
              <a:rPr lang="en-US">
                <a:cs typeface="Apple Symbols" charset="0"/>
              </a:rPr>
              <a:t>x∧(y∧z) ➯ (x∧y)∧z</a:t>
            </a:r>
            <a:endParaRPr lang="en-US"/>
          </a:p>
          <a:p>
            <a:pPr marL="889000">
              <a:spcBef>
                <a:spcPts val="1200"/>
              </a:spcBef>
              <a:buFont typeface="Papyrus" charset="0"/>
              <a:buChar char="•"/>
            </a:pPr>
            <a:r>
              <a:rPr lang="en-US">
                <a:cs typeface="Apple Symbols" charset="0"/>
              </a:rPr>
              <a:t>x∨(y∨z) ➯ (x∨y)∨z</a:t>
            </a:r>
            <a:endParaRPr lang="en-US"/>
          </a:p>
          <a:p>
            <a:pPr marL="889000">
              <a:spcBef>
                <a:spcPts val="1200"/>
              </a:spcBef>
              <a:buFont typeface="Papyrus" charset="0"/>
              <a:buChar char="•"/>
            </a:pPr>
            <a:r>
              <a:rPr lang="en-US">
                <a:cs typeface="Apple Symbols" charset="0"/>
              </a:rPr>
              <a:t>x∧(y∨z) ➯ (x∧y)∨(x∧z)</a:t>
            </a:r>
            <a:endParaRPr lang="en-US"/>
          </a:p>
          <a:p>
            <a:pPr marL="889000">
              <a:spcBef>
                <a:spcPts val="1200"/>
              </a:spcBef>
              <a:buFont typeface="Papyrus" charset="0"/>
              <a:buChar char="•"/>
            </a:pPr>
            <a:r>
              <a:rPr lang="en-US">
                <a:cs typeface="Apple Symbols" charset="0"/>
              </a:rPr>
              <a:t>(y∨z)∧x ➯ (y∧x)∨(z∧x)</a:t>
            </a:r>
            <a:endParaRPr lang="en-US"/>
          </a:p>
        </p:txBody>
      </p:sp>
    </p:spTree>
  </p:cSld>
  <p:clrMapOvr>
    <a:masterClrMapping/>
  </p:clrMapOvr>
  <p:transition xmlns:p14="http://schemas.microsoft.com/office/powerpoint/2010/mai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1"/>
          <p:cNvSpPr>
            <a:spLocks noChangeArrowheads="1"/>
          </p:cNvSpPr>
          <p:nvPr>
            <p:ph type="title"/>
          </p:nvPr>
        </p:nvSpPr>
        <p:spPr>
          <a:ln/>
        </p:spPr>
        <p:txBody>
          <a:bodyPr/>
          <a:lstStyle/>
          <a:p>
            <a:r>
              <a:rPr lang="en-US">
                <a:cs typeface="Papyrus" charset="0"/>
              </a:rPr>
              <a:t>DNF2</a:t>
            </a:r>
            <a:endParaRPr lang="en-US"/>
          </a:p>
        </p:txBody>
      </p:sp>
      <p:sp>
        <p:nvSpPr>
          <p:cNvPr id="337922" name="Rectangle 2"/>
          <p:cNvSpPr>
            <a:spLocks noChangeArrowheads="1"/>
          </p:cNvSpPr>
          <p:nvPr>
            <p:ph type="body" idx="1"/>
          </p:nvPr>
        </p:nvSpPr>
        <p:spPr>
          <a:xfrm>
            <a:off x="1270000" y="1930400"/>
            <a:ext cx="10464800" cy="7772400"/>
          </a:xfrm>
          <a:ln/>
        </p:spPr>
        <p:txBody>
          <a:bodyPr/>
          <a:lstStyle/>
          <a:p>
            <a:pPr marL="889000">
              <a:buFont typeface="Papyrus" charset="0"/>
              <a:buChar char="•"/>
            </a:pPr>
            <a:r>
              <a:rPr lang="en-US">
                <a:cs typeface="Zapf Dingbats" charset="0"/>
              </a:rPr>
              <a:t>¬ ¬x ➯ x</a:t>
            </a:r>
            <a:endParaRPr lang="en-US"/>
          </a:p>
          <a:p>
            <a:pPr marL="889000">
              <a:spcBef>
                <a:spcPts val="1200"/>
              </a:spcBef>
              <a:buFont typeface="Papyrus" charset="0"/>
              <a:buChar char="•"/>
            </a:pPr>
            <a:r>
              <a:rPr lang="en-US">
                <a:cs typeface="Apple Symbols" charset="0"/>
              </a:rPr>
              <a:t>¬(x∨y) ➯ (¬ x)∧(¬ y)</a:t>
            </a:r>
            <a:endParaRPr lang="en-US"/>
          </a:p>
          <a:p>
            <a:pPr marL="889000">
              <a:spcBef>
                <a:spcPts val="1200"/>
              </a:spcBef>
              <a:buFont typeface="Papyrus" charset="0"/>
              <a:buChar char="•"/>
            </a:pPr>
            <a:r>
              <a:rPr lang="en-US">
                <a:cs typeface="Apple Symbols" charset="0"/>
              </a:rPr>
              <a:t>¬(x∧y) ➯ (¬ x)∨(¬ y)</a:t>
            </a:r>
            <a:endParaRPr lang="en-US"/>
          </a:p>
          <a:p>
            <a:pPr marL="889000">
              <a:spcBef>
                <a:spcPts val="1200"/>
              </a:spcBef>
              <a:buFont typeface="Papyrus" charset="0"/>
              <a:buChar char="•"/>
            </a:pPr>
            <a:r>
              <a:rPr lang="en-US">
                <a:cs typeface="Apple Symbols" charset="0"/>
              </a:rPr>
              <a:t>(x∧y)∧z ➯ x∧(y∧z)</a:t>
            </a:r>
            <a:endParaRPr lang="en-US"/>
          </a:p>
          <a:p>
            <a:pPr marL="889000">
              <a:spcBef>
                <a:spcPts val="1200"/>
              </a:spcBef>
              <a:buFont typeface="Papyrus" charset="0"/>
              <a:buChar char="•"/>
            </a:pPr>
            <a:r>
              <a:rPr lang="en-US">
                <a:cs typeface="Apple Symbols" charset="0"/>
              </a:rPr>
              <a:t>x∨(y∨z) ➯ (x∨y)∨z</a:t>
            </a:r>
            <a:endParaRPr lang="en-US"/>
          </a:p>
          <a:p>
            <a:pPr marL="889000">
              <a:spcBef>
                <a:spcPts val="1200"/>
              </a:spcBef>
              <a:buFont typeface="Papyrus" charset="0"/>
              <a:buChar char="•"/>
            </a:pPr>
            <a:r>
              <a:rPr lang="en-US">
                <a:cs typeface="Apple Symbols" charset="0"/>
              </a:rPr>
              <a:t>x∧(y∨z) ➯ (x∧y)∨(x∧z)</a:t>
            </a:r>
            <a:endParaRPr lang="en-US"/>
          </a:p>
          <a:p>
            <a:pPr marL="889000">
              <a:spcBef>
                <a:spcPts val="1200"/>
              </a:spcBef>
              <a:buFont typeface="Papyrus" charset="0"/>
              <a:buChar char="•"/>
            </a:pPr>
            <a:r>
              <a:rPr lang="en-US">
                <a:cs typeface="Apple Symbols" charset="0"/>
              </a:rPr>
              <a:t>(y∨z)∧x ➯ (y∧x)∨(z∧x)</a:t>
            </a:r>
            <a:endParaRPr lang="en-US"/>
          </a:p>
        </p:txBody>
      </p:sp>
    </p:spTree>
  </p:cSld>
  <p:clrMapOvr>
    <a:masterClrMapping/>
  </p:clrMapOvr>
  <p:transition xmlns:p14="http://schemas.microsoft.com/office/powerpoint/2010/mai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1"/>
          <p:cNvSpPr>
            <a:spLocks noChangeArrowheads="1"/>
          </p:cNvSpPr>
          <p:nvPr>
            <p:ph type="title"/>
          </p:nvPr>
        </p:nvSpPr>
        <p:spPr>
          <a:ln/>
        </p:spPr>
        <p:txBody>
          <a:bodyPr/>
          <a:lstStyle/>
          <a:p>
            <a:r>
              <a:rPr lang="en-US">
                <a:cs typeface="Papyrus" charset="0"/>
              </a:rPr>
              <a:t>DNF3</a:t>
            </a:r>
            <a:endParaRPr lang="en-US"/>
          </a:p>
        </p:txBody>
      </p:sp>
      <p:sp>
        <p:nvSpPr>
          <p:cNvPr id="338946" name="Rectangle 2"/>
          <p:cNvSpPr>
            <a:spLocks noChangeArrowheads="1"/>
          </p:cNvSpPr>
          <p:nvPr>
            <p:ph type="body" idx="1"/>
          </p:nvPr>
        </p:nvSpPr>
        <p:spPr>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 ¬ x)∧(¬ ¬ ¬ y)</a:t>
            </a:r>
            <a:endParaRPr lang="en-US"/>
          </a:p>
          <a:p>
            <a:pPr marL="889000">
              <a:buFont typeface="Papyrus" charset="0"/>
              <a:buChar char="•"/>
            </a:pPr>
            <a:r>
              <a:rPr lang="en-US">
                <a:cs typeface="Apple Symbols" charset="0"/>
              </a:rPr>
              <a:t>¬(x∧y) ➯ (¬ ¬ ¬ x)∨(¬ ¬ ¬ y)</a:t>
            </a:r>
            <a:endParaRPr lang="en-US"/>
          </a:p>
          <a:p>
            <a:pPr marL="889000">
              <a:buFont typeface="Papyrus" charset="0"/>
              <a:buChar char="•"/>
            </a:pPr>
            <a:r>
              <a:rPr lang="en-US">
                <a:cs typeface="Apple Symbols" charset="0"/>
              </a:rPr>
              <a:t>x∧(y∨z) ➯ (x∧y)∨(x∧z)</a:t>
            </a:r>
            <a:endParaRPr lang="en-US"/>
          </a:p>
          <a:p>
            <a:pPr marL="889000">
              <a:buFont typeface="Papyrus" charset="0"/>
              <a:buChar char="•"/>
            </a:pPr>
            <a:r>
              <a:rPr lang="en-US">
                <a:cs typeface="Apple Symbols" charset="0"/>
              </a:rPr>
              <a:t>(y∨z)∧x ➯ (y∧x)∨(z∧x)</a:t>
            </a:r>
            <a:endParaRPr lang="en-US"/>
          </a:p>
        </p:txBody>
      </p:sp>
    </p:spTree>
  </p:cSld>
  <p:clrMapOvr>
    <a:masterClrMapping/>
  </p:clrMapOvr>
  <p:transition xmlns:p14="http://schemas.microsoft.com/office/powerpoint/2010/mai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
          <p:cNvSpPr>
            <a:spLocks noChangeArrowheads="1"/>
          </p:cNvSpPr>
          <p:nvPr>
            <p:ph type="title"/>
          </p:nvPr>
        </p:nvSpPr>
        <p:spPr>
          <a:ln/>
        </p:spPr>
        <p:txBody>
          <a:bodyPr/>
          <a:lstStyle/>
          <a:p>
            <a:r>
              <a:rPr lang="en-US">
                <a:cs typeface="Papyrus" charset="0"/>
              </a:rPr>
              <a:t>DNF3</a:t>
            </a:r>
            <a:endParaRPr lang="en-US"/>
          </a:p>
        </p:txBody>
      </p:sp>
      <p:sp>
        <p:nvSpPr>
          <p:cNvPr id="339970" name="Rectangle 2"/>
          <p:cNvSpPr>
            <a:spLocks noChangeArrowheads="1"/>
          </p:cNvSpPr>
          <p:nvPr>
            <p:ph type="body" idx="1"/>
          </p:nvPr>
        </p:nvSpPr>
        <p:spPr>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 ¬ x)∧(¬ ¬ ¬ y)</a:t>
            </a:r>
            <a:endParaRPr lang="en-US"/>
          </a:p>
          <a:p>
            <a:pPr marL="889000">
              <a:buFont typeface="Papyrus" charset="0"/>
              <a:buChar char="•"/>
            </a:pPr>
            <a:r>
              <a:rPr lang="en-US">
                <a:cs typeface="Apple Symbols" charset="0"/>
              </a:rPr>
              <a:t>¬(x∧y) ➯ (¬ ¬ ¬ x)∨(¬ ¬ ¬ y)</a:t>
            </a:r>
            <a:endParaRPr lang="en-US"/>
          </a:p>
          <a:p>
            <a:pPr marL="889000">
              <a:buFont typeface="Papyrus" charset="0"/>
              <a:buChar char="•"/>
            </a:pPr>
            <a:r>
              <a:rPr lang="en-US">
                <a:cs typeface="Apple Symbols" charset="0"/>
              </a:rPr>
              <a:t>x∧(y∨z) ➯ (x∧y)∨(x∧z)</a:t>
            </a:r>
            <a:endParaRPr lang="en-US"/>
          </a:p>
          <a:p>
            <a:pPr marL="889000">
              <a:buFont typeface="Papyrus" charset="0"/>
              <a:buChar char="•"/>
            </a:pPr>
            <a:r>
              <a:rPr lang="en-US">
                <a:cs typeface="Apple Symbols" charset="0"/>
              </a:rPr>
              <a:t>(y∨z)∧x ➯ (y∧x)∨(z∧x)</a:t>
            </a:r>
            <a:endParaRPr lang="en-US"/>
          </a:p>
        </p:txBody>
      </p:sp>
      <p:sp>
        <p:nvSpPr>
          <p:cNvPr id="339971" name="Rectangle 3"/>
          <p:cNvSpPr>
            <a:spLocks/>
          </p:cNvSpPr>
          <p:nvPr/>
        </p:nvSpPr>
        <p:spPr bwMode="auto">
          <a:xfrm>
            <a:off x="6223000" y="8578850"/>
            <a:ext cx="3852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400"/>
              </a:spcBef>
            </a:pPr>
            <a:r>
              <a:rPr lang="en-US">
                <a:solidFill>
                  <a:srgbClr val="FF2712"/>
                </a:solidFill>
                <a:latin typeface="Papyrus" charset="0"/>
                <a:ea typeface="ＭＳ Ｐゴシック" charset="0"/>
                <a:cs typeface="Apple Symbols" charset="0"/>
                <a:sym typeface="Papyrus" charset="0"/>
              </a:rPr>
              <a:t>¬ ¬(a∧(b∨c))</a:t>
            </a:r>
          </a:p>
        </p:txBody>
      </p:sp>
    </p:spTree>
  </p:cSld>
  <p:clrMapOvr>
    <a:masterClrMapping/>
  </p:clrMapOvr>
  <p:transition xmlns:p14="http://schemas.microsoft.com/office/powerpoint/2010/mai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1"/>
          <p:cNvSpPr>
            <a:spLocks noChangeArrowheads="1"/>
          </p:cNvSpPr>
          <p:nvPr>
            <p:ph type="title"/>
          </p:nvPr>
        </p:nvSpPr>
        <p:spPr>
          <a:ln/>
        </p:spPr>
        <p:txBody>
          <a:bodyPr/>
          <a:lstStyle/>
          <a:p>
            <a:r>
              <a:rPr lang="en-US">
                <a:cs typeface="Papyrus" charset="0"/>
              </a:rPr>
              <a:t>DNF4</a:t>
            </a:r>
            <a:endParaRPr lang="en-US"/>
          </a:p>
        </p:txBody>
      </p:sp>
      <p:sp>
        <p:nvSpPr>
          <p:cNvPr id="340994" name="Rectangle 2"/>
          <p:cNvSpPr>
            <a:spLocks noChangeArrowheads="1"/>
          </p:cNvSpPr>
          <p:nvPr>
            <p:ph type="body" idx="1"/>
          </p:nvPr>
        </p:nvSpPr>
        <p:spPr>
          <a:xfrm>
            <a:off x="1270000" y="2768600"/>
            <a:ext cx="10464800" cy="66802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x)∧(¬ y)</a:t>
            </a:r>
            <a:endParaRPr lang="en-US"/>
          </a:p>
          <a:p>
            <a:pPr marL="889000">
              <a:buFont typeface="Papyrus" charset="0"/>
              <a:buChar char="•"/>
            </a:pPr>
            <a:r>
              <a:rPr lang="en-US">
                <a:cs typeface="Apple Symbols" charset="0"/>
              </a:rPr>
              <a:t>¬(x∧y) ➯ (¬ x)∨(¬ y)</a:t>
            </a:r>
            <a:endParaRPr lang="en-US"/>
          </a:p>
          <a:p>
            <a:pPr marL="889000">
              <a:buFont typeface="Papyrus" charset="0"/>
              <a:buChar char="•"/>
            </a:pPr>
            <a:r>
              <a:rPr lang="en-US">
                <a:cs typeface="Apple Symbols" charset="0"/>
              </a:rPr>
              <a:t>x∧(y∨z) ➯ (x∧y)∨(x∧z)∨(x∧y)∨(x∧z)</a:t>
            </a:r>
            <a:endParaRPr lang="en-US"/>
          </a:p>
          <a:p>
            <a:pPr marL="889000">
              <a:buFont typeface="Papyrus" charset="0"/>
              <a:buChar char="•"/>
            </a:pPr>
            <a:r>
              <a:rPr lang="en-US">
                <a:cs typeface="Apple Symbols" charset="0"/>
              </a:rPr>
              <a:t>(y∨z)∧x ➯ (x∧y)∨(x∧z)∨(x∧y)∨(x∧z)</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
          <p:cNvSpPr>
            <a:spLocks noChangeArrowheads="1"/>
          </p:cNvSpPr>
          <p:nvPr>
            <p:ph type="title"/>
          </p:nvPr>
        </p:nvSpPr>
        <p:spPr>
          <a:ln/>
        </p:spPr>
        <p:txBody>
          <a:bodyPr/>
          <a:lstStyle/>
          <a:p>
            <a:r>
              <a:rPr lang="en-US">
                <a:cs typeface="Papyrus" charset="0"/>
              </a:rPr>
              <a:t>DNF5</a:t>
            </a:r>
            <a:endParaRPr lang="en-US"/>
          </a:p>
        </p:txBody>
      </p:sp>
      <p:sp>
        <p:nvSpPr>
          <p:cNvPr id="342018" name="Rectangle 2"/>
          <p:cNvSpPr>
            <a:spLocks noChangeArrowheads="1"/>
          </p:cNvSpPr>
          <p:nvPr>
            <p:ph type="body" idx="1"/>
          </p:nvPr>
        </p:nvSpPr>
        <p:spPr>
          <a:xfrm>
            <a:off x="1270000" y="1879600"/>
            <a:ext cx="10464800" cy="80772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x)∧(¬ y)∧(¬ x)∧(¬ y)</a:t>
            </a:r>
            <a:endParaRPr lang="en-US"/>
          </a:p>
          <a:p>
            <a:pPr marL="889000">
              <a:buFont typeface="Papyrus" charset="0"/>
              <a:buChar char="•"/>
            </a:pPr>
            <a:r>
              <a:rPr lang="en-US">
                <a:cs typeface="Apple Symbols" charset="0"/>
              </a:rPr>
              <a:t>¬(x∧y) ➯ (¬ x)∨(¬ y)∨(¬ x)∨(¬ y)</a:t>
            </a:r>
            <a:endParaRPr lang="en-US"/>
          </a:p>
          <a:p>
            <a:pPr marL="889000">
              <a:buFont typeface="Papyrus" charset="0"/>
              <a:buChar char="•"/>
            </a:pPr>
            <a:r>
              <a:rPr lang="en-US">
                <a:cs typeface="Apple Symbols" charset="0"/>
              </a:rPr>
              <a:t>x∧(y∨z) ➯ (x∧y)∨(x∧z)</a:t>
            </a:r>
            <a:endParaRPr lang="en-US"/>
          </a:p>
          <a:p>
            <a:pPr marL="889000">
              <a:buFont typeface="Papyrus" charset="0"/>
              <a:buChar char="•"/>
            </a:pPr>
            <a:r>
              <a:rPr lang="en-US">
                <a:cs typeface="Apple Symbols" charset="0"/>
              </a:rPr>
              <a:t>(y∨z)∧x ➯ (x∧y)∨(x∧z)</a:t>
            </a:r>
            <a:endParaRPr lang="en-US"/>
          </a:p>
          <a:p>
            <a:pPr marL="889000">
              <a:buFont typeface="Papyrus" charset="0"/>
              <a:buChar char="•"/>
            </a:pPr>
            <a:r>
              <a:rPr lang="en-US">
                <a:cs typeface="Apple Symbols" charset="0"/>
              </a:rPr>
              <a:t>x∨x ➯ x       </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
          <p:cNvSpPr>
            <a:spLocks noChangeArrowheads="1"/>
          </p:cNvSpPr>
          <p:nvPr>
            <p:ph type="title"/>
          </p:nvPr>
        </p:nvSpPr>
        <p:spPr>
          <a:ln/>
        </p:spPr>
        <p:txBody>
          <a:bodyPr/>
          <a:lstStyle/>
          <a:p>
            <a:r>
              <a:rPr lang="en-US">
                <a:cs typeface="Papyrus" charset="0"/>
              </a:rPr>
              <a:t>DNF6</a:t>
            </a:r>
            <a:endParaRPr lang="en-US"/>
          </a:p>
        </p:txBody>
      </p:sp>
      <p:sp>
        <p:nvSpPr>
          <p:cNvPr id="343042" name="Rectangle 2"/>
          <p:cNvSpPr>
            <a:spLocks noChangeArrowheads="1"/>
          </p:cNvSpPr>
          <p:nvPr>
            <p:ph type="body" idx="1"/>
          </p:nvPr>
        </p:nvSpPr>
        <p:spPr>
          <a:xfrm>
            <a:off x="101600" y="2768600"/>
            <a:ext cx="12725400" cy="57150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 ¬ x)∧(¬ ¬ ¬ y)∧(¬ ¬ ¬ x)∧(¬ ¬ ¬ y)</a:t>
            </a:r>
            <a:endParaRPr lang="en-US"/>
          </a:p>
          <a:p>
            <a:pPr marL="889000">
              <a:buFont typeface="Papyrus" charset="0"/>
              <a:buChar char="•"/>
            </a:pPr>
            <a:r>
              <a:rPr lang="en-US">
                <a:cs typeface="Apple Symbols" charset="0"/>
              </a:rPr>
              <a:t>¬(x∧y) ➯ (¬ ¬ ¬ x)∨(¬ ¬ ¬ y)∨(¬ ¬ ¬ x)∨(¬ ¬ ¬ y)</a:t>
            </a:r>
            <a:endParaRPr lang="en-US"/>
          </a:p>
          <a:p>
            <a:pPr marL="889000">
              <a:buFont typeface="Papyrus" charset="0"/>
              <a:buChar char="•"/>
            </a:pPr>
            <a:r>
              <a:rPr lang="en-US">
                <a:cs typeface="Apple Symbols" charset="0"/>
              </a:rPr>
              <a:t>x∨x ➯ x</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1"/>
          <p:cNvSpPr>
            <a:spLocks noChangeArrowheads="1"/>
          </p:cNvSpPr>
          <p:nvPr>
            <p:ph type="title"/>
          </p:nvPr>
        </p:nvSpPr>
        <p:spPr>
          <a:ln/>
        </p:spPr>
        <p:txBody>
          <a:bodyPr/>
          <a:lstStyle/>
          <a:p>
            <a:r>
              <a:rPr lang="en-US">
                <a:cs typeface="Papyrus" charset="0"/>
              </a:rPr>
              <a:t>DNF7</a:t>
            </a:r>
            <a:endParaRPr lang="en-US"/>
          </a:p>
        </p:txBody>
      </p:sp>
      <p:sp>
        <p:nvSpPr>
          <p:cNvPr id="344066" name="Rectangle 2"/>
          <p:cNvSpPr>
            <a:spLocks noChangeArrowheads="1"/>
          </p:cNvSpPr>
          <p:nvPr>
            <p:ph type="body" idx="1"/>
          </p:nvPr>
        </p:nvSpPr>
        <p:spPr>
          <a:xfrm>
            <a:off x="1270000" y="2768600"/>
            <a:ext cx="12725400" cy="57150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x)∧(¬ y)∧(¬ x)∧(¬ y)</a:t>
            </a:r>
            <a:endParaRPr lang="en-US"/>
          </a:p>
          <a:p>
            <a:pPr marL="889000">
              <a:buFont typeface="Papyrus" charset="0"/>
              <a:buChar char="•"/>
            </a:pPr>
            <a:r>
              <a:rPr lang="en-US">
                <a:cs typeface="Apple Symbols" charset="0"/>
              </a:rPr>
              <a:t>¬(x∧y) ➯ (¬ x)∨(¬ y)∨(¬ x)∨(¬ y)</a:t>
            </a:r>
            <a:endParaRPr lang="en-US"/>
          </a:p>
          <a:p>
            <a:pPr marL="889000">
              <a:buFont typeface="Papyrus" charset="0"/>
              <a:buChar char="•"/>
            </a:pPr>
            <a:r>
              <a:rPr lang="en-US">
                <a:cs typeface="Apple Symbols" charset="0"/>
              </a:rPr>
              <a:t>x∨x ➯ x</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1"/>
          <p:cNvSpPr>
            <a:spLocks noChangeArrowheads="1"/>
          </p:cNvSpPr>
          <p:nvPr>
            <p:ph type="title"/>
          </p:nvPr>
        </p:nvSpPr>
        <p:spPr>
          <a:xfrm>
            <a:off x="76200" y="254000"/>
            <a:ext cx="12827000" cy="2438400"/>
          </a:xfrm>
          <a:ln/>
        </p:spPr>
        <p:txBody>
          <a:bodyPr/>
          <a:lstStyle/>
          <a:p>
            <a:r>
              <a:rPr lang="en-US"/>
              <a:t>Symbolic Computation</a:t>
            </a:r>
          </a:p>
        </p:txBody>
      </p:sp>
      <p:sp>
        <p:nvSpPr>
          <p:cNvPr id="345090" name="Rectangle 2"/>
          <p:cNvSpPr>
            <a:spLocks noChangeArrowheads="1"/>
          </p:cNvSpPr>
          <p:nvPr>
            <p:ph type="body" idx="1"/>
          </p:nvPr>
        </p:nvSpPr>
        <p:spPr>
          <a:ln/>
        </p:spPr>
        <p:txBody>
          <a:bodyPr/>
          <a:lstStyle/>
          <a:p>
            <a:pPr marL="889000"/>
            <a:r>
              <a:rPr lang="en-US"/>
              <a:t>Dt = 1</a:t>
            </a:r>
          </a:p>
          <a:p>
            <a:pPr marL="889000"/>
            <a:r>
              <a:rPr lang="en-US"/>
              <a:t>Dc = 0</a:t>
            </a:r>
          </a:p>
          <a:p>
            <a:pPr marL="889000"/>
            <a:r>
              <a:rPr lang="en-US"/>
              <a:t>D(x+y) = Dx + Dy</a:t>
            </a:r>
          </a:p>
          <a:p>
            <a:pPr marL="889000"/>
            <a:r>
              <a:rPr lang="en-US"/>
              <a:t>D(xy) = xDy + yDx</a:t>
            </a:r>
          </a:p>
          <a:p>
            <a:pPr marL="889000"/>
            <a:r>
              <a:rPr lang="en-US"/>
              <a:t>...</a:t>
            </a:r>
          </a:p>
        </p:txBody>
      </p:sp>
    </p:spTree>
  </p:cSld>
  <p:clrMapOvr>
    <a:masterClrMapping/>
  </p:clrMapOvr>
  <p:transition xmlns:p14="http://schemas.microsoft.com/office/powerpoint/2010/mai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1"/>
          <p:cNvSpPr>
            <a:spLocks noChangeArrowheads="1"/>
          </p:cNvSpPr>
          <p:nvPr>
            <p:ph type="title"/>
          </p:nvPr>
        </p:nvSpPr>
        <p:spPr>
          <a:xfrm>
            <a:off x="76200" y="254000"/>
            <a:ext cx="12827000" cy="2438400"/>
          </a:xfrm>
          <a:ln/>
        </p:spPr>
        <p:txBody>
          <a:bodyPr/>
          <a:lstStyle/>
          <a:p>
            <a:r>
              <a:rPr lang="en-US"/>
              <a:t>Rewriting</a:t>
            </a:r>
          </a:p>
        </p:txBody>
      </p:sp>
      <p:sp>
        <p:nvSpPr>
          <p:cNvPr id="346114" name="Rectangle 2"/>
          <p:cNvSpPr>
            <a:spLocks noChangeArrowheads="1"/>
          </p:cNvSpPr>
          <p:nvPr>
            <p:ph type="body" idx="1"/>
          </p:nvPr>
        </p:nvSpPr>
        <p:spPr>
          <a:ln/>
        </p:spPr>
        <p:txBody>
          <a:bodyPr/>
          <a:lstStyle/>
          <a:p>
            <a:pPr marL="889000"/>
            <a:r>
              <a:rPr lang="en-US">
                <a:cs typeface="Zapf Dingbats" charset="0"/>
              </a:rPr>
              <a:t>Dt ➯ 1</a:t>
            </a:r>
            <a:endParaRPr lang="en-US"/>
          </a:p>
          <a:p>
            <a:pPr marL="889000"/>
            <a:r>
              <a:rPr lang="en-US">
                <a:cs typeface="Zapf Dingbats" charset="0"/>
              </a:rPr>
              <a:t>Dc ➯ 0</a:t>
            </a:r>
            <a:endParaRPr lang="en-US"/>
          </a:p>
          <a:p>
            <a:pPr marL="889000"/>
            <a:r>
              <a:rPr lang="en-US">
                <a:cs typeface="Zapf Dingbats" charset="0"/>
              </a:rPr>
              <a:t>D(x+y) ➯ Dx + Dy</a:t>
            </a:r>
            <a:endParaRPr lang="en-US"/>
          </a:p>
          <a:p>
            <a:pPr marL="889000"/>
            <a:r>
              <a:rPr lang="en-US">
                <a:cs typeface="Zapf Dingbats" charset="0"/>
              </a:rPr>
              <a:t>D(xy) ➯ xDy + yDx</a:t>
            </a:r>
            <a:endParaRPr lang="en-US"/>
          </a:p>
          <a:p>
            <a:pPr marL="889000"/>
            <a:r>
              <a:rPr lang="en-US"/>
              <a:t>...</a:t>
            </a:r>
          </a:p>
        </p:txBody>
      </p:sp>
    </p:spTree>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9969500"/>
            <a:ext cx="14274800" cy="241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1"/>
          <p:cNvSpPr>
            <a:spLocks noChangeArrowheads="1"/>
          </p:cNvSpPr>
          <p:nvPr>
            <p:ph type="title"/>
          </p:nvPr>
        </p:nvSpPr>
        <p:spPr>
          <a:ln/>
        </p:spPr>
        <p:txBody>
          <a:bodyPr/>
          <a:lstStyle/>
          <a:p>
            <a:r>
              <a:rPr lang="en-US"/>
              <a:t>Factorial</a:t>
            </a:r>
          </a:p>
        </p:txBody>
      </p:sp>
      <p:sp>
        <p:nvSpPr>
          <p:cNvPr id="347138" name="Rectangle 2"/>
          <p:cNvSpPr>
            <a:spLocks noChangeArrowheads="1"/>
          </p:cNvSpPr>
          <p:nvPr>
            <p:ph type="body" idx="1"/>
          </p:nvPr>
        </p:nvSpPr>
        <p:spPr>
          <a:xfrm>
            <a:off x="1270000" y="2095500"/>
            <a:ext cx="10464800" cy="7505700"/>
          </a:xfrm>
          <a:ln/>
        </p:spPr>
        <p:txBody>
          <a:bodyPr/>
          <a:lstStyle/>
          <a:p>
            <a:pPr marL="889000"/>
            <a:r>
              <a:rPr lang="en-US">
                <a:cs typeface="Zapf Dingbats" charset="0"/>
              </a:rPr>
              <a:t>x+0 ➯ x</a:t>
            </a:r>
            <a:endParaRPr lang="en-US"/>
          </a:p>
          <a:p>
            <a:pPr marL="889000"/>
            <a:r>
              <a:rPr lang="en-US">
                <a:cs typeface="Zapf Dingbats" charset="0"/>
              </a:rPr>
              <a:t>x+s(y) ➯ s(x+y)</a:t>
            </a:r>
            <a:endParaRPr lang="en-US"/>
          </a:p>
          <a:p>
            <a:pPr marL="889000"/>
            <a:r>
              <a:rPr lang="en-US">
                <a:cs typeface="Zapf Dingbats" charset="0"/>
              </a:rPr>
              <a:t>x*0 ➯ 0</a:t>
            </a:r>
            <a:endParaRPr lang="en-US"/>
          </a:p>
          <a:p>
            <a:pPr marL="889000"/>
            <a:r>
              <a:rPr lang="en-US">
                <a:cs typeface="Zapf Dingbats" charset="0"/>
              </a:rPr>
              <a:t>x*s(y) ➯ y + x*y</a:t>
            </a:r>
            <a:endParaRPr lang="en-US"/>
          </a:p>
          <a:p>
            <a:pPr marL="889000"/>
            <a:r>
              <a:rPr lang="en-US">
                <a:cs typeface="Zapf Dingbats" charset="0"/>
              </a:rPr>
              <a:t>f(0) ➯ s(0)</a:t>
            </a:r>
            <a:endParaRPr lang="en-US"/>
          </a:p>
          <a:p>
            <a:pPr marL="889000"/>
            <a:r>
              <a:rPr lang="en-US">
                <a:cs typeface="Zapf Dingbats" charset="0"/>
              </a:rPr>
              <a:t>f(s(x)) ➯ s(x)*f(x)</a:t>
            </a:r>
            <a:endParaRPr lang="en-US"/>
          </a:p>
          <a:p>
            <a:pPr marL="889000"/>
            <a:endParaRPr lang="en-US"/>
          </a:p>
        </p:txBody>
      </p:sp>
    </p:spTree>
  </p:cSld>
  <p:clrMapOvr>
    <a:masterClrMapping/>
  </p:clrMapOvr>
  <p:transition xmlns:p14="http://schemas.microsoft.com/office/powerpoint/2010/mai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1"/>
          <p:cNvSpPr>
            <a:spLocks noChangeArrowheads="1"/>
          </p:cNvSpPr>
          <p:nvPr>
            <p:ph type="title"/>
          </p:nvPr>
        </p:nvSpPr>
        <p:spPr>
          <a:ln/>
        </p:spPr>
        <p:txBody>
          <a:bodyPr/>
          <a:lstStyle/>
          <a:p>
            <a:r>
              <a:rPr lang="en-US"/>
              <a:t>Factorial</a:t>
            </a:r>
          </a:p>
        </p:txBody>
      </p:sp>
      <p:sp>
        <p:nvSpPr>
          <p:cNvPr id="348162" name="Rectangle 2"/>
          <p:cNvSpPr>
            <a:spLocks noChangeArrowheads="1"/>
          </p:cNvSpPr>
          <p:nvPr>
            <p:ph type="body" idx="1"/>
          </p:nvPr>
        </p:nvSpPr>
        <p:spPr>
          <a:xfrm>
            <a:off x="1270000" y="2095500"/>
            <a:ext cx="10464800" cy="7505700"/>
          </a:xfrm>
          <a:ln/>
        </p:spPr>
        <p:txBody>
          <a:bodyPr/>
          <a:lstStyle/>
          <a:p>
            <a:pPr marL="889000"/>
            <a:r>
              <a:rPr lang="en-US">
                <a:cs typeface="Zapf Dingbats" charset="0"/>
              </a:rPr>
              <a:t>x+0 ➯ x</a:t>
            </a:r>
            <a:endParaRPr lang="en-US"/>
          </a:p>
          <a:p>
            <a:pPr marL="889000"/>
            <a:r>
              <a:rPr lang="en-US">
                <a:cs typeface="Zapf Dingbats" charset="0"/>
              </a:rPr>
              <a:t>x+s(y) ➯ s(x+y)</a:t>
            </a:r>
            <a:endParaRPr lang="en-US"/>
          </a:p>
          <a:p>
            <a:pPr marL="889000"/>
            <a:r>
              <a:rPr lang="en-US">
                <a:cs typeface="Zapf Dingbats" charset="0"/>
              </a:rPr>
              <a:t>x*0 ➯ 0</a:t>
            </a:r>
            <a:endParaRPr lang="en-US"/>
          </a:p>
          <a:p>
            <a:pPr marL="889000"/>
            <a:r>
              <a:rPr lang="en-US">
                <a:cs typeface="Zapf Dingbats" charset="0"/>
              </a:rPr>
              <a:t>x*s(y) ➯ y + x*y</a:t>
            </a:r>
            <a:endParaRPr lang="en-US"/>
          </a:p>
          <a:p>
            <a:pPr marL="889000"/>
            <a:r>
              <a:rPr lang="en-US">
                <a:cs typeface="Zapf Dingbats" charset="0"/>
              </a:rPr>
              <a:t>f(0) ➯ s(0)</a:t>
            </a:r>
            <a:endParaRPr lang="en-US"/>
          </a:p>
          <a:p>
            <a:pPr marL="889000"/>
            <a:r>
              <a:rPr lang="en-US">
                <a:cs typeface="Zapf Dingbats" charset="0"/>
              </a:rPr>
              <a:t>f(s(x)) ➯ s(x)*f(p(s(x)))</a:t>
            </a:r>
            <a:endParaRPr lang="en-US"/>
          </a:p>
          <a:p>
            <a:pPr marL="889000"/>
            <a:r>
              <a:rPr lang="en-US">
                <a:cs typeface="Zapf Dingbats" charset="0"/>
              </a:rPr>
              <a:t>p(s(x)) ➯ x</a:t>
            </a:r>
            <a:endParaRPr lang="en-US"/>
          </a:p>
        </p:txBody>
      </p:sp>
    </p:spTree>
  </p:cSld>
  <p:clrMapOvr>
    <a:masterClrMapping/>
  </p:clrMapOvr>
  <p:transition xmlns:p14="http://schemas.microsoft.com/office/powerpoint/2010/mai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1"/>
          <p:cNvSpPr>
            <a:spLocks noChangeArrowheads="1"/>
          </p:cNvSpPr>
          <p:nvPr>
            <p:ph type="title"/>
          </p:nvPr>
        </p:nvSpPr>
        <p:spPr>
          <a:ln/>
        </p:spPr>
        <p:txBody>
          <a:bodyPr/>
          <a:lstStyle/>
          <a:p>
            <a:r>
              <a:rPr lang="en-US"/>
              <a:t>Termination</a:t>
            </a:r>
          </a:p>
        </p:txBody>
      </p:sp>
      <p:sp>
        <p:nvSpPr>
          <p:cNvPr id="349186" name="Rectangle 2"/>
          <p:cNvSpPr>
            <a:spLocks noChangeArrowheads="1"/>
          </p:cNvSpPr>
          <p:nvPr>
            <p:ph type="body" idx="1"/>
          </p:nvPr>
        </p:nvSpPr>
        <p:spPr>
          <a:xfrm>
            <a:off x="1270000" y="2336800"/>
            <a:ext cx="10464800" cy="6870700"/>
          </a:xfrm>
          <a:ln/>
        </p:spPr>
        <p:txBody>
          <a:bodyPr/>
          <a:lstStyle/>
          <a:p>
            <a:pPr marL="889000"/>
            <a:r>
              <a:rPr lang="en-US">
                <a:cs typeface="Zapf Dingbats" charset="0"/>
              </a:rPr>
              <a:t>If s[x] ➯ t[x] is a rule</a:t>
            </a:r>
            <a:endParaRPr lang="en-US"/>
          </a:p>
          <a:p>
            <a:pPr marL="889000"/>
            <a:r>
              <a:rPr lang="en-US">
                <a:cs typeface="Zapf Dingbats" charset="0"/>
              </a:rPr>
              <a:t>then c[s[v]] ➯ c[t[v]] is a rewrite</a:t>
            </a:r>
            <a:endParaRPr lang="en-US"/>
          </a:p>
          <a:p>
            <a:pPr marL="889000"/>
            <a:r>
              <a:rPr lang="en-US"/>
              <a:t>Want c[s[v]] &gt; c[t[v]] in some wfo</a:t>
            </a:r>
          </a:p>
          <a:p>
            <a:pPr marL="889000"/>
            <a:r>
              <a:rPr lang="en-US"/>
              <a:t>Want monotonicity</a:t>
            </a:r>
          </a:p>
          <a:p>
            <a:pPr marL="1333500" lvl="1"/>
            <a:r>
              <a:rPr lang="en-US"/>
              <a:t>s</a:t>
            </a:r>
            <a:r>
              <a:rPr lang="en-US" baseline="-6000"/>
              <a:t> </a:t>
            </a:r>
            <a:r>
              <a:rPr lang="en-US"/>
              <a:t>&gt; t</a:t>
            </a:r>
            <a:r>
              <a:rPr lang="en-US" baseline="-6000"/>
              <a:t>  </a:t>
            </a:r>
            <a:r>
              <a:rPr lang="en-US"/>
              <a:t>⇒ f(...,s,...) &gt; f(...,t,...)</a:t>
            </a:r>
          </a:p>
        </p:txBody>
      </p:sp>
    </p:spTree>
  </p:cSld>
  <p:clrMapOvr>
    <a:masterClrMapping/>
  </p:clrMapOvr>
  <p:transition xmlns:p14="http://schemas.microsoft.com/office/powerpoint/2010/mai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
          <p:cNvSpPr>
            <a:spLocks noChangeArrowheads="1"/>
          </p:cNvSpPr>
          <p:nvPr>
            <p:ph type="title"/>
          </p:nvPr>
        </p:nvSpPr>
        <p:spPr>
          <a:xfrm>
            <a:off x="76200" y="635000"/>
            <a:ext cx="12865100" cy="2108200"/>
          </a:xfrm>
          <a:ln/>
        </p:spPr>
        <p:txBody>
          <a:bodyPr/>
          <a:lstStyle/>
          <a:p>
            <a:r>
              <a:rPr lang="en-US"/>
              <a:t>Exponential Interpretation</a:t>
            </a:r>
          </a:p>
        </p:txBody>
      </p:sp>
      <p:sp>
        <p:nvSpPr>
          <p:cNvPr id="350210" name="Rectangle 2"/>
          <p:cNvSpPr>
            <a:spLocks noChangeArrowheads="1"/>
          </p:cNvSpPr>
          <p:nvPr>
            <p:ph type="body" idx="1"/>
          </p:nvPr>
        </p:nvSpPr>
        <p:spPr>
          <a:ln/>
        </p:spPr>
        <p:txBody>
          <a:bodyPr/>
          <a:lstStyle/>
          <a:p>
            <a:pPr marL="889000"/>
            <a:r>
              <a:rPr lang="en-US"/>
              <a:t>[Dx] = 3</a:t>
            </a:r>
            <a:r>
              <a:rPr lang="en-US" baseline="32000"/>
              <a:t>[x]</a:t>
            </a:r>
          </a:p>
          <a:p>
            <a:pPr marL="889000"/>
            <a:r>
              <a:rPr lang="en-US"/>
              <a:t>[t] = [c] = 3</a:t>
            </a:r>
          </a:p>
          <a:p>
            <a:pPr marL="889000"/>
            <a:r>
              <a:rPr lang="en-US"/>
              <a:t>[x+y] = ... = [xy] = [x] + [y]</a:t>
            </a:r>
          </a:p>
        </p:txBody>
      </p:sp>
    </p:spTree>
  </p:cSld>
  <p:clrMapOvr>
    <a:masterClrMapping/>
  </p:clrMapOvr>
  <p:transition xmlns:p14="http://schemas.microsoft.com/office/powerpoint/2010/mai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
          <p:cNvSpPr>
            <a:spLocks noChangeArrowheads="1"/>
          </p:cNvSpPr>
          <p:nvPr>
            <p:ph type="title"/>
          </p:nvPr>
        </p:nvSpPr>
        <p:spPr>
          <a:xfrm>
            <a:off x="76200" y="635000"/>
            <a:ext cx="12865100" cy="2108200"/>
          </a:xfrm>
          <a:ln/>
        </p:spPr>
        <p:txBody>
          <a:bodyPr/>
          <a:lstStyle/>
          <a:p>
            <a:r>
              <a:rPr lang="en-US"/>
              <a:t>Polynomial Interpretation</a:t>
            </a:r>
          </a:p>
        </p:txBody>
      </p:sp>
      <p:sp>
        <p:nvSpPr>
          <p:cNvPr id="351234" name="Rectangle 2"/>
          <p:cNvSpPr>
            <a:spLocks noChangeArrowheads="1"/>
          </p:cNvSpPr>
          <p:nvPr>
            <p:ph type="body" idx="1"/>
          </p:nvPr>
        </p:nvSpPr>
        <p:spPr>
          <a:ln/>
        </p:spPr>
        <p:txBody>
          <a:bodyPr/>
          <a:lstStyle/>
          <a:p>
            <a:pPr marL="889000"/>
            <a:r>
              <a:rPr lang="en-US"/>
              <a:t>[Dx] = [x]</a:t>
            </a:r>
            <a:r>
              <a:rPr lang="en-US" baseline="32000"/>
              <a:t>2</a:t>
            </a:r>
            <a:endParaRPr lang="en-US"/>
          </a:p>
          <a:p>
            <a:pPr marL="889000"/>
            <a:r>
              <a:rPr lang="en-US"/>
              <a:t>[x+y] = ... = [xy] = [x] + [y]</a:t>
            </a:r>
          </a:p>
          <a:p>
            <a:pPr marL="889000"/>
            <a:r>
              <a:rPr lang="en-US"/>
              <a:t>Eventually positive</a:t>
            </a:r>
          </a:p>
          <a:p>
            <a:pPr marL="1333500" lvl="1"/>
            <a:r>
              <a:rPr lang="en-US"/>
              <a:t>x</a:t>
            </a:r>
            <a:r>
              <a:rPr lang="en-US" baseline="32000"/>
              <a:t>2 </a:t>
            </a:r>
            <a:r>
              <a:rPr lang="en-US"/>
              <a:t>+ y</a:t>
            </a:r>
            <a:r>
              <a:rPr lang="en-US" baseline="32000"/>
              <a:t>2 </a:t>
            </a:r>
            <a:r>
              <a:rPr lang="en-US"/>
              <a:t>+ 2xy - x</a:t>
            </a:r>
            <a:r>
              <a:rPr lang="en-US" baseline="32000"/>
              <a:t>2 </a:t>
            </a:r>
            <a:r>
              <a:rPr lang="en-US"/>
              <a:t>- y</a:t>
            </a:r>
            <a:r>
              <a:rPr lang="en-US" baseline="32000"/>
              <a:t>2</a:t>
            </a:r>
            <a:r>
              <a:rPr lang="en-US"/>
              <a:t> - x - y = 2xy - x - y</a:t>
            </a:r>
          </a:p>
          <a:p>
            <a:pPr marL="1333500" lvl="1"/>
            <a:r>
              <a:rPr lang="en-US"/>
              <a:t>Derivatives: 2x-1; 2y-1</a:t>
            </a:r>
          </a:p>
        </p:txBody>
      </p:sp>
    </p:spTree>
  </p:cSld>
  <p:clrMapOvr>
    <a:masterClrMapping/>
  </p:clrMapOvr>
  <p:transition xmlns:p14="http://schemas.microsoft.com/office/powerpoint/2010/mai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1"/>
          <p:cNvSpPr>
            <a:spLocks noChangeArrowheads="1"/>
          </p:cNvSpPr>
          <p:nvPr>
            <p:ph type="body" idx="1"/>
          </p:nvPr>
        </p:nvSpPr>
        <p:spPr>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a:t>
            </a:r>
          </a:p>
          <a:p>
            <a:pPr marL="889000"/>
            <a:r>
              <a:rPr lang="en-US"/>
              <a:t>s &gt; t if s</a:t>
            </a:r>
            <a:r>
              <a:rPr lang="en-US" baseline="-6000"/>
              <a:t>i</a:t>
            </a:r>
            <a:r>
              <a:rPr lang="en-US">
                <a:cs typeface="Apple Symbols" charset="0"/>
              </a:rPr>
              <a:t> ≳ t for some i</a:t>
            </a:r>
            <a:endParaRPr lang="en-US"/>
          </a:p>
          <a:p>
            <a:pPr marL="889000"/>
            <a:r>
              <a:rPr lang="en-US"/>
              <a:t>s &gt; t if</a:t>
            </a:r>
          </a:p>
          <a:p>
            <a:pPr marL="1333500" lvl="1"/>
            <a:r>
              <a:rPr lang="en-US"/>
              <a:t>(f,{s</a:t>
            </a:r>
            <a:r>
              <a:rPr lang="en-US" baseline="-6000"/>
              <a:t>1</a:t>
            </a:r>
            <a:r>
              <a:rPr lang="en-US"/>
              <a:t>,...,s</a:t>
            </a:r>
            <a:r>
              <a:rPr lang="en-US" baseline="-6000"/>
              <a:t>m</a:t>
            </a:r>
            <a:r>
              <a:rPr lang="en-US"/>
              <a:t>}) &gt;</a:t>
            </a:r>
            <a:r>
              <a:rPr lang="en-US" baseline="-6000"/>
              <a:t>lex</a:t>
            </a:r>
            <a:r>
              <a:rPr lang="en-US"/>
              <a:t> (g,{t</a:t>
            </a:r>
            <a:r>
              <a:rPr lang="en-US" baseline="-6000"/>
              <a:t>1</a:t>
            </a:r>
            <a:r>
              <a:rPr lang="en-US"/>
              <a:t>,...,t</a:t>
            </a:r>
            <a:r>
              <a:rPr lang="en-US" baseline="-6000"/>
              <a:t>n</a:t>
            </a:r>
            <a:r>
              <a:rPr lang="en-US"/>
              <a:t>}) </a:t>
            </a:r>
          </a:p>
          <a:p>
            <a:pPr marL="1333500" lvl="1"/>
            <a:r>
              <a:rPr lang="en-US"/>
              <a:t>and s &gt; t</a:t>
            </a:r>
            <a:r>
              <a:rPr lang="en-US" baseline="-6000"/>
              <a:t>j</a:t>
            </a:r>
            <a:r>
              <a:rPr lang="en-US"/>
              <a:t> for all j</a:t>
            </a:r>
          </a:p>
        </p:txBody>
      </p:sp>
      <p:sp>
        <p:nvSpPr>
          <p:cNvPr id="352258" name="Rectangle 2"/>
          <p:cNvSpPr>
            <a:spLocks noChangeArrowheads="1"/>
          </p:cNvSpPr>
          <p:nvPr>
            <p:ph type="title"/>
          </p:nvPr>
        </p:nvSpPr>
        <p:spPr>
          <a:xfrm>
            <a:off x="711200" y="635000"/>
            <a:ext cx="11658600" cy="2108200"/>
          </a:xfrm>
          <a:ln/>
        </p:spPr>
        <p:txBody>
          <a:bodyPr/>
          <a:lstStyle/>
          <a:p>
            <a:r>
              <a:rPr lang="en-US"/>
              <a:t>Multiset Path Order</a:t>
            </a:r>
          </a:p>
        </p:txBody>
      </p:sp>
    </p:spTree>
  </p:cSld>
  <p:clrMapOvr>
    <a:masterClrMapping/>
  </p:clrMapOvr>
  <p:transition xmlns:p14="http://schemas.microsoft.com/office/powerpoint/2010/mai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1"/>
          <p:cNvSpPr>
            <a:spLocks noChangeArrowheads="1"/>
          </p:cNvSpPr>
          <p:nvPr>
            <p:ph type="body" idx="1"/>
          </p:nvPr>
        </p:nvSpPr>
        <p:spPr>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a:t>
            </a:r>
          </a:p>
          <a:p>
            <a:pPr marL="889000"/>
            <a:r>
              <a:rPr lang="en-US"/>
              <a:t>s &gt; t if s</a:t>
            </a:r>
            <a:r>
              <a:rPr lang="en-US" baseline="-6000"/>
              <a:t>i</a:t>
            </a:r>
            <a:r>
              <a:rPr lang="en-US">
                <a:cs typeface="Apple Symbols" charset="0"/>
              </a:rPr>
              <a:t> ≳ t for some i</a:t>
            </a:r>
            <a:endParaRPr lang="en-US"/>
          </a:p>
          <a:p>
            <a:pPr marL="889000"/>
            <a:r>
              <a:rPr lang="en-US"/>
              <a:t>s &gt; t if</a:t>
            </a:r>
          </a:p>
          <a:p>
            <a:pPr marL="1333500" lvl="1"/>
            <a:r>
              <a:rPr lang="en-US"/>
              <a:t>(f,s</a:t>
            </a:r>
            <a:r>
              <a:rPr lang="en-US" baseline="-6000"/>
              <a:t>1</a:t>
            </a:r>
            <a:r>
              <a:rPr lang="en-US"/>
              <a:t>,...,s</a:t>
            </a:r>
            <a:r>
              <a:rPr lang="en-US" baseline="-6000"/>
              <a:t>m</a:t>
            </a:r>
            <a:r>
              <a:rPr lang="en-US"/>
              <a:t>) &gt;</a:t>
            </a:r>
            <a:r>
              <a:rPr lang="en-US" baseline="-6000"/>
              <a:t>lex</a:t>
            </a:r>
            <a:r>
              <a:rPr lang="en-US"/>
              <a:t> (g,t</a:t>
            </a:r>
            <a:r>
              <a:rPr lang="en-US" baseline="-6000"/>
              <a:t>1</a:t>
            </a:r>
            <a:r>
              <a:rPr lang="en-US"/>
              <a:t>,...,t</a:t>
            </a:r>
            <a:r>
              <a:rPr lang="en-US" baseline="-6000"/>
              <a:t>n</a:t>
            </a:r>
            <a:r>
              <a:rPr lang="en-US"/>
              <a:t>) </a:t>
            </a:r>
          </a:p>
          <a:p>
            <a:pPr marL="1333500" lvl="1"/>
            <a:r>
              <a:rPr lang="en-US"/>
              <a:t>and s &gt; t</a:t>
            </a:r>
            <a:r>
              <a:rPr lang="en-US" baseline="-6000"/>
              <a:t>j</a:t>
            </a:r>
            <a:r>
              <a:rPr lang="en-US"/>
              <a:t> for all j</a:t>
            </a:r>
          </a:p>
        </p:txBody>
      </p:sp>
      <p:sp>
        <p:nvSpPr>
          <p:cNvPr id="353282" name="Rectangle 2"/>
          <p:cNvSpPr>
            <a:spLocks noChangeArrowheads="1"/>
          </p:cNvSpPr>
          <p:nvPr>
            <p:ph type="title"/>
          </p:nvPr>
        </p:nvSpPr>
        <p:spPr>
          <a:xfrm>
            <a:off x="-12700" y="635000"/>
            <a:ext cx="13030200" cy="2108200"/>
          </a:xfrm>
          <a:ln/>
        </p:spPr>
        <p:txBody>
          <a:bodyPr/>
          <a:lstStyle/>
          <a:p>
            <a:r>
              <a:rPr lang="en-US"/>
              <a:t>Lexicographic Path Order</a:t>
            </a:r>
          </a:p>
        </p:txBody>
      </p:sp>
    </p:spTree>
  </p:cSld>
  <p:clrMapOvr>
    <a:masterClrMapping/>
  </p:clrMapOvr>
  <p:transition xmlns:p14="http://schemas.microsoft.com/office/powerpoint/2010/mai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1"/>
          <p:cNvSpPr>
            <a:spLocks noChangeArrowheads="1"/>
          </p:cNvSpPr>
          <p:nvPr>
            <p:ph type="title"/>
          </p:nvPr>
        </p:nvSpPr>
        <p:spPr>
          <a:ln/>
        </p:spPr>
        <p:txBody>
          <a:bodyPr/>
          <a:lstStyle/>
          <a:p>
            <a:r>
              <a:rPr lang="en-US"/>
              <a:t>Boyer &amp; Moore</a:t>
            </a:r>
          </a:p>
        </p:txBody>
      </p:sp>
      <p:sp>
        <p:nvSpPr>
          <p:cNvPr id="354306" name="Rectangle 2"/>
          <p:cNvSpPr>
            <a:spLocks noChangeArrowheads="1"/>
          </p:cNvSpPr>
          <p:nvPr>
            <p:ph type="body" idx="1"/>
          </p:nvPr>
        </p:nvSpPr>
        <p:spPr>
          <a:ln/>
        </p:spPr>
        <p:txBody>
          <a:bodyPr/>
          <a:lstStyle/>
          <a:p>
            <a:pPr marL="889000"/>
            <a:r>
              <a:rPr lang="en-US">
                <a:cs typeface="Zapf Dingbats" charset="0"/>
              </a:rPr>
              <a:t>if(if(x,y,z),u,v) ➯ if(x,if(y,u,v),if(z,u,v))</a:t>
            </a:r>
            <a:endParaRPr lang="en-US"/>
          </a:p>
        </p:txBody>
      </p:sp>
    </p:spTree>
  </p:cSld>
  <p:clrMapOvr>
    <a:masterClrMapping/>
  </p:clrMapOvr>
  <p:transition xmlns:p14="http://schemas.microsoft.com/office/powerpoint/2010/mai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1"/>
          <p:cNvSpPr>
            <a:spLocks noChangeArrowheads="1"/>
          </p:cNvSpPr>
          <p:nvPr>
            <p:ph type="body" idx="1"/>
          </p:nvPr>
        </p:nvSpPr>
        <p:spPr>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a:t>
            </a:r>
          </a:p>
          <a:p>
            <a:pPr marL="889000"/>
            <a:r>
              <a:rPr lang="en-US"/>
              <a:t>s &gt; t if s</a:t>
            </a:r>
            <a:r>
              <a:rPr lang="en-US" baseline="-6000"/>
              <a:t>i</a:t>
            </a:r>
            <a:r>
              <a:rPr lang="en-US">
                <a:cs typeface="Apple Symbols" charset="0"/>
              </a:rPr>
              <a:t> ≳ t for some i</a:t>
            </a:r>
            <a:endParaRPr lang="en-US"/>
          </a:p>
          <a:p>
            <a:pPr marL="889000"/>
            <a:r>
              <a:rPr lang="en-US"/>
              <a:t>s &gt; t if</a:t>
            </a:r>
          </a:p>
          <a:p>
            <a:pPr marL="1333500" lvl="1"/>
            <a:r>
              <a:rPr lang="en-US"/>
              <a:t>(f,s</a:t>
            </a:r>
            <a:r>
              <a:rPr lang="en-US" baseline="-6000"/>
              <a:t>1</a:t>
            </a:r>
            <a:r>
              <a:rPr lang="en-US"/>
              <a:t>,...,{s</a:t>
            </a:r>
            <a:r>
              <a:rPr lang="en-US" baseline="-6000"/>
              <a:t>i</a:t>
            </a:r>
            <a:r>
              <a:rPr lang="en-US"/>
              <a:t>,...,s</a:t>
            </a:r>
            <a:r>
              <a:rPr lang="en-US" baseline="-6000"/>
              <a:t>m</a:t>
            </a:r>
            <a:r>
              <a:rPr lang="en-US"/>
              <a:t>}) &gt;</a:t>
            </a:r>
            <a:r>
              <a:rPr lang="en-US" baseline="-6000"/>
              <a:t>lex</a:t>
            </a:r>
            <a:r>
              <a:rPr lang="en-US"/>
              <a:t> (g,t</a:t>
            </a:r>
            <a:r>
              <a:rPr lang="en-US" baseline="-6000"/>
              <a:t>1</a:t>
            </a:r>
            <a:r>
              <a:rPr lang="en-US"/>
              <a:t>,...,{t</a:t>
            </a:r>
            <a:r>
              <a:rPr lang="en-US" baseline="-6000"/>
              <a:t>i</a:t>
            </a:r>
            <a:r>
              <a:rPr lang="en-US"/>
              <a:t>,...,t</a:t>
            </a:r>
            <a:r>
              <a:rPr lang="en-US" baseline="-6000"/>
              <a:t>n</a:t>
            </a:r>
            <a:r>
              <a:rPr lang="en-US"/>
              <a:t>}) </a:t>
            </a:r>
          </a:p>
          <a:p>
            <a:pPr marL="1333500" lvl="1"/>
            <a:r>
              <a:rPr lang="en-US"/>
              <a:t>and s &gt; t</a:t>
            </a:r>
            <a:r>
              <a:rPr lang="en-US" baseline="-6000"/>
              <a:t>j</a:t>
            </a:r>
            <a:r>
              <a:rPr lang="en-US"/>
              <a:t> for all j</a:t>
            </a:r>
          </a:p>
        </p:txBody>
      </p:sp>
      <p:sp>
        <p:nvSpPr>
          <p:cNvPr id="355330" name="Rectangle 2"/>
          <p:cNvSpPr>
            <a:spLocks noChangeArrowheads="1"/>
          </p:cNvSpPr>
          <p:nvPr>
            <p:ph type="title"/>
          </p:nvPr>
        </p:nvSpPr>
        <p:spPr>
          <a:xfrm>
            <a:off x="711200" y="635000"/>
            <a:ext cx="11658600" cy="2108200"/>
          </a:xfrm>
          <a:ln/>
        </p:spPr>
        <p:txBody>
          <a:bodyPr/>
          <a:lstStyle/>
          <a:p>
            <a:r>
              <a:rPr lang="en-US"/>
              <a:t>Recursive Path Order</a:t>
            </a:r>
          </a:p>
        </p:txBody>
      </p:sp>
    </p:spTree>
  </p:cSld>
  <p:clrMapOvr>
    <a:masterClrMapping/>
  </p:clrMapOvr>
  <p:transition xmlns:p14="http://schemas.microsoft.com/office/powerpoint/2010/mai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1"/>
          <p:cNvSpPr>
            <a:spLocks noChangeArrowheads="1"/>
          </p:cNvSpPr>
          <p:nvPr>
            <p:ph type="title"/>
          </p:nvPr>
        </p:nvSpPr>
        <p:spPr>
          <a:ln/>
        </p:spPr>
        <p:txBody>
          <a:bodyPr/>
          <a:lstStyle/>
          <a:p>
            <a:r>
              <a:rPr lang="en-US"/>
              <a:t>Simplification Order</a:t>
            </a:r>
          </a:p>
        </p:txBody>
      </p:sp>
      <p:sp>
        <p:nvSpPr>
          <p:cNvPr id="356354" name="Rectangle 2"/>
          <p:cNvSpPr>
            <a:spLocks noChangeArrowheads="1"/>
          </p:cNvSpPr>
          <p:nvPr>
            <p:ph type="body" idx="1"/>
          </p:nvPr>
        </p:nvSpPr>
        <p:spPr>
          <a:ln/>
        </p:spPr>
        <p:txBody>
          <a:bodyPr/>
          <a:lstStyle/>
          <a:p>
            <a:pPr marL="889000"/>
            <a:r>
              <a:rPr lang="en-US"/>
              <a:t>Suppose finite vocabulary</a:t>
            </a:r>
          </a:p>
          <a:p>
            <a:pPr marL="889000"/>
            <a:r>
              <a:rPr lang="en-US"/>
              <a:t>Subterm: f(...,s,...) &gt; s</a:t>
            </a:r>
          </a:p>
          <a:p>
            <a:pPr marL="889000"/>
            <a:r>
              <a:rPr lang="en-US"/>
              <a:t>Monotonic: s</a:t>
            </a:r>
            <a:r>
              <a:rPr lang="en-US" baseline="-6000"/>
              <a:t> </a:t>
            </a:r>
            <a:r>
              <a:rPr lang="en-US"/>
              <a:t>&gt; t</a:t>
            </a:r>
            <a:r>
              <a:rPr lang="en-US" baseline="-6000"/>
              <a:t>  </a:t>
            </a:r>
            <a:r>
              <a:rPr lang="en-US"/>
              <a:t>⇒ f(...,s,...) &gt; f(...,t,...)</a:t>
            </a:r>
          </a:p>
          <a:p>
            <a:pPr marL="889000"/>
            <a:r>
              <a:rPr lang="en-US"/>
              <a:t>Must be well-founded</a:t>
            </a:r>
          </a:p>
        </p:txBody>
      </p:sp>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ph type="title"/>
          </p:nvPr>
        </p:nvSpPr>
        <p:spPr>
          <a:ln/>
        </p:spPr>
        <p:txBody>
          <a:bodyPr/>
          <a:lstStyle/>
          <a:p>
            <a:r>
              <a:rPr lang="en-US" dirty="0"/>
              <a:t>Turing</a:t>
            </a:r>
            <a:r>
              <a:rPr lang="ja-JP" altLang="en-US" dirty="0">
                <a:latin typeface="Papyrus"/>
              </a:rPr>
              <a:t>’</a:t>
            </a:r>
            <a:r>
              <a:rPr lang="en-US" dirty="0"/>
              <a:t>s Proof</a:t>
            </a:r>
          </a:p>
        </p:txBody>
      </p:sp>
      <p:sp>
        <p:nvSpPr>
          <p:cNvPr id="51202" name="Rectangle 2"/>
          <p:cNvSpPr>
            <a:spLocks noChangeArrowheads="1"/>
          </p:cNvSpPr>
          <p:nvPr>
            <p:ph type="body" idx="1"/>
          </p:nvPr>
        </p:nvSpPr>
        <p:spPr>
          <a:xfrm>
            <a:off x="-203200" y="1714500"/>
            <a:ext cx="12636500" cy="8229600"/>
          </a:xfrm>
          <a:ln/>
        </p:spPr>
        <p:txBody>
          <a:bodyPr/>
          <a:lstStyle/>
          <a:p>
            <a:pPr marL="889000">
              <a:lnSpc>
                <a:spcPct val="80000"/>
              </a:lnSpc>
            </a:pPr>
            <a:r>
              <a:rPr lang="en-US" dirty="0"/>
              <a:t>The </a:t>
            </a:r>
            <a:r>
              <a:rPr lang="en-US" dirty="0">
                <a:solidFill>
                  <a:srgbClr val="D90B00"/>
                </a:solidFill>
              </a:rPr>
              <a:t>checker</a:t>
            </a:r>
            <a:r>
              <a:rPr lang="en-US" dirty="0"/>
              <a:t> has to verify that the process comes to an end. Here again he should be assisted by the programmer giving a further definite assertion to be verified. This may take the form of </a:t>
            </a:r>
            <a:r>
              <a:rPr lang="en-US" dirty="0">
                <a:solidFill>
                  <a:srgbClr val="FF2712"/>
                </a:solidFill>
              </a:rPr>
              <a:t>a quantity which is asserted to decrease continually</a:t>
            </a:r>
            <a:r>
              <a:rPr lang="en-US" dirty="0"/>
              <a:t> and vanish when the machine stops. To the pure mathematician it is natural to give an ordinal number. In this problem the ordinal might be (n - r)</a:t>
            </a:r>
            <a:r>
              <a:rPr lang="en-US" dirty="0">
                <a:cs typeface="Papyrus"/>
              </a:rPr>
              <a:t>ω</a:t>
            </a:r>
            <a:r>
              <a:rPr lang="en-US" baseline="32000" dirty="0"/>
              <a:t>2</a:t>
            </a:r>
            <a:r>
              <a:rPr lang="en-US" dirty="0"/>
              <a:t> + (r - s)</a:t>
            </a:r>
            <a:r>
              <a:rPr lang="en-US" dirty="0" err="1">
                <a:cs typeface="Papyrus"/>
              </a:rPr>
              <a:t>ω</a:t>
            </a:r>
            <a:r>
              <a:rPr lang="en-US" dirty="0"/>
              <a:t> + k. A less highbrow form of the same thing would be to give the integer 2</a:t>
            </a:r>
            <a:r>
              <a:rPr lang="en-US" baseline="32000" dirty="0"/>
              <a:t>80</a:t>
            </a:r>
            <a:r>
              <a:rPr lang="en-US" dirty="0"/>
              <a:t>(n - r) + 2</a:t>
            </a:r>
            <a:r>
              <a:rPr lang="en-US" baseline="32000" dirty="0"/>
              <a:t>40</a:t>
            </a:r>
            <a:r>
              <a:rPr lang="en-US" dirty="0"/>
              <a:t>(r - s) + 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1"/>
          <p:cNvSpPr>
            <a:spLocks noChangeArrowheads="1"/>
          </p:cNvSpPr>
          <p:nvPr>
            <p:ph type="title"/>
          </p:nvPr>
        </p:nvSpPr>
        <p:spPr>
          <a:xfrm>
            <a:off x="-25400" y="635000"/>
            <a:ext cx="13106400" cy="2832100"/>
          </a:xfrm>
          <a:ln/>
        </p:spPr>
        <p:txBody>
          <a:bodyPr/>
          <a:lstStyle/>
          <a:p>
            <a:r>
              <a:rPr lang="en-US"/>
              <a:t>Weak Simplification Order</a:t>
            </a:r>
          </a:p>
        </p:txBody>
      </p:sp>
      <p:sp>
        <p:nvSpPr>
          <p:cNvPr id="357378" name="Rectangle 2"/>
          <p:cNvSpPr>
            <a:spLocks noChangeArrowheads="1"/>
          </p:cNvSpPr>
          <p:nvPr>
            <p:ph type="body" idx="1"/>
          </p:nvPr>
        </p:nvSpPr>
        <p:spPr>
          <a:xfrm>
            <a:off x="1270000" y="2768600"/>
            <a:ext cx="10464800" cy="7340600"/>
          </a:xfrm>
          <a:ln/>
        </p:spPr>
        <p:txBody>
          <a:bodyPr/>
          <a:lstStyle/>
          <a:p>
            <a:pPr marL="889000"/>
            <a:r>
              <a:rPr lang="en-US"/>
              <a:t>Weak subterm: f(...,s</a:t>
            </a:r>
            <a:r>
              <a:rPr lang="en-US" baseline="-6000"/>
              <a:t>i</a:t>
            </a:r>
            <a:r>
              <a:rPr lang="en-US">
                <a:cs typeface="Apple Symbols" charset="0"/>
              </a:rPr>
              <a:t>,...) ≳ s</a:t>
            </a:r>
            <a:r>
              <a:rPr lang="en-US" baseline="-6000"/>
              <a:t>i</a:t>
            </a:r>
            <a:endParaRPr lang="en-US"/>
          </a:p>
          <a:p>
            <a:pPr marL="889000"/>
            <a:r>
              <a:rPr lang="en-US"/>
              <a:t>Weak monotonicity:                                             s</a:t>
            </a:r>
            <a:r>
              <a:rPr lang="en-US" baseline="-6000"/>
              <a:t>i</a:t>
            </a:r>
            <a:r>
              <a:rPr lang="en-US">
                <a:cs typeface="Apple Symbols" charset="0"/>
              </a:rPr>
              <a:t> ≳ t</a:t>
            </a:r>
            <a:r>
              <a:rPr lang="en-US" baseline="-6000"/>
              <a:t>i  </a:t>
            </a:r>
            <a:r>
              <a:rPr lang="en-US"/>
              <a:t>⇒ f(...,s</a:t>
            </a:r>
            <a:r>
              <a:rPr lang="en-US" baseline="-6000"/>
              <a:t>i</a:t>
            </a:r>
            <a:r>
              <a:rPr lang="en-US">
                <a:cs typeface="Apple Symbols" charset="0"/>
              </a:rPr>
              <a:t>,...) ≳ f(...,t</a:t>
            </a:r>
            <a:r>
              <a:rPr lang="en-US" baseline="-6000"/>
              <a:t>i</a:t>
            </a:r>
            <a:r>
              <a:rPr lang="en-US"/>
              <a:t>,...) </a:t>
            </a:r>
          </a:p>
          <a:p>
            <a:pPr marL="889000"/>
            <a:r>
              <a:rPr lang="en-US"/>
              <a:t>Well-quasi-order by Kruskal</a:t>
            </a:r>
          </a:p>
          <a:p>
            <a:pPr marL="889000"/>
            <a:r>
              <a:rPr lang="en-US"/>
              <a:t>Enough for termination of rewriting</a:t>
            </a:r>
          </a:p>
          <a:p>
            <a:pPr marL="1333500" lvl="1"/>
            <a:r>
              <a:rPr lang="en-US"/>
              <a:t>Why?</a:t>
            </a:r>
          </a:p>
        </p:txBody>
      </p:sp>
    </p:spTree>
  </p:cSld>
  <p:clrMapOvr>
    <a:masterClrMapping/>
  </p:clrMapOvr>
  <p:transition xmlns:p14="http://schemas.microsoft.com/office/powerpoint/2010/mai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1"/>
          <p:cNvSpPr>
            <a:spLocks noChangeArrowheads="1"/>
          </p:cNvSpPr>
          <p:nvPr>
            <p:ph type="title"/>
          </p:nvPr>
        </p:nvSpPr>
        <p:spPr>
          <a:ln/>
        </p:spPr>
        <p:txBody>
          <a:bodyPr/>
          <a:lstStyle/>
          <a:p>
            <a:r>
              <a:rPr lang="en-US"/>
              <a:t>Total Order</a:t>
            </a:r>
          </a:p>
        </p:txBody>
      </p:sp>
      <p:sp>
        <p:nvSpPr>
          <p:cNvPr id="358402" name="Rectangle 2"/>
          <p:cNvSpPr>
            <a:spLocks noChangeArrowheads="1"/>
          </p:cNvSpPr>
          <p:nvPr>
            <p:ph type="body" idx="1"/>
          </p:nvPr>
        </p:nvSpPr>
        <p:spPr>
          <a:ln/>
        </p:spPr>
        <p:txBody>
          <a:bodyPr/>
          <a:lstStyle/>
          <a:p>
            <a:pPr marL="889000"/>
            <a:r>
              <a:rPr lang="en-US"/>
              <a:t>Suppose finite vocabulary</a:t>
            </a:r>
          </a:p>
          <a:p>
            <a:pPr marL="889000"/>
            <a:r>
              <a:rPr lang="en-US"/>
              <a:t>Monotonic: s</a:t>
            </a:r>
            <a:r>
              <a:rPr lang="en-US" baseline="-6000"/>
              <a:t> </a:t>
            </a:r>
            <a:r>
              <a:rPr lang="en-US"/>
              <a:t>&gt; t</a:t>
            </a:r>
            <a:r>
              <a:rPr lang="en-US" baseline="-6000"/>
              <a:t>  </a:t>
            </a:r>
            <a:r>
              <a:rPr lang="en-US"/>
              <a:t>⇒ f(...,s,...) &gt; f(...,t,...)</a:t>
            </a:r>
          </a:p>
          <a:p>
            <a:pPr marL="889000"/>
            <a:r>
              <a:rPr lang="en-US"/>
              <a:t>Well-founded iff subterm</a:t>
            </a:r>
          </a:p>
        </p:txBody>
      </p:sp>
    </p:spTree>
  </p:cSld>
  <p:clrMapOvr>
    <a:masterClrMapping/>
  </p:clrMapOvr>
  <p:transition xmlns:p14="http://schemas.microsoft.com/office/powerpoint/2010/mai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1"/>
          <p:cNvSpPr>
            <a:spLocks noChangeArrowheads="1"/>
          </p:cNvSpPr>
          <p:nvPr>
            <p:ph type="body" idx="1"/>
          </p:nvPr>
        </p:nvSpPr>
        <p:spPr>
          <a:xfrm>
            <a:off x="1270000" y="2273300"/>
            <a:ext cx="10464800" cy="7162800"/>
          </a:xfrm>
          <a:ln/>
        </p:spPr>
        <p:txBody>
          <a:bodyPr/>
          <a:lstStyle/>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     </a:t>
            </a:r>
            <a:r>
              <a:rPr lang="en-US">
                <a:solidFill>
                  <a:srgbClr val="FF2712"/>
                </a:solidFill>
              </a:rPr>
              <a:t>&gt;</a:t>
            </a:r>
            <a:endParaRPr lang="en-US"/>
          </a:p>
          <a:p>
            <a:pPr marL="889000"/>
            <a:r>
              <a:rPr lang="en-US"/>
              <a:t>s &gt; t if s</a:t>
            </a:r>
            <a:r>
              <a:rPr lang="en-US" baseline="-6000"/>
              <a:t>i</a:t>
            </a:r>
            <a:r>
              <a:rPr lang="en-US">
                <a:cs typeface="Apple Symbols" charset="0"/>
              </a:rPr>
              <a:t> ≳ t for some i</a:t>
            </a:r>
            <a:endParaRPr lang="en-US"/>
          </a:p>
          <a:p>
            <a:pPr marL="889000"/>
            <a:r>
              <a:rPr lang="en-US"/>
              <a:t>s &gt; t if</a:t>
            </a:r>
          </a:p>
          <a:p>
            <a:pPr marL="1333500" lvl="1"/>
            <a:r>
              <a:rPr lang="en-US"/>
              <a:t>(</a:t>
            </a:r>
            <a:r>
              <a:rPr lang="en-US">
                <a:solidFill>
                  <a:srgbClr val="FF0000"/>
                </a:solidFill>
              </a:rPr>
              <a:t>s</a:t>
            </a:r>
            <a:r>
              <a:rPr lang="en-US"/>
              <a:t>,s</a:t>
            </a:r>
            <a:r>
              <a:rPr lang="en-US" baseline="-6000"/>
              <a:t>1</a:t>
            </a:r>
            <a:r>
              <a:rPr lang="en-US"/>
              <a:t>,...,s</a:t>
            </a:r>
            <a:r>
              <a:rPr lang="en-US" baseline="-6000"/>
              <a:t>m</a:t>
            </a:r>
            <a:r>
              <a:rPr lang="en-US"/>
              <a:t>) &gt;</a:t>
            </a:r>
            <a:r>
              <a:rPr lang="en-US" baseline="-6000"/>
              <a:t>lex</a:t>
            </a:r>
            <a:r>
              <a:rPr lang="en-US"/>
              <a:t> (</a:t>
            </a:r>
            <a:r>
              <a:rPr lang="en-US">
                <a:solidFill>
                  <a:srgbClr val="FF0000"/>
                </a:solidFill>
              </a:rPr>
              <a:t>t</a:t>
            </a:r>
            <a:r>
              <a:rPr lang="en-US"/>
              <a:t>,t</a:t>
            </a:r>
            <a:r>
              <a:rPr lang="en-US" baseline="-6000"/>
              <a:t>1</a:t>
            </a:r>
            <a:r>
              <a:rPr lang="en-US"/>
              <a:t>,...,t</a:t>
            </a:r>
            <a:r>
              <a:rPr lang="en-US" baseline="-6000"/>
              <a:t>n</a:t>
            </a:r>
            <a:r>
              <a:rPr lang="en-US"/>
              <a:t>) </a:t>
            </a:r>
          </a:p>
          <a:p>
            <a:pPr marL="1333500" lvl="1"/>
            <a:r>
              <a:rPr lang="en-US"/>
              <a:t>and s &gt; t</a:t>
            </a:r>
            <a:r>
              <a:rPr lang="en-US" baseline="-6000"/>
              <a:t>j</a:t>
            </a:r>
            <a:r>
              <a:rPr lang="en-US"/>
              <a:t> for all j </a:t>
            </a:r>
          </a:p>
          <a:p>
            <a:pPr marL="889000"/>
            <a:r>
              <a:rPr lang="en-US">
                <a:cs typeface="Zapf Dingbats" charset="0"/>
              </a:rPr>
              <a:t>require s ➯ t ⇒ f(...s...) </a:t>
            </a:r>
            <a:r>
              <a:rPr lang="en-US">
                <a:solidFill>
                  <a:srgbClr val="FF2712"/>
                </a:solidFill>
              </a:rPr>
              <a:t>≥ </a:t>
            </a:r>
            <a:r>
              <a:rPr lang="en-US"/>
              <a:t>f(...t...)</a:t>
            </a:r>
          </a:p>
        </p:txBody>
      </p:sp>
      <p:sp>
        <p:nvSpPr>
          <p:cNvPr id="359426" name="Rectangle 2"/>
          <p:cNvSpPr>
            <a:spLocks noChangeArrowheads="1"/>
          </p:cNvSpPr>
          <p:nvPr>
            <p:ph type="title"/>
          </p:nvPr>
        </p:nvSpPr>
        <p:spPr>
          <a:xfrm>
            <a:off x="711200" y="635000"/>
            <a:ext cx="11658600" cy="2108200"/>
          </a:xfrm>
          <a:ln/>
        </p:spPr>
        <p:txBody>
          <a:bodyPr/>
          <a:lstStyle/>
          <a:p>
            <a:r>
              <a:rPr lang="en-US"/>
              <a:t>Semantic Path Order</a:t>
            </a:r>
          </a:p>
        </p:txBody>
      </p:sp>
    </p:spTree>
  </p:cSld>
  <p:clrMapOvr>
    <a:masterClrMapping/>
  </p:clrMapOvr>
  <p:transition xmlns:p14="http://schemas.microsoft.com/office/powerpoint/2010/mai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
          <p:cNvSpPr>
            <a:spLocks noChangeArrowheads="1"/>
          </p:cNvSpPr>
          <p:nvPr>
            <p:ph type="title"/>
          </p:nvPr>
        </p:nvSpPr>
        <p:spPr>
          <a:ln/>
        </p:spPr>
        <p:txBody>
          <a:bodyPr/>
          <a:lstStyle/>
          <a:p>
            <a:r>
              <a:rPr lang="en-US"/>
              <a:t>Proof</a:t>
            </a:r>
          </a:p>
        </p:txBody>
      </p:sp>
      <p:sp>
        <p:nvSpPr>
          <p:cNvPr id="360450" name="Rectangle 2"/>
          <p:cNvSpPr>
            <a:spLocks noChangeArrowheads="1"/>
          </p:cNvSpPr>
          <p:nvPr>
            <p:ph type="body" idx="1"/>
          </p:nvPr>
        </p:nvSpPr>
        <p:spPr>
          <a:ln/>
        </p:spPr>
        <p:txBody>
          <a:bodyPr/>
          <a:lstStyle/>
          <a:p>
            <a:pPr marL="889000"/>
            <a:r>
              <a:rPr lang="en-US"/>
              <a:t>Extend base order to a </a:t>
            </a:r>
            <a:r>
              <a:rPr lang="en-US">
                <a:solidFill>
                  <a:srgbClr val="FF0000"/>
                </a:solidFill>
              </a:rPr>
              <a:t>total</a:t>
            </a:r>
            <a:r>
              <a:rPr lang="en-US"/>
              <a:t> w.f. order</a:t>
            </a:r>
          </a:p>
          <a:p>
            <a:pPr marL="889000"/>
            <a:r>
              <a:rPr lang="en-US"/>
              <a:t>Consider minimal bad sequence</a:t>
            </a:r>
          </a:p>
          <a:p>
            <a:pPr marL="889000"/>
            <a:r>
              <a:rPr lang="en-US"/>
              <a:t>Subterms are well-founded</a:t>
            </a:r>
          </a:p>
          <a:p>
            <a:pPr marL="889000"/>
            <a:r>
              <a:rPr lang="en-US"/>
              <a:t>No use of s</a:t>
            </a:r>
            <a:r>
              <a:rPr lang="en-US" baseline="-6000"/>
              <a:t>i</a:t>
            </a:r>
            <a:r>
              <a:rPr lang="en-US">
                <a:cs typeface="Apple Symbols" charset="0"/>
              </a:rPr>
              <a:t> ≳ t case</a:t>
            </a:r>
            <a:endParaRPr lang="en-US"/>
          </a:p>
          <a:p>
            <a:pPr marL="889000"/>
            <a:r>
              <a:rPr lang="en-US"/>
              <a:t>So base order decreases and stabilizes</a:t>
            </a:r>
          </a:p>
        </p:txBody>
      </p:sp>
    </p:spTree>
  </p:cSld>
  <p:clrMapOvr>
    <a:masterClrMapping/>
  </p:clrMapOvr>
  <p:transition xmlns:p14="http://schemas.microsoft.com/office/powerpoint/2010/mai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1"/>
          <p:cNvSpPr>
            <a:spLocks noChangeArrowheads="1"/>
          </p:cNvSpPr>
          <p:nvPr>
            <p:ph type="title"/>
          </p:nvPr>
        </p:nvSpPr>
        <p:spPr>
          <a:ln/>
        </p:spPr>
        <p:txBody>
          <a:bodyPr/>
          <a:lstStyle/>
          <a:p>
            <a:r>
              <a:rPr lang="en-US"/>
              <a:t>Termination</a:t>
            </a:r>
          </a:p>
        </p:txBody>
      </p:sp>
      <p:sp>
        <p:nvSpPr>
          <p:cNvPr id="361474" name="Rectangle 2"/>
          <p:cNvSpPr>
            <a:spLocks noChangeArrowheads="1"/>
          </p:cNvSpPr>
          <p:nvPr>
            <p:ph type="body" idx="1"/>
          </p:nvPr>
        </p:nvSpPr>
        <p:spPr>
          <a:ln/>
        </p:spPr>
        <p:txBody>
          <a:bodyPr/>
          <a:lstStyle/>
          <a:p>
            <a:r>
              <a:rPr lang="en-US"/>
              <a:t>8. Semantic Path Order</a:t>
            </a:r>
          </a:p>
        </p:txBody>
      </p:sp>
    </p:spTree>
  </p:cSld>
  <p:clrMapOvr>
    <a:masterClrMapping/>
  </p:clrMapOvr>
  <p:transition xmlns:p14="http://schemas.microsoft.com/office/powerpoint/2010/mai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1"/>
          <p:cNvSpPr>
            <a:spLocks noChangeArrowheads="1"/>
          </p:cNvSpPr>
          <p:nvPr>
            <p:ph type="title"/>
          </p:nvPr>
        </p:nvSpPr>
        <p:spPr>
          <a:ln/>
        </p:spPr>
        <p:txBody>
          <a:bodyPr/>
          <a:lstStyle/>
          <a:p>
            <a:r>
              <a:rPr lang="en-US">
                <a:cs typeface="Papyrus" charset="0"/>
              </a:rPr>
              <a:t>DNF3</a:t>
            </a:r>
            <a:endParaRPr lang="en-US"/>
          </a:p>
        </p:txBody>
      </p:sp>
      <p:sp>
        <p:nvSpPr>
          <p:cNvPr id="362498" name="Rectangle 2"/>
          <p:cNvSpPr>
            <a:spLocks noChangeArrowheads="1"/>
          </p:cNvSpPr>
          <p:nvPr>
            <p:ph type="body" idx="1"/>
          </p:nvPr>
        </p:nvSpPr>
        <p:spPr>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 ¬ x)∧(¬ ¬ ¬ y)</a:t>
            </a:r>
            <a:endParaRPr lang="en-US"/>
          </a:p>
          <a:p>
            <a:pPr marL="889000">
              <a:buFont typeface="Papyrus" charset="0"/>
              <a:buChar char="•"/>
            </a:pPr>
            <a:r>
              <a:rPr lang="en-US">
                <a:cs typeface="Apple Symbols" charset="0"/>
              </a:rPr>
              <a:t>¬(x∧y) ➯ (¬ ¬ ¬ x)∨(¬ ¬ ¬ y)</a:t>
            </a:r>
            <a:endParaRPr lang="en-US"/>
          </a:p>
          <a:p>
            <a:pPr marL="889000">
              <a:buFont typeface="Papyrus" charset="0"/>
              <a:buChar char="•"/>
            </a:pPr>
            <a:r>
              <a:rPr lang="en-US">
                <a:cs typeface="Apple Symbols" charset="0"/>
              </a:rPr>
              <a:t>x∧(y∨z) ➯ (x∧y)∨(x∧z)</a:t>
            </a:r>
            <a:endParaRPr lang="en-US"/>
          </a:p>
          <a:p>
            <a:pPr marL="889000">
              <a:buFont typeface="Papyrus" charset="0"/>
              <a:buChar char="•"/>
            </a:pPr>
            <a:r>
              <a:rPr lang="en-US">
                <a:cs typeface="Apple Symbols" charset="0"/>
              </a:rPr>
              <a:t>(y∨z)∧x ➯ (y∧x)∨(z∧x)</a:t>
            </a:r>
            <a:endParaRPr lang="en-US"/>
          </a:p>
        </p:txBody>
      </p:sp>
      <p:sp>
        <p:nvSpPr>
          <p:cNvPr id="362499" name="Rectangle 3"/>
          <p:cNvSpPr>
            <a:spLocks/>
          </p:cNvSpPr>
          <p:nvPr/>
        </p:nvSpPr>
        <p:spPr bwMode="auto">
          <a:xfrm>
            <a:off x="6223000" y="8578850"/>
            <a:ext cx="3852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400"/>
              </a:spcBef>
            </a:pPr>
            <a:r>
              <a:rPr lang="en-US">
                <a:solidFill>
                  <a:srgbClr val="FF2712"/>
                </a:solidFill>
                <a:latin typeface="Papyrus" charset="0"/>
                <a:ea typeface="ＭＳ Ｐゴシック" charset="0"/>
                <a:cs typeface="Apple Symbols" charset="0"/>
                <a:sym typeface="Papyrus" charset="0"/>
              </a:rPr>
              <a:t>¬ ¬(a∧(b∨c))</a:t>
            </a:r>
          </a:p>
        </p:txBody>
      </p:sp>
    </p:spTree>
  </p:cSld>
  <p:clrMapOvr>
    <a:masterClrMapping/>
  </p:clrMapOvr>
  <p:transition xmlns:p14="http://schemas.microsoft.com/office/powerpoint/2010/mai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1"/>
          <p:cNvSpPr>
            <a:spLocks noChangeArrowheads="1"/>
          </p:cNvSpPr>
          <p:nvPr>
            <p:ph type="title"/>
          </p:nvPr>
        </p:nvSpPr>
        <p:spPr>
          <a:ln/>
        </p:spPr>
        <p:txBody>
          <a:bodyPr/>
          <a:lstStyle/>
          <a:p>
            <a:r>
              <a:rPr lang="en-US">
                <a:cs typeface="Papyrus" charset="0"/>
              </a:rPr>
              <a:t>DNF4</a:t>
            </a:r>
            <a:endParaRPr lang="en-US"/>
          </a:p>
        </p:txBody>
      </p:sp>
      <p:sp>
        <p:nvSpPr>
          <p:cNvPr id="363522" name="Rectangle 2"/>
          <p:cNvSpPr>
            <a:spLocks noChangeArrowheads="1"/>
          </p:cNvSpPr>
          <p:nvPr>
            <p:ph type="body" idx="1"/>
          </p:nvPr>
        </p:nvSpPr>
        <p:spPr>
          <a:xfrm>
            <a:off x="1270000" y="2768600"/>
            <a:ext cx="10464800" cy="66802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x)∧(¬ y)</a:t>
            </a:r>
            <a:endParaRPr lang="en-US"/>
          </a:p>
          <a:p>
            <a:pPr marL="889000">
              <a:buFont typeface="Papyrus" charset="0"/>
              <a:buChar char="•"/>
            </a:pPr>
            <a:r>
              <a:rPr lang="en-US">
                <a:cs typeface="Apple Symbols" charset="0"/>
              </a:rPr>
              <a:t>¬(x∧y) ➯ (¬ x)∨(¬ y)</a:t>
            </a:r>
            <a:endParaRPr lang="en-US"/>
          </a:p>
          <a:p>
            <a:pPr marL="889000">
              <a:buFont typeface="Papyrus" charset="0"/>
              <a:buChar char="•"/>
            </a:pPr>
            <a:r>
              <a:rPr lang="en-US">
                <a:cs typeface="Apple Symbols" charset="0"/>
              </a:rPr>
              <a:t>x∧(y∨z) ➯ (x∧y)∨(x∧z)∨(x∧y)∨(x∧z)</a:t>
            </a:r>
            <a:endParaRPr lang="en-US"/>
          </a:p>
          <a:p>
            <a:pPr marL="889000">
              <a:buFont typeface="Papyrus" charset="0"/>
              <a:buChar char="•"/>
            </a:pPr>
            <a:r>
              <a:rPr lang="en-US">
                <a:cs typeface="Apple Symbols" charset="0"/>
              </a:rPr>
              <a:t>(y∨z)∧x ➯ (x∧y)∨(x∧z)∨(x∧y)∨(x∧z)</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1"/>
          <p:cNvSpPr>
            <a:spLocks noChangeArrowheads="1"/>
          </p:cNvSpPr>
          <p:nvPr>
            <p:ph type="title"/>
          </p:nvPr>
        </p:nvSpPr>
        <p:spPr>
          <a:ln/>
        </p:spPr>
        <p:txBody>
          <a:bodyPr/>
          <a:lstStyle/>
          <a:p>
            <a:r>
              <a:rPr lang="en-US">
                <a:cs typeface="Papyrus" charset="0"/>
              </a:rPr>
              <a:t>DNF5</a:t>
            </a:r>
            <a:endParaRPr lang="en-US"/>
          </a:p>
        </p:txBody>
      </p:sp>
      <p:sp>
        <p:nvSpPr>
          <p:cNvPr id="364546" name="Rectangle 2"/>
          <p:cNvSpPr>
            <a:spLocks noChangeArrowheads="1"/>
          </p:cNvSpPr>
          <p:nvPr>
            <p:ph type="body" idx="1"/>
          </p:nvPr>
        </p:nvSpPr>
        <p:spPr>
          <a:xfrm>
            <a:off x="1270000" y="1879600"/>
            <a:ext cx="10464800" cy="80772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x)∧(¬ y)∧(¬ x)∧(¬ y)</a:t>
            </a:r>
            <a:endParaRPr lang="en-US"/>
          </a:p>
          <a:p>
            <a:pPr marL="889000">
              <a:buFont typeface="Papyrus" charset="0"/>
              <a:buChar char="•"/>
            </a:pPr>
            <a:r>
              <a:rPr lang="en-US">
                <a:cs typeface="Apple Symbols" charset="0"/>
              </a:rPr>
              <a:t>¬(x∧y) ➯ (¬ x)∨(¬ y)∨(¬ x)∨(¬ y)</a:t>
            </a:r>
            <a:endParaRPr lang="en-US"/>
          </a:p>
          <a:p>
            <a:pPr marL="889000">
              <a:buFont typeface="Papyrus" charset="0"/>
              <a:buChar char="•"/>
            </a:pPr>
            <a:r>
              <a:rPr lang="en-US">
                <a:cs typeface="Apple Symbols" charset="0"/>
              </a:rPr>
              <a:t>x∧(y∨z) ➯ (x∧y)∨(x∧z)</a:t>
            </a:r>
            <a:endParaRPr lang="en-US"/>
          </a:p>
          <a:p>
            <a:pPr marL="889000">
              <a:buFont typeface="Papyrus" charset="0"/>
              <a:buChar char="•"/>
            </a:pPr>
            <a:r>
              <a:rPr lang="en-US">
                <a:cs typeface="Apple Symbols" charset="0"/>
              </a:rPr>
              <a:t>(y∨z)∧x ➯ (x∧y)∨(x∧z)</a:t>
            </a:r>
            <a:endParaRPr lang="en-US"/>
          </a:p>
          <a:p>
            <a:pPr marL="889000">
              <a:buFont typeface="Papyrus" charset="0"/>
              <a:buChar char="•"/>
            </a:pPr>
            <a:r>
              <a:rPr lang="en-US">
                <a:cs typeface="Apple Symbols" charset="0"/>
              </a:rPr>
              <a:t>x∨x ➯ x       </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1"/>
          <p:cNvSpPr>
            <a:spLocks noChangeArrowheads="1"/>
          </p:cNvSpPr>
          <p:nvPr>
            <p:ph type="title"/>
          </p:nvPr>
        </p:nvSpPr>
        <p:spPr>
          <a:ln/>
        </p:spPr>
        <p:txBody>
          <a:bodyPr/>
          <a:lstStyle/>
          <a:p>
            <a:r>
              <a:rPr lang="en-US">
                <a:cs typeface="Papyrus" charset="0"/>
              </a:rPr>
              <a:t>DNF6</a:t>
            </a:r>
            <a:endParaRPr lang="en-US"/>
          </a:p>
        </p:txBody>
      </p:sp>
      <p:sp>
        <p:nvSpPr>
          <p:cNvPr id="365570" name="Rectangle 2"/>
          <p:cNvSpPr>
            <a:spLocks noChangeArrowheads="1"/>
          </p:cNvSpPr>
          <p:nvPr>
            <p:ph type="body" idx="1"/>
          </p:nvPr>
        </p:nvSpPr>
        <p:spPr>
          <a:xfrm>
            <a:off x="101600" y="2768600"/>
            <a:ext cx="12725400" cy="57150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 ¬ x)∧(¬ ¬ ¬ y)∧(¬ ¬ ¬ x)∧(¬ ¬ ¬ y)</a:t>
            </a:r>
            <a:endParaRPr lang="en-US"/>
          </a:p>
          <a:p>
            <a:pPr marL="889000">
              <a:buFont typeface="Papyrus" charset="0"/>
              <a:buChar char="•"/>
            </a:pPr>
            <a:r>
              <a:rPr lang="en-US">
                <a:cs typeface="Apple Symbols" charset="0"/>
              </a:rPr>
              <a:t>¬(x∧y) ➯ (¬ ¬ ¬ x)∨(¬ ¬ ¬ y)∨(¬ ¬ ¬ x)∨(¬ ¬ ¬ y)</a:t>
            </a:r>
            <a:endParaRPr lang="en-US"/>
          </a:p>
          <a:p>
            <a:pPr marL="889000">
              <a:buFont typeface="Papyrus" charset="0"/>
              <a:buChar char="•"/>
            </a:pPr>
            <a:r>
              <a:rPr lang="en-US">
                <a:cs typeface="Apple Symbols" charset="0"/>
              </a:rPr>
              <a:t>x∨x ➯ x</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Tree>
  </p:cSld>
  <p:clrMapOvr>
    <a:masterClrMapping/>
  </p:clrMapOvr>
  <p:transition xmlns:p14="http://schemas.microsoft.com/office/powerpoint/2010/mai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1"/>
          <p:cNvSpPr>
            <a:spLocks noChangeArrowheads="1"/>
          </p:cNvSpPr>
          <p:nvPr>
            <p:ph type="title"/>
          </p:nvPr>
        </p:nvSpPr>
        <p:spPr>
          <a:ln/>
        </p:spPr>
        <p:txBody>
          <a:bodyPr/>
          <a:lstStyle/>
          <a:p>
            <a:r>
              <a:rPr lang="en-US">
                <a:cs typeface="Papyrus" charset="0"/>
              </a:rPr>
              <a:t>DNF6</a:t>
            </a:r>
            <a:endParaRPr lang="en-US"/>
          </a:p>
        </p:txBody>
      </p:sp>
      <p:sp>
        <p:nvSpPr>
          <p:cNvPr id="366594" name="Rectangle 2"/>
          <p:cNvSpPr>
            <a:spLocks noChangeArrowheads="1"/>
          </p:cNvSpPr>
          <p:nvPr>
            <p:ph type="body" idx="1"/>
          </p:nvPr>
        </p:nvSpPr>
        <p:spPr>
          <a:xfrm>
            <a:off x="101600" y="2768600"/>
            <a:ext cx="12725400" cy="5715000"/>
          </a:xfrm>
          <a:ln/>
        </p:spPr>
        <p:txBody>
          <a:bodyPr/>
          <a:lstStyle/>
          <a:p>
            <a:pPr marL="889000">
              <a:buFont typeface="Papyrus" charset="0"/>
              <a:buChar char="•"/>
            </a:pPr>
            <a:r>
              <a:rPr lang="en-US">
                <a:cs typeface="Zapf Dingbats" charset="0"/>
              </a:rPr>
              <a:t>¬ ¬x ➯ x</a:t>
            </a:r>
            <a:endParaRPr lang="en-US"/>
          </a:p>
          <a:p>
            <a:pPr marL="889000">
              <a:buFont typeface="Papyrus" charset="0"/>
              <a:buChar char="•"/>
            </a:pPr>
            <a:r>
              <a:rPr lang="en-US">
                <a:cs typeface="Apple Symbols" charset="0"/>
              </a:rPr>
              <a:t>¬(x∨y) ➯ (¬ ¬ ¬ x)∧(¬ ¬ ¬ y)∧(¬ ¬ ¬ x)∧(¬ ¬ ¬ y)</a:t>
            </a:r>
            <a:endParaRPr lang="en-US"/>
          </a:p>
          <a:p>
            <a:pPr marL="889000">
              <a:buFont typeface="Papyrus" charset="0"/>
              <a:buChar char="•"/>
            </a:pPr>
            <a:r>
              <a:rPr lang="en-US">
                <a:cs typeface="Apple Symbols" charset="0"/>
              </a:rPr>
              <a:t>¬(x∧y) ➯ (¬ ¬ ¬ x)∨(¬ ¬ ¬ y)∨(¬ ¬ ¬ x)∨(¬ ¬ ¬ y)</a:t>
            </a:r>
            <a:endParaRPr lang="en-US"/>
          </a:p>
          <a:p>
            <a:pPr marL="889000">
              <a:buFont typeface="Papyrus" charset="0"/>
              <a:buChar char="•"/>
            </a:pPr>
            <a:r>
              <a:rPr lang="en-US">
                <a:cs typeface="Apple Symbols" charset="0"/>
              </a:rPr>
              <a:t>x∨x ➯ x</a:t>
            </a:r>
            <a:endParaRPr lang="en-US"/>
          </a:p>
          <a:p>
            <a:pPr marL="889000">
              <a:buFont typeface="Papyrus" charset="0"/>
              <a:buChar char="•"/>
            </a:pPr>
            <a:r>
              <a:rPr lang="en-US">
                <a:cs typeface="Apple Symbols" charset="0"/>
              </a:rPr>
              <a:t>x∧x ➯ x</a:t>
            </a:r>
            <a:endParaRPr lang="en-US"/>
          </a:p>
          <a:p>
            <a:pPr marL="889000">
              <a:buFont typeface="Papyrus" charset="0"/>
              <a:buChar char="•"/>
            </a:pPr>
            <a:endParaRPr lang="en-US"/>
          </a:p>
        </p:txBody>
      </p:sp>
      <p:sp>
        <p:nvSpPr>
          <p:cNvPr id="366595" name="Rectangle 3"/>
          <p:cNvSpPr>
            <a:spLocks/>
          </p:cNvSpPr>
          <p:nvPr/>
        </p:nvSpPr>
        <p:spPr bwMode="auto">
          <a:xfrm>
            <a:off x="7785100" y="6813550"/>
            <a:ext cx="2747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400"/>
              </a:spcBef>
            </a:pPr>
            <a:r>
              <a:rPr lang="en-US">
                <a:solidFill>
                  <a:srgbClr val="D90B00"/>
                </a:solidFill>
                <a:latin typeface="Papyrus" charset="0"/>
                <a:ea typeface="ＭＳ Ｐゴシック" charset="0"/>
                <a:cs typeface="Apple Symbols" charset="0"/>
                <a:sym typeface="Papyrus" charset="0"/>
              </a:rPr>
              <a:t>¬ ¬(x∨y)</a:t>
            </a:r>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ph type="title"/>
          </p:nvPr>
        </p:nvSpPr>
        <p:spPr>
          <a:ln/>
        </p:spPr>
        <p:txBody>
          <a:bodyPr/>
          <a:lstStyle/>
          <a:p>
            <a:endParaRPr lang="en-US"/>
          </a:p>
        </p:txBody>
      </p:sp>
      <p:sp>
        <p:nvSpPr>
          <p:cNvPr id="52226" name="Rectangle 2"/>
          <p:cNvSpPr>
            <a:spLocks noChangeArrowheads="1"/>
          </p:cNvSpPr>
          <p:nvPr>
            <p:ph type="body" idx="1"/>
          </p:nvPr>
        </p:nvSpPr>
        <p:spPr>
          <a:ln/>
        </p:spPr>
        <p:txBody>
          <a:bodyPr/>
          <a:lstStyle/>
          <a:p>
            <a:pPr marL="889000"/>
            <a:endParaRPr lang="en-US"/>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09600"/>
            <a:ext cx="12446000" cy="805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1"/>
          <p:cNvSpPr>
            <a:spLocks noChangeArrowheads="1"/>
          </p:cNvSpPr>
          <p:nvPr>
            <p:ph type="title"/>
          </p:nvPr>
        </p:nvSpPr>
        <p:spPr>
          <a:ln/>
        </p:spPr>
        <p:txBody>
          <a:bodyPr/>
          <a:lstStyle/>
          <a:p>
            <a:r>
              <a:rPr lang="en-US"/>
              <a:t>Labeling</a:t>
            </a:r>
          </a:p>
        </p:txBody>
      </p:sp>
      <p:sp>
        <p:nvSpPr>
          <p:cNvPr id="367618" name="Rectangle 2"/>
          <p:cNvSpPr>
            <a:spLocks noChangeArrowheads="1"/>
          </p:cNvSpPr>
          <p:nvPr>
            <p:ph type="body" idx="1"/>
          </p:nvPr>
        </p:nvSpPr>
        <p:spPr>
          <a:ln/>
        </p:spPr>
        <p:txBody>
          <a:bodyPr/>
          <a:lstStyle/>
          <a:p>
            <a:pPr marL="889000"/>
            <a:r>
              <a:rPr lang="en-US">
                <a:cs typeface="Zapf Dingbats" charset="0"/>
              </a:rPr>
              <a:t>ffx ➯ fgfx</a:t>
            </a:r>
            <a:endParaRPr lang="en-US"/>
          </a:p>
          <a:p>
            <a:pPr marL="889000"/>
            <a:r>
              <a:rPr lang="en-US">
                <a:solidFill>
                  <a:srgbClr val="A40800"/>
                </a:solidFill>
              </a:rPr>
              <a:t>f</a:t>
            </a:r>
            <a:r>
              <a:rPr lang="en-US">
                <a:cs typeface="Zapf Dingbats" charset="0"/>
              </a:rPr>
              <a:t>fx ➯ </a:t>
            </a:r>
            <a:r>
              <a:rPr lang="en-US">
                <a:solidFill>
                  <a:srgbClr val="002D99"/>
                </a:solidFill>
              </a:rPr>
              <a:t>f</a:t>
            </a:r>
            <a:r>
              <a:rPr lang="en-US"/>
              <a:t>gfx</a:t>
            </a:r>
          </a:p>
          <a:p>
            <a:pPr marL="889000"/>
            <a:r>
              <a:rPr lang="en-US">
                <a:solidFill>
                  <a:srgbClr val="A40800"/>
                </a:solidFill>
              </a:rPr>
              <a:t>ff</a:t>
            </a:r>
            <a:r>
              <a:rPr lang="en-US">
                <a:cs typeface="Zapf Dingbats" charset="0"/>
              </a:rPr>
              <a:t>fx ➯ </a:t>
            </a:r>
            <a:r>
              <a:rPr lang="en-US">
                <a:solidFill>
                  <a:srgbClr val="A40800"/>
                </a:solidFill>
              </a:rPr>
              <a:t>f</a:t>
            </a:r>
            <a:r>
              <a:rPr lang="en-US">
                <a:solidFill>
                  <a:srgbClr val="002D99"/>
                </a:solidFill>
              </a:rPr>
              <a:t>f</a:t>
            </a:r>
            <a:r>
              <a:rPr lang="en-US"/>
              <a:t>gfx</a:t>
            </a:r>
          </a:p>
        </p:txBody>
      </p:sp>
    </p:spTree>
  </p:cSld>
  <p:clrMapOvr>
    <a:masterClrMapping/>
  </p:clrMapOvr>
  <p:transition xmlns:p14="http://schemas.microsoft.com/office/powerpoint/2010/mai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1"/>
          <p:cNvSpPr>
            <a:spLocks noChangeArrowheads="1"/>
          </p:cNvSpPr>
          <p:nvPr>
            <p:ph type="body" idx="1"/>
          </p:nvPr>
        </p:nvSpPr>
        <p:spPr>
          <a:xfrm>
            <a:off x="1270000" y="2273300"/>
            <a:ext cx="10464800" cy="7162800"/>
          </a:xfrm>
          <a:ln/>
        </p:spPr>
        <p:txBody>
          <a:bodyPr/>
          <a:lstStyle/>
          <a:p>
            <a:pPr marL="889000"/>
            <a:r>
              <a:rPr lang="en-US"/>
              <a:t>Given a well-founded term order </a:t>
            </a:r>
            <a:r>
              <a:rPr lang="en-US">
                <a:solidFill>
                  <a:srgbClr val="32C167"/>
                </a:solidFill>
                <a:cs typeface="Apple Symbols" charset="0"/>
              </a:rPr>
              <a:t>≿</a:t>
            </a:r>
            <a:endParaRPr lang="en-US"/>
          </a:p>
          <a:p>
            <a:pPr marL="889000"/>
            <a:r>
              <a:rPr lang="en-US"/>
              <a:t>s = f(s</a:t>
            </a:r>
            <a:r>
              <a:rPr lang="en-US" baseline="-6000"/>
              <a:t>1</a:t>
            </a:r>
            <a:r>
              <a:rPr lang="en-US"/>
              <a:t>,...,s</a:t>
            </a:r>
            <a:r>
              <a:rPr lang="en-US" baseline="-6000"/>
              <a:t>m</a:t>
            </a:r>
            <a:r>
              <a:rPr lang="en-US"/>
              <a:t>)    t = g(t</a:t>
            </a:r>
            <a:r>
              <a:rPr lang="en-US" baseline="-6000"/>
              <a:t>1</a:t>
            </a:r>
            <a:r>
              <a:rPr lang="en-US"/>
              <a:t>,...,t</a:t>
            </a:r>
            <a:r>
              <a:rPr lang="en-US" baseline="-6000"/>
              <a:t>n</a:t>
            </a:r>
            <a:r>
              <a:rPr lang="en-US"/>
              <a:t>)     </a:t>
            </a:r>
          </a:p>
          <a:p>
            <a:pPr marL="889000"/>
            <a:r>
              <a:rPr lang="en-US"/>
              <a:t>s &gt; t if s</a:t>
            </a:r>
            <a:r>
              <a:rPr lang="en-US" baseline="-6000"/>
              <a:t>i</a:t>
            </a:r>
            <a:r>
              <a:rPr lang="en-US">
                <a:cs typeface="Apple Symbols" charset="0"/>
              </a:rPr>
              <a:t> ≳ t for some i</a:t>
            </a:r>
            <a:endParaRPr lang="en-US"/>
          </a:p>
          <a:p>
            <a:pPr marL="889000"/>
            <a:r>
              <a:rPr lang="en-US"/>
              <a:t>s &gt; t if (</a:t>
            </a:r>
            <a:r>
              <a:rPr lang="en-US">
                <a:solidFill>
                  <a:srgbClr val="558E28"/>
                </a:solidFill>
              </a:rPr>
              <a:t>s</a:t>
            </a:r>
            <a:r>
              <a:rPr lang="en-US"/>
              <a:t>,s</a:t>
            </a:r>
            <a:r>
              <a:rPr lang="en-US" baseline="-6000"/>
              <a:t>1</a:t>
            </a:r>
            <a:r>
              <a:rPr lang="en-US"/>
              <a:t>,...,s</a:t>
            </a:r>
            <a:r>
              <a:rPr lang="en-US" baseline="-6000"/>
              <a:t>m</a:t>
            </a:r>
            <a:r>
              <a:rPr lang="en-US"/>
              <a:t>) &gt;</a:t>
            </a:r>
            <a:r>
              <a:rPr lang="en-US" baseline="-6000"/>
              <a:t>lex</a:t>
            </a:r>
            <a:r>
              <a:rPr lang="en-US"/>
              <a:t> (</a:t>
            </a:r>
            <a:r>
              <a:rPr lang="en-US">
                <a:solidFill>
                  <a:srgbClr val="558E28"/>
                </a:solidFill>
              </a:rPr>
              <a:t>t</a:t>
            </a:r>
            <a:r>
              <a:rPr lang="en-US"/>
              <a:t>,t</a:t>
            </a:r>
            <a:r>
              <a:rPr lang="en-US" baseline="-6000"/>
              <a:t>1</a:t>
            </a:r>
            <a:r>
              <a:rPr lang="en-US"/>
              <a:t>,...,t</a:t>
            </a:r>
            <a:r>
              <a:rPr lang="en-US" baseline="-6000"/>
              <a:t>n</a:t>
            </a:r>
            <a:r>
              <a:rPr lang="en-US"/>
              <a:t>) </a:t>
            </a:r>
          </a:p>
          <a:p>
            <a:pPr marL="1333500" lvl="1"/>
            <a:r>
              <a:rPr lang="en-US"/>
              <a:t>and s &gt; t</a:t>
            </a:r>
            <a:r>
              <a:rPr lang="en-US" baseline="-6000"/>
              <a:t>j</a:t>
            </a:r>
            <a:r>
              <a:rPr lang="en-US"/>
              <a:t> for all j </a:t>
            </a:r>
          </a:p>
          <a:p>
            <a:pPr marL="889000"/>
            <a:r>
              <a:rPr lang="en-US"/>
              <a:t>s ≈ t iff (</a:t>
            </a:r>
            <a:r>
              <a:rPr lang="en-US">
                <a:solidFill>
                  <a:srgbClr val="558E28"/>
                </a:solidFill>
              </a:rPr>
              <a:t>s</a:t>
            </a:r>
            <a:r>
              <a:rPr lang="en-US"/>
              <a:t>,s</a:t>
            </a:r>
            <a:r>
              <a:rPr lang="en-US" baseline="-6000"/>
              <a:t>1</a:t>
            </a:r>
            <a:r>
              <a:rPr lang="en-US"/>
              <a:t>,...,s</a:t>
            </a:r>
            <a:r>
              <a:rPr lang="en-US" baseline="-6000"/>
              <a:t>m</a:t>
            </a:r>
            <a:r>
              <a:rPr lang="en-US"/>
              <a:t>) ≈ (</a:t>
            </a:r>
            <a:r>
              <a:rPr lang="en-US">
                <a:solidFill>
                  <a:srgbClr val="558E28"/>
                </a:solidFill>
              </a:rPr>
              <a:t>t</a:t>
            </a:r>
            <a:r>
              <a:rPr lang="en-US"/>
              <a:t>,t</a:t>
            </a:r>
            <a:r>
              <a:rPr lang="en-US" baseline="-6000"/>
              <a:t>1</a:t>
            </a:r>
            <a:r>
              <a:rPr lang="en-US"/>
              <a:t>,...,t</a:t>
            </a:r>
            <a:r>
              <a:rPr lang="en-US" baseline="-6000"/>
              <a:t>n</a:t>
            </a:r>
            <a:r>
              <a:rPr lang="en-US"/>
              <a:t>)</a:t>
            </a:r>
          </a:p>
        </p:txBody>
      </p:sp>
      <p:sp>
        <p:nvSpPr>
          <p:cNvPr id="368642" name="Rectangle 2"/>
          <p:cNvSpPr>
            <a:spLocks noChangeArrowheads="1"/>
          </p:cNvSpPr>
          <p:nvPr>
            <p:ph type="title"/>
          </p:nvPr>
        </p:nvSpPr>
        <p:spPr>
          <a:xfrm>
            <a:off x="711200" y="635000"/>
            <a:ext cx="11658600" cy="2108200"/>
          </a:xfrm>
          <a:ln/>
        </p:spPr>
        <p:txBody>
          <a:bodyPr/>
          <a:lstStyle/>
          <a:p>
            <a:r>
              <a:rPr lang="en-US"/>
              <a:t>Semantic Path Order</a:t>
            </a:r>
          </a:p>
        </p:txBody>
      </p:sp>
    </p:spTree>
  </p:cSld>
  <p:clrMapOvr>
    <a:masterClrMapping/>
  </p:clrMapOvr>
  <p:transition xmlns:p14="http://schemas.microsoft.com/office/powerpoint/2010/mai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1"/>
          <p:cNvSpPr>
            <a:spLocks noChangeArrowheads="1"/>
          </p:cNvSpPr>
          <p:nvPr>
            <p:ph type="body" idx="1"/>
          </p:nvPr>
        </p:nvSpPr>
        <p:spPr>
          <a:xfrm>
            <a:off x="1270000" y="2273300"/>
            <a:ext cx="10464800" cy="7162800"/>
          </a:xfrm>
          <a:ln/>
        </p:spPr>
        <p:txBody>
          <a:bodyPr/>
          <a:lstStyle/>
          <a:p>
            <a:pPr marL="1333500" lvl="1"/>
            <a:endParaRPr lang="en-US"/>
          </a:p>
          <a:p>
            <a:pPr marL="889000"/>
            <a:r>
              <a:rPr lang="en-US">
                <a:cs typeface="Zapf Dingbats" charset="0"/>
              </a:rPr>
              <a:t>require s ➯ t ⇒ f(...s...) </a:t>
            </a:r>
            <a:r>
              <a:rPr lang="en-US">
                <a:solidFill>
                  <a:srgbClr val="558E28"/>
                </a:solidFill>
              </a:rPr>
              <a:t>≥</a:t>
            </a:r>
            <a:r>
              <a:rPr lang="en-US">
                <a:solidFill>
                  <a:srgbClr val="FF2712"/>
                </a:solidFill>
              </a:rPr>
              <a:t> </a:t>
            </a:r>
            <a:r>
              <a:rPr lang="en-US"/>
              <a:t>f(...t...)</a:t>
            </a:r>
          </a:p>
        </p:txBody>
      </p:sp>
      <p:sp>
        <p:nvSpPr>
          <p:cNvPr id="369666" name="Rectangle 2"/>
          <p:cNvSpPr>
            <a:spLocks noChangeArrowheads="1"/>
          </p:cNvSpPr>
          <p:nvPr>
            <p:ph type="title"/>
          </p:nvPr>
        </p:nvSpPr>
        <p:spPr>
          <a:xfrm>
            <a:off x="711200" y="635000"/>
            <a:ext cx="11658600" cy="2108200"/>
          </a:xfrm>
          <a:ln/>
        </p:spPr>
        <p:txBody>
          <a:bodyPr/>
          <a:lstStyle/>
          <a:p>
            <a:r>
              <a:rPr lang="en-US"/>
              <a:t>Semantic Path Order</a:t>
            </a:r>
          </a:p>
        </p:txBody>
      </p:sp>
    </p:spTree>
  </p:cSld>
  <p:clrMapOvr>
    <a:masterClrMapping/>
  </p:clrMapOvr>
  <p:transition xmlns:p14="http://schemas.microsoft.com/office/powerpoint/2010/mai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1"/>
          <p:cNvSpPr>
            <a:spLocks noChangeArrowheads="1"/>
          </p:cNvSpPr>
          <p:nvPr>
            <p:ph type="title"/>
          </p:nvPr>
        </p:nvSpPr>
        <p:spPr>
          <a:ln/>
        </p:spPr>
        <p:txBody>
          <a:bodyPr/>
          <a:lstStyle/>
          <a:p>
            <a:r>
              <a:rPr lang="en-US"/>
              <a:t>Proof</a:t>
            </a:r>
          </a:p>
        </p:txBody>
      </p:sp>
      <p:sp>
        <p:nvSpPr>
          <p:cNvPr id="370690" name="Rectangle 2"/>
          <p:cNvSpPr>
            <a:spLocks noChangeArrowheads="1"/>
          </p:cNvSpPr>
          <p:nvPr>
            <p:ph type="body" idx="1"/>
          </p:nvPr>
        </p:nvSpPr>
        <p:spPr>
          <a:ln/>
        </p:spPr>
        <p:txBody>
          <a:bodyPr/>
          <a:lstStyle/>
          <a:p>
            <a:pPr marL="889000"/>
            <a:r>
              <a:rPr lang="en-US"/>
              <a:t>Extend base order to a </a:t>
            </a:r>
            <a:r>
              <a:rPr lang="en-US">
                <a:solidFill>
                  <a:srgbClr val="FF0000"/>
                </a:solidFill>
              </a:rPr>
              <a:t>total</a:t>
            </a:r>
            <a:r>
              <a:rPr lang="en-US"/>
              <a:t> w.f. order</a:t>
            </a:r>
          </a:p>
          <a:p>
            <a:pPr marL="889000"/>
            <a:r>
              <a:rPr lang="en-US"/>
              <a:t>Consider minimal bad sequence</a:t>
            </a:r>
          </a:p>
          <a:p>
            <a:pPr marL="889000"/>
            <a:r>
              <a:rPr lang="en-US"/>
              <a:t>Subterms are well-founded</a:t>
            </a:r>
          </a:p>
          <a:p>
            <a:pPr marL="889000"/>
            <a:r>
              <a:rPr lang="en-US"/>
              <a:t>No use of s</a:t>
            </a:r>
            <a:r>
              <a:rPr lang="en-US" baseline="-6000"/>
              <a:t>i</a:t>
            </a:r>
            <a:r>
              <a:rPr lang="en-US">
                <a:cs typeface="Apple Symbols" charset="0"/>
              </a:rPr>
              <a:t> ≳ t case</a:t>
            </a:r>
            <a:endParaRPr lang="en-US"/>
          </a:p>
          <a:p>
            <a:pPr marL="889000"/>
            <a:r>
              <a:rPr lang="en-US"/>
              <a:t>So base order decreases and stabilizes</a:t>
            </a:r>
          </a:p>
        </p:txBody>
      </p:sp>
    </p:spTree>
  </p:cSld>
  <p:clrMapOvr>
    <a:masterClrMapping/>
  </p:clrMapOvr>
  <p:transition xmlns:p14="http://schemas.microsoft.com/office/powerpoint/2010/mai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1"/>
          <p:cNvSpPr>
            <a:spLocks noChangeArrowheads="1"/>
          </p:cNvSpPr>
          <p:nvPr>
            <p:ph type="title"/>
          </p:nvPr>
        </p:nvSpPr>
        <p:spPr>
          <a:ln/>
        </p:spPr>
        <p:txBody>
          <a:bodyPr/>
          <a:lstStyle/>
          <a:p>
            <a:r>
              <a:rPr lang="en-US"/>
              <a:t>Jumping</a:t>
            </a:r>
          </a:p>
        </p:txBody>
      </p:sp>
      <p:sp>
        <p:nvSpPr>
          <p:cNvPr id="371714" name="Rectangle 2"/>
          <p:cNvSpPr>
            <a:spLocks noChangeArrowheads="1"/>
          </p:cNvSpPr>
          <p:nvPr>
            <p:ph type="body" idx="1"/>
          </p:nvPr>
        </p:nvSpPr>
        <p:spPr>
          <a:xfrm>
            <a:off x="1270000" y="2768600"/>
            <a:ext cx="10464800" cy="6578600"/>
          </a:xfrm>
          <a:ln/>
        </p:spPr>
        <p:txBody>
          <a:bodyPr/>
          <a:lstStyle/>
          <a:p>
            <a:pPr marL="889000"/>
            <a:r>
              <a:rPr lang="en-US"/>
              <a:t>Let </a:t>
            </a:r>
            <a:r>
              <a:rPr lang="en-US">
                <a:solidFill>
                  <a:srgbClr val="7F007F"/>
                </a:solidFill>
              </a:rPr>
              <a:t>P</a:t>
            </a:r>
            <a:r>
              <a:rPr lang="en-US"/>
              <a:t> = </a:t>
            </a:r>
            <a:r>
              <a:rPr lang="en-US">
                <a:solidFill>
                  <a:srgbClr val="FF0000"/>
                </a:solidFill>
              </a:rPr>
              <a:t>R</a:t>
            </a:r>
            <a:r>
              <a:rPr lang="en-US">
                <a:cs typeface="Apple Symbols" charset="0"/>
              </a:rPr>
              <a:t>∪</a:t>
            </a:r>
            <a:r>
              <a:rPr lang="en-US">
                <a:solidFill>
                  <a:srgbClr val="0000FF"/>
                </a:solidFill>
              </a:rPr>
              <a:t>B</a:t>
            </a:r>
            <a:endParaRPr lang="en-US"/>
          </a:p>
          <a:p>
            <a:pPr marL="889000"/>
            <a:r>
              <a:rPr lang="en-US"/>
              <a:t>If s </a:t>
            </a:r>
            <a:r>
              <a:rPr lang="en-US">
                <a:solidFill>
                  <a:srgbClr val="FF0000"/>
                </a:solidFill>
              </a:rPr>
              <a:t>R </a:t>
            </a:r>
            <a:r>
              <a:rPr lang="en-US"/>
              <a:t>u </a:t>
            </a:r>
            <a:r>
              <a:rPr lang="en-US">
                <a:solidFill>
                  <a:srgbClr val="0000FF"/>
                </a:solidFill>
              </a:rPr>
              <a:t>B</a:t>
            </a:r>
            <a:r>
              <a:rPr lang="en-US"/>
              <a:t> t</a:t>
            </a:r>
          </a:p>
          <a:p>
            <a:pPr marL="1333500" lvl="1"/>
            <a:r>
              <a:rPr lang="en-US"/>
              <a:t>then s </a:t>
            </a:r>
            <a:r>
              <a:rPr lang="en-US">
                <a:solidFill>
                  <a:srgbClr val="FF0000"/>
                </a:solidFill>
              </a:rPr>
              <a:t>R</a:t>
            </a:r>
            <a:r>
              <a:rPr lang="en-US"/>
              <a:t> t</a:t>
            </a:r>
          </a:p>
          <a:p>
            <a:pPr marL="1333500" lvl="1"/>
            <a:r>
              <a:rPr lang="en-US"/>
              <a:t>or s </a:t>
            </a:r>
            <a:r>
              <a:rPr lang="en-US">
                <a:solidFill>
                  <a:srgbClr val="0000FF"/>
                </a:solidFill>
              </a:rPr>
              <a:t>B </a:t>
            </a:r>
            <a:r>
              <a:rPr lang="en-US"/>
              <a:t>v</a:t>
            </a:r>
            <a:r>
              <a:rPr lang="en-US" baseline="-6000"/>
              <a:t>1</a:t>
            </a:r>
            <a:r>
              <a:rPr lang="en-US"/>
              <a:t> </a:t>
            </a:r>
            <a:r>
              <a:rPr lang="en-US">
                <a:solidFill>
                  <a:srgbClr val="7F007F"/>
                </a:solidFill>
              </a:rPr>
              <a:t>P </a:t>
            </a:r>
            <a:r>
              <a:rPr lang="en-US"/>
              <a:t>v</a:t>
            </a:r>
            <a:r>
              <a:rPr lang="en-US" baseline="-6000"/>
              <a:t>2</a:t>
            </a:r>
            <a:r>
              <a:rPr lang="en-US"/>
              <a:t> </a:t>
            </a:r>
            <a:r>
              <a:rPr lang="en-US">
                <a:solidFill>
                  <a:srgbClr val="7F007F"/>
                </a:solidFill>
              </a:rPr>
              <a:t>P </a:t>
            </a:r>
            <a:r>
              <a:rPr lang="en-US"/>
              <a:t>... </a:t>
            </a:r>
            <a:r>
              <a:rPr lang="en-US">
                <a:solidFill>
                  <a:srgbClr val="7F007F"/>
                </a:solidFill>
              </a:rPr>
              <a:t>P </a:t>
            </a:r>
            <a:r>
              <a:rPr lang="en-US"/>
              <a:t>v</a:t>
            </a:r>
            <a:r>
              <a:rPr lang="en-US" baseline="-6000"/>
              <a:t>n</a:t>
            </a:r>
            <a:r>
              <a:rPr lang="en-US"/>
              <a:t> </a:t>
            </a:r>
            <a:r>
              <a:rPr lang="en-US">
                <a:solidFill>
                  <a:srgbClr val="7F007F"/>
                </a:solidFill>
              </a:rPr>
              <a:t>P </a:t>
            </a:r>
            <a:r>
              <a:rPr lang="en-US"/>
              <a:t>t  </a:t>
            </a:r>
          </a:p>
          <a:p>
            <a:pPr marL="889000"/>
            <a:r>
              <a:rPr lang="en-US"/>
              <a:t>In short </a:t>
            </a:r>
            <a:r>
              <a:rPr lang="en-US">
                <a:solidFill>
                  <a:srgbClr val="FF0000"/>
                </a:solidFill>
              </a:rPr>
              <a:t>R</a:t>
            </a:r>
            <a:r>
              <a:rPr lang="en-US">
                <a:solidFill>
                  <a:srgbClr val="0000FF"/>
                </a:solidFill>
              </a:rPr>
              <a:t>B</a:t>
            </a:r>
            <a:r>
              <a:rPr lang="en-US">
                <a:cs typeface="Apple Symbols" charset="0"/>
              </a:rPr>
              <a:t> ⊆ </a:t>
            </a:r>
            <a:r>
              <a:rPr lang="en-US">
                <a:solidFill>
                  <a:srgbClr val="FF0000"/>
                </a:solidFill>
              </a:rPr>
              <a:t>R </a:t>
            </a:r>
            <a:r>
              <a:rPr lang="en-US">
                <a:cs typeface="Apple Symbols" charset="0"/>
              </a:rPr>
              <a:t>∪ </a:t>
            </a:r>
            <a:r>
              <a:rPr lang="en-US">
                <a:solidFill>
                  <a:srgbClr val="0000FF"/>
                </a:solidFill>
              </a:rPr>
              <a:t>B</a:t>
            </a:r>
            <a:r>
              <a:rPr lang="en-US">
                <a:solidFill>
                  <a:srgbClr val="7F007F"/>
                </a:solidFill>
              </a:rPr>
              <a:t>P</a:t>
            </a:r>
            <a:r>
              <a:rPr lang="en-US"/>
              <a:t>*</a:t>
            </a:r>
          </a:p>
          <a:p>
            <a:pPr marL="889000"/>
            <a:r>
              <a:rPr lang="en-US"/>
              <a:t>Hence (induction) </a:t>
            </a:r>
            <a:r>
              <a:rPr lang="en-US">
                <a:solidFill>
                  <a:srgbClr val="FF0000"/>
                </a:solidFill>
              </a:rPr>
              <a:t>R</a:t>
            </a:r>
            <a:r>
              <a:rPr lang="en-US">
                <a:solidFill>
                  <a:srgbClr val="0000FF"/>
                </a:solidFill>
              </a:rPr>
              <a:t>B*</a:t>
            </a:r>
            <a:r>
              <a:rPr lang="en-US">
                <a:cs typeface="Apple Symbols" charset="0"/>
              </a:rPr>
              <a:t> ⊆ </a:t>
            </a:r>
            <a:r>
              <a:rPr lang="en-US">
                <a:solidFill>
                  <a:srgbClr val="FF0000"/>
                </a:solidFill>
              </a:rPr>
              <a:t>R </a:t>
            </a:r>
            <a:r>
              <a:rPr lang="en-US">
                <a:cs typeface="Apple Symbols" charset="0"/>
              </a:rPr>
              <a:t>∪ </a:t>
            </a:r>
            <a:r>
              <a:rPr lang="en-US">
                <a:solidFill>
                  <a:srgbClr val="0000FF"/>
                </a:solidFill>
              </a:rPr>
              <a:t>B</a:t>
            </a:r>
            <a:r>
              <a:rPr lang="en-US">
                <a:solidFill>
                  <a:srgbClr val="7F007F"/>
                </a:solidFill>
              </a:rPr>
              <a:t>P</a:t>
            </a:r>
            <a:r>
              <a:rPr lang="en-US"/>
              <a:t>*</a:t>
            </a:r>
          </a:p>
        </p:txBody>
      </p:sp>
    </p:spTree>
  </p:cSld>
  <p:clrMapOvr>
    <a:masterClrMapping/>
  </p:clrMapOvr>
  <p:transition xmlns:p14="http://schemas.microsoft.com/office/powerpoint/2010/mai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1"/>
          <p:cNvSpPr>
            <a:spLocks noChangeArrowheads="1"/>
          </p:cNvSpPr>
          <p:nvPr>
            <p:ph type="title"/>
          </p:nvPr>
        </p:nvSpPr>
        <p:spPr>
          <a:ln/>
        </p:spPr>
        <p:txBody>
          <a:bodyPr/>
          <a:lstStyle/>
          <a:p>
            <a:r>
              <a:rPr lang="en-US"/>
              <a:t>Constricting</a:t>
            </a:r>
          </a:p>
        </p:txBody>
      </p:sp>
      <p:sp>
        <p:nvSpPr>
          <p:cNvPr id="372738" name="Rectangle 2"/>
          <p:cNvSpPr>
            <a:spLocks noChangeArrowheads="1"/>
          </p:cNvSpPr>
          <p:nvPr>
            <p:ph type="body" idx="1"/>
          </p:nvPr>
        </p:nvSpPr>
        <p:spPr>
          <a:xfrm>
            <a:off x="901700" y="2413000"/>
            <a:ext cx="11201400" cy="6858000"/>
          </a:xfrm>
          <a:ln/>
        </p:spPr>
        <p:txBody>
          <a:bodyPr/>
          <a:lstStyle/>
          <a:p>
            <a:pPr marL="889000"/>
            <a:r>
              <a:rPr lang="en-US" dirty="0"/>
              <a:t>Let </a:t>
            </a:r>
            <a:r>
              <a:rPr lang="en-US" dirty="0">
                <a:solidFill>
                  <a:srgbClr val="7F007F"/>
                </a:solidFill>
              </a:rPr>
              <a:t>P</a:t>
            </a:r>
            <a:r>
              <a:rPr lang="en-US" dirty="0"/>
              <a:t> = </a:t>
            </a:r>
            <a:r>
              <a:rPr lang="en-US" dirty="0">
                <a:solidFill>
                  <a:srgbClr val="FF0000"/>
                </a:solidFill>
              </a:rPr>
              <a:t>R</a:t>
            </a:r>
            <a:r>
              <a:rPr lang="en-US" dirty="0">
                <a:cs typeface="Apple Symbols" charset="0"/>
              </a:rPr>
              <a:t>∪</a:t>
            </a:r>
            <a:r>
              <a:rPr lang="en-US" dirty="0">
                <a:solidFill>
                  <a:srgbClr val="0000FF"/>
                </a:solidFill>
              </a:rPr>
              <a:t>B</a:t>
            </a:r>
            <a:endParaRPr lang="en-US" dirty="0"/>
          </a:p>
          <a:p>
            <a:pPr marL="889000"/>
            <a:r>
              <a:rPr lang="en-US" dirty="0"/>
              <a:t>If there is an immortal </a:t>
            </a:r>
            <a:r>
              <a:rPr lang="en-US" dirty="0">
                <a:solidFill>
                  <a:srgbClr val="7F007F"/>
                </a:solidFill>
              </a:rPr>
              <a:t>purple</a:t>
            </a:r>
            <a:r>
              <a:rPr lang="en-US" dirty="0"/>
              <a:t> chain                s</a:t>
            </a:r>
            <a:r>
              <a:rPr lang="en-US" baseline="-6000" dirty="0"/>
              <a:t>1</a:t>
            </a:r>
            <a:r>
              <a:rPr lang="en-US" dirty="0"/>
              <a:t> </a:t>
            </a:r>
            <a:r>
              <a:rPr lang="en-US" dirty="0">
                <a:solidFill>
                  <a:srgbClr val="7F007F"/>
                </a:solidFill>
              </a:rPr>
              <a:t>P </a:t>
            </a:r>
            <a:r>
              <a:rPr lang="en-US" dirty="0"/>
              <a:t>s</a:t>
            </a:r>
            <a:r>
              <a:rPr lang="en-US" baseline="-6000" dirty="0"/>
              <a:t>2</a:t>
            </a:r>
            <a:r>
              <a:rPr lang="en-US" dirty="0"/>
              <a:t> </a:t>
            </a:r>
            <a:r>
              <a:rPr lang="en-US" dirty="0">
                <a:solidFill>
                  <a:srgbClr val="7F007F"/>
                </a:solidFill>
              </a:rPr>
              <a:t>P</a:t>
            </a:r>
            <a:r>
              <a:rPr lang="en-US" dirty="0"/>
              <a:t> s</a:t>
            </a:r>
            <a:r>
              <a:rPr lang="en-US" baseline="-6000" dirty="0"/>
              <a:t>3</a:t>
            </a:r>
            <a:r>
              <a:rPr lang="en-US" dirty="0"/>
              <a:t> </a:t>
            </a:r>
            <a:r>
              <a:rPr lang="en-US" dirty="0">
                <a:solidFill>
                  <a:srgbClr val="7F007F"/>
                </a:solidFill>
              </a:rPr>
              <a:t>P...</a:t>
            </a:r>
            <a:endParaRPr lang="en-US" dirty="0"/>
          </a:p>
          <a:p>
            <a:pPr marL="889000"/>
            <a:r>
              <a:rPr lang="en-US" dirty="0"/>
              <a:t>then there is an immortal constricting chain s</a:t>
            </a:r>
            <a:r>
              <a:rPr lang="en-US" baseline="-6000" dirty="0"/>
              <a:t>1</a:t>
            </a:r>
            <a:r>
              <a:rPr lang="en-US" dirty="0"/>
              <a:t> </a:t>
            </a:r>
            <a:r>
              <a:rPr lang="en-US" dirty="0">
                <a:solidFill>
                  <a:srgbClr val="0000FF"/>
                </a:solidFill>
              </a:rPr>
              <a:t>BB...B </a:t>
            </a:r>
            <a:r>
              <a:rPr lang="en-US" dirty="0"/>
              <a:t>t</a:t>
            </a:r>
            <a:r>
              <a:rPr lang="en-US" baseline="-6000" dirty="0"/>
              <a:t>1</a:t>
            </a:r>
            <a:r>
              <a:rPr lang="en-US" dirty="0"/>
              <a:t> </a:t>
            </a:r>
            <a:r>
              <a:rPr lang="en-US" dirty="0">
                <a:solidFill>
                  <a:srgbClr val="FF0000"/>
                </a:solidFill>
              </a:rPr>
              <a:t>R </a:t>
            </a:r>
            <a:r>
              <a:rPr lang="en-US" dirty="0"/>
              <a:t>u</a:t>
            </a:r>
            <a:r>
              <a:rPr lang="en-US" baseline="-6000" dirty="0"/>
              <a:t>1</a:t>
            </a:r>
            <a:r>
              <a:rPr lang="en-US" dirty="0"/>
              <a:t> </a:t>
            </a:r>
            <a:r>
              <a:rPr lang="en-US" dirty="0">
                <a:solidFill>
                  <a:srgbClr val="0000FF"/>
                </a:solidFill>
              </a:rPr>
              <a:t>BB...B </a:t>
            </a:r>
            <a:r>
              <a:rPr lang="en-US" dirty="0"/>
              <a:t>t</a:t>
            </a:r>
            <a:r>
              <a:rPr lang="en-US" baseline="-6000" dirty="0"/>
              <a:t>2</a:t>
            </a:r>
            <a:r>
              <a:rPr lang="en-US" dirty="0"/>
              <a:t> </a:t>
            </a:r>
            <a:r>
              <a:rPr lang="en-US" dirty="0">
                <a:solidFill>
                  <a:srgbClr val="FF0000"/>
                </a:solidFill>
              </a:rPr>
              <a:t>R</a:t>
            </a:r>
            <a:r>
              <a:rPr lang="en-US" dirty="0">
                <a:solidFill>
                  <a:srgbClr val="7F007F"/>
                </a:solidFill>
              </a:rPr>
              <a:t>...</a:t>
            </a:r>
            <a:r>
              <a:rPr lang="en-US" dirty="0"/>
              <a:t>   </a:t>
            </a:r>
          </a:p>
          <a:p>
            <a:pPr marL="1333500" lvl="1"/>
            <a:r>
              <a:rPr lang="en-US" dirty="0">
                <a:solidFill>
                  <a:srgbClr val="FF0000"/>
                </a:solidFill>
              </a:rPr>
              <a:t>R</a:t>
            </a:r>
            <a:r>
              <a:rPr lang="en-US" dirty="0"/>
              <a:t> only when </a:t>
            </a:r>
            <a:r>
              <a:rPr lang="ja-JP" altLang="en-US" dirty="0">
                <a:latin typeface="Papyrus"/>
              </a:rPr>
              <a:t>“</a:t>
            </a:r>
            <a:r>
              <a:rPr lang="en-US" dirty="0"/>
              <a:t>necessary</a:t>
            </a:r>
            <a:r>
              <a:rPr lang="ja-JP" altLang="en-US" dirty="0">
                <a:latin typeface="Papyrus"/>
              </a:rPr>
              <a:t>”</a:t>
            </a:r>
            <a:endParaRPr lang="en-US" dirty="0"/>
          </a:p>
          <a:p>
            <a:pPr marL="1333500" lvl="1"/>
            <a:r>
              <a:rPr lang="en-US" dirty="0"/>
              <a:t>if </a:t>
            </a:r>
            <a:r>
              <a:rPr lang="en-US" dirty="0" err="1"/>
              <a:t>t</a:t>
            </a:r>
            <a:r>
              <a:rPr lang="en-US" baseline="-6000" dirty="0" err="1"/>
              <a:t>i</a:t>
            </a:r>
            <a:r>
              <a:rPr lang="en-US" dirty="0"/>
              <a:t> </a:t>
            </a:r>
            <a:r>
              <a:rPr lang="en-US" dirty="0">
                <a:solidFill>
                  <a:srgbClr val="0000FF"/>
                </a:solidFill>
              </a:rPr>
              <a:t>B</a:t>
            </a:r>
            <a:r>
              <a:rPr lang="en-US" dirty="0"/>
              <a:t> v, then v is mortal</a:t>
            </a:r>
          </a:p>
        </p:txBody>
      </p:sp>
    </p:spTree>
  </p:cSld>
  <p:clrMapOvr>
    <a:masterClrMapping/>
  </p:clrMapOvr>
  <p:transition xmlns:p14="http://schemas.microsoft.com/office/powerpoint/2010/mai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2700"/>
            <a:ext cx="13830300"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3762" name="Rectangle 2"/>
          <p:cNvSpPr>
            <a:spLocks/>
          </p:cNvSpPr>
          <p:nvPr/>
        </p:nvSpPr>
        <p:spPr bwMode="auto">
          <a:xfrm>
            <a:off x="7505700" y="596900"/>
            <a:ext cx="4699000" cy="1206500"/>
          </a:xfrm>
          <a:prstGeom prst="rect">
            <a:avLst/>
          </a:prstGeom>
          <a:solidFill>
            <a:srgbClr val="FFFFFF"/>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373763" name="Rectangle 3"/>
          <p:cNvSpPr>
            <a:spLocks/>
          </p:cNvSpPr>
          <p:nvPr/>
        </p:nvSpPr>
        <p:spPr bwMode="auto">
          <a:xfrm>
            <a:off x="7848340" y="7769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363"/>
            <a:ext cx="14097000" cy="996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4786" name="Rectangle 2"/>
          <p:cNvSpPr>
            <a:spLocks/>
          </p:cNvSpPr>
          <p:nvPr/>
        </p:nvSpPr>
        <p:spPr bwMode="auto">
          <a:xfrm>
            <a:off x="7505700" y="596900"/>
            <a:ext cx="4699000" cy="1206500"/>
          </a:xfrm>
          <a:prstGeom prst="rect">
            <a:avLst/>
          </a:prstGeom>
          <a:solidFill>
            <a:srgbClr val="FFFFFF"/>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374787" name="Rectangle 3"/>
          <p:cNvSpPr>
            <a:spLocks/>
          </p:cNvSpPr>
          <p:nvPr/>
        </p:nvSpPr>
        <p:spPr bwMode="auto">
          <a:xfrm>
            <a:off x="7848340" y="7769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96838"/>
            <a:ext cx="14084300"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5810" name="Rectangle 2"/>
          <p:cNvSpPr>
            <a:spLocks/>
          </p:cNvSpPr>
          <p:nvPr/>
        </p:nvSpPr>
        <p:spPr bwMode="auto">
          <a:xfrm>
            <a:off x="7505700" y="596900"/>
            <a:ext cx="4699000" cy="1206500"/>
          </a:xfrm>
          <a:prstGeom prst="rect">
            <a:avLst/>
          </a:prstGeom>
          <a:solidFill>
            <a:srgbClr val="FFFFFF"/>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375811" name="Rectangle 3"/>
          <p:cNvSpPr>
            <a:spLocks/>
          </p:cNvSpPr>
          <p:nvPr/>
        </p:nvSpPr>
        <p:spPr bwMode="auto">
          <a:xfrm>
            <a:off x="7848340" y="7769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1"/>
          <p:cNvSpPr>
            <a:spLocks noChangeArrowheads="1"/>
          </p:cNvSpPr>
          <p:nvPr>
            <p:ph type="title"/>
          </p:nvPr>
        </p:nvSpPr>
        <p:spPr>
          <a:ln/>
        </p:spPr>
        <p:txBody>
          <a:bodyPr/>
          <a:lstStyle/>
          <a:p>
            <a:r>
              <a:rPr lang="en-US"/>
              <a:t>Constricted Jumping</a:t>
            </a:r>
          </a:p>
        </p:txBody>
      </p:sp>
      <p:sp>
        <p:nvSpPr>
          <p:cNvPr id="376834" name="Rectangle 2"/>
          <p:cNvSpPr>
            <a:spLocks noChangeArrowheads="1"/>
          </p:cNvSpPr>
          <p:nvPr>
            <p:ph type="body" idx="1"/>
          </p:nvPr>
        </p:nvSpPr>
        <p:spPr>
          <a:xfrm>
            <a:off x="1270000" y="2768600"/>
            <a:ext cx="11137900" cy="5715000"/>
          </a:xfrm>
          <a:ln/>
        </p:spPr>
        <p:txBody>
          <a:bodyPr/>
          <a:lstStyle/>
          <a:p>
            <a:pPr marL="889000"/>
            <a:r>
              <a:rPr lang="en-US"/>
              <a:t>Constricted s</a:t>
            </a:r>
            <a:r>
              <a:rPr lang="en-US" baseline="-6000"/>
              <a:t>1</a:t>
            </a:r>
            <a:r>
              <a:rPr lang="en-US"/>
              <a:t> </a:t>
            </a:r>
            <a:r>
              <a:rPr lang="en-US">
                <a:solidFill>
                  <a:srgbClr val="0000FF"/>
                </a:solidFill>
              </a:rPr>
              <a:t>BB...B </a:t>
            </a:r>
            <a:r>
              <a:rPr lang="en-US"/>
              <a:t>t</a:t>
            </a:r>
            <a:r>
              <a:rPr lang="en-US" baseline="-6000"/>
              <a:t>2</a:t>
            </a:r>
            <a:r>
              <a:rPr lang="en-US"/>
              <a:t> </a:t>
            </a:r>
            <a:r>
              <a:rPr lang="en-US" u="sng">
                <a:solidFill>
                  <a:srgbClr val="FF0000"/>
                </a:solidFill>
              </a:rPr>
              <a:t>R</a:t>
            </a:r>
            <a:r>
              <a:rPr lang="en-US">
                <a:solidFill>
                  <a:srgbClr val="FF0000"/>
                </a:solidFill>
              </a:rPr>
              <a:t> </a:t>
            </a:r>
            <a:r>
              <a:rPr lang="en-US"/>
              <a:t>t</a:t>
            </a:r>
            <a:r>
              <a:rPr lang="en-US" baseline="-6000"/>
              <a:t>3</a:t>
            </a:r>
            <a:r>
              <a:rPr lang="en-US"/>
              <a:t> </a:t>
            </a:r>
            <a:r>
              <a:rPr lang="en-US">
                <a:solidFill>
                  <a:srgbClr val="0000FF"/>
                </a:solidFill>
              </a:rPr>
              <a:t>BB...B </a:t>
            </a:r>
            <a:r>
              <a:rPr lang="en-US"/>
              <a:t>t</a:t>
            </a:r>
            <a:r>
              <a:rPr lang="en-US" baseline="-6000"/>
              <a:t>4</a:t>
            </a:r>
            <a:r>
              <a:rPr lang="en-US"/>
              <a:t> </a:t>
            </a:r>
            <a:r>
              <a:rPr lang="en-US" u="sng">
                <a:solidFill>
                  <a:srgbClr val="FF0000"/>
                </a:solidFill>
              </a:rPr>
              <a:t>R</a:t>
            </a:r>
            <a:r>
              <a:rPr lang="en-US">
                <a:solidFill>
                  <a:srgbClr val="7F007F"/>
                </a:solidFill>
              </a:rPr>
              <a:t>...</a:t>
            </a:r>
            <a:r>
              <a:rPr lang="en-US"/>
              <a:t>   </a:t>
            </a:r>
          </a:p>
          <a:p>
            <a:pPr marL="889000"/>
            <a:r>
              <a:rPr lang="en-US"/>
              <a:t>Jumping </a:t>
            </a:r>
            <a:r>
              <a:rPr lang="en-US">
                <a:solidFill>
                  <a:srgbClr val="FF0000"/>
                </a:solidFill>
              </a:rPr>
              <a:t>R</a:t>
            </a:r>
            <a:r>
              <a:rPr lang="en-US">
                <a:solidFill>
                  <a:srgbClr val="0000FF"/>
                </a:solidFill>
              </a:rPr>
              <a:t>B*</a:t>
            </a:r>
            <a:r>
              <a:rPr lang="en-US">
                <a:cs typeface="Apple Symbols" charset="0"/>
              </a:rPr>
              <a:t> ⊆ </a:t>
            </a:r>
            <a:r>
              <a:rPr lang="en-US">
                <a:solidFill>
                  <a:srgbClr val="FF0000"/>
                </a:solidFill>
              </a:rPr>
              <a:t>R </a:t>
            </a:r>
            <a:r>
              <a:rPr lang="en-US">
                <a:cs typeface="Apple Symbols" charset="0"/>
              </a:rPr>
              <a:t>∪ </a:t>
            </a:r>
            <a:r>
              <a:rPr lang="en-US">
                <a:solidFill>
                  <a:srgbClr val="0000FF"/>
                </a:solidFill>
              </a:rPr>
              <a:t>B</a:t>
            </a:r>
            <a:r>
              <a:rPr lang="en-US">
                <a:solidFill>
                  <a:srgbClr val="7F007F"/>
                </a:solidFill>
              </a:rPr>
              <a:t>P</a:t>
            </a:r>
            <a:r>
              <a:rPr lang="en-US"/>
              <a:t>*</a:t>
            </a:r>
          </a:p>
          <a:p>
            <a:pPr marL="889000"/>
            <a:r>
              <a:rPr lang="en-US" u="sng"/>
              <a:t>Jumping</a:t>
            </a:r>
            <a:r>
              <a:rPr lang="en-US"/>
              <a:t> </a:t>
            </a:r>
            <a:r>
              <a:rPr lang="en-US" u="sng">
                <a:solidFill>
                  <a:srgbClr val="FF0000"/>
                </a:solidFill>
              </a:rPr>
              <a:t>R</a:t>
            </a:r>
            <a:r>
              <a:rPr lang="en-US">
                <a:solidFill>
                  <a:srgbClr val="0000FF"/>
                </a:solidFill>
              </a:rPr>
              <a:t>B*</a:t>
            </a:r>
            <a:r>
              <a:rPr lang="en-US">
                <a:cs typeface="Apple Symbols" charset="0"/>
              </a:rPr>
              <a:t> ⊆ </a:t>
            </a:r>
            <a:r>
              <a:rPr lang="en-US" u="sng">
                <a:solidFill>
                  <a:srgbClr val="FF0000"/>
                </a:solidFill>
              </a:rPr>
              <a:t>R</a:t>
            </a:r>
            <a:endParaRPr lang="en-US"/>
          </a:p>
          <a:p>
            <a:pPr marL="889000"/>
            <a:r>
              <a:rPr lang="en-US"/>
              <a:t>s</a:t>
            </a:r>
            <a:r>
              <a:rPr lang="en-US" baseline="-6000"/>
              <a:t>1</a:t>
            </a:r>
            <a:r>
              <a:rPr lang="en-US"/>
              <a:t> </a:t>
            </a:r>
            <a:r>
              <a:rPr lang="en-US">
                <a:solidFill>
                  <a:srgbClr val="0000FF"/>
                </a:solidFill>
              </a:rPr>
              <a:t>BB...B </a:t>
            </a:r>
            <a:r>
              <a:rPr lang="en-US"/>
              <a:t>t</a:t>
            </a:r>
            <a:r>
              <a:rPr lang="en-US" baseline="-6000"/>
              <a:t>2</a:t>
            </a:r>
            <a:r>
              <a:rPr lang="en-US"/>
              <a:t> </a:t>
            </a:r>
            <a:r>
              <a:rPr lang="en-US" u="sng">
                <a:solidFill>
                  <a:srgbClr val="FF0000"/>
                </a:solidFill>
              </a:rPr>
              <a:t>R</a:t>
            </a:r>
            <a:r>
              <a:rPr lang="en-US">
                <a:solidFill>
                  <a:srgbClr val="FF0000"/>
                </a:solidFill>
              </a:rPr>
              <a:t> </a:t>
            </a:r>
            <a:r>
              <a:rPr lang="en-US"/>
              <a:t>t</a:t>
            </a:r>
            <a:r>
              <a:rPr lang="en-US" baseline="-6000"/>
              <a:t>4</a:t>
            </a:r>
            <a:r>
              <a:rPr lang="en-US"/>
              <a:t> </a:t>
            </a:r>
            <a:r>
              <a:rPr lang="en-US" u="sng">
                <a:solidFill>
                  <a:srgbClr val="FF0000"/>
                </a:solidFill>
              </a:rPr>
              <a:t>R</a:t>
            </a:r>
            <a:r>
              <a:rPr lang="en-US">
                <a:solidFill>
                  <a:srgbClr val="7F007F"/>
                </a:solidFill>
              </a:rPr>
              <a:t>...</a:t>
            </a:r>
            <a:r>
              <a:rPr lang="en-US"/>
              <a:t> </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ph type="title"/>
          </p:nvPr>
        </p:nvSpPr>
        <p:spPr>
          <a:xfrm>
            <a:off x="635000" y="381000"/>
            <a:ext cx="11734800" cy="2552700"/>
          </a:xfrm>
          <a:ln/>
        </p:spPr>
        <p:txBody>
          <a:bodyPr/>
          <a:lstStyle/>
          <a:p>
            <a:r>
              <a:rPr lang="en-US"/>
              <a:t>Greatest Common Divisor</a:t>
            </a:r>
          </a:p>
        </p:txBody>
      </p:sp>
      <p:sp>
        <p:nvSpPr>
          <p:cNvPr id="53250" name="Rectangle 2"/>
          <p:cNvSpPr>
            <a:spLocks/>
          </p:cNvSpPr>
          <p:nvPr/>
        </p:nvSpPr>
        <p:spPr bwMode="auto">
          <a:xfrm>
            <a:off x="2744788" y="3105150"/>
            <a:ext cx="5094287"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lnSpc>
                <a:spcPct val="150000"/>
              </a:lnSpc>
            </a:pPr>
            <a:r>
              <a:rPr lang="en-US">
                <a:solidFill>
                  <a:schemeClr val="tx1"/>
                </a:solidFill>
                <a:ea typeface="ＭＳ Ｐゴシック" charset="0"/>
                <a:cs typeface="Gill Sans" charset="0"/>
              </a:rPr>
              <a:t>repeat</a:t>
            </a:r>
          </a:p>
          <a:p>
            <a:pPr algn="l">
              <a:lnSpc>
                <a:spcPct val="150000"/>
              </a:lnSpc>
            </a:pPr>
            <a:r>
              <a:rPr lang="en-US">
                <a:solidFill>
                  <a:schemeClr val="tx1"/>
                </a:solidFill>
                <a:ea typeface="ＭＳ Ｐゴシック" charset="0"/>
                <a:cs typeface="Gill Sans" charset="0"/>
              </a:rPr>
              <a:t>if m=n then return n</a:t>
            </a:r>
          </a:p>
          <a:p>
            <a:pPr algn="l">
              <a:lnSpc>
                <a:spcPct val="150000"/>
              </a:lnSpc>
            </a:pPr>
            <a:r>
              <a:rPr lang="en-US">
                <a:solidFill>
                  <a:schemeClr val="tx1"/>
                </a:solidFill>
                <a:ea typeface="ＭＳ Ｐゴシック" charset="0"/>
                <a:cs typeface="Gill Sans" charset="0"/>
              </a:rPr>
              <a:t>if m&lt;n then n := n-m</a:t>
            </a:r>
          </a:p>
          <a:p>
            <a:pPr algn="l">
              <a:lnSpc>
                <a:spcPct val="150000"/>
              </a:lnSpc>
            </a:pPr>
            <a:r>
              <a:rPr lang="en-US">
                <a:solidFill>
                  <a:schemeClr val="tx1"/>
                </a:solidFill>
                <a:ea typeface="ＭＳ Ｐゴシック" charset="0"/>
                <a:cs typeface="Gill Sans" charset="0"/>
              </a:rPr>
              <a:t>if m&gt;n then m := m-n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
          <p:cNvSpPr>
            <a:spLocks noChangeArrowheads="1"/>
          </p:cNvSpPr>
          <p:nvPr>
            <p:ph type="title"/>
          </p:nvPr>
        </p:nvSpPr>
        <p:spPr>
          <a:ln/>
        </p:spPr>
        <p:txBody>
          <a:bodyPr/>
          <a:lstStyle/>
          <a:p>
            <a:r>
              <a:rPr lang="en-US"/>
              <a:t>Jumping Union</a:t>
            </a:r>
          </a:p>
        </p:txBody>
      </p:sp>
      <p:sp>
        <p:nvSpPr>
          <p:cNvPr id="377858" name="Rectangle 2"/>
          <p:cNvSpPr>
            <a:spLocks noChangeArrowheads="1"/>
          </p:cNvSpPr>
          <p:nvPr>
            <p:ph type="body" idx="1"/>
          </p:nvPr>
        </p:nvSpPr>
        <p:spPr>
          <a:xfrm>
            <a:off x="1270000" y="2768600"/>
            <a:ext cx="10464800" cy="6667500"/>
          </a:xfrm>
          <a:ln/>
        </p:spPr>
        <p:txBody>
          <a:bodyPr/>
          <a:lstStyle/>
          <a:p>
            <a:pPr marL="889000"/>
            <a:r>
              <a:rPr lang="en-US"/>
              <a:t>If </a:t>
            </a:r>
            <a:r>
              <a:rPr lang="en-US">
                <a:solidFill>
                  <a:srgbClr val="0000FF"/>
                </a:solidFill>
              </a:rPr>
              <a:t>B</a:t>
            </a:r>
            <a:r>
              <a:rPr lang="en-US"/>
              <a:t> jumps over </a:t>
            </a:r>
            <a:r>
              <a:rPr lang="en-US">
                <a:solidFill>
                  <a:srgbClr val="FF0000"/>
                </a:solidFill>
              </a:rPr>
              <a:t>R </a:t>
            </a:r>
          </a:p>
          <a:p>
            <a:pPr marL="889000"/>
            <a:r>
              <a:rPr lang="en-US"/>
              <a:t>then union well-founded iff both are</a:t>
            </a:r>
          </a:p>
          <a:p>
            <a:pPr marL="889000"/>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B* </a:t>
            </a:r>
            <a:r>
              <a:rPr lang="en-US"/>
              <a:t>t</a:t>
            </a:r>
            <a:r>
              <a:rPr lang="en-US" baseline="-6000"/>
              <a:t>2</a:t>
            </a:r>
            <a:r>
              <a:rPr lang="en-US"/>
              <a:t> </a:t>
            </a:r>
            <a:r>
              <a:rPr lang="en-US" u="sng">
                <a:solidFill>
                  <a:srgbClr val="FF0000"/>
                </a:solidFill>
              </a:rPr>
              <a:t>R</a:t>
            </a:r>
            <a:r>
              <a:rPr lang="en-US">
                <a:solidFill>
                  <a:srgbClr val="0000FF"/>
                </a:solidFill>
              </a:rPr>
              <a:t>B* </a:t>
            </a:r>
            <a:r>
              <a:rPr lang="en-US"/>
              <a:t>t</a:t>
            </a:r>
            <a:r>
              <a:rPr lang="en-US" baseline="-6000"/>
              <a:t>2 </a:t>
            </a:r>
            <a:r>
              <a:rPr lang="en-US" u="sng">
                <a:solidFill>
                  <a:srgbClr val="FF0000"/>
                </a:solidFill>
              </a:rPr>
              <a:t>R</a:t>
            </a:r>
            <a:r>
              <a:rPr lang="en-US">
                <a:solidFill>
                  <a:srgbClr val="0000FF"/>
                </a:solidFill>
              </a:rPr>
              <a:t>B*</a:t>
            </a:r>
            <a:r>
              <a:rPr lang="en-US">
                <a:solidFill>
                  <a:srgbClr val="FF0000"/>
                </a:solidFill>
              </a:rPr>
              <a:t> </a:t>
            </a:r>
            <a:r>
              <a:rPr lang="en-US">
                <a:solidFill>
                  <a:srgbClr val="0000FF"/>
                </a:solidFill>
              </a:rPr>
              <a:t>...</a:t>
            </a:r>
            <a:r>
              <a:rPr lang="en-US"/>
              <a:t> </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a:t>t</a:t>
            </a:r>
            <a:r>
              <a:rPr lang="en-US" baseline="-6000"/>
              <a:t>2</a:t>
            </a:r>
            <a:r>
              <a:rPr lang="en-US"/>
              <a:t> </a:t>
            </a:r>
            <a:r>
              <a:rPr lang="en-US" u="sng">
                <a:solidFill>
                  <a:srgbClr val="FF0000"/>
                </a:solidFill>
              </a:rPr>
              <a:t>R</a:t>
            </a:r>
            <a:r>
              <a:rPr lang="en-US">
                <a:solidFill>
                  <a:srgbClr val="0000FF"/>
                </a:solidFill>
              </a:rPr>
              <a:t> </a:t>
            </a:r>
            <a:r>
              <a:rPr lang="en-US"/>
              <a:t>t</a:t>
            </a:r>
            <a:r>
              <a:rPr lang="en-US" baseline="-6000"/>
              <a:t>3 </a:t>
            </a:r>
            <a:r>
              <a:rPr lang="en-US" u="sng">
                <a:solidFill>
                  <a:srgbClr val="FF0000"/>
                </a:solidFill>
              </a:rPr>
              <a:t>R</a:t>
            </a:r>
            <a:r>
              <a:rPr lang="en-US">
                <a:solidFill>
                  <a:srgbClr val="FF0000"/>
                </a:solidFill>
              </a:rPr>
              <a:t> </a:t>
            </a:r>
            <a:r>
              <a:rPr lang="en-US">
                <a:solidFill>
                  <a:srgbClr val="D90B00"/>
                </a:solidFill>
              </a:rPr>
              <a:t>...</a:t>
            </a:r>
            <a:endParaRPr lang="en-US"/>
          </a:p>
          <a:p>
            <a:pPr marL="889000"/>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B* </a:t>
            </a:r>
            <a:r>
              <a:rPr lang="en-US"/>
              <a:t>t</a:t>
            </a:r>
            <a:r>
              <a:rPr lang="en-US" baseline="-6000"/>
              <a:t>2</a:t>
            </a:r>
            <a:r>
              <a:rPr lang="en-US"/>
              <a:t> </a:t>
            </a:r>
            <a:r>
              <a:rPr lang="en-US" u="sng">
                <a:solidFill>
                  <a:srgbClr val="FF0000"/>
                </a:solidFill>
              </a:rPr>
              <a:t>R</a:t>
            </a:r>
            <a:r>
              <a:rPr lang="en-US">
                <a:solidFill>
                  <a:srgbClr val="0000FF"/>
                </a:solidFill>
              </a:rPr>
              <a:t>B* </a:t>
            </a:r>
            <a:r>
              <a:rPr lang="en-US"/>
              <a:t>t</a:t>
            </a:r>
            <a:r>
              <a:rPr lang="en-US" baseline="-6000"/>
              <a:t>2 </a:t>
            </a:r>
            <a:r>
              <a:rPr lang="en-US" u="sng">
                <a:solidFill>
                  <a:srgbClr val="FF0000"/>
                </a:solidFill>
              </a:rPr>
              <a:t>R</a:t>
            </a:r>
            <a:r>
              <a:rPr lang="en-US">
                <a:solidFill>
                  <a:srgbClr val="0000FF"/>
                </a:solidFill>
              </a:rPr>
              <a:t>BBBB...</a:t>
            </a:r>
            <a:r>
              <a:rPr lang="en-US"/>
              <a:t> </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u="sng">
                <a:solidFill>
                  <a:srgbClr val="FF0000"/>
                </a:solidFill>
              </a:rPr>
              <a:t>R</a:t>
            </a:r>
            <a:r>
              <a:rPr lang="en-US">
                <a:solidFill>
                  <a:srgbClr val="0000FF"/>
                </a:solidFill>
              </a:rPr>
              <a:t> </a:t>
            </a:r>
            <a:r>
              <a:rPr lang="en-US" u="sng">
                <a:solidFill>
                  <a:srgbClr val="FF0000"/>
                </a:solidFill>
              </a:rPr>
              <a:t>R</a:t>
            </a:r>
            <a:r>
              <a:rPr lang="en-US"/>
              <a:t> u</a:t>
            </a:r>
            <a:r>
              <a:rPr lang="en-US" baseline="-6000"/>
              <a:t>k </a:t>
            </a:r>
            <a:r>
              <a:rPr lang="en-US">
                <a:solidFill>
                  <a:srgbClr val="0000FF"/>
                </a:solidFill>
              </a:rPr>
              <a:t>BBBB...</a:t>
            </a:r>
            <a:r>
              <a:rPr lang="en-US"/>
              <a:t> </a:t>
            </a:r>
          </a:p>
        </p:txBody>
      </p:sp>
    </p:spTree>
  </p:cSld>
  <p:clrMapOvr>
    <a:masterClrMapping/>
  </p:clrMapOvr>
  <p:transition xmlns:p14="http://schemas.microsoft.com/office/powerpoint/2010/mai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1"/>
          <p:cNvSpPr>
            <a:spLocks noChangeArrowheads="1"/>
          </p:cNvSpPr>
          <p:nvPr>
            <p:ph type="title"/>
          </p:nvPr>
        </p:nvSpPr>
        <p:spPr>
          <a:ln/>
        </p:spPr>
        <p:txBody>
          <a:bodyPr/>
          <a:lstStyle/>
          <a:p>
            <a:r>
              <a:rPr lang="en-US"/>
              <a:t>Lifting</a:t>
            </a:r>
          </a:p>
        </p:txBody>
      </p:sp>
      <p:sp>
        <p:nvSpPr>
          <p:cNvPr id="378882" name="Rectangle 2"/>
          <p:cNvSpPr>
            <a:spLocks noChangeArrowheads="1"/>
          </p:cNvSpPr>
          <p:nvPr>
            <p:ph type="body" idx="1"/>
          </p:nvPr>
        </p:nvSpPr>
        <p:spPr>
          <a:ln/>
        </p:spPr>
        <p:txBody>
          <a:bodyPr/>
          <a:lstStyle/>
          <a:p>
            <a:pPr marL="889000"/>
            <a:r>
              <a:rPr lang="en-US"/>
              <a:t>For any immortal red chain                            s</a:t>
            </a:r>
            <a:r>
              <a:rPr lang="en-US" baseline="-6000"/>
              <a:t>1</a:t>
            </a:r>
            <a:r>
              <a:rPr lang="en-US"/>
              <a:t> </a:t>
            </a:r>
            <a:r>
              <a:rPr lang="en-US">
                <a:solidFill>
                  <a:srgbClr val="FF0000"/>
                </a:solidFill>
              </a:rPr>
              <a:t>R</a:t>
            </a:r>
            <a:r>
              <a:rPr lang="en-US">
                <a:solidFill>
                  <a:srgbClr val="7F007F"/>
                </a:solidFill>
              </a:rPr>
              <a:t> </a:t>
            </a:r>
            <a:r>
              <a:rPr lang="en-US"/>
              <a:t>s</a:t>
            </a:r>
            <a:r>
              <a:rPr lang="en-US" baseline="-6000"/>
              <a:t>2</a:t>
            </a:r>
            <a:r>
              <a:rPr lang="en-US"/>
              <a:t> </a:t>
            </a:r>
            <a:r>
              <a:rPr lang="en-US">
                <a:solidFill>
                  <a:srgbClr val="FF0000"/>
                </a:solidFill>
              </a:rPr>
              <a:t>R</a:t>
            </a:r>
            <a:r>
              <a:rPr lang="en-US"/>
              <a:t> s</a:t>
            </a:r>
            <a:r>
              <a:rPr lang="en-US" baseline="-6000"/>
              <a:t>3</a:t>
            </a:r>
            <a:r>
              <a:rPr lang="en-US"/>
              <a:t> </a:t>
            </a:r>
            <a:r>
              <a:rPr lang="en-US">
                <a:solidFill>
                  <a:srgbClr val="FF0000"/>
                </a:solidFill>
              </a:rPr>
              <a:t>R</a:t>
            </a:r>
            <a:r>
              <a:rPr lang="en-US">
                <a:solidFill>
                  <a:srgbClr val="7F007F"/>
                </a:solidFill>
              </a:rPr>
              <a:t>...</a:t>
            </a:r>
            <a:endParaRPr lang="en-US"/>
          </a:p>
          <a:p>
            <a:pPr marL="889000"/>
            <a:r>
              <a:rPr lang="en-US"/>
              <a:t>there is also an immortal purple chain after taking an immediate </a:t>
            </a:r>
            <a:r>
              <a:rPr lang="en-US">
                <a:solidFill>
                  <a:srgbClr val="003DCC"/>
                </a:solidFill>
              </a:rPr>
              <a:t>blue</a:t>
            </a:r>
            <a:r>
              <a:rPr lang="en-US"/>
              <a:t> turn                                                    s</a:t>
            </a:r>
            <a:r>
              <a:rPr lang="en-US" baseline="-6000"/>
              <a:t>1</a:t>
            </a:r>
            <a:r>
              <a:rPr lang="en-US"/>
              <a:t> </a:t>
            </a:r>
            <a:r>
              <a:rPr lang="en-US">
                <a:solidFill>
                  <a:srgbClr val="0000FF"/>
                </a:solidFill>
              </a:rPr>
              <a:t>B</a:t>
            </a:r>
            <a:r>
              <a:rPr lang="en-US">
                <a:solidFill>
                  <a:srgbClr val="7F007F"/>
                </a:solidFill>
              </a:rPr>
              <a:t> </a:t>
            </a:r>
            <a:r>
              <a:rPr lang="en-US"/>
              <a:t>t</a:t>
            </a:r>
            <a:r>
              <a:rPr lang="en-US" baseline="-6000"/>
              <a:t>1</a:t>
            </a:r>
            <a:r>
              <a:rPr lang="en-US"/>
              <a:t> </a:t>
            </a:r>
            <a:r>
              <a:rPr lang="en-US">
                <a:solidFill>
                  <a:srgbClr val="7F007F"/>
                </a:solidFill>
              </a:rPr>
              <a:t>P</a:t>
            </a:r>
            <a:r>
              <a:rPr lang="en-US"/>
              <a:t> t</a:t>
            </a:r>
            <a:r>
              <a:rPr lang="en-US" baseline="-6000"/>
              <a:t>2</a:t>
            </a:r>
            <a:r>
              <a:rPr lang="en-US"/>
              <a:t> </a:t>
            </a:r>
            <a:r>
              <a:rPr lang="en-US">
                <a:solidFill>
                  <a:srgbClr val="7F007F"/>
                </a:solidFill>
              </a:rPr>
              <a:t>P...</a:t>
            </a:r>
          </a:p>
          <a:p>
            <a:pPr marL="889000"/>
            <a:r>
              <a:rPr lang="en-US">
                <a:solidFill>
                  <a:srgbClr val="7F007F"/>
                </a:solidFill>
              </a:rPr>
              <a:t>Example: </a:t>
            </a:r>
            <a:r>
              <a:rPr lang="en-US">
                <a:solidFill>
                  <a:srgbClr val="FF0000"/>
                </a:solidFill>
              </a:rPr>
              <a:t>R is multiset; </a:t>
            </a:r>
            <a:r>
              <a:rPr lang="en-US">
                <a:solidFill>
                  <a:srgbClr val="0000FF"/>
                </a:solidFill>
              </a:rPr>
              <a:t>B is subset</a:t>
            </a:r>
          </a:p>
        </p:txBody>
      </p:sp>
    </p:spTree>
  </p:cSld>
  <p:clrMapOvr>
    <a:masterClrMapping/>
  </p:clrMapOvr>
  <p:transition xmlns:p14="http://schemas.microsoft.com/office/powerpoint/2010/mai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
          <p:cNvSpPr>
            <a:spLocks noChangeArrowheads="1"/>
          </p:cNvSpPr>
          <p:nvPr>
            <p:ph type="title"/>
          </p:nvPr>
        </p:nvSpPr>
        <p:spPr>
          <a:ln/>
        </p:spPr>
        <p:txBody>
          <a:bodyPr/>
          <a:lstStyle/>
          <a:p>
            <a:r>
              <a:rPr lang="en-US"/>
              <a:t>Lifting Union</a:t>
            </a:r>
          </a:p>
        </p:txBody>
      </p:sp>
      <p:sp>
        <p:nvSpPr>
          <p:cNvPr id="379906" name="Rectangle 2"/>
          <p:cNvSpPr>
            <a:spLocks noChangeArrowheads="1"/>
          </p:cNvSpPr>
          <p:nvPr>
            <p:ph type="body" idx="1"/>
          </p:nvPr>
        </p:nvSpPr>
        <p:spPr>
          <a:xfrm>
            <a:off x="1270000" y="2209800"/>
            <a:ext cx="10464800" cy="6819900"/>
          </a:xfrm>
          <a:ln/>
        </p:spPr>
        <p:txBody>
          <a:bodyPr/>
          <a:lstStyle/>
          <a:p>
            <a:pPr marL="889000"/>
            <a:r>
              <a:rPr lang="en-US"/>
              <a:t>If </a:t>
            </a:r>
            <a:r>
              <a:rPr lang="en-US">
                <a:solidFill>
                  <a:srgbClr val="0000FF"/>
                </a:solidFill>
              </a:rPr>
              <a:t>B</a:t>
            </a:r>
            <a:r>
              <a:rPr lang="en-US"/>
              <a:t> jumps over </a:t>
            </a:r>
            <a:r>
              <a:rPr lang="en-US">
                <a:solidFill>
                  <a:srgbClr val="FF0000"/>
                </a:solidFill>
              </a:rPr>
              <a:t>R</a:t>
            </a:r>
            <a:endParaRPr lang="en-US"/>
          </a:p>
          <a:p>
            <a:pPr marL="889000"/>
            <a:r>
              <a:rPr lang="en-US"/>
              <a:t>and </a:t>
            </a:r>
            <a:r>
              <a:rPr lang="en-US">
                <a:solidFill>
                  <a:srgbClr val="0000FF"/>
                </a:solidFill>
              </a:rPr>
              <a:t>B </a:t>
            </a:r>
            <a:r>
              <a:rPr lang="en-US"/>
              <a:t>lifts to </a:t>
            </a:r>
            <a:r>
              <a:rPr lang="en-US">
                <a:solidFill>
                  <a:srgbClr val="FF0000"/>
                </a:solidFill>
              </a:rPr>
              <a:t>R</a:t>
            </a:r>
            <a:endParaRPr lang="en-US"/>
          </a:p>
          <a:p>
            <a:pPr marL="889000"/>
            <a:r>
              <a:rPr lang="en-US"/>
              <a:t>then union well-founded iff </a:t>
            </a:r>
            <a:r>
              <a:rPr lang="en-US">
                <a:solidFill>
                  <a:srgbClr val="0000FF"/>
                </a:solidFill>
              </a:rPr>
              <a:t>B</a:t>
            </a:r>
            <a:r>
              <a:rPr lang="en-US"/>
              <a:t> is</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a:t>t</a:t>
            </a:r>
            <a:r>
              <a:rPr lang="en-US" baseline="-6000"/>
              <a:t>2</a:t>
            </a:r>
            <a:r>
              <a:rPr lang="en-US"/>
              <a:t> </a:t>
            </a:r>
            <a:r>
              <a:rPr lang="en-US" u="sng">
                <a:solidFill>
                  <a:srgbClr val="FF0000"/>
                </a:solidFill>
              </a:rPr>
              <a:t>R</a:t>
            </a:r>
            <a:r>
              <a:rPr lang="en-US">
                <a:solidFill>
                  <a:srgbClr val="0000FF"/>
                </a:solidFill>
              </a:rPr>
              <a:t> </a:t>
            </a:r>
            <a:r>
              <a:rPr lang="en-US"/>
              <a:t>t</a:t>
            </a:r>
            <a:r>
              <a:rPr lang="en-US" baseline="-6000"/>
              <a:t>3 </a:t>
            </a:r>
            <a:r>
              <a:rPr lang="en-US" u="sng">
                <a:solidFill>
                  <a:srgbClr val="FF0000"/>
                </a:solidFill>
              </a:rPr>
              <a:t>R</a:t>
            </a:r>
            <a:r>
              <a:rPr lang="en-US">
                <a:solidFill>
                  <a:srgbClr val="FF0000"/>
                </a:solidFill>
              </a:rPr>
              <a:t> </a:t>
            </a:r>
            <a:r>
              <a:rPr lang="en-US">
                <a:solidFill>
                  <a:srgbClr val="D90B00"/>
                </a:solidFill>
              </a:rPr>
              <a:t>... XXX</a:t>
            </a:r>
            <a:endParaRPr lang="en-US"/>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u="sng">
                <a:solidFill>
                  <a:srgbClr val="FF0000"/>
                </a:solidFill>
              </a:rPr>
              <a:t>R</a:t>
            </a:r>
            <a:r>
              <a:rPr lang="en-US">
                <a:solidFill>
                  <a:srgbClr val="0000FF"/>
                </a:solidFill>
              </a:rPr>
              <a:t> </a:t>
            </a:r>
            <a:r>
              <a:rPr lang="en-US" u="sng">
                <a:solidFill>
                  <a:srgbClr val="FF0000"/>
                </a:solidFill>
              </a:rPr>
              <a:t>R</a:t>
            </a:r>
            <a:r>
              <a:rPr lang="en-US"/>
              <a:t> u</a:t>
            </a:r>
            <a:r>
              <a:rPr lang="en-US" baseline="-6000"/>
              <a:t>k </a:t>
            </a:r>
            <a:r>
              <a:rPr lang="en-US">
                <a:solidFill>
                  <a:srgbClr val="0000FF"/>
                </a:solidFill>
              </a:rPr>
              <a:t>BBBB...</a:t>
            </a:r>
            <a:r>
              <a:rPr lang="en-US"/>
              <a:t> </a:t>
            </a:r>
          </a:p>
        </p:txBody>
      </p:sp>
    </p:spTree>
  </p:cSld>
  <p:clrMapOvr>
    <a:masterClrMapping/>
  </p:clrMapOvr>
  <p:transition xmlns:p14="http://schemas.microsoft.com/office/powerpoint/2010/mai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
          <p:cNvSpPr>
            <a:spLocks noChangeArrowheads="1"/>
          </p:cNvSpPr>
          <p:nvPr>
            <p:ph type="title"/>
          </p:nvPr>
        </p:nvSpPr>
        <p:spPr>
          <a:ln/>
        </p:spPr>
        <p:txBody>
          <a:bodyPr/>
          <a:lstStyle/>
          <a:p>
            <a:r>
              <a:rPr lang="en-US"/>
              <a:t>Nested Multisets</a:t>
            </a:r>
          </a:p>
        </p:txBody>
      </p:sp>
      <p:sp>
        <p:nvSpPr>
          <p:cNvPr id="380930" name="Rectangle 2"/>
          <p:cNvSpPr>
            <a:spLocks noChangeArrowheads="1"/>
          </p:cNvSpPr>
          <p:nvPr>
            <p:ph type="body" idx="1"/>
          </p:nvPr>
        </p:nvSpPr>
        <p:spPr>
          <a:ln/>
        </p:spPr>
        <p:txBody>
          <a:bodyPr/>
          <a:lstStyle/>
          <a:p>
            <a:pPr marL="889000"/>
            <a:r>
              <a:rPr lang="en-US">
                <a:solidFill>
                  <a:srgbClr val="0044FE"/>
                </a:solidFill>
              </a:rPr>
              <a:t>subset</a:t>
            </a:r>
            <a:r>
              <a:rPr lang="en-US"/>
              <a:t> jumps over </a:t>
            </a:r>
            <a:r>
              <a:rPr lang="en-US">
                <a:solidFill>
                  <a:srgbClr val="D90B00"/>
                </a:solidFill>
              </a:rPr>
              <a:t>multiset</a:t>
            </a:r>
            <a:endParaRPr lang="en-US"/>
          </a:p>
          <a:p>
            <a:pPr marL="889000"/>
            <a:r>
              <a:rPr lang="en-US">
                <a:solidFill>
                  <a:srgbClr val="0044FE"/>
                </a:solidFill>
              </a:rPr>
              <a:t>subset</a:t>
            </a:r>
            <a:r>
              <a:rPr lang="en-US"/>
              <a:t> lifts to </a:t>
            </a:r>
            <a:r>
              <a:rPr lang="en-US">
                <a:solidFill>
                  <a:srgbClr val="D90B00"/>
                </a:solidFill>
              </a:rPr>
              <a:t>multiset</a:t>
            </a:r>
            <a:endParaRPr lang="en-US"/>
          </a:p>
          <a:p>
            <a:pPr marL="889000"/>
            <a:r>
              <a:rPr lang="en-US">
                <a:solidFill>
                  <a:srgbClr val="66008D"/>
                </a:solidFill>
              </a:rPr>
              <a:t>well-founded</a:t>
            </a:r>
            <a:r>
              <a:rPr lang="en-US"/>
              <a:t> since </a:t>
            </a:r>
            <a:r>
              <a:rPr lang="en-US">
                <a:solidFill>
                  <a:srgbClr val="0044FE"/>
                </a:solidFill>
              </a:rPr>
              <a:t>subset</a:t>
            </a:r>
            <a:r>
              <a:rPr lang="en-US"/>
              <a:t> is</a:t>
            </a:r>
          </a:p>
        </p:txBody>
      </p:sp>
    </p:spTree>
  </p:cSld>
  <p:clrMapOvr>
    <a:masterClrMapping/>
  </p:clrMapOvr>
  <p:transition xmlns:p14="http://schemas.microsoft.com/office/powerpoint/2010/mai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
          <p:cNvSpPr>
            <a:spLocks noChangeArrowheads="1"/>
          </p:cNvSpPr>
          <p:nvPr>
            <p:ph type="title"/>
          </p:nvPr>
        </p:nvSpPr>
        <p:spPr>
          <a:ln/>
        </p:spPr>
        <p:txBody>
          <a:bodyPr/>
          <a:lstStyle/>
          <a:p>
            <a:r>
              <a:rPr lang="en-US"/>
              <a:t>Escaping</a:t>
            </a:r>
          </a:p>
        </p:txBody>
      </p:sp>
      <p:sp>
        <p:nvSpPr>
          <p:cNvPr id="381954" name="Rectangle 2"/>
          <p:cNvSpPr>
            <a:spLocks noChangeArrowheads="1"/>
          </p:cNvSpPr>
          <p:nvPr>
            <p:ph type="body" idx="1"/>
          </p:nvPr>
        </p:nvSpPr>
        <p:spPr>
          <a:ln/>
        </p:spPr>
        <p:txBody>
          <a:bodyPr/>
          <a:lstStyle/>
          <a:p>
            <a:pPr marL="889000"/>
            <a:r>
              <a:rPr lang="en-US"/>
              <a:t>For any immortal red chain                            s</a:t>
            </a:r>
            <a:r>
              <a:rPr lang="en-US" baseline="-6000"/>
              <a:t>1</a:t>
            </a:r>
            <a:r>
              <a:rPr lang="en-US"/>
              <a:t> </a:t>
            </a:r>
            <a:r>
              <a:rPr lang="en-US">
                <a:solidFill>
                  <a:srgbClr val="FF0000"/>
                </a:solidFill>
              </a:rPr>
              <a:t>R</a:t>
            </a:r>
            <a:r>
              <a:rPr lang="en-US">
                <a:solidFill>
                  <a:srgbClr val="7F007F"/>
                </a:solidFill>
              </a:rPr>
              <a:t> </a:t>
            </a:r>
            <a:r>
              <a:rPr lang="en-US"/>
              <a:t>s</a:t>
            </a:r>
            <a:r>
              <a:rPr lang="en-US" baseline="-6000"/>
              <a:t>2</a:t>
            </a:r>
            <a:r>
              <a:rPr lang="en-US"/>
              <a:t> </a:t>
            </a:r>
            <a:r>
              <a:rPr lang="en-US">
                <a:solidFill>
                  <a:srgbClr val="FF0000"/>
                </a:solidFill>
              </a:rPr>
              <a:t>R</a:t>
            </a:r>
            <a:r>
              <a:rPr lang="en-US"/>
              <a:t> s</a:t>
            </a:r>
            <a:r>
              <a:rPr lang="en-US" baseline="-6000"/>
              <a:t>3</a:t>
            </a:r>
            <a:r>
              <a:rPr lang="en-US"/>
              <a:t> </a:t>
            </a:r>
            <a:r>
              <a:rPr lang="en-US">
                <a:solidFill>
                  <a:srgbClr val="FF0000"/>
                </a:solidFill>
              </a:rPr>
              <a:t>R</a:t>
            </a:r>
            <a:r>
              <a:rPr lang="en-US">
                <a:solidFill>
                  <a:srgbClr val="7F007F"/>
                </a:solidFill>
              </a:rPr>
              <a:t>...</a:t>
            </a:r>
            <a:endParaRPr lang="en-US"/>
          </a:p>
          <a:p>
            <a:pPr marL="889000"/>
            <a:r>
              <a:rPr lang="en-US"/>
              <a:t>there is also an immortal purple chain after some blue turn                                                   s</a:t>
            </a:r>
            <a:r>
              <a:rPr lang="en-US" baseline="-6000"/>
              <a:t>1</a:t>
            </a:r>
            <a:r>
              <a:rPr lang="en-US"/>
              <a:t> </a:t>
            </a:r>
            <a:r>
              <a:rPr lang="en-US">
                <a:solidFill>
                  <a:srgbClr val="FF0000"/>
                </a:solidFill>
              </a:rPr>
              <a:t>R</a:t>
            </a:r>
            <a:r>
              <a:rPr lang="en-US">
                <a:solidFill>
                  <a:srgbClr val="7F007F"/>
                </a:solidFill>
              </a:rPr>
              <a:t> </a:t>
            </a:r>
            <a:r>
              <a:rPr lang="en-US"/>
              <a:t>s</a:t>
            </a:r>
            <a:r>
              <a:rPr lang="en-US" baseline="-6000"/>
              <a:t>2</a:t>
            </a:r>
            <a:r>
              <a:rPr lang="en-US"/>
              <a:t> </a:t>
            </a:r>
            <a:r>
              <a:rPr lang="en-US">
                <a:solidFill>
                  <a:srgbClr val="FF0000"/>
                </a:solidFill>
              </a:rPr>
              <a:t>R</a:t>
            </a:r>
            <a:r>
              <a:rPr lang="en-US"/>
              <a:t> ... </a:t>
            </a:r>
            <a:r>
              <a:rPr lang="en-US">
                <a:solidFill>
                  <a:srgbClr val="FF0000"/>
                </a:solidFill>
              </a:rPr>
              <a:t>R</a:t>
            </a:r>
            <a:r>
              <a:rPr lang="en-US"/>
              <a:t> s</a:t>
            </a:r>
            <a:r>
              <a:rPr lang="en-US" baseline="-6000"/>
              <a:t>k</a:t>
            </a:r>
            <a:r>
              <a:rPr lang="en-US"/>
              <a:t> </a:t>
            </a:r>
            <a:r>
              <a:rPr lang="en-US">
                <a:solidFill>
                  <a:srgbClr val="0000FF"/>
                </a:solidFill>
              </a:rPr>
              <a:t>B</a:t>
            </a:r>
            <a:r>
              <a:rPr lang="en-US">
                <a:solidFill>
                  <a:srgbClr val="7F007F"/>
                </a:solidFill>
              </a:rPr>
              <a:t> </a:t>
            </a:r>
            <a:r>
              <a:rPr lang="en-US"/>
              <a:t>t</a:t>
            </a:r>
            <a:r>
              <a:rPr lang="en-US" baseline="-6000"/>
              <a:t>1</a:t>
            </a:r>
            <a:r>
              <a:rPr lang="en-US"/>
              <a:t> </a:t>
            </a:r>
            <a:r>
              <a:rPr lang="en-US">
                <a:solidFill>
                  <a:srgbClr val="7F007F"/>
                </a:solidFill>
              </a:rPr>
              <a:t>P</a:t>
            </a:r>
            <a:r>
              <a:rPr lang="en-US"/>
              <a:t> t</a:t>
            </a:r>
            <a:r>
              <a:rPr lang="en-US" baseline="-6000"/>
              <a:t>2</a:t>
            </a:r>
            <a:r>
              <a:rPr lang="en-US"/>
              <a:t> </a:t>
            </a:r>
            <a:r>
              <a:rPr lang="en-US">
                <a:solidFill>
                  <a:srgbClr val="7F007F"/>
                </a:solidFill>
              </a:rPr>
              <a:t>P...</a:t>
            </a:r>
          </a:p>
        </p:txBody>
      </p:sp>
    </p:spTree>
  </p:cSld>
  <p:clrMapOvr>
    <a:masterClrMapping/>
  </p:clrMapOvr>
  <p:transition xmlns:p14="http://schemas.microsoft.com/office/powerpoint/2010/mai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90500"/>
            <a:ext cx="14057313" cy="993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2978" name="Rectangle 2"/>
          <p:cNvSpPr>
            <a:spLocks/>
          </p:cNvSpPr>
          <p:nvPr/>
        </p:nvSpPr>
        <p:spPr bwMode="auto">
          <a:xfrm>
            <a:off x="2324100" y="584200"/>
            <a:ext cx="3746500" cy="1079500"/>
          </a:xfrm>
          <a:prstGeom prst="rect">
            <a:avLst/>
          </a:prstGeom>
          <a:solidFill>
            <a:srgbClr val="FFFFFF"/>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382979" name="Rectangle 3"/>
          <p:cNvSpPr>
            <a:spLocks/>
          </p:cNvSpPr>
          <p:nvPr/>
        </p:nvSpPr>
        <p:spPr bwMode="auto">
          <a:xfrm>
            <a:off x="2996940" y="7007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127000"/>
            <a:ext cx="14057313" cy="993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4002" name="Rectangle 2"/>
          <p:cNvSpPr>
            <a:spLocks/>
          </p:cNvSpPr>
          <p:nvPr/>
        </p:nvSpPr>
        <p:spPr bwMode="auto">
          <a:xfrm>
            <a:off x="2324100" y="584200"/>
            <a:ext cx="3746500" cy="1079500"/>
          </a:xfrm>
          <a:prstGeom prst="rect">
            <a:avLst/>
          </a:prstGeom>
          <a:solidFill>
            <a:srgbClr val="FFFFFF"/>
          </a:solidFill>
          <a:ln>
            <a:noFill/>
          </a:ln>
          <a:extLst>
            <a:ext uri="{91240B29-F687-4f45-9708-019B960494DF}">
              <a14:hiddenLine xmlns:a14="http://schemas.microsoft.com/office/drawing/2010/main" w="25400" cap="flat">
                <a:solidFill>
                  <a:srgbClr val="2F1A14"/>
                </a:solidFill>
                <a:miter lim="800000"/>
                <a:headEnd type="none" w="med" len="med"/>
                <a:tailEnd type="none" w="med" len="med"/>
              </a14:hiddenLine>
            </a:ext>
          </a:extLst>
        </p:spPr>
        <p:txBody>
          <a:bodyPr lIns="0" tIns="0" rIns="0" bIns="0"/>
          <a:lstStyle/>
          <a:p>
            <a:endParaRPr lang="en-US"/>
          </a:p>
        </p:txBody>
      </p:sp>
      <p:sp>
        <p:nvSpPr>
          <p:cNvPr id="384003" name="Rectangle 3"/>
          <p:cNvSpPr>
            <a:spLocks/>
          </p:cNvSpPr>
          <p:nvPr/>
        </p:nvSpPr>
        <p:spPr bwMode="auto">
          <a:xfrm>
            <a:off x="2996940" y="700757"/>
            <a:ext cx="268022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500" dirty="0">
                <a:solidFill>
                  <a:srgbClr val="0044FE"/>
                </a:solidFill>
                <a:latin typeface="Papyrus"/>
                <a:ea typeface="ＭＳ Ｐゴシック" charset="0"/>
                <a:cs typeface="Papyrus"/>
                <a:sym typeface="Comic Sans MS" charset="0"/>
              </a:rPr>
              <a:t>Jumping</a:t>
            </a:r>
          </a:p>
        </p:txBody>
      </p:sp>
    </p:spTree>
  </p:cSld>
  <p:clrMapOvr>
    <a:masterClrMapping/>
  </p:clrMapOvr>
  <p:transition xmlns:p14="http://schemas.microsoft.com/office/powerpoint/2010/mai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1"/>
          <p:cNvSpPr>
            <a:spLocks noChangeArrowheads="1"/>
          </p:cNvSpPr>
          <p:nvPr>
            <p:ph type="title"/>
          </p:nvPr>
        </p:nvSpPr>
        <p:spPr>
          <a:ln/>
        </p:spPr>
        <p:txBody>
          <a:bodyPr/>
          <a:lstStyle/>
          <a:p>
            <a:r>
              <a:rPr lang="en-US"/>
              <a:t>Escaping Union</a:t>
            </a:r>
          </a:p>
        </p:txBody>
      </p:sp>
      <p:sp>
        <p:nvSpPr>
          <p:cNvPr id="385026" name="Rectangle 2"/>
          <p:cNvSpPr>
            <a:spLocks noChangeArrowheads="1"/>
          </p:cNvSpPr>
          <p:nvPr>
            <p:ph type="body" idx="1"/>
          </p:nvPr>
        </p:nvSpPr>
        <p:spPr>
          <a:xfrm>
            <a:off x="1270000" y="2768600"/>
            <a:ext cx="10464800" cy="6731000"/>
          </a:xfrm>
          <a:ln/>
        </p:spPr>
        <p:txBody>
          <a:bodyPr/>
          <a:lstStyle/>
          <a:p>
            <a:pPr marL="889000"/>
            <a:r>
              <a:rPr lang="en-US"/>
              <a:t>If </a:t>
            </a:r>
            <a:r>
              <a:rPr lang="en-US">
                <a:solidFill>
                  <a:srgbClr val="0000FF"/>
                </a:solidFill>
              </a:rPr>
              <a:t>B</a:t>
            </a:r>
            <a:r>
              <a:rPr lang="en-US"/>
              <a:t> jumps over </a:t>
            </a:r>
            <a:r>
              <a:rPr lang="en-US">
                <a:solidFill>
                  <a:srgbClr val="FF0000"/>
                </a:solidFill>
              </a:rPr>
              <a:t>R</a:t>
            </a:r>
            <a:endParaRPr lang="en-US"/>
          </a:p>
          <a:p>
            <a:pPr marL="889000"/>
            <a:r>
              <a:rPr lang="en-US"/>
              <a:t>and </a:t>
            </a:r>
            <a:r>
              <a:rPr lang="en-US">
                <a:solidFill>
                  <a:srgbClr val="0000FF"/>
                </a:solidFill>
              </a:rPr>
              <a:t>B </a:t>
            </a:r>
            <a:r>
              <a:rPr lang="en-US"/>
              <a:t>escapes from </a:t>
            </a:r>
            <a:r>
              <a:rPr lang="en-US">
                <a:solidFill>
                  <a:srgbClr val="FF0000"/>
                </a:solidFill>
              </a:rPr>
              <a:t>R</a:t>
            </a:r>
            <a:endParaRPr lang="en-US"/>
          </a:p>
          <a:p>
            <a:pPr marL="889000"/>
            <a:r>
              <a:rPr lang="en-US"/>
              <a:t>then union well-founded iff </a:t>
            </a:r>
            <a:r>
              <a:rPr lang="en-US">
                <a:solidFill>
                  <a:srgbClr val="0000FF"/>
                </a:solidFill>
              </a:rPr>
              <a:t>B</a:t>
            </a:r>
            <a:r>
              <a:rPr lang="en-US"/>
              <a:t> is</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a:t>t</a:t>
            </a:r>
            <a:r>
              <a:rPr lang="en-US" baseline="-6000"/>
              <a:t>2</a:t>
            </a:r>
            <a:r>
              <a:rPr lang="en-US"/>
              <a:t> </a:t>
            </a:r>
            <a:r>
              <a:rPr lang="en-US" u="sng">
                <a:solidFill>
                  <a:srgbClr val="FF0000"/>
                </a:solidFill>
              </a:rPr>
              <a:t>R</a:t>
            </a:r>
            <a:r>
              <a:rPr lang="en-US">
                <a:solidFill>
                  <a:srgbClr val="0000FF"/>
                </a:solidFill>
              </a:rPr>
              <a:t> </a:t>
            </a:r>
            <a:r>
              <a:rPr lang="en-US"/>
              <a:t>t</a:t>
            </a:r>
            <a:r>
              <a:rPr lang="en-US" baseline="-6000"/>
              <a:t>3 </a:t>
            </a:r>
            <a:r>
              <a:rPr lang="en-US" u="sng">
                <a:solidFill>
                  <a:srgbClr val="FF0000"/>
                </a:solidFill>
              </a:rPr>
              <a:t>R</a:t>
            </a:r>
            <a:r>
              <a:rPr lang="en-US">
                <a:solidFill>
                  <a:srgbClr val="FF0000"/>
                </a:solidFill>
              </a:rPr>
              <a:t> </a:t>
            </a:r>
            <a:r>
              <a:rPr lang="en-US">
                <a:solidFill>
                  <a:srgbClr val="D90B00"/>
                </a:solidFill>
              </a:rPr>
              <a:t>... XXX</a:t>
            </a:r>
            <a:endParaRPr lang="en-US"/>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u="sng">
                <a:solidFill>
                  <a:srgbClr val="FF0000"/>
                </a:solidFill>
              </a:rPr>
              <a:t>R</a:t>
            </a:r>
            <a:r>
              <a:rPr lang="en-US">
                <a:solidFill>
                  <a:srgbClr val="0000FF"/>
                </a:solidFill>
              </a:rPr>
              <a:t> </a:t>
            </a:r>
            <a:r>
              <a:rPr lang="en-US" u="sng">
                <a:solidFill>
                  <a:srgbClr val="FF0000"/>
                </a:solidFill>
              </a:rPr>
              <a:t>R</a:t>
            </a:r>
            <a:r>
              <a:rPr lang="en-US"/>
              <a:t> u</a:t>
            </a:r>
            <a:r>
              <a:rPr lang="en-US" baseline="-6000"/>
              <a:t>k </a:t>
            </a:r>
            <a:r>
              <a:rPr lang="en-US">
                <a:solidFill>
                  <a:srgbClr val="0000FF"/>
                </a:solidFill>
              </a:rPr>
              <a:t>BBBB...</a:t>
            </a:r>
            <a:r>
              <a:rPr lang="en-US"/>
              <a:t> </a:t>
            </a:r>
          </a:p>
        </p:txBody>
      </p:sp>
    </p:spTree>
  </p:cSld>
  <p:clrMapOvr>
    <a:masterClrMapping/>
  </p:clrMapOvr>
  <p:transition xmlns:p14="http://schemas.microsoft.com/office/powerpoint/2010/mai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1"/>
          <p:cNvSpPr>
            <a:spLocks noChangeArrowheads="1"/>
          </p:cNvSpPr>
          <p:nvPr>
            <p:ph type="title"/>
          </p:nvPr>
        </p:nvSpPr>
        <p:spPr>
          <a:ln/>
        </p:spPr>
        <p:txBody>
          <a:bodyPr/>
          <a:lstStyle/>
          <a:p>
            <a:r>
              <a:rPr lang="en-US"/>
              <a:t>Termination</a:t>
            </a:r>
          </a:p>
        </p:txBody>
      </p:sp>
      <p:sp>
        <p:nvSpPr>
          <p:cNvPr id="386050" name="Rectangle 2"/>
          <p:cNvSpPr>
            <a:spLocks noChangeArrowheads="1"/>
          </p:cNvSpPr>
          <p:nvPr>
            <p:ph type="body" idx="1"/>
          </p:nvPr>
        </p:nvSpPr>
        <p:spPr>
          <a:ln/>
        </p:spPr>
        <p:txBody>
          <a:bodyPr/>
          <a:lstStyle/>
          <a:p>
            <a:r>
              <a:rPr lang="en-US"/>
              <a:t>9. Dependencies</a:t>
            </a:r>
          </a:p>
        </p:txBody>
      </p:sp>
    </p:spTree>
  </p:cSld>
  <p:clrMapOvr>
    <a:masterClrMapping/>
  </p:clrMapOvr>
  <p:transition xmlns:p14="http://schemas.microsoft.com/office/powerpoint/2010/mai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
          <p:cNvSpPr>
            <a:spLocks noChangeArrowheads="1"/>
          </p:cNvSpPr>
          <p:nvPr>
            <p:ph type="title"/>
          </p:nvPr>
        </p:nvSpPr>
        <p:spPr>
          <a:ln/>
        </p:spPr>
        <p:txBody>
          <a:bodyPr/>
          <a:lstStyle/>
          <a:p>
            <a:r>
              <a:rPr lang="en-US"/>
              <a:t>Assumption</a:t>
            </a:r>
          </a:p>
        </p:txBody>
      </p:sp>
      <p:sp>
        <p:nvSpPr>
          <p:cNvPr id="387074" name="Rectangle 2"/>
          <p:cNvSpPr>
            <a:spLocks noChangeArrowheads="1"/>
          </p:cNvSpPr>
          <p:nvPr>
            <p:ph type="body" idx="1"/>
          </p:nvPr>
        </p:nvSpPr>
        <p:spPr>
          <a:ln/>
        </p:spPr>
        <p:txBody>
          <a:bodyPr/>
          <a:lstStyle/>
          <a:p>
            <a:pPr marL="889000"/>
            <a:r>
              <a:rPr lang="en-US"/>
              <a:t>Simplification orders</a:t>
            </a:r>
          </a:p>
          <a:p>
            <a:pPr marL="889000"/>
            <a:r>
              <a:rPr lang="en-US"/>
              <a:t>Assume fixed or bounded arity</a:t>
            </a:r>
          </a:p>
          <a:p>
            <a:pPr marL="889000"/>
            <a:r>
              <a:rPr lang="en-US"/>
              <a:t>Otherwise need another condition</a:t>
            </a:r>
          </a:p>
          <a:p>
            <a:pPr marL="1333500" lvl="1"/>
            <a:r>
              <a:rPr lang="en-US"/>
              <a:t>f(...s...) </a:t>
            </a:r>
            <a:r>
              <a:rPr lang="en-US">
                <a:solidFill>
                  <a:srgbClr val="D90B00"/>
                </a:solidFill>
                <a:cs typeface="Apple Symbols" charset="0"/>
              </a:rPr>
              <a:t>≳ </a:t>
            </a:r>
            <a:r>
              <a:rPr lang="en-US"/>
              <a:t>f(... ...)</a:t>
            </a: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ph type="title"/>
          </p:nvPr>
        </p:nvSpPr>
        <p:spPr>
          <a:ln/>
        </p:spPr>
        <p:txBody>
          <a:bodyPr/>
          <a:lstStyle/>
          <a:p>
            <a:r>
              <a:rPr lang="en-US"/>
              <a:t>Method</a:t>
            </a:r>
          </a:p>
        </p:txBody>
      </p:sp>
      <p:sp>
        <p:nvSpPr>
          <p:cNvPr id="54274" name="Rectangle 2"/>
          <p:cNvSpPr>
            <a:spLocks noChangeArrowheads="1"/>
          </p:cNvSpPr>
          <p:nvPr>
            <p:ph type="body" idx="1"/>
          </p:nvPr>
        </p:nvSpPr>
        <p:spPr>
          <a:ln/>
        </p:spPr>
        <p:txBody>
          <a:bodyPr/>
          <a:lstStyle/>
          <a:p>
            <a:pPr marL="889000"/>
            <a:endParaRPr lang="en-US"/>
          </a:p>
          <a:p>
            <a:pPr marL="889000"/>
            <a:r>
              <a:rPr lang="en-US"/>
              <a:t>Find a measure that decreases with each iteration</a:t>
            </a:r>
          </a:p>
          <a:p>
            <a:pPr marL="889000"/>
            <a:r>
              <a:rPr lang="en-US"/>
              <a:t>And cannot decrease forever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
          <p:cNvSpPr>
            <a:spLocks noChangeArrowheads="1"/>
          </p:cNvSpPr>
          <p:nvPr>
            <p:ph type="title"/>
          </p:nvPr>
        </p:nvSpPr>
        <p:spPr>
          <a:ln/>
        </p:spPr>
        <p:txBody>
          <a:bodyPr/>
          <a:lstStyle/>
          <a:p>
            <a:r>
              <a:rPr lang="en-US"/>
              <a:t>Substitutions</a:t>
            </a:r>
          </a:p>
        </p:txBody>
      </p:sp>
      <p:sp>
        <p:nvSpPr>
          <p:cNvPr id="388098" name="Rectangle 2"/>
          <p:cNvSpPr>
            <a:spLocks noChangeArrowheads="1"/>
          </p:cNvSpPr>
          <p:nvPr>
            <p:ph type="body" idx="1"/>
          </p:nvPr>
        </p:nvSpPr>
        <p:spPr>
          <a:ln/>
        </p:spPr>
        <p:txBody>
          <a:bodyPr/>
          <a:lstStyle/>
          <a:p>
            <a:pPr marL="889000"/>
            <a:r>
              <a:rPr lang="en-US" dirty="0">
                <a:solidFill>
                  <a:srgbClr val="A40800"/>
                </a:solidFill>
              </a:rPr>
              <a:t>substitution </a:t>
            </a:r>
            <a:r>
              <a:rPr lang="en-US" dirty="0"/>
              <a:t>{x</a:t>
            </a:r>
            <a:r>
              <a:rPr lang="en-US" baseline="-6000" dirty="0"/>
              <a:t>i</a:t>
            </a:r>
            <a:r>
              <a:rPr lang="en-US" dirty="0">
                <a:cs typeface="Arial Unicode MS" charset="0"/>
              </a:rPr>
              <a:t> ↦ </a:t>
            </a:r>
            <a:r>
              <a:rPr lang="en-US" dirty="0" err="1"/>
              <a:t>u</a:t>
            </a:r>
            <a:r>
              <a:rPr lang="en-US" baseline="-6000" dirty="0" err="1"/>
              <a:t>i</a:t>
            </a:r>
            <a:r>
              <a:rPr lang="en-US" dirty="0"/>
              <a:t>}</a:t>
            </a:r>
          </a:p>
          <a:p>
            <a:pPr marL="889000"/>
            <a:r>
              <a:rPr lang="en-US" dirty="0">
                <a:solidFill>
                  <a:srgbClr val="A40800"/>
                </a:solidFill>
              </a:rPr>
              <a:t>apply </a:t>
            </a:r>
            <a:r>
              <a:rPr lang="en-US" dirty="0"/>
              <a:t>t{x</a:t>
            </a:r>
            <a:r>
              <a:rPr lang="en-US" baseline="-6000" dirty="0"/>
              <a:t>i</a:t>
            </a:r>
            <a:r>
              <a:rPr lang="en-US" dirty="0">
                <a:cs typeface="Arial Unicode MS" charset="0"/>
              </a:rPr>
              <a:t> ↦ </a:t>
            </a:r>
            <a:r>
              <a:rPr lang="en-US" dirty="0" err="1"/>
              <a:t>u</a:t>
            </a:r>
            <a:r>
              <a:rPr lang="en-US" baseline="-6000" dirty="0" err="1"/>
              <a:t>i</a:t>
            </a:r>
            <a:r>
              <a:rPr lang="en-US" dirty="0"/>
              <a:t>}, replace each occurrence of variable x</a:t>
            </a:r>
            <a:r>
              <a:rPr lang="en-US" baseline="-6000" dirty="0"/>
              <a:t>i</a:t>
            </a:r>
            <a:r>
              <a:rPr lang="en-US" dirty="0"/>
              <a:t> in t with term </a:t>
            </a:r>
            <a:r>
              <a:rPr lang="en-US" dirty="0" err="1"/>
              <a:t>u</a:t>
            </a:r>
            <a:r>
              <a:rPr lang="en-US" baseline="-6000" dirty="0" err="1"/>
              <a:t>i</a:t>
            </a:r>
            <a:endParaRPr lang="en-US" dirty="0"/>
          </a:p>
          <a:p>
            <a:pPr marL="889000"/>
            <a:r>
              <a:rPr lang="en-US" dirty="0">
                <a:solidFill>
                  <a:srgbClr val="A40800"/>
                </a:solidFill>
              </a:rPr>
              <a:t>compose </a:t>
            </a:r>
            <a:r>
              <a:rPr lang="en-US" dirty="0"/>
              <a:t>{x</a:t>
            </a:r>
            <a:r>
              <a:rPr lang="en-US" baseline="-6000" dirty="0"/>
              <a:t>i</a:t>
            </a:r>
            <a:r>
              <a:rPr lang="en-US" dirty="0">
                <a:cs typeface="Arial Unicode MS" charset="0"/>
              </a:rPr>
              <a:t> ↦ </a:t>
            </a:r>
            <a:r>
              <a:rPr lang="en-US" dirty="0" err="1"/>
              <a:t>u</a:t>
            </a:r>
            <a:r>
              <a:rPr lang="en-US" baseline="-6000" dirty="0" err="1"/>
              <a:t>i</a:t>
            </a:r>
            <a:r>
              <a:rPr lang="en-US" dirty="0"/>
              <a:t>}</a:t>
            </a:r>
            <a:r>
              <a:rPr lang="en-US" dirty="0" err="1">
                <a:cs typeface="Papyrus"/>
              </a:rPr>
              <a:t>σ</a:t>
            </a:r>
            <a:r>
              <a:rPr lang="en-US" dirty="0">
                <a:cs typeface="Papyrus"/>
              </a:rPr>
              <a:t> = </a:t>
            </a:r>
            <a:r>
              <a:rPr lang="en-US" dirty="0"/>
              <a:t>{x</a:t>
            </a:r>
            <a:r>
              <a:rPr lang="en-US" baseline="-6000" dirty="0"/>
              <a:t>i</a:t>
            </a:r>
            <a:r>
              <a:rPr lang="en-US" dirty="0">
                <a:cs typeface="Arial Unicode MS" charset="0"/>
              </a:rPr>
              <a:t> ↦ </a:t>
            </a:r>
            <a:r>
              <a:rPr lang="en-US" dirty="0" err="1"/>
              <a:t>u</a:t>
            </a:r>
            <a:r>
              <a:rPr lang="en-US" baseline="-6000" dirty="0" err="1"/>
              <a:t>i</a:t>
            </a:r>
            <a:r>
              <a:rPr lang="en-US" dirty="0" err="1">
                <a:cs typeface="Papyrus"/>
              </a:rPr>
              <a:t>σ</a:t>
            </a:r>
            <a:r>
              <a:rPr lang="en-US" dirty="0"/>
              <a:t>}</a:t>
            </a:r>
          </a:p>
        </p:txBody>
      </p:sp>
    </p:spTree>
  </p:cSld>
  <p:clrMapOvr>
    <a:masterClrMapping/>
  </p:clrMapOvr>
  <p:transition xmlns:p14="http://schemas.microsoft.com/office/powerpoint/2010/mai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1"/>
          <p:cNvSpPr>
            <a:spLocks noChangeArrowheads="1"/>
          </p:cNvSpPr>
          <p:nvPr>
            <p:ph type="title"/>
          </p:nvPr>
        </p:nvSpPr>
        <p:spPr>
          <a:ln/>
        </p:spPr>
        <p:txBody>
          <a:bodyPr/>
          <a:lstStyle/>
          <a:p>
            <a:r>
              <a:rPr lang="en-US"/>
              <a:t>Unifiers</a:t>
            </a:r>
          </a:p>
        </p:txBody>
      </p:sp>
      <p:sp>
        <p:nvSpPr>
          <p:cNvPr id="389122" name="Rectangle 2"/>
          <p:cNvSpPr>
            <a:spLocks noChangeArrowheads="1"/>
          </p:cNvSpPr>
          <p:nvPr>
            <p:ph type="body" idx="1"/>
          </p:nvPr>
        </p:nvSpPr>
        <p:spPr>
          <a:xfrm>
            <a:off x="901700" y="2120900"/>
            <a:ext cx="11201400" cy="7010400"/>
          </a:xfrm>
          <a:ln/>
        </p:spPr>
        <p:txBody>
          <a:bodyPr/>
          <a:lstStyle/>
          <a:p>
            <a:pPr marL="889000"/>
            <a:r>
              <a:rPr lang="en-US" dirty="0"/>
              <a:t>substitution </a:t>
            </a:r>
            <a:r>
              <a:rPr lang="en-US" dirty="0" err="1">
                <a:cs typeface="Papyrus"/>
              </a:rPr>
              <a:t>σ</a:t>
            </a:r>
            <a:r>
              <a:rPr lang="en-US" dirty="0">
                <a:solidFill>
                  <a:srgbClr val="A40800"/>
                </a:solidFill>
              </a:rPr>
              <a:t> unifies </a:t>
            </a:r>
            <a:r>
              <a:rPr lang="en-US" dirty="0"/>
              <a:t>terms s and t if </a:t>
            </a:r>
            <a:r>
              <a:rPr lang="en-US" dirty="0" err="1">
                <a:solidFill>
                  <a:srgbClr val="A40800"/>
                </a:solidFill>
              </a:rPr>
              <a:t>s</a:t>
            </a:r>
            <a:r>
              <a:rPr lang="en-US" dirty="0" err="1">
                <a:solidFill>
                  <a:srgbClr val="A40800"/>
                </a:solidFill>
                <a:cs typeface="Papyrus"/>
              </a:rPr>
              <a:t>σ</a:t>
            </a:r>
            <a:r>
              <a:rPr lang="en-US" dirty="0">
                <a:solidFill>
                  <a:srgbClr val="A40800"/>
                </a:solidFill>
              </a:rPr>
              <a:t> = </a:t>
            </a:r>
            <a:r>
              <a:rPr lang="en-US" dirty="0" err="1">
                <a:solidFill>
                  <a:srgbClr val="A40800"/>
                </a:solidFill>
              </a:rPr>
              <a:t>t</a:t>
            </a:r>
            <a:r>
              <a:rPr lang="en-US" dirty="0" err="1">
                <a:solidFill>
                  <a:srgbClr val="A40800"/>
                </a:solidFill>
                <a:cs typeface="Papyrus"/>
              </a:rPr>
              <a:t>σ</a:t>
            </a:r>
            <a:endParaRPr lang="en-US" dirty="0">
              <a:solidFill>
                <a:srgbClr val="A40800"/>
              </a:solidFill>
            </a:endParaRPr>
          </a:p>
          <a:p>
            <a:pPr marL="889000"/>
            <a:r>
              <a:rPr lang="en-US" dirty="0"/>
              <a:t>substitution </a:t>
            </a:r>
            <a:r>
              <a:rPr lang="en-US" dirty="0">
                <a:cs typeface="Papyrus"/>
              </a:rPr>
              <a:t>μ </a:t>
            </a:r>
            <a:r>
              <a:rPr lang="en-US" dirty="0">
                <a:solidFill>
                  <a:srgbClr val="A40800"/>
                </a:solidFill>
              </a:rPr>
              <a:t>more general </a:t>
            </a:r>
            <a:r>
              <a:rPr lang="en-US" dirty="0"/>
              <a:t>than </a:t>
            </a:r>
            <a:r>
              <a:rPr lang="en-US" dirty="0" err="1">
                <a:cs typeface="Papyrus"/>
              </a:rPr>
              <a:t>σ</a:t>
            </a:r>
            <a:r>
              <a:rPr lang="en-US" dirty="0">
                <a:cs typeface="Papyrus"/>
              </a:rPr>
              <a:t> </a:t>
            </a:r>
            <a:r>
              <a:rPr lang="en-US" dirty="0"/>
              <a:t>if there</a:t>
            </a:r>
            <a:r>
              <a:rPr lang="ja-JP" altLang="en-US" dirty="0">
                <a:latin typeface="Papyrus"/>
              </a:rPr>
              <a:t>’</a:t>
            </a:r>
            <a:r>
              <a:rPr lang="en-US" dirty="0"/>
              <a:t>s a </a:t>
            </a:r>
            <a:r>
              <a:rPr lang="en-US" dirty="0" err="1">
                <a:cs typeface="Papyrus"/>
              </a:rPr>
              <a:t>τ</a:t>
            </a:r>
            <a:r>
              <a:rPr lang="en-US" dirty="0">
                <a:cs typeface="Papyrus"/>
              </a:rPr>
              <a:t> (not a renaming) </a:t>
            </a:r>
            <a:r>
              <a:rPr lang="en-US" dirty="0"/>
              <a:t>such that </a:t>
            </a:r>
            <a:r>
              <a:rPr lang="en-US" dirty="0" err="1">
                <a:cs typeface="Papyrus"/>
              </a:rPr>
              <a:t>σ</a:t>
            </a:r>
            <a:r>
              <a:rPr lang="en-US" dirty="0">
                <a:cs typeface="Papyrus"/>
              </a:rPr>
              <a:t> = μ </a:t>
            </a:r>
            <a:r>
              <a:rPr lang="en-US" dirty="0" err="1">
                <a:cs typeface="Papyrus"/>
              </a:rPr>
              <a:t>τ</a:t>
            </a:r>
            <a:endParaRPr lang="en-US" dirty="0"/>
          </a:p>
          <a:p>
            <a:pPr marL="889000"/>
            <a:r>
              <a:rPr lang="en-US" dirty="0"/>
              <a:t>if there is a unifier, then there is a unique </a:t>
            </a:r>
            <a:r>
              <a:rPr lang="en-US" dirty="0">
                <a:solidFill>
                  <a:srgbClr val="D90B00"/>
                </a:solidFill>
              </a:rPr>
              <a:t>most general</a:t>
            </a:r>
            <a:r>
              <a:rPr lang="en-US" dirty="0"/>
              <a:t> one </a:t>
            </a:r>
            <a:r>
              <a:rPr lang="en-US" dirty="0">
                <a:cs typeface="Papyrus"/>
              </a:rPr>
              <a:t>μ (</a:t>
            </a:r>
            <a:r>
              <a:rPr lang="en-US" dirty="0"/>
              <a:t>unique up to renaming)</a:t>
            </a:r>
          </a:p>
        </p:txBody>
      </p:sp>
    </p:spTree>
  </p:cSld>
  <p:clrMapOvr>
    <a:masterClrMapping/>
  </p:clrMapOvr>
  <p:transition xmlns:p14="http://schemas.microsoft.com/office/powerpoint/2010/mai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
          <p:cNvSpPr>
            <a:spLocks noChangeArrowheads="1"/>
          </p:cNvSpPr>
          <p:nvPr>
            <p:ph type="title"/>
          </p:nvPr>
        </p:nvSpPr>
        <p:spPr>
          <a:ln/>
        </p:spPr>
        <p:txBody>
          <a:bodyPr/>
          <a:lstStyle/>
          <a:p>
            <a:r>
              <a:rPr lang="en-US"/>
              <a:t>Unifiers</a:t>
            </a:r>
          </a:p>
        </p:txBody>
      </p:sp>
      <p:sp>
        <p:nvSpPr>
          <p:cNvPr id="390146" name="Rectangle 2"/>
          <p:cNvSpPr>
            <a:spLocks noChangeArrowheads="1"/>
          </p:cNvSpPr>
          <p:nvPr>
            <p:ph type="body" idx="1"/>
          </p:nvPr>
        </p:nvSpPr>
        <p:spPr>
          <a:xfrm>
            <a:off x="977900" y="2438400"/>
            <a:ext cx="11049000" cy="6832600"/>
          </a:xfrm>
          <a:ln/>
        </p:spPr>
        <p:txBody>
          <a:bodyPr/>
          <a:lstStyle/>
          <a:p>
            <a:pPr marL="1333500" lvl="1"/>
            <a:r>
              <a:rPr lang="en-US" dirty="0" err="1"/>
              <a:t>x,y</a:t>
            </a:r>
            <a:r>
              <a:rPr lang="en-US" dirty="0"/>
              <a:t> distinct variables</a:t>
            </a:r>
          </a:p>
          <a:p>
            <a:pPr marL="1333500" lvl="1"/>
            <a:r>
              <a:rPr lang="en-US" dirty="0" err="1"/>
              <a:t>f,g</a:t>
            </a:r>
            <a:r>
              <a:rPr lang="en-US" dirty="0"/>
              <a:t> distinct symbols</a:t>
            </a:r>
          </a:p>
          <a:p>
            <a:pPr marL="889000"/>
            <a:r>
              <a:rPr lang="en-US" dirty="0" err="1">
                <a:cs typeface="Apple Symbols" charset="0"/>
              </a:rPr>
              <a:t>mgu</a:t>
            </a:r>
            <a:r>
              <a:rPr lang="en-US" dirty="0">
                <a:cs typeface="Apple Symbols" charset="0"/>
              </a:rPr>
              <a:t>(</a:t>
            </a:r>
            <a:r>
              <a:rPr lang="en-US" dirty="0" err="1">
                <a:cs typeface="Apple Symbols" charset="0"/>
              </a:rPr>
              <a:t>x,x</a:t>
            </a:r>
            <a:r>
              <a:rPr lang="en-US" dirty="0">
                <a:cs typeface="Apple Symbols" charset="0"/>
              </a:rPr>
              <a:t>) = ∅;  </a:t>
            </a:r>
            <a:r>
              <a:rPr lang="en-US" dirty="0" err="1">
                <a:cs typeface="Apple Symbols" charset="0"/>
              </a:rPr>
              <a:t>mgu</a:t>
            </a:r>
            <a:r>
              <a:rPr lang="en-US" dirty="0">
                <a:cs typeface="Apple Symbols" charset="0"/>
              </a:rPr>
              <a:t>(</a:t>
            </a:r>
            <a:r>
              <a:rPr lang="en-US" dirty="0" err="1">
                <a:cs typeface="Apple Symbols" charset="0"/>
              </a:rPr>
              <a:t>x,y</a:t>
            </a:r>
            <a:r>
              <a:rPr lang="en-US" dirty="0">
                <a:cs typeface="Apple Symbols" charset="0"/>
              </a:rPr>
              <a:t>) = {</a:t>
            </a:r>
            <a:r>
              <a:rPr lang="en-US" dirty="0" err="1">
                <a:cs typeface="Apple Symbols" charset="0"/>
              </a:rPr>
              <a:t>x↦y</a:t>
            </a:r>
            <a:r>
              <a:rPr lang="en-US" dirty="0">
                <a:cs typeface="Apple Symbols" charset="0"/>
              </a:rPr>
              <a:t>}</a:t>
            </a:r>
            <a:endParaRPr lang="en-US" dirty="0"/>
          </a:p>
          <a:p>
            <a:pPr marL="889000"/>
            <a:r>
              <a:rPr lang="en-US" dirty="0" err="1">
                <a:cs typeface="Arial Unicode MS" charset="0"/>
              </a:rPr>
              <a:t>mgu</a:t>
            </a:r>
            <a:r>
              <a:rPr lang="en-US" dirty="0">
                <a:cs typeface="Arial Unicode MS" charset="0"/>
              </a:rPr>
              <a:t>(</a:t>
            </a:r>
            <a:r>
              <a:rPr lang="en-US" dirty="0" err="1">
                <a:cs typeface="Arial Unicode MS" charset="0"/>
              </a:rPr>
              <a:t>x,t</a:t>
            </a:r>
            <a:r>
              <a:rPr lang="en-US" dirty="0">
                <a:cs typeface="Arial Unicode MS" charset="0"/>
              </a:rPr>
              <a:t>) = {</a:t>
            </a:r>
            <a:r>
              <a:rPr lang="en-US" dirty="0" err="1">
                <a:cs typeface="Arial Unicode MS" charset="0"/>
              </a:rPr>
              <a:t>x↦t</a:t>
            </a:r>
            <a:r>
              <a:rPr lang="en-US" dirty="0">
                <a:cs typeface="Arial Unicode MS" charset="0"/>
              </a:rPr>
              <a:t>}, t does not contain x</a:t>
            </a:r>
            <a:endParaRPr lang="en-US" dirty="0"/>
          </a:p>
          <a:p>
            <a:pPr marL="889000"/>
            <a:r>
              <a:rPr lang="en-US" dirty="0" err="1"/>
              <a:t>mgu</a:t>
            </a:r>
            <a:r>
              <a:rPr lang="en-US" dirty="0"/>
              <a:t>(</a:t>
            </a:r>
            <a:r>
              <a:rPr lang="en-US" dirty="0" err="1"/>
              <a:t>x,t</a:t>
            </a:r>
            <a:r>
              <a:rPr lang="en-US" dirty="0"/>
              <a:t>) = fail, t contains x (but </a:t>
            </a:r>
            <a:r>
              <a:rPr lang="en-US" dirty="0" err="1"/>
              <a:t>isn</a:t>
            </a:r>
            <a:r>
              <a:rPr lang="ja-JP" altLang="en-US" dirty="0">
                <a:latin typeface="Papyrus"/>
              </a:rPr>
              <a:t>’</a:t>
            </a:r>
            <a:r>
              <a:rPr lang="en-US" dirty="0"/>
              <a:t>t x)</a:t>
            </a:r>
          </a:p>
          <a:p>
            <a:pPr marL="889000"/>
            <a:r>
              <a:rPr lang="en-US" dirty="0" err="1"/>
              <a:t>mgu</a:t>
            </a:r>
            <a:r>
              <a:rPr lang="en-US" dirty="0"/>
              <a:t>(f(</a:t>
            </a:r>
            <a:r>
              <a:rPr lang="en-US" u="sng" dirty="0"/>
              <a:t>s</a:t>
            </a:r>
            <a:r>
              <a:rPr lang="en-US" dirty="0"/>
              <a:t>),g(</a:t>
            </a:r>
            <a:r>
              <a:rPr lang="en-US" u="sng" dirty="0"/>
              <a:t>t</a:t>
            </a:r>
            <a:r>
              <a:rPr lang="en-US" dirty="0">
                <a:cs typeface="Apple Symbols" charset="0"/>
              </a:rPr>
              <a:t>)) = fail; </a:t>
            </a:r>
            <a:r>
              <a:rPr lang="en-US" dirty="0" err="1">
                <a:cs typeface="Apple Symbols" charset="0"/>
              </a:rPr>
              <a:t>mgu</a:t>
            </a:r>
            <a:r>
              <a:rPr lang="en-US" dirty="0">
                <a:cs typeface="Apple Symbols" charset="0"/>
              </a:rPr>
              <a:t>(f(),f()) = ∅</a:t>
            </a:r>
            <a:endParaRPr lang="en-US" dirty="0"/>
          </a:p>
          <a:p>
            <a:pPr marL="889000"/>
            <a:r>
              <a:rPr lang="en-US" dirty="0" err="1"/>
              <a:t>mgu</a:t>
            </a:r>
            <a:r>
              <a:rPr lang="en-US" dirty="0"/>
              <a:t>(f(</a:t>
            </a:r>
            <a:r>
              <a:rPr lang="en-US" dirty="0" err="1"/>
              <a:t>u,</a:t>
            </a:r>
            <a:r>
              <a:rPr lang="en-US" u="sng" dirty="0" err="1"/>
              <a:t>s</a:t>
            </a:r>
            <a:r>
              <a:rPr lang="en-US" dirty="0"/>
              <a:t>),f(</a:t>
            </a:r>
            <a:r>
              <a:rPr lang="en-US" dirty="0" err="1"/>
              <a:t>v,</a:t>
            </a:r>
            <a:r>
              <a:rPr lang="en-US" u="sng" dirty="0" err="1"/>
              <a:t>t</a:t>
            </a:r>
            <a:r>
              <a:rPr lang="en-US" dirty="0"/>
              <a:t>)) =  </a:t>
            </a:r>
            <a:r>
              <a:rPr lang="en-US" dirty="0">
                <a:cs typeface="Papyrus"/>
              </a:rPr>
              <a:t>μ </a:t>
            </a:r>
            <a:r>
              <a:rPr lang="en-US" dirty="0">
                <a:cs typeface="Apple Symbols" charset="0"/>
              </a:rPr>
              <a:t>∪ </a:t>
            </a:r>
            <a:r>
              <a:rPr lang="en-US" dirty="0" err="1">
                <a:cs typeface="Apple Symbols" charset="0"/>
              </a:rPr>
              <a:t>mgu</a:t>
            </a:r>
            <a:r>
              <a:rPr lang="en-US" dirty="0">
                <a:cs typeface="Apple Symbols" charset="0"/>
              </a:rPr>
              <a:t>(f(</a:t>
            </a:r>
            <a:r>
              <a:rPr lang="en-US" u="sng" dirty="0" err="1"/>
              <a:t>s</a:t>
            </a:r>
            <a:r>
              <a:rPr lang="en-US" dirty="0" err="1">
                <a:cs typeface="Papyrus"/>
              </a:rPr>
              <a:t>μ</a:t>
            </a:r>
            <a:r>
              <a:rPr lang="en-US" dirty="0"/>
              <a:t>),f(</a:t>
            </a:r>
            <a:r>
              <a:rPr lang="en-US" u="sng" dirty="0" err="1"/>
              <a:t>t</a:t>
            </a:r>
            <a:r>
              <a:rPr lang="en-US" dirty="0" err="1">
                <a:cs typeface="Papyrus"/>
              </a:rPr>
              <a:t>μ</a:t>
            </a:r>
            <a:r>
              <a:rPr lang="en-US" dirty="0"/>
              <a:t>)) where </a:t>
            </a:r>
            <a:r>
              <a:rPr lang="en-US" dirty="0">
                <a:cs typeface="Papyrus"/>
              </a:rPr>
              <a:t>μ = </a:t>
            </a:r>
            <a:r>
              <a:rPr lang="en-US" dirty="0" err="1"/>
              <a:t>mgu</a:t>
            </a:r>
            <a:r>
              <a:rPr lang="en-US" dirty="0"/>
              <a:t>(</a:t>
            </a:r>
            <a:r>
              <a:rPr lang="en-US" dirty="0" err="1"/>
              <a:t>u,v</a:t>
            </a:r>
            <a:r>
              <a:rPr lang="en-US" dirty="0"/>
              <a:t>)</a:t>
            </a:r>
          </a:p>
        </p:txBody>
      </p:sp>
    </p:spTree>
  </p:cSld>
  <p:clrMapOvr>
    <a:masterClrMapping/>
  </p:clrMapOvr>
  <p:transition xmlns:p14="http://schemas.microsoft.com/office/powerpoint/2010/mai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1"/>
          <p:cNvSpPr>
            <a:spLocks noChangeArrowheads="1"/>
          </p:cNvSpPr>
          <p:nvPr>
            <p:ph type="title"/>
          </p:nvPr>
        </p:nvSpPr>
        <p:spPr>
          <a:ln/>
        </p:spPr>
        <p:txBody>
          <a:bodyPr/>
          <a:lstStyle/>
          <a:p>
            <a:r>
              <a:rPr lang="en-US"/>
              <a:t>Non-termination</a:t>
            </a:r>
          </a:p>
        </p:txBody>
      </p:sp>
      <p:sp>
        <p:nvSpPr>
          <p:cNvPr id="391170" name="Rectangle 2"/>
          <p:cNvSpPr>
            <a:spLocks noChangeArrowheads="1"/>
          </p:cNvSpPr>
          <p:nvPr>
            <p:ph type="body" idx="1"/>
          </p:nvPr>
        </p:nvSpPr>
        <p:spPr>
          <a:xfrm>
            <a:off x="977900" y="2438400"/>
            <a:ext cx="11772900" cy="6832600"/>
          </a:xfrm>
          <a:ln/>
        </p:spPr>
        <p:txBody>
          <a:bodyPr/>
          <a:lstStyle/>
          <a:p>
            <a:pPr marL="1333500" lvl="1"/>
            <a:r>
              <a:rPr lang="en-US" dirty="0"/>
              <a:t>Can use most general unifier to look for examples of </a:t>
            </a:r>
            <a:r>
              <a:rPr lang="en-US" dirty="0" err="1"/>
              <a:t>nontermination</a:t>
            </a:r>
            <a:endParaRPr lang="en-US" dirty="0"/>
          </a:p>
          <a:p>
            <a:pPr marL="1778000" lvl="2"/>
            <a:r>
              <a:rPr lang="en-US" dirty="0">
                <a:cs typeface="Papyrus"/>
              </a:rPr>
              <a:t>Given two derivations s ⇢ t  and u ⇢ v</a:t>
            </a:r>
            <a:endParaRPr lang="en-US" dirty="0"/>
          </a:p>
          <a:p>
            <a:pPr marL="2222500" lvl="3"/>
            <a:r>
              <a:rPr lang="en-US" dirty="0"/>
              <a:t>renamed so that the two have distinct variables</a:t>
            </a:r>
          </a:p>
          <a:p>
            <a:pPr marL="2222500" lvl="3"/>
            <a:r>
              <a:rPr lang="en-US" dirty="0"/>
              <a:t>rules are one-step derivations</a:t>
            </a:r>
          </a:p>
          <a:p>
            <a:pPr marL="1778000" lvl="2"/>
            <a:r>
              <a:rPr lang="en-US" dirty="0">
                <a:cs typeface="Papyrus"/>
              </a:rPr>
              <a:t>extend (if possible) by </a:t>
            </a:r>
            <a:r>
              <a:rPr lang="en-US" dirty="0" err="1">
                <a:cs typeface="Papyrus"/>
              </a:rPr>
              <a:t>mgu</a:t>
            </a:r>
            <a:r>
              <a:rPr lang="en-US" dirty="0">
                <a:cs typeface="Papyrus"/>
              </a:rPr>
              <a:t> μ of u and </a:t>
            </a:r>
            <a:r>
              <a:rPr lang="en-US" u="sng" dirty="0" err="1"/>
              <a:t>nonvariable</a:t>
            </a:r>
            <a:r>
              <a:rPr lang="en-US" dirty="0"/>
              <a:t> </a:t>
            </a:r>
            <a:r>
              <a:rPr lang="en-US" dirty="0" err="1"/>
              <a:t>subterm</a:t>
            </a:r>
            <a:r>
              <a:rPr lang="en-US" dirty="0"/>
              <a:t> of t</a:t>
            </a:r>
          </a:p>
          <a:p>
            <a:pPr marL="2222500" lvl="3"/>
            <a:r>
              <a:rPr lang="en-US" dirty="0" err="1">
                <a:cs typeface="Papyrus"/>
              </a:rPr>
              <a:t>sμ</a:t>
            </a:r>
            <a:r>
              <a:rPr lang="en-US" dirty="0">
                <a:cs typeface="Papyrus"/>
              </a:rPr>
              <a:t> ⇢ </a:t>
            </a:r>
            <a:r>
              <a:rPr lang="en-US" dirty="0" err="1">
                <a:cs typeface="Papyrus"/>
              </a:rPr>
              <a:t>tμ</a:t>
            </a:r>
            <a:r>
              <a:rPr lang="en-US" dirty="0">
                <a:cs typeface="Papyrus"/>
              </a:rPr>
              <a:t> = </a:t>
            </a:r>
            <a:r>
              <a:rPr lang="en-US" dirty="0" err="1">
                <a:cs typeface="Papyrus"/>
              </a:rPr>
              <a:t>rμ</a:t>
            </a:r>
            <a:r>
              <a:rPr lang="en-US" dirty="0">
                <a:cs typeface="Papyrus"/>
              </a:rPr>
              <a:t>[</a:t>
            </a:r>
            <a:r>
              <a:rPr lang="en-US" dirty="0" err="1">
                <a:cs typeface="Papyrus"/>
              </a:rPr>
              <a:t>uμ</a:t>
            </a:r>
            <a:r>
              <a:rPr lang="en-US" dirty="0">
                <a:cs typeface="Papyrus"/>
              </a:rPr>
              <a:t>] ⇢ </a:t>
            </a:r>
            <a:r>
              <a:rPr lang="en-US" dirty="0" err="1">
                <a:cs typeface="Papyrus"/>
              </a:rPr>
              <a:t>rμ</a:t>
            </a:r>
            <a:r>
              <a:rPr lang="en-US" dirty="0">
                <a:cs typeface="Papyrus"/>
              </a:rPr>
              <a:t>[</a:t>
            </a:r>
            <a:r>
              <a:rPr lang="en-US" dirty="0" err="1">
                <a:cs typeface="Papyrus"/>
              </a:rPr>
              <a:t>vμ</a:t>
            </a:r>
            <a:r>
              <a:rPr lang="en-US" dirty="0">
                <a:cs typeface="Papyrus"/>
              </a:rPr>
              <a:t>]</a:t>
            </a:r>
            <a:endParaRPr lang="en-US" dirty="0"/>
          </a:p>
        </p:txBody>
      </p:sp>
    </p:spTree>
  </p:cSld>
  <p:clrMapOvr>
    <a:masterClrMapping/>
  </p:clrMapOvr>
  <p:transition xmlns:p14="http://schemas.microsoft.com/office/powerpoint/2010/mai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ph type="title"/>
          </p:nvPr>
        </p:nvSpPr>
        <p:spPr>
          <a:ln/>
        </p:spPr>
        <p:txBody>
          <a:bodyPr/>
          <a:lstStyle/>
          <a:p>
            <a:r>
              <a:rPr lang="en-US"/>
              <a:t>Jumping</a:t>
            </a:r>
          </a:p>
        </p:txBody>
      </p:sp>
      <p:sp>
        <p:nvSpPr>
          <p:cNvPr id="392194" name="Rectangle 2"/>
          <p:cNvSpPr>
            <a:spLocks noChangeArrowheads="1"/>
          </p:cNvSpPr>
          <p:nvPr>
            <p:ph type="body" idx="1"/>
          </p:nvPr>
        </p:nvSpPr>
        <p:spPr>
          <a:xfrm>
            <a:off x="1270000" y="2768600"/>
            <a:ext cx="10464800" cy="6578600"/>
          </a:xfrm>
          <a:ln/>
        </p:spPr>
        <p:txBody>
          <a:bodyPr/>
          <a:lstStyle/>
          <a:p>
            <a:pPr marL="889000"/>
            <a:r>
              <a:rPr lang="en-US"/>
              <a:t>Let </a:t>
            </a:r>
            <a:r>
              <a:rPr lang="en-US">
                <a:solidFill>
                  <a:srgbClr val="7F007F"/>
                </a:solidFill>
              </a:rPr>
              <a:t>P</a:t>
            </a:r>
            <a:r>
              <a:rPr lang="en-US"/>
              <a:t> = </a:t>
            </a:r>
            <a:r>
              <a:rPr lang="en-US">
                <a:solidFill>
                  <a:srgbClr val="FF0000"/>
                </a:solidFill>
              </a:rPr>
              <a:t>R</a:t>
            </a:r>
            <a:r>
              <a:rPr lang="en-US">
                <a:cs typeface="Apple Symbols" charset="0"/>
              </a:rPr>
              <a:t>∪</a:t>
            </a:r>
            <a:r>
              <a:rPr lang="en-US">
                <a:solidFill>
                  <a:srgbClr val="0000FF"/>
                </a:solidFill>
              </a:rPr>
              <a:t>B</a:t>
            </a:r>
            <a:endParaRPr lang="en-US"/>
          </a:p>
          <a:p>
            <a:pPr marL="889000"/>
            <a:r>
              <a:rPr lang="en-US"/>
              <a:t>If s </a:t>
            </a:r>
            <a:r>
              <a:rPr lang="en-US">
                <a:solidFill>
                  <a:srgbClr val="FF0000"/>
                </a:solidFill>
              </a:rPr>
              <a:t>R </a:t>
            </a:r>
            <a:r>
              <a:rPr lang="en-US"/>
              <a:t>u </a:t>
            </a:r>
            <a:r>
              <a:rPr lang="en-US">
                <a:solidFill>
                  <a:srgbClr val="0000FF"/>
                </a:solidFill>
              </a:rPr>
              <a:t>B</a:t>
            </a:r>
            <a:r>
              <a:rPr lang="en-US"/>
              <a:t> t</a:t>
            </a:r>
          </a:p>
          <a:p>
            <a:pPr marL="1333500" lvl="1"/>
            <a:r>
              <a:rPr lang="en-US"/>
              <a:t>then s </a:t>
            </a:r>
            <a:r>
              <a:rPr lang="en-US">
                <a:solidFill>
                  <a:srgbClr val="FF0000"/>
                </a:solidFill>
              </a:rPr>
              <a:t>R</a:t>
            </a:r>
            <a:r>
              <a:rPr lang="en-US"/>
              <a:t> t</a:t>
            </a:r>
          </a:p>
          <a:p>
            <a:pPr marL="1333500" lvl="1"/>
            <a:r>
              <a:rPr lang="en-US"/>
              <a:t>or s </a:t>
            </a:r>
            <a:r>
              <a:rPr lang="en-US">
                <a:solidFill>
                  <a:srgbClr val="0000FF"/>
                </a:solidFill>
              </a:rPr>
              <a:t>B </a:t>
            </a:r>
            <a:r>
              <a:rPr lang="en-US"/>
              <a:t>v</a:t>
            </a:r>
            <a:r>
              <a:rPr lang="en-US" baseline="-6000"/>
              <a:t>1</a:t>
            </a:r>
            <a:r>
              <a:rPr lang="en-US"/>
              <a:t> </a:t>
            </a:r>
            <a:r>
              <a:rPr lang="en-US">
                <a:solidFill>
                  <a:srgbClr val="7F007F"/>
                </a:solidFill>
              </a:rPr>
              <a:t>P </a:t>
            </a:r>
            <a:r>
              <a:rPr lang="en-US"/>
              <a:t>v</a:t>
            </a:r>
            <a:r>
              <a:rPr lang="en-US" baseline="-6000"/>
              <a:t>2</a:t>
            </a:r>
            <a:r>
              <a:rPr lang="en-US"/>
              <a:t> </a:t>
            </a:r>
            <a:r>
              <a:rPr lang="en-US">
                <a:solidFill>
                  <a:srgbClr val="7F007F"/>
                </a:solidFill>
              </a:rPr>
              <a:t>P </a:t>
            </a:r>
            <a:r>
              <a:rPr lang="en-US"/>
              <a:t>... </a:t>
            </a:r>
            <a:r>
              <a:rPr lang="en-US">
                <a:solidFill>
                  <a:srgbClr val="7F007F"/>
                </a:solidFill>
              </a:rPr>
              <a:t>P </a:t>
            </a:r>
            <a:r>
              <a:rPr lang="en-US"/>
              <a:t>v</a:t>
            </a:r>
            <a:r>
              <a:rPr lang="en-US" baseline="-6000"/>
              <a:t>n</a:t>
            </a:r>
            <a:r>
              <a:rPr lang="en-US"/>
              <a:t> </a:t>
            </a:r>
            <a:r>
              <a:rPr lang="en-US">
                <a:solidFill>
                  <a:srgbClr val="7F007F"/>
                </a:solidFill>
              </a:rPr>
              <a:t>P </a:t>
            </a:r>
            <a:r>
              <a:rPr lang="en-US"/>
              <a:t>t  </a:t>
            </a:r>
          </a:p>
          <a:p>
            <a:pPr marL="889000"/>
            <a:r>
              <a:rPr lang="en-US"/>
              <a:t>In short </a:t>
            </a:r>
            <a:r>
              <a:rPr lang="en-US">
                <a:solidFill>
                  <a:srgbClr val="FF0000"/>
                </a:solidFill>
              </a:rPr>
              <a:t>R</a:t>
            </a:r>
            <a:r>
              <a:rPr lang="en-US">
                <a:solidFill>
                  <a:srgbClr val="0000FF"/>
                </a:solidFill>
              </a:rPr>
              <a:t>B</a:t>
            </a:r>
            <a:r>
              <a:rPr lang="en-US">
                <a:cs typeface="Apple Symbols" charset="0"/>
              </a:rPr>
              <a:t> ⊆ </a:t>
            </a:r>
            <a:r>
              <a:rPr lang="en-US">
                <a:solidFill>
                  <a:srgbClr val="FF0000"/>
                </a:solidFill>
              </a:rPr>
              <a:t>R </a:t>
            </a:r>
            <a:r>
              <a:rPr lang="en-US">
                <a:cs typeface="Apple Symbols" charset="0"/>
              </a:rPr>
              <a:t>∪ </a:t>
            </a:r>
            <a:r>
              <a:rPr lang="en-US">
                <a:solidFill>
                  <a:srgbClr val="0000FF"/>
                </a:solidFill>
              </a:rPr>
              <a:t>B</a:t>
            </a:r>
            <a:r>
              <a:rPr lang="en-US">
                <a:solidFill>
                  <a:srgbClr val="7F007F"/>
                </a:solidFill>
              </a:rPr>
              <a:t>P</a:t>
            </a:r>
            <a:r>
              <a:rPr lang="en-US"/>
              <a:t>*</a:t>
            </a:r>
          </a:p>
          <a:p>
            <a:pPr marL="889000"/>
            <a:r>
              <a:rPr lang="en-US"/>
              <a:t>Hence (induction) </a:t>
            </a:r>
            <a:r>
              <a:rPr lang="en-US">
                <a:solidFill>
                  <a:srgbClr val="FF0000"/>
                </a:solidFill>
              </a:rPr>
              <a:t>R</a:t>
            </a:r>
            <a:r>
              <a:rPr lang="en-US">
                <a:solidFill>
                  <a:srgbClr val="0000FF"/>
                </a:solidFill>
              </a:rPr>
              <a:t>B*</a:t>
            </a:r>
            <a:r>
              <a:rPr lang="en-US">
                <a:cs typeface="Apple Symbols" charset="0"/>
              </a:rPr>
              <a:t> ⊆ </a:t>
            </a:r>
            <a:r>
              <a:rPr lang="en-US">
                <a:solidFill>
                  <a:srgbClr val="FF0000"/>
                </a:solidFill>
              </a:rPr>
              <a:t>R </a:t>
            </a:r>
            <a:r>
              <a:rPr lang="en-US">
                <a:cs typeface="Apple Symbols" charset="0"/>
              </a:rPr>
              <a:t>∪ </a:t>
            </a:r>
            <a:r>
              <a:rPr lang="en-US">
                <a:solidFill>
                  <a:srgbClr val="0000FF"/>
                </a:solidFill>
              </a:rPr>
              <a:t>B</a:t>
            </a:r>
            <a:r>
              <a:rPr lang="en-US">
                <a:solidFill>
                  <a:srgbClr val="7F007F"/>
                </a:solidFill>
              </a:rPr>
              <a:t>P</a:t>
            </a:r>
            <a:r>
              <a:rPr lang="en-US"/>
              <a:t>*</a:t>
            </a:r>
          </a:p>
        </p:txBody>
      </p:sp>
    </p:spTree>
  </p:cSld>
  <p:clrMapOvr>
    <a:masterClrMapping/>
  </p:clrMapOvr>
  <p:transition xmlns:p14="http://schemas.microsoft.com/office/powerpoint/2010/mai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1"/>
          <p:cNvSpPr>
            <a:spLocks noChangeArrowheads="1"/>
          </p:cNvSpPr>
          <p:nvPr>
            <p:ph type="title"/>
          </p:nvPr>
        </p:nvSpPr>
        <p:spPr>
          <a:ln/>
        </p:spPr>
        <p:txBody>
          <a:bodyPr/>
          <a:lstStyle/>
          <a:p>
            <a:r>
              <a:rPr lang="en-US"/>
              <a:t>Jumping Union</a:t>
            </a:r>
          </a:p>
        </p:txBody>
      </p:sp>
      <p:sp>
        <p:nvSpPr>
          <p:cNvPr id="393218" name="Rectangle 2"/>
          <p:cNvSpPr>
            <a:spLocks noChangeArrowheads="1"/>
          </p:cNvSpPr>
          <p:nvPr>
            <p:ph type="body" idx="1"/>
          </p:nvPr>
        </p:nvSpPr>
        <p:spPr>
          <a:xfrm>
            <a:off x="1270000" y="2768600"/>
            <a:ext cx="10464800" cy="6667500"/>
          </a:xfrm>
          <a:ln/>
        </p:spPr>
        <p:txBody>
          <a:bodyPr/>
          <a:lstStyle/>
          <a:p>
            <a:pPr marL="889000"/>
            <a:r>
              <a:rPr lang="en-US"/>
              <a:t>If </a:t>
            </a:r>
            <a:r>
              <a:rPr lang="en-US">
                <a:solidFill>
                  <a:srgbClr val="0000FF"/>
                </a:solidFill>
              </a:rPr>
              <a:t>B</a:t>
            </a:r>
            <a:r>
              <a:rPr lang="en-US"/>
              <a:t> jumps over </a:t>
            </a:r>
            <a:r>
              <a:rPr lang="en-US">
                <a:solidFill>
                  <a:srgbClr val="FF0000"/>
                </a:solidFill>
              </a:rPr>
              <a:t>R </a:t>
            </a:r>
          </a:p>
          <a:p>
            <a:pPr marL="889000"/>
            <a:r>
              <a:rPr lang="en-US"/>
              <a:t>then union well-founded iff both are</a:t>
            </a:r>
          </a:p>
          <a:p>
            <a:pPr marL="889000"/>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B* </a:t>
            </a:r>
            <a:r>
              <a:rPr lang="en-US"/>
              <a:t>t</a:t>
            </a:r>
            <a:r>
              <a:rPr lang="en-US" baseline="-6000"/>
              <a:t>2</a:t>
            </a:r>
            <a:r>
              <a:rPr lang="en-US"/>
              <a:t> </a:t>
            </a:r>
            <a:r>
              <a:rPr lang="en-US" u="sng">
                <a:solidFill>
                  <a:srgbClr val="FF0000"/>
                </a:solidFill>
              </a:rPr>
              <a:t>R</a:t>
            </a:r>
            <a:r>
              <a:rPr lang="en-US">
                <a:solidFill>
                  <a:srgbClr val="0000FF"/>
                </a:solidFill>
              </a:rPr>
              <a:t>B* </a:t>
            </a:r>
            <a:r>
              <a:rPr lang="en-US"/>
              <a:t>t</a:t>
            </a:r>
            <a:r>
              <a:rPr lang="en-US" baseline="-6000"/>
              <a:t>2 </a:t>
            </a:r>
            <a:r>
              <a:rPr lang="en-US" u="sng">
                <a:solidFill>
                  <a:srgbClr val="FF0000"/>
                </a:solidFill>
              </a:rPr>
              <a:t>R</a:t>
            </a:r>
            <a:r>
              <a:rPr lang="en-US">
                <a:solidFill>
                  <a:srgbClr val="0000FF"/>
                </a:solidFill>
              </a:rPr>
              <a:t>B*</a:t>
            </a:r>
            <a:r>
              <a:rPr lang="en-US">
                <a:solidFill>
                  <a:srgbClr val="FF0000"/>
                </a:solidFill>
              </a:rPr>
              <a:t> </a:t>
            </a:r>
            <a:r>
              <a:rPr lang="en-US">
                <a:solidFill>
                  <a:srgbClr val="0000FF"/>
                </a:solidFill>
              </a:rPr>
              <a:t>...</a:t>
            </a:r>
            <a:r>
              <a:rPr lang="en-US"/>
              <a:t> </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a:t>t</a:t>
            </a:r>
            <a:r>
              <a:rPr lang="en-US" baseline="-6000"/>
              <a:t>2</a:t>
            </a:r>
            <a:r>
              <a:rPr lang="en-US"/>
              <a:t> </a:t>
            </a:r>
            <a:r>
              <a:rPr lang="en-US" u="sng">
                <a:solidFill>
                  <a:srgbClr val="FF0000"/>
                </a:solidFill>
              </a:rPr>
              <a:t>R</a:t>
            </a:r>
            <a:r>
              <a:rPr lang="en-US">
                <a:solidFill>
                  <a:srgbClr val="0000FF"/>
                </a:solidFill>
              </a:rPr>
              <a:t> </a:t>
            </a:r>
            <a:r>
              <a:rPr lang="en-US"/>
              <a:t>t</a:t>
            </a:r>
            <a:r>
              <a:rPr lang="en-US" baseline="-6000"/>
              <a:t>3 </a:t>
            </a:r>
            <a:r>
              <a:rPr lang="en-US" u="sng">
                <a:solidFill>
                  <a:srgbClr val="FF0000"/>
                </a:solidFill>
              </a:rPr>
              <a:t>R</a:t>
            </a:r>
            <a:r>
              <a:rPr lang="en-US">
                <a:solidFill>
                  <a:srgbClr val="FF0000"/>
                </a:solidFill>
              </a:rPr>
              <a:t> </a:t>
            </a:r>
            <a:r>
              <a:rPr lang="en-US">
                <a:solidFill>
                  <a:srgbClr val="D90B00"/>
                </a:solidFill>
              </a:rPr>
              <a:t>...</a:t>
            </a:r>
            <a:endParaRPr lang="en-US"/>
          </a:p>
          <a:p>
            <a:pPr marL="889000"/>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B* </a:t>
            </a:r>
            <a:r>
              <a:rPr lang="en-US"/>
              <a:t>t</a:t>
            </a:r>
            <a:r>
              <a:rPr lang="en-US" baseline="-6000"/>
              <a:t>2</a:t>
            </a:r>
            <a:r>
              <a:rPr lang="en-US"/>
              <a:t> </a:t>
            </a:r>
            <a:r>
              <a:rPr lang="en-US" u="sng">
                <a:solidFill>
                  <a:srgbClr val="FF0000"/>
                </a:solidFill>
              </a:rPr>
              <a:t>R</a:t>
            </a:r>
            <a:r>
              <a:rPr lang="en-US">
                <a:solidFill>
                  <a:srgbClr val="0000FF"/>
                </a:solidFill>
              </a:rPr>
              <a:t>B* </a:t>
            </a:r>
            <a:r>
              <a:rPr lang="en-US"/>
              <a:t>t</a:t>
            </a:r>
            <a:r>
              <a:rPr lang="en-US" baseline="-6000"/>
              <a:t>2 </a:t>
            </a:r>
            <a:r>
              <a:rPr lang="en-US" u="sng">
                <a:solidFill>
                  <a:srgbClr val="FF0000"/>
                </a:solidFill>
              </a:rPr>
              <a:t>R</a:t>
            </a:r>
            <a:r>
              <a:rPr lang="en-US">
                <a:solidFill>
                  <a:srgbClr val="0000FF"/>
                </a:solidFill>
              </a:rPr>
              <a:t>BBBB...</a:t>
            </a:r>
            <a:r>
              <a:rPr lang="en-US"/>
              <a:t> </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u="sng">
                <a:solidFill>
                  <a:srgbClr val="FF0000"/>
                </a:solidFill>
              </a:rPr>
              <a:t>R</a:t>
            </a:r>
            <a:r>
              <a:rPr lang="en-US">
                <a:solidFill>
                  <a:srgbClr val="0000FF"/>
                </a:solidFill>
              </a:rPr>
              <a:t> </a:t>
            </a:r>
            <a:r>
              <a:rPr lang="en-US" u="sng">
                <a:solidFill>
                  <a:srgbClr val="FF0000"/>
                </a:solidFill>
              </a:rPr>
              <a:t>R</a:t>
            </a:r>
            <a:r>
              <a:rPr lang="en-US"/>
              <a:t> u</a:t>
            </a:r>
            <a:r>
              <a:rPr lang="en-US" baseline="-6000"/>
              <a:t>k </a:t>
            </a:r>
            <a:r>
              <a:rPr lang="en-US">
                <a:solidFill>
                  <a:srgbClr val="0000FF"/>
                </a:solidFill>
              </a:rPr>
              <a:t>BBBB...</a:t>
            </a:r>
            <a:r>
              <a:rPr lang="en-US"/>
              <a:t> </a:t>
            </a:r>
          </a:p>
        </p:txBody>
      </p:sp>
    </p:spTree>
  </p:cSld>
  <p:clrMapOvr>
    <a:masterClrMapping/>
  </p:clrMapOvr>
  <p:transition xmlns:p14="http://schemas.microsoft.com/office/powerpoint/2010/mai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1"/>
          <p:cNvSpPr>
            <a:spLocks noChangeArrowheads="1"/>
          </p:cNvSpPr>
          <p:nvPr>
            <p:ph type="title"/>
          </p:nvPr>
        </p:nvSpPr>
        <p:spPr>
          <a:ln/>
        </p:spPr>
        <p:txBody>
          <a:bodyPr/>
          <a:lstStyle/>
          <a:p>
            <a:r>
              <a:rPr lang="en-US"/>
              <a:t>Escaping</a:t>
            </a:r>
          </a:p>
        </p:txBody>
      </p:sp>
      <p:sp>
        <p:nvSpPr>
          <p:cNvPr id="394242" name="Rectangle 2"/>
          <p:cNvSpPr>
            <a:spLocks noChangeArrowheads="1"/>
          </p:cNvSpPr>
          <p:nvPr>
            <p:ph type="body" idx="1"/>
          </p:nvPr>
        </p:nvSpPr>
        <p:spPr>
          <a:ln/>
        </p:spPr>
        <p:txBody>
          <a:bodyPr/>
          <a:lstStyle/>
          <a:p>
            <a:pPr marL="889000"/>
            <a:r>
              <a:rPr lang="en-US"/>
              <a:t>For any immortal red chain                            s</a:t>
            </a:r>
            <a:r>
              <a:rPr lang="en-US" baseline="-6000"/>
              <a:t>1</a:t>
            </a:r>
            <a:r>
              <a:rPr lang="en-US"/>
              <a:t> </a:t>
            </a:r>
            <a:r>
              <a:rPr lang="en-US">
                <a:solidFill>
                  <a:srgbClr val="FF0000"/>
                </a:solidFill>
              </a:rPr>
              <a:t>R</a:t>
            </a:r>
            <a:r>
              <a:rPr lang="en-US">
                <a:solidFill>
                  <a:srgbClr val="7F007F"/>
                </a:solidFill>
              </a:rPr>
              <a:t> </a:t>
            </a:r>
            <a:r>
              <a:rPr lang="en-US"/>
              <a:t>s</a:t>
            </a:r>
            <a:r>
              <a:rPr lang="en-US" baseline="-6000"/>
              <a:t>2</a:t>
            </a:r>
            <a:r>
              <a:rPr lang="en-US"/>
              <a:t> </a:t>
            </a:r>
            <a:r>
              <a:rPr lang="en-US">
                <a:solidFill>
                  <a:srgbClr val="FF0000"/>
                </a:solidFill>
              </a:rPr>
              <a:t>R</a:t>
            </a:r>
            <a:r>
              <a:rPr lang="en-US"/>
              <a:t> s</a:t>
            </a:r>
            <a:r>
              <a:rPr lang="en-US" baseline="-6000"/>
              <a:t>3</a:t>
            </a:r>
            <a:r>
              <a:rPr lang="en-US"/>
              <a:t> </a:t>
            </a:r>
            <a:r>
              <a:rPr lang="en-US">
                <a:solidFill>
                  <a:srgbClr val="FF0000"/>
                </a:solidFill>
              </a:rPr>
              <a:t>R</a:t>
            </a:r>
            <a:r>
              <a:rPr lang="en-US">
                <a:solidFill>
                  <a:srgbClr val="7F007F"/>
                </a:solidFill>
              </a:rPr>
              <a:t>...</a:t>
            </a:r>
            <a:endParaRPr lang="en-US"/>
          </a:p>
          <a:p>
            <a:pPr marL="889000"/>
            <a:r>
              <a:rPr lang="en-US"/>
              <a:t>there is also an immortal purple chain after some blue turn                                                   s</a:t>
            </a:r>
            <a:r>
              <a:rPr lang="en-US" baseline="-6000"/>
              <a:t>1</a:t>
            </a:r>
            <a:r>
              <a:rPr lang="en-US"/>
              <a:t> </a:t>
            </a:r>
            <a:r>
              <a:rPr lang="en-US">
                <a:solidFill>
                  <a:srgbClr val="FF0000"/>
                </a:solidFill>
              </a:rPr>
              <a:t>R</a:t>
            </a:r>
            <a:r>
              <a:rPr lang="en-US">
                <a:solidFill>
                  <a:srgbClr val="7F007F"/>
                </a:solidFill>
              </a:rPr>
              <a:t> </a:t>
            </a:r>
            <a:r>
              <a:rPr lang="en-US"/>
              <a:t>s</a:t>
            </a:r>
            <a:r>
              <a:rPr lang="en-US" baseline="-6000"/>
              <a:t>2</a:t>
            </a:r>
            <a:r>
              <a:rPr lang="en-US"/>
              <a:t> </a:t>
            </a:r>
            <a:r>
              <a:rPr lang="en-US">
                <a:solidFill>
                  <a:srgbClr val="FF0000"/>
                </a:solidFill>
              </a:rPr>
              <a:t>R</a:t>
            </a:r>
            <a:r>
              <a:rPr lang="en-US"/>
              <a:t> ... </a:t>
            </a:r>
            <a:r>
              <a:rPr lang="en-US">
                <a:solidFill>
                  <a:srgbClr val="FF0000"/>
                </a:solidFill>
              </a:rPr>
              <a:t>R</a:t>
            </a:r>
            <a:r>
              <a:rPr lang="en-US"/>
              <a:t> s</a:t>
            </a:r>
            <a:r>
              <a:rPr lang="en-US" baseline="-6000"/>
              <a:t>k</a:t>
            </a:r>
            <a:r>
              <a:rPr lang="en-US"/>
              <a:t> </a:t>
            </a:r>
            <a:r>
              <a:rPr lang="en-US">
                <a:solidFill>
                  <a:srgbClr val="0000FF"/>
                </a:solidFill>
              </a:rPr>
              <a:t>B</a:t>
            </a:r>
            <a:r>
              <a:rPr lang="en-US">
                <a:solidFill>
                  <a:srgbClr val="7F007F"/>
                </a:solidFill>
              </a:rPr>
              <a:t> </a:t>
            </a:r>
            <a:r>
              <a:rPr lang="en-US"/>
              <a:t>t</a:t>
            </a:r>
            <a:r>
              <a:rPr lang="en-US" baseline="-6000"/>
              <a:t>1</a:t>
            </a:r>
            <a:r>
              <a:rPr lang="en-US"/>
              <a:t> </a:t>
            </a:r>
            <a:r>
              <a:rPr lang="en-US">
                <a:solidFill>
                  <a:srgbClr val="7F007F"/>
                </a:solidFill>
              </a:rPr>
              <a:t>P</a:t>
            </a:r>
            <a:r>
              <a:rPr lang="en-US"/>
              <a:t> t</a:t>
            </a:r>
            <a:r>
              <a:rPr lang="en-US" baseline="-6000"/>
              <a:t>2</a:t>
            </a:r>
            <a:r>
              <a:rPr lang="en-US"/>
              <a:t> </a:t>
            </a:r>
            <a:r>
              <a:rPr lang="en-US">
                <a:solidFill>
                  <a:srgbClr val="7F007F"/>
                </a:solidFill>
              </a:rPr>
              <a:t>P...</a:t>
            </a:r>
          </a:p>
        </p:txBody>
      </p:sp>
    </p:spTree>
  </p:cSld>
  <p:clrMapOvr>
    <a:masterClrMapping/>
  </p:clrMapOvr>
  <p:transition xmlns:p14="http://schemas.microsoft.com/office/powerpoint/2010/mai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1"/>
          <p:cNvSpPr>
            <a:spLocks noChangeArrowheads="1"/>
          </p:cNvSpPr>
          <p:nvPr>
            <p:ph type="title"/>
          </p:nvPr>
        </p:nvSpPr>
        <p:spPr>
          <a:ln/>
        </p:spPr>
        <p:txBody>
          <a:bodyPr/>
          <a:lstStyle/>
          <a:p>
            <a:r>
              <a:rPr lang="en-US"/>
              <a:t>Escaping Union</a:t>
            </a:r>
          </a:p>
        </p:txBody>
      </p:sp>
      <p:sp>
        <p:nvSpPr>
          <p:cNvPr id="395266" name="Rectangle 2"/>
          <p:cNvSpPr>
            <a:spLocks noChangeArrowheads="1"/>
          </p:cNvSpPr>
          <p:nvPr>
            <p:ph type="body" idx="1"/>
          </p:nvPr>
        </p:nvSpPr>
        <p:spPr>
          <a:xfrm>
            <a:off x="1270000" y="2768600"/>
            <a:ext cx="10464800" cy="6731000"/>
          </a:xfrm>
          <a:ln/>
        </p:spPr>
        <p:txBody>
          <a:bodyPr/>
          <a:lstStyle/>
          <a:p>
            <a:pPr marL="889000"/>
            <a:r>
              <a:rPr lang="en-US"/>
              <a:t>If </a:t>
            </a:r>
            <a:r>
              <a:rPr lang="en-US">
                <a:solidFill>
                  <a:srgbClr val="0000FF"/>
                </a:solidFill>
              </a:rPr>
              <a:t>B</a:t>
            </a:r>
            <a:r>
              <a:rPr lang="en-US"/>
              <a:t> jumps over </a:t>
            </a:r>
            <a:r>
              <a:rPr lang="en-US">
                <a:solidFill>
                  <a:srgbClr val="FF0000"/>
                </a:solidFill>
              </a:rPr>
              <a:t>R</a:t>
            </a:r>
            <a:endParaRPr lang="en-US"/>
          </a:p>
          <a:p>
            <a:pPr marL="889000"/>
            <a:r>
              <a:rPr lang="en-US"/>
              <a:t>and </a:t>
            </a:r>
            <a:r>
              <a:rPr lang="en-US">
                <a:solidFill>
                  <a:srgbClr val="0000FF"/>
                </a:solidFill>
              </a:rPr>
              <a:t>B </a:t>
            </a:r>
            <a:r>
              <a:rPr lang="en-US"/>
              <a:t>escapes from </a:t>
            </a:r>
            <a:r>
              <a:rPr lang="en-US">
                <a:solidFill>
                  <a:srgbClr val="FF0000"/>
                </a:solidFill>
              </a:rPr>
              <a:t>R</a:t>
            </a:r>
            <a:endParaRPr lang="en-US"/>
          </a:p>
          <a:p>
            <a:pPr marL="889000"/>
            <a:r>
              <a:rPr lang="en-US"/>
              <a:t>then union well-founded iff </a:t>
            </a:r>
            <a:r>
              <a:rPr lang="en-US">
                <a:solidFill>
                  <a:srgbClr val="0000FF"/>
                </a:solidFill>
              </a:rPr>
              <a:t>B</a:t>
            </a:r>
            <a:r>
              <a:rPr lang="en-US"/>
              <a:t> is</a:t>
            </a:r>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a:t>t</a:t>
            </a:r>
            <a:r>
              <a:rPr lang="en-US" baseline="-6000"/>
              <a:t>2</a:t>
            </a:r>
            <a:r>
              <a:rPr lang="en-US"/>
              <a:t> </a:t>
            </a:r>
            <a:r>
              <a:rPr lang="en-US" u="sng">
                <a:solidFill>
                  <a:srgbClr val="FF0000"/>
                </a:solidFill>
              </a:rPr>
              <a:t>R</a:t>
            </a:r>
            <a:r>
              <a:rPr lang="en-US">
                <a:solidFill>
                  <a:srgbClr val="0000FF"/>
                </a:solidFill>
              </a:rPr>
              <a:t> </a:t>
            </a:r>
            <a:r>
              <a:rPr lang="en-US"/>
              <a:t>t</a:t>
            </a:r>
            <a:r>
              <a:rPr lang="en-US" baseline="-6000"/>
              <a:t>3 </a:t>
            </a:r>
            <a:r>
              <a:rPr lang="en-US" u="sng">
                <a:solidFill>
                  <a:srgbClr val="FF0000"/>
                </a:solidFill>
              </a:rPr>
              <a:t>R</a:t>
            </a:r>
            <a:r>
              <a:rPr lang="en-US">
                <a:solidFill>
                  <a:srgbClr val="FF0000"/>
                </a:solidFill>
              </a:rPr>
              <a:t> </a:t>
            </a:r>
            <a:r>
              <a:rPr lang="en-US">
                <a:solidFill>
                  <a:srgbClr val="D90B00"/>
                </a:solidFill>
              </a:rPr>
              <a:t>... XXX</a:t>
            </a:r>
            <a:endParaRPr lang="en-US"/>
          </a:p>
          <a:p>
            <a:pPr marL="1333500" lvl="1"/>
            <a:r>
              <a:rPr lang="en-US"/>
              <a:t>s</a:t>
            </a:r>
            <a:r>
              <a:rPr lang="en-US" baseline="-6000"/>
              <a:t>1</a:t>
            </a:r>
            <a:r>
              <a:rPr lang="en-US"/>
              <a:t> </a:t>
            </a:r>
            <a:r>
              <a:rPr lang="en-US">
                <a:solidFill>
                  <a:srgbClr val="0000FF"/>
                </a:solidFill>
              </a:rPr>
              <a:t>BB...B </a:t>
            </a:r>
            <a:r>
              <a:rPr lang="en-US"/>
              <a:t>t</a:t>
            </a:r>
            <a:r>
              <a:rPr lang="en-US" baseline="-6000"/>
              <a:t>1</a:t>
            </a:r>
            <a:r>
              <a:rPr lang="en-US"/>
              <a:t> </a:t>
            </a:r>
            <a:r>
              <a:rPr lang="en-US" u="sng">
                <a:solidFill>
                  <a:srgbClr val="FF0000"/>
                </a:solidFill>
              </a:rPr>
              <a:t>R</a:t>
            </a:r>
            <a:r>
              <a:rPr lang="en-US">
                <a:solidFill>
                  <a:srgbClr val="0000FF"/>
                </a:solidFill>
              </a:rPr>
              <a:t> </a:t>
            </a:r>
            <a:r>
              <a:rPr lang="en-US" u="sng">
                <a:solidFill>
                  <a:srgbClr val="FF0000"/>
                </a:solidFill>
              </a:rPr>
              <a:t>R</a:t>
            </a:r>
            <a:r>
              <a:rPr lang="en-US">
                <a:solidFill>
                  <a:srgbClr val="0000FF"/>
                </a:solidFill>
              </a:rPr>
              <a:t> </a:t>
            </a:r>
            <a:r>
              <a:rPr lang="en-US" u="sng">
                <a:solidFill>
                  <a:srgbClr val="FF0000"/>
                </a:solidFill>
              </a:rPr>
              <a:t>R</a:t>
            </a:r>
            <a:r>
              <a:rPr lang="en-US"/>
              <a:t> u</a:t>
            </a:r>
            <a:r>
              <a:rPr lang="en-US" baseline="-6000"/>
              <a:t>k </a:t>
            </a:r>
            <a:r>
              <a:rPr lang="en-US">
                <a:solidFill>
                  <a:srgbClr val="0000FF"/>
                </a:solidFill>
              </a:rPr>
              <a:t>BBBB...</a:t>
            </a:r>
            <a:r>
              <a:rPr lang="en-US"/>
              <a:t> </a:t>
            </a:r>
          </a:p>
        </p:txBody>
      </p:sp>
    </p:spTree>
  </p:cSld>
  <p:clrMapOvr>
    <a:masterClrMapping/>
  </p:clrMapOvr>
  <p:transition xmlns:p14="http://schemas.microsoft.com/office/powerpoint/2010/mai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1"/>
          <p:cNvSpPr>
            <a:spLocks noChangeArrowheads="1"/>
          </p:cNvSpPr>
          <p:nvPr>
            <p:ph type="title"/>
          </p:nvPr>
        </p:nvSpPr>
        <p:spPr>
          <a:ln/>
        </p:spPr>
        <p:txBody>
          <a:bodyPr/>
          <a:lstStyle/>
          <a:p>
            <a:r>
              <a:rPr lang="en-US"/>
              <a:t>Top &amp; Not</a:t>
            </a:r>
          </a:p>
        </p:txBody>
      </p:sp>
      <p:sp>
        <p:nvSpPr>
          <p:cNvPr id="396290" name="Rectangle 2"/>
          <p:cNvSpPr>
            <a:spLocks noChangeArrowheads="1"/>
          </p:cNvSpPr>
          <p:nvPr>
            <p:ph type="body" idx="1"/>
          </p:nvPr>
        </p:nvSpPr>
        <p:spPr>
          <a:xfrm>
            <a:off x="1270000" y="2768600"/>
            <a:ext cx="10464800" cy="6642100"/>
          </a:xfrm>
          <a:ln/>
        </p:spPr>
        <p:txBody>
          <a:bodyPr/>
          <a:lstStyle/>
          <a:p>
            <a:pPr marL="889000"/>
            <a:r>
              <a:rPr lang="en-US">
                <a:cs typeface="Zapf Dingbats" charset="0"/>
              </a:rPr>
              <a:t>Two parts to rewriting ➯ </a:t>
            </a:r>
            <a:endParaRPr lang="en-US"/>
          </a:p>
          <a:p>
            <a:pPr marL="1333500" lvl="1"/>
            <a:r>
              <a:rPr lang="en-US">
                <a:solidFill>
                  <a:srgbClr val="003DCC"/>
                </a:solidFill>
              </a:rPr>
              <a:t>instance of rule</a:t>
            </a:r>
            <a:r>
              <a:rPr lang="en-US">
                <a:solidFill>
                  <a:srgbClr val="FF2712"/>
                </a:solidFill>
              </a:rPr>
              <a:t>         </a:t>
            </a:r>
            <a:r>
              <a:rPr lang="en-US">
                <a:solidFill>
                  <a:srgbClr val="003DCC"/>
                </a:solidFill>
                <a:cs typeface="Zapf Dingbats" charset="0"/>
              </a:rPr>
              <a:t>➯</a:t>
            </a:r>
            <a:r>
              <a:rPr lang="en-US" baseline="-6000">
                <a:solidFill>
                  <a:srgbClr val="003DCC"/>
                </a:solidFill>
              </a:rPr>
              <a:t>top</a:t>
            </a:r>
            <a:endParaRPr lang="en-US">
              <a:solidFill>
                <a:srgbClr val="003DCC"/>
              </a:solidFill>
            </a:endParaRPr>
          </a:p>
          <a:p>
            <a:pPr marL="1333500" lvl="1"/>
            <a:r>
              <a:rPr lang="en-US">
                <a:solidFill>
                  <a:srgbClr val="D90B00"/>
                </a:solidFill>
              </a:rPr>
              <a:t>within a context</a:t>
            </a:r>
            <a:r>
              <a:rPr lang="en-US">
                <a:solidFill>
                  <a:srgbClr val="003DCC"/>
                </a:solidFill>
              </a:rPr>
              <a:t>         </a:t>
            </a:r>
            <a:r>
              <a:rPr lang="en-US">
                <a:solidFill>
                  <a:srgbClr val="FF2712"/>
                </a:solidFill>
                <a:cs typeface="Zapf Dingbats" charset="0"/>
              </a:rPr>
              <a:t>➯</a:t>
            </a:r>
            <a:r>
              <a:rPr lang="en-US" baseline="-6000">
                <a:solidFill>
                  <a:srgbClr val="FF2712"/>
                </a:solidFill>
              </a:rPr>
              <a:t>in</a:t>
            </a:r>
          </a:p>
        </p:txBody>
      </p:sp>
    </p:spTree>
  </p:cSld>
  <p:clrMapOvr>
    <a:masterClrMapping/>
  </p:clrMapOvr>
  <p:transition xmlns:p14="http://schemas.microsoft.com/office/powerpoint/2010/mai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1"/>
          <p:cNvSpPr>
            <a:spLocks noChangeArrowheads="1"/>
          </p:cNvSpPr>
          <p:nvPr>
            <p:ph type="title"/>
          </p:nvPr>
        </p:nvSpPr>
        <p:spPr>
          <a:ln/>
        </p:spPr>
        <p:txBody>
          <a:bodyPr/>
          <a:lstStyle/>
          <a:p>
            <a:r>
              <a:rPr lang="en-US"/>
              <a:t>Top | Not</a:t>
            </a:r>
          </a:p>
        </p:txBody>
      </p:sp>
      <p:sp>
        <p:nvSpPr>
          <p:cNvPr id="397314" name="Rectangle 2"/>
          <p:cNvSpPr>
            <a:spLocks noChangeArrowheads="1"/>
          </p:cNvSpPr>
          <p:nvPr>
            <p:ph type="body" idx="1"/>
          </p:nvPr>
        </p:nvSpPr>
        <p:spPr>
          <a:xfrm>
            <a:off x="1270000" y="2768600"/>
            <a:ext cx="10464800" cy="6642100"/>
          </a:xfrm>
          <a:ln/>
        </p:spPr>
        <p:txBody>
          <a:bodyPr/>
          <a:lstStyle/>
          <a:p>
            <a:pPr marL="889000"/>
            <a:r>
              <a:rPr lang="en-US">
                <a:cs typeface="Apple Symbols" charset="0"/>
              </a:rPr>
              <a:t>Immediate subterm: f(...t...) ⊳ t</a:t>
            </a:r>
            <a:endParaRPr lang="en-US" baseline="-6000">
              <a:solidFill>
                <a:srgbClr val="FF2712"/>
              </a:solidFill>
            </a:endParaRPr>
          </a:p>
          <a:p>
            <a:pPr marL="889000"/>
            <a:r>
              <a:rPr lang="en-US">
                <a:cs typeface="Zapf Dingbats" charset="0"/>
              </a:rPr>
              <a:t>If s1 ➯ s2 ➯ s3 ➯ ...</a:t>
            </a:r>
            <a:endParaRPr lang="en-US"/>
          </a:p>
          <a:p>
            <a:pPr marL="1333500" lvl="1"/>
            <a:r>
              <a:rPr lang="en-US"/>
              <a:t>Either si </a:t>
            </a:r>
            <a:r>
              <a:rPr lang="en-US">
                <a:solidFill>
                  <a:srgbClr val="003DCC"/>
                </a:solidFill>
                <a:cs typeface="Zapf Dingbats" charset="0"/>
              </a:rPr>
              <a:t>➯</a:t>
            </a:r>
            <a:r>
              <a:rPr lang="en-US" baseline="-6000">
                <a:solidFill>
                  <a:srgbClr val="003DCC"/>
                </a:solidFill>
              </a:rPr>
              <a:t>top</a:t>
            </a:r>
            <a:r>
              <a:rPr lang="en-US"/>
              <a:t> ... sj </a:t>
            </a:r>
            <a:r>
              <a:rPr lang="en-US">
                <a:solidFill>
                  <a:srgbClr val="003DCC"/>
                </a:solidFill>
                <a:cs typeface="Zapf Dingbats" charset="0"/>
              </a:rPr>
              <a:t>➯</a:t>
            </a:r>
            <a:r>
              <a:rPr lang="en-US" baseline="-6000">
                <a:solidFill>
                  <a:srgbClr val="003DCC"/>
                </a:solidFill>
              </a:rPr>
              <a:t>top</a:t>
            </a:r>
            <a:r>
              <a:rPr lang="en-US"/>
              <a:t> ... sk </a:t>
            </a:r>
            <a:r>
              <a:rPr lang="en-US">
                <a:solidFill>
                  <a:srgbClr val="003DCC"/>
                </a:solidFill>
                <a:cs typeface="Zapf Dingbats" charset="0"/>
              </a:rPr>
              <a:t>➯</a:t>
            </a:r>
            <a:r>
              <a:rPr lang="en-US" baseline="-6000">
                <a:solidFill>
                  <a:srgbClr val="003DCC"/>
                </a:solidFill>
              </a:rPr>
              <a:t>top</a:t>
            </a:r>
            <a:endParaRPr lang="en-US"/>
          </a:p>
          <a:p>
            <a:pPr marL="1333500" lvl="1"/>
            <a:r>
              <a:rPr lang="en-US">
                <a:cs typeface="Zapf Dingbats" charset="0"/>
              </a:rPr>
              <a:t>Or s1 ➯ ... ➯ sk ⊳t1 ➯ t2 ➯ ...</a:t>
            </a:r>
            <a:endParaRPr lang="en-US"/>
          </a:p>
        </p:txBody>
      </p:sp>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ph type="title"/>
          </p:nvPr>
        </p:nvSpPr>
        <p:spPr>
          <a:ln/>
        </p:spPr>
        <p:txBody>
          <a:bodyPr/>
          <a:lstStyle/>
          <a:p>
            <a:r>
              <a:rPr lang="en-US"/>
              <a:t>Loop Invariants</a:t>
            </a:r>
          </a:p>
        </p:txBody>
      </p:sp>
      <p:sp>
        <p:nvSpPr>
          <p:cNvPr id="55298" name="Rectangle 2"/>
          <p:cNvSpPr>
            <a:spLocks noChangeArrowheads="1"/>
          </p:cNvSpPr>
          <p:nvPr>
            <p:ph type="body" idx="1"/>
          </p:nvPr>
        </p:nvSpPr>
        <p:spPr>
          <a:ln/>
        </p:spPr>
        <p:txBody>
          <a:bodyPr/>
          <a:lstStyle/>
          <a:p>
            <a:pPr marL="889000"/>
            <a:endParaRPr lang="en-US"/>
          </a:p>
          <a:p>
            <a:pPr marL="889000"/>
            <a:r>
              <a:rPr lang="en-US"/>
              <a:t>Need to know that m and n are nonnegative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1"/>
          <p:cNvSpPr>
            <a:spLocks noChangeArrowheads="1"/>
          </p:cNvSpPr>
          <p:nvPr>
            <p:ph type="title"/>
          </p:nvPr>
        </p:nvSpPr>
        <p:spPr>
          <a:ln/>
        </p:spPr>
        <p:txBody>
          <a:bodyPr/>
          <a:lstStyle/>
          <a:p>
            <a:r>
              <a:rPr lang="en-US"/>
              <a:t>Facts</a:t>
            </a:r>
          </a:p>
        </p:txBody>
      </p:sp>
      <p:sp>
        <p:nvSpPr>
          <p:cNvPr id="398338" name="Rectangle 2"/>
          <p:cNvSpPr>
            <a:spLocks noChangeArrowheads="1"/>
          </p:cNvSpPr>
          <p:nvPr>
            <p:ph type="body" idx="1"/>
          </p:nvPr>
        </p:nvSpPr>
        <p:spPr>
          <a:ln/>
        </p:spPr>
        <p:txBody>
          <a:bodyPr/>
          <a:lstStyle/>
          <a:p>
            <a:pPr marL="889000"/>
            <a:r>
              <a:rPr lang="en-US"/>
              <a:t>f(...s...u...) </a:t>
            </a:r>
            <a:r>
              <a:rPr lang="en-US">
                <a:solidFill>
                  <a:srgbClr val="FF2712"/>
                </a:solidFill>
                <a:cs typeface="Zapf Dingbats" charset="0"/>
              </a:rPr>
              <a:t>➯</a:t>
            </a:r>
            <a:r>
              <a:rPr lang="en-US" baseline="-6000">
                <a:solidFill>
                  <a:srgbClr val="FF2712"/>
                </a:solidFill>
              </a:rPr>
              <a:t>in</a:t>
            </a:r>
            <a:r>
              <a:rPr lang="en-US">
                <a:cs typeface="Apple Symbols" charset="0"/>
              </a:rPr>
              <a:t> f(...t...u...) ⊳ t</a:t>
            </a:r>
            <a:endParaRPr lang="en-US"/>
          </a:p>
          <a:p>
            <a:pPr marL="1333500" lvl="1"/>
            <a:r>
              <a:rPr lang="en-US">
                <a:cs typeface="Apple Symbols" charset="0"/>
              </a:rPr>
              <a:t>f(...s...u...) ⊳ s ➯ t</a:t>
            </a:r>
            <a:endParaRPr lang="en-US"/>
          </a:p>
          <a:p>
            <a:pPr marL="889000"/>
            <a:r>
              <a:rPr lang="en-US"/>
              <a:t>f(...s...u...)</a:t>
            </a:r>
            <a:r>
              <a:rPr lang="en-US">
                <a:solidFill>
                  <a:srgbClr val="D90B00"/>
                </a:solidFill>
                <a:cs typeface="Zapf Dingbats" charset="0"/>
              </a:rPr>
              <a:t> ➯</a:t>
            </a:r>
            <a:r>
              <a:rPr lang="en-US" baseline="-6000">
                <a:solidFill>
                  <a:srgbClr val="D90B00"/>
                </a:solidFill>
              </a:rPr>
              <a:t>in</a:t>
            </a:r>
            <a:r>
              <a:rPr lang="en-US">
                <a:cs typeface="Apple Symbols" charset="0"/>
              </a:rPr>
              <a:t> f(...t...u...) ⊳ u</a:t>
            </a:r>
            <a:endParaRPr lang="en-US"/>
          </a:p>
          <a:p>
            <a:pPr marL="1333500" lvl="1"/>
            <a:r>
              <a:rPr lang="en-US">
                <a:cs typeface="Apple Symbols" charset="0"/>
              </a:rPr>
              <a:t>f(...s...u...) ⊳ u</a:t>
            </a:r>
            <a:endParaRPr lang="en-US"/>
          </a:p>
        </p:txBody>
      </p:sp>
    </p:spTree>
  </p:cSld>
  <p:clrMapOvr>
    <a:masterClrMapping/>
  </p:clrMapOvr>
  <p:transition xmlns:p14="http://schemas.microsoft.com/office/powerpoint/2010/mai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1"/>
          <p:cNvSpPr>
            <a:spLocks noChangeArrowheads="1"/>
          </p:cNvSpPr>
          <p:nvPr>
            <p:ph type="title"/>
          </p:nvPr>
        </p:nvSpPr>
        <p:spPr>
          <a:ln/>
        </p:spPr>
        <p:txBody>
          <a:bodyPr/>
          <a:lstStyle/>
          <a:p>
            <a:r>
              <a:rPr lang="en-US"/>
              <a:t>Dependencies</a:t>
            </a:r>
          </a:p>
        </p:txBody>
      </p:sp>
      <p:sp>
        <p:nvSpPr>
          <p:cNvPr id="399362" name="Rectangle 2"/>
          <p:cNvSpPr>
            <a:spLocks noChangeArrowheads="1"/>
          </p:cNvSpPr>
          <p:nvPr>
            <p:ph type="body" idx="1"/>
          </p:nvPr>
        </p:nvSpPr>
        <p:spPr>
          <a:ln/>
        </p:spPr>
        <p:txBody>
          <a:bodyPr/>
          <a:lstStyle/>
          <a:p>
            <a:pPr marL="889000"/>
            <a:r>
              <a:rPr lang="en-US"/>
              <a:t>Let </a:t>
            </a:r>
            <a:r>
              <a:rPr lang="en-US">
                <a:cs typeface="Zapf Dingbats" charset="0"/>
              </a:rPr>
              <a:t>➤</a:t>
            </a:r>
            <a:r>
              <a:rPr lang="en-US"/>
              <a:t> be   </a:t>
            </a:r>
            <a:r>
              <a:rPr lang="en-US">
                <a:solidFill>
                  <a:srgbClr val="0044FE"/>
                </a:solidFill>
                <a:cs typeface="Zapf Dingbats" charset="0"/>
              </a:rPr>
              <a:t>➯</a:t>
            </a:r>
            <a:r>
              <a:rPr lang="en-US" baseline="-6000">
                <a:solidFill>
                  <a:srgbClr val="0044FE"/>
                </a:solidFill>
              </a:rPr>
              <a:t>top</a:t>
            </a:r>
            <a:r>
              <a:rPr lang="en-US">
                <a:cs typeface="Apple Symbols" charset="0"/>
              </a:rPr>
              <a:t> ⊳*</a:t>
            </a:r>
            <a:endParaRPr lang="en-US"/>
          </a:p>
          <a:p>
            <a:pPr marL="889000"/>
            <a:r>
              <a:rPr lang="en-US"/>
              <a:t>Rule s </a:t>
            </a:r>
            <a:r>
              <a:rPr lang="en-US">
                <a:cs typeface="Zapf Dingbats" charset="0"/>
              </a:rPr>
              <a:t>➯</a:t>
            </a:r>
            <a:r>
              <a:rPr lang="en-US"/>
              <a:t> t[u]</a:t>
            </a:r>
          </a:p>
          <a:p>
            <a:pPr marL="1333500" lvl="1"/>
            <a:r>
              <a:rPr lang="en-US"/>
              <a:t>s </a:t>
            </a:r>
            <a:r>
              <a:rPr lang="en-US">
                <a:cs typeface="Zapf Dingbats" charset="0"/>
              </a:rPr>
              <a:t>➤ </a:t>
            </a:r>
            <a:r>
              <a:rPr lang="en-US"/>
              <a:t>u</a:t>
            </a:r>
          </a:p>
          <a:p>
            <a:pPr marL="1333500" lvl="1"/>
            <a:r>
              <a:rPr lang="en-US"/>
              <a:t>exclude variable u</a:t>
            </a:r>
          </a:p>
        </p:txBody>
      </p:sp>
    </p:spTree>
  </p:cSld>
  <p:clrMapOvr>
    <a:masterClrMapping/>
  </p:clrMapOvr>
  <p:transition xmlns:p14="http://schemas.microsoft.com/office/powerpoint/2010/mai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1"/>
          <p:cNvSpPr>
            <a:spLocks noChangeArrowheads="1"/>
          </p:cNvSpPr>
          <p:nvPr>
            <p:ph type="title"/>
          </p:nvPr>
        </p:nvSpPr>
        <p:spPr>
          <a:ln/>
        </p:spPr>
        <p:txBody>
          <a:bodyPr/>
          <a:lstStyle/>
          <a:p>
            <a:r>
              <a:rPr lang="en-US"/>
              <a:t>Dependency Pairs</a:t>
            </a:r>
          </a:p>
        </p:txBody>
      </p:sp>
      <p:sp>
        <p:nvSpPr>
          <p:cNvPr id="400386" name="Rectangle 2"/>
          <p:cNvSpPr>
            <a:spLocks noChangeArrowheads="1"/>
          </p:cNvSpPr>
          <p:nvPr>
            <p:ph type="body" idx="1"/>
          </p:nvPr>
        </p:nvSpPr>
        <p:spPr>
          <a:xfrm>
            <a:off x="660400" y="2247900"/>
            <a:ext cx="10464800" cy="5715000"/>
          </a:xfrm>
          <a:ln/>
        </p:spPr>
        <p:txBody>
          <a:bodyPr/>
          <a:lstStyle/>
          <a:p>
            <a:pPr marL="889000"/>
            <a:r>
              <a:rPr lang="en-US"/>
              <a:t>R    rewrite step</a:t>
            </a:r>
          </a:p>
          <a:p>
            <a:pPr marL="889000"/>
            <a:r>
              <a:rPr lang="en-US"/>
              <a:t>T top step</a:t>
            </a:r>
          </a:p>
          <a:p>
            <a:pPr marL="889000"/>
            <a:r>
              <a:rPr lang="en-US"/>
              <a:t>I   inner step (not at top)</a:t>
            </a:r>
          </a:p>
          <a:p>
            <a:pPr marL="889000"/>
            <a:r>
              <a:rPr lang="en-US"/>
              <a:t>D  dependency pair (includes top step)</a:t>
            </a:r>
          </a:p>
          <a:p>
            <a:pPr marL="889000"/>
            <a:r>
              <a:rPr lang="en-US"/>
              <a:t>A  subterm</a:t>
            </a:r>
          </a:p>
        </p:txBody>
      </p:sp>
    </p:spTree>
  </p:cSld>
  <p:clrMapOvr>
    <a:masterClrMapping/>
  </p:clrMapOvr>
  <p:transition xmlns:p14="http://schemas.microsoft.com/office/powerpoint/2010/mai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1"/>
          <p:cNvSpPr>
            <a:spLocks noChangeArrowheads="1"/>
          </p:cNvSpPr>
          <p:nvPr>
            <p:ph type="title"/>
          </p:nvPr>
        </p:nvSpPr>
        <p:spPr>
          <a:ln/>
        </p:spPr>
        <p:txBody>
          <a:bodyPr/>
          <a:lstStyle/>
          <a:p>
            <a:r>
              <a:rPr lang="en-US"/>
              <a:t>Dependencies</a:t>
            </a:r>
          </a:p>
        </p:txBody>
      </p:sp>
      <p:sp>
        <p:nvSpPr>
          <p:cNvPr id="401410" name="Rectangle 2"/>
          <p:cNvSpPr>
            <a:spLocks noChangeArrowheads="1"/>
          </p:cNvSpPr>
          <p:nvPr>
            <p:ph type="body" idx="1"/>
          </p:nvPr>
        </p:nvSpPr>
        <p:spPr>
          <a:xfrm>
            <a:off x="1270000" y="2768600"/>
            <a:ext cx="10464800" cy="6845300"/>
          </a:xfrm>
          <a:ln/>
        </p:spPr>
        <p:txBody>
          <a:bodyPr/>
          <a:lstStyle/>
          <a:p>
            <a:pPr marL="889000"/>
            <a:r>
              <a:rPr lang="en-US">
                <a:cs typeface="Apple Symbols" charset="0"/>
              </a:rPr>
              <a:t>B = D ∪ </a:t>
            </a:r>
            <a:r>
              <a:rPr lang="en-US">
                <a:solidFill>
                  <a:srgbClr val="A40800"/>
                </a:solidFill>
              </a:rPr>
              <a:t>I</a:t>
            </a:r>
            <a:endParaRPr lang="en-US"/>
          </a:p>
          <a:p>
            <a:pPr marL="889000"/>
            <a:r>
              <a:rPr lang="en-US">
                <a:cs typeface="Apple Symbols" charset="0"/>
              </a:rPr>
              <a:t>R ⊆ B</a:t>
            </a:r>
            <a:endParaRPr lang="en-US"/>
          </a:p>
          <a:p>
            <a:pPr marL="889000"/>
            <a:r>
              <a:rPr lang="en-US"/>
              <a:t>D</a:t>
            </a:r>
            <a:r>
              <a:rPr lang="en-US">
                <a:solidFill>
                  <a:srgbClr val="3F691E"/>
                </a:solidFill>
              </a:rPr>
              <a:t>A</a:t>
            </a:r>
            <a:r>
              <a:rPr lang="en-US">
                <a:cs typeface="Apple Symbols" charset="0"/>
              </a:rPr>
              <a:t>  ⊆ D ∪ A</a:t>
            </a:r>
            <a:r>
              <a:rPr lang="en-US" baseline="32000"/>
              <a:t>+</a:t>
            </a:r>
            <a:r>
              <a:rPr lang="en-US">
                <a:cs typeface="Apple Symbols" charset="0"/>
              </a:rPr>
              <a:t> ⊆ B ∪ A</a:t>
            </a:r>
            <a:r>
              <a:rPr lang="en-US" baseline="32000"/>
              <a:t>+</a:t>
            </a:r>
            <a:endParaRPr lang="en-US"/>
          </a:p>
          <a:p>
            <a:pPr marL="889000"/>
            <a:r>
              <a:rPr lang="en-US">
                <a:cs typeface="Apple Symbols" charset="0"/>
              </a:rPr>
              <a:t>IA ⊆ A ∪ AR ⊆ A ∪ AB</a:t>
            </a:r>
            <a:endParaRPr lang="en-US"/>
          </a:p>
          <a:p>
            <a:pPr marL="889000"/>
            <a:r>
              <a:rPr lang="en-US">
                <a:cs typeface="Apple Symbols" charset="0"/>
              </a:rPr>
              <a:t>BA ⊆ B ∪ A</a:t>
            </a:r>
            <a:r>
              <a:rPr lang="en-US" baseline="32000"/>
              <a:t>+</a:t>
            </a:r>
            <a:r>
              <a:rPr lang="en-US">
                <a:cs typeface="Apple Symbols" charset="0"/>
              </a:rPr>
              <a:t> ∪ AB</a:t>
            </a:r>
            <a:endParaRPr lang="en-US"/>
          </a:p>
          <a:p>
            <a:pPr marL="889000"/>
            <a:r>
              <a:rPr lang="en-US"/>
              <a:t>A jumps over B (D</a:t>
            </a:r>
            <a:r>
              <a:rPr lang="en-US">
                <a:cs typeface="Apple Symbols" charset="0"/>
              </a:rPr>
              <a:t>∪I)</a:t>
            </a:r>
            <a:endParaRPr lang="en-US"/>
          </a:p>
        </p:txBody>
      </p:sp>
    </p:spTree>
  </p:cSld>
  <p:clrMapOvr>
    <a:masterClrMapping/>
  </p:clrMapOvr>
  <p:transition xmlns:p14="http://schemas.microsoft.com/office/powerpoint/2010/mai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1"/>
          <p:cNvSpPr>
            <a:spLocks noChangeArrowheads="1"/>
          </p:cNvSpPr>
          <p:nvPr>
            <p:ph type="title"/>
          </p:nvPr>
        </p:nvSpPr>
        <p:spPr>
          <a:ln/>
        </p:spPr>
        <p:txBody>
          <a:bodyPr/>
          <a:lstStyle/>
          <a:p>
            <a:r>
              <a:rPr lang="en-US"/>
              <a:t>Dependencies</a:t>
            </a:r>
          </a:p>
        </p:txBody>
      </p:sp>
      <p:sp>
        <p:nvSpPr>
          <p:cNvPr id="402434" name="Rectangle 2"/>
          <p:cNvSpPr>
            <a:spLocks noChangeArrowheads="1"/>
          </p:cNvSpPr>
          <p:nvPr>
            <p:ph type="body" idx="1"/>
          </p:nvPr>
        </p:nvSpPr>
        <p:spPr>
          <a:ln/>
        </p:spPr>
        <p:txBody>
          <a:bodyPr/>
          <a:lstStyle/>
          <a:p>
            <a:pPr marL="889000"/>
            <a:r>
              <a:rPr lang="en-US" dirty="0">
                <a:cs typeface="Apple Symbols" charset="0"/>
              </a:rPr>
              <a:t>Show B = D ∪ I is terminating</a:t>
            </a:r>
            <a:endParaRPr lang="en-US" dirty="0"/>
          </a:p>
          <a:p>
            <a:pPr marL="889000"/>
            <a:r>
              <a:rPr lang="en-US" dirty="0">
                <a:cs typeface="Apple Symbols" charset="0"/>
              </a:rPr>
              <a:t>D ⊆ &gt;</a:t>
            </a:r>
            <a:endParaRPr lang="en-US" dirty="0"/>
          </a:p>
          <a:p>
            <a:pPr marL="889000"/>
            <a:r>
              <a:rPr lang="en-US" dirty="0">
                <a:cs typeface="Apple Symbols" charset="0"/>
              </a:rPr>
              <a:t>I  ⊆ </a:t>
            </a:r>
            <a:r>
              <a:rPr lang="en-US" dirty="0">
                <a:solidFill>
                  <a:srgbClr val="D90B00"/>
                </a:solidFill>
                <a:cs typeface="Apple Symbols" charset="0"/>
              </a:rPr>
              <a:t>≳</a:t>
            </a:r>
            <a:endParaRPr lang="en-US" dirty="0"/>
          </a:p>
          <a:p>
            <a:pPr marL="889000"/>
            <a:r>
              <a:rPr lang="en-US" dirty="0"/>
              <a:t>&gt; well-founded</a:t>
            </a:r>
          </a:p>
          <a:p>
            <a:pPr marL="889000"/>
            <a:r>
              <a:rPr lang="en-US" dirty="0">
                <a:solidFill>
                  <a:srgbClr val="D90B00"/>
                </a:solidFill>
                <a:cs typeface="Apple Symbols" charset="0"/>
              </a:rPr>
              <a:t>≳ </a:t>
            </a:r>
            <a:r>
              <a:rPr lang="en-US" dirty="0">
                <a:cs typeface="Apple Symbols" charset="0"/>
              </a:rPr>
              <a:t>&gt; ⊆ &gt;   </a:t>
            </a:r>
            <a:r>
              <a:rPr lang="ja-JP" altLang="en-US" dirty="0">
                <a:latin typeface="Papyrus"/>
                <a:cs typeface="Apple Symbols" charset="0"/>
              </a:rPr>
              <a:t>“</a:t>
            </a:r>
            <a:r>
              <a:rPr lang="en-US" dirty="0">
                <a:cs typeface="Apple Symbols" charset="0"/>
              </a:rPr>
              <a:t>compatible</a:t>
            </a:r>
            <a:r>
              <a:rPr lang="ja-JP" altLang="en-US" dirty="0">
                <a:latin typeface="Papyrus"/>
                <a:cs typeface="Apple Symbols" charset="0"/>
              </a:rPr>
              <a:t>”</a:t>
            </a:r>
            <a:endParaRPr lang="en-US" dirty="0"/>
          </a:p>
        </p:txBody>
      </p:sp>
    </p:spTree>
  </p:cSld>
  <p:clrMapOvr>
    <a:masterClrMapping/>
  </p:clrMapOvr>
  <p:transition xmlns:p14="http://schemas.microsoft.com/office/powerpoint/2010/mai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1"/>
          <p:cNvSpPr>
            <a:spLocks noChangeArrowheads="1"/>
          </p:cNvSpPr>
          <p:nvPr>
            <p:ph type="title"/>
          </p:nvPr>
        </p:nvSpPr>
        <p:spPr>
          <a:ln/>
        </p:spPr>
        <p:txBody>
          <a:bodyPr/>
          <a:lstStyle/>
          <a:p>
            <a:r>
              <a:rPr lang="en-US"/>
              <a:t>Proof</a:t>
            </a:r>
          </a:p>
        </p:txBody>
      </p:sp>
      <p:sp>
        <p:nvSpPr>
          <p:cNvPr id="403458" name="Rectangle 2"/>
          <p:cNvSpPr>
            <a:spLocks noChangeArrowheads="1"/>
          </p:cNvSpPr>
          <p:nvPr>
            <p:ph type="body" idx="1"/>
          </p:nvPr>
        </p:nvSpPr>
        <p:spPr>
          <a:ln/>
        </p:spPr>
        <p:txBody>
          <a:bodyPr/>
          <a:lstStyle/>
          <a:p>
            <a:pPr marL="889000"/>
            <a:r>
              <a:rPr lang="en-US" dirty="0"/>
              <a:t>Infinite D &amp; I, with infinitely many Ds</a:t>
            </a:r>
          </a:p>
          <a:p>
            <a:pPr marL="889000"/>
            <a:r>
              <a:rPr lang="en-US" dirty="0"/>
              <a:t>A escapes from I and jumps over I</a:t>
            </a:r>
          </a:p>
          <a:p>
            <a:pPr marL="889000"/>
            <a:r>
              <a:rPr lang="en-US" dirty="0"/>
              <a:t>Can</a:t>
            </a:r>
            <a:r>
              <a:rPr lang="ja-JP" altLang="en-US" dirty="0">
                <a:latin typeface="Papyrus"/>
              </a:rPr>
              <a:t>’</a:t>
            </a:r>
            <a:r>
              <a:rPr lang="en-US" dirty="0"/>
              <a:t>t have infinite tail of only I</a:t>
            </a:r>
          </a:p>
          <a:p>
            <a:pPr marL="889000"/>
            <a:r>
              <a:rPr lang="en-US" dirty="0"/>
              <a:t>So show I*D terminates</a:t>
            </a:r>
          </a:p>
          <a:p>
            <a:pPr marL="889000"/>
            <a:r>
              <a:rPr lang="en-US" dirty="0">
                <a:cs typeface="Apple Symbols" charset="0"/>
              </a:rPr>
              <a:t>I*D ⊆ </a:t>
            </a:r>
            <a:r>
              <a:rPr lang="en-US" dirty="0">
                <a:solidFill>
                  <a:srgbClr val="D90B00"/>
                </a:solidFill>
                <a:cs typeface="Apple Symbols" charset="0"/>
              </a:rPr>
              <a:t>≳ </a:t>
            </a:r>
            <a:r>
              <a:rPr lang="en-US" dirty="0">
                <a:solidFill>
                  <a:srgbClr val="003DCC"/>
                </a:solidFill>
              </a:rPr>
              <a:t>&gt;</a:t>
            </a:r>
            <a:r>
              <a:rPr lang="en-US" dirty="0">
                <a:cs typeface="Apple Symbols" charset="0"/>
              </a:rPr>
              <a:t> ⊆ </a:t>
            </a:r>
            <a:r>
              <a:rPr lang="en-US" dirty="0">
                <a:solidFill>
                  <a:srgbClr val="003DCC"/>
                </a:solidFill>
              </a:rPr>
              <a:t>&gt;</a:t>
            </a:r>
          </a:p>
        </p:txBody>
      </p:sp>
    </p:spTree>
  </p:cSld>
  <p:clrMapOvr>
    <a:masterClrMapping/>
  </p:clrMapOvr>
  <p:transition xmlns:p14="http://schemas.microsoft.com/office/powerpoint/2010/mai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1"/>
          <p:cNvSpPr>
            <a:spLocks noChangeArrowheads="1"/>
          </p:cNvSpPr>
          <p:nvPr>
            <p:ph type="title"/>
          </p:nvPr>
        </p:nvSpPr>
        <p:spPr>
          <a:ln/>
        </p:spPr>
        <p:txBody>
          <a:bodyPr/>
          <a:lstStyle/>
          <a:p>
            <a:r>
              <a:rPr lang="en-US"/>
              <a:t>Advantage</a:t>
            </a:r>
          </a:p>
        </p:txBody>
      </p:sp>
      <p:sp>
        <p:nvSpPr>
          <p:cNvPr id="404482" name="Rectangle 2"/>
          <p:cNvSpPr>
            <a:spLocks noChangeArrowheads="1"/>
          </p:cNvSpPr>
          <p:nvPr>
            <p:ph type="body" idx="1"/>
          </p:nvPr>
        </p:nvSpPr>
        <p:spPr>
          <a:ln/>
        </p:spPr>
        <p:txBody>
          <a:bodyPr/>
          <a:lstStyle/>
          <a:p>
            <a:pPr marL="889000"/>
            <a:r>
              <a:rPr lang="en-US"/>
              <a:t>Must have infinitely many D steps at top</a:t>
            </a:r>
          </a:p>
          <a:p>
            <a:pPr marL="889000"/>
            <a:r>
              <a:rPr lang="en-US"/>
              <a:t>So enough to show other steps </a:t>
            </a:r>
            <a:r>
              <a:rPr lang="en-US">
                <a:solidFill>
                  <a:srgbClr val="D90B00"/>
                </a:solidFill>
                <a:cs typeface="Apple Symbols" charset="0"/>
              </a:rPr>
              <a:t>≳</a:t>
            </a:r>
            <a:endParaRPr lang="en-US">
              <a:solidFill>
                <a:srgbClr val="D90B00"/>
              </a:solidFill>
            </a:endParaRPr>
          </a:p>
        </p:txBody>
      </p:sp>
    </p:spTree>
  </p:cSld>
  <p:clrMapOvr>
    <a:masterClrMapping/>
  </p:clrMapOvr>
  <p:transition xmlns:p14="http://schemas.microsoft.com/office/powerpoint/2010/mai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1"/>
          <p:cNvSpPr>
            <a:spLocks noChangeArrowheads="1"/>
          </p:cNvSpPr>
          <p:nvPr>
            <p:ph type="title"/>
          </p:nvPr>
        </p:nvSpPr>
        <p:spPr>
          <a:ln/>
        </p:spPr>
        <p:txBody>
          <a:bodyPr/>
          <a:lstStyle/>
          <a:p>
            <a:r>
              <a:rPr lang="en-US"/>
              <a:t>Quotient</a:t>
            </a:r>
          </a:p>
        </p:txBody>
      </p:sp>
      <p:sp>
        <p:nvSpPr>
          <p:cNvPr id="405506" name="Rectangle 2"/>
          <p:cNvSpPr>
            <a:spLocks noChangeArrowheads="1"/>
          </p:cNvSpPr>
          <p:nvPr>
            <p:ph type="body" idx="1"/>
          </p:nvPr>
        </p:nvSpPr>
        <p:spPr>
          <a:ln/>
        </p:spPr>
        <p:txBody>
          <a:bodyPr/>
          <a:lstStyle/>
          <a:p>
            <a:pPr marL="889000"/>
            <a:r>
              <a:rPr lang="en-US">
                <a:cs typeface="Zapf Dingbats" charset="0"/>
              </a:rPr>
              <a:t>x - 0 ➯ x</a:t>
            </a:r>
            <a:endParaRPr lang="en-US"/>
          </a:p>
          <a:p>
            <a:pPr marL="889000"/>
            <a:r>
              <a:rPr lang="en-US">
                <a:cs typeface="Zapf Dingbats" charset="0"/>
              </a:rPr>
              <a:t>sx - sy ➯ x - y</a:t>
            </a:r>
            <a:endParaRPr lang="en-US"/>
          </a:p>
          <a:p>
            <a:pPr marL="889000"/>
            <a:r>
              <a:rPr lang="en-US">
                <a:cs typeface="Zapf Dingbats" charset="0"/>
              </a:rPr>
              <a:t>0 ÷ sy ➯ 0</a:t>
            </a:r>
            <a:endParaRPr lang="en-US"/>
          </a:p>
          <a:p>
            <a:pPr marL="889000"/>
            <a:r>
              <a:rPr lang="en-US">
                <a:cs typeface="Zapf Dingbats" charset="0"/>
              </a:rPr>
              <a:t>sx ÷ sy ➯ s( [x-y] ÷ sy )</a:t>
            </a:r>
            <a:endParaRPr lang="en-US"/>
          </a:p>
        </p:txBody>
      </p:sp>
    </p:spTree>
  </p:cSld>
  <p:clrMapOvr>
    <a:masterClrMapping/>
  </p:clrMapOvr>
  <p:transition xmlns:p14="http://schemas.microsoft.com/office/powerpoint/2010/mai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1"/>
          <p:cNvSpPr>
            <a:spLocks noChangeArrowheads="1"/>
          </p:cNvSpPr>
          <p:nvPr>
            <p:ph type="title"/>
          </p:nvPr>
        </p:nvSpPr>
        <p:spPr>
          <a:ln/>
        </p:spPr>
        <p:txBody>
          <a:bodyPr/>
          <a:lstStyle/>
          <a:p>
            <a:r>
              <a:rPr lang="en-US"/>
              <a:t>Rules</a:t>
            </a:r>
          </a:p>
        </p:txBody>
      </p:sp>
      <p:sp>
        <p:nvSpPr>
          <p:cNvPr id="406530" name="Rectangle 2"/>
          <p:cNvSpPr>
            <a:spLocks noChangeArrowheads="1"/>
          </p:cNvSpPr>
          <p:nvPr>
            <p:ph type="body" idx="1"/>
          </p:nvPr>
        </p:nvSpPr>
        <p:spPr>
          <a:ln/>
        </p:spPr>
        <p:txBody>
          <a:bodyPr/>
          <a:lstStyle/>
          <a:p>
            <a:pPr marL="889000"/>
            <a:r>
              <a:rPr lang="en-US"/>
              <a:t>x - 0 </a:t>
            </a:r>
            <a:r>
              <a:rPr lang="en-US">
                <a:solidFill>
                  <a:srgbClr val="D90B00"/>
                </a:solidFill>
                <a:cs typeface="Apple Symbols" charset="0"/>
              </a:rPr>
              <a:t>≳</a:t>
            </a:r>
            <a:r>
              <a:rPr lang="en-US"/>
              <a:t> x</a:t>
            </a:r>
          </a:p>
          <a:p>
            <a:pPr marL="889000"/>
            <a:r>
              <a:rPr lang="en-US"/>
              <a:t>sx - sy </a:t>
            </a:r>
            <a:r>
              <a:rPr lang="en-US">
                <a:solidFill>
                  <a:srgbClr val="D90B00"/>
                </a:solidFill>
                <a:cs typeface="Apple Symbols" charset="0"/>
              </a:rPr>
              <a:t>≳</a:t>
            </a:r>
            <a:r>
              <a:rPr lang="en-US"/>
              <a:t> x - y</a:t>
            </a:r>
          </a:p>
          <a:p>
            <a:pPr marL="889000"/>
            <a:r>
              <a:rPr lang="en-US"/>
              <a:t>0 ÷ sy </a:t>
            </a:r>
            <a:r>
              <a:rPr lang="en-US">
                <a:solidFill>
                  <a:srgbClr val="D90B00"/>
                </a:solidFill>
                <a:cs typeface="Apple Symbols" charset="0"/>
              </a:rPr>
              <a:t>≳</a:t>
            </a:r>
            <a:r>
              <a:rPr lang="en-US"/>
              <a:t> 0</a:t>
            </a:r>
          </a:p>
          <a:p>
            <a:pPr marL="889000"/>
            <a:r>
              <a:rPr lang="en-US"/>
              <a:t>sx ÷ sy </a:t>
            </a:r>
            <a:r>
              <a:rPr lang="en-US">
                <a:solidFill>
                  <a:srgbClr val="D90B00"/>
                </a:solidFill>
                <a:cs typeface="Apple Symbols" charset="0"/>
              </a:rPr>
              <a:t>≳</a:t>
            </a:r>
            <a:r>
              <a:rPr lang="en-US"/>
              <a:t> s( [x-y] ÷ sy )</a:t>
            </a:r>
          </a:p>
        </p:txBody>
      </p:sp>
    </p:spTree>
  </p:cSld>
  <p:clrMapOvr>
    <a:masterClrMapping/>
  </p:clrMapOvr>
  <p:transition xmlns:p14="http://schemas.microsoft.com/office/powerpoint/2010/mai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1"/>
          <p:cNvSpPr>
            <a:spLocks noChangeArrowheads="1"/>
          </p:cNvSpPr>
          <p:nvPr>
            <p:ph type="title"/>
          </p:nvPr>
        </p:nvSpPr>
        <p:spPr>
          <a:xfrm>
            <a:off x="1270000" y="254000"/>
            <a:ext cx="10464800" cy="3111500"/>
          </a:xfrm>
          <a:ln/>
        </p:spPr>
        <p:txBody>
          <a:bodyPr/>
          <a:lstStyle/>
          <a:p>
            <a:r>
              <a:rPr lang="en-US"/>
              <a:t>Drop Subtrahend</a:t>
            </a:r>
            <a:br>
              <a:rPr lang="en-US"/>
            </a:br>
            <a:r>
              <a:rPr lang="en-US" sz="4800"/>
              <a:t>LPO with only first argument of -</a:t>
            </a:r>
          </a:p>
        </p:txBody>
      </p:sp>
      <p:sp>
        <p:nvSpPr>
          <p:cNvPr id="407554" name="Rectangle 2"/>
          <p:cNvSpPr>
            <a:spLocks noChangeArrowheads="1"/>
          </p:cNvSpPr>
          <p:nvPr>
            <p:ph type="body" idx="1"/>
          </p:nvPr>
        </p:nvSpPr>
        <p:spPr>
          <a:ln/>
        </p:spPr>
        <p:txBody>
          <a:bodyPr/>
          <a:lstStyle/>
          <a:p>
            <a:pPr marL="889000"/>
            <a:r>
              <a:rPr lang="en-US"/>
              <a:t>-x </a:t>
            </a:r>
            <a:r>
              <a:rPr lang="en-US">
                <a:solidFill>
                  <a:srgbClr val="D90B00"/>
                </a:solidFill>
                <a:cs typeface="Apple Symbols" charset="0"/>
              </a:rPr>
              <a:t>≳</a:t>
            </a:r>
            <a:r>
              <a:rPr lang="en-US"/>
              <a:t> x</a:t>
            </a:r>
          </a:p>
          <a:p>
            <a:pPr marL="889000"/>
            <a:r>
              <a:rPr lang="en-US"/>
              <a:t>-sx </a:t>
            </a:r>
            <a:r>
              <a:rPr lang="en-US">
                <a:solidFill>
                  <a:srgbClr val="D90B00"/>
                </a:solidFill>
                <a:cs typeface="Apple Symbols" charset="0"/>
              </a:rPr>
              <a:t>≳</a:t>
            </a:r>
            <a:r>
              <a:rPr lang="en-US"/>
              <a:t> -x</a:t>
            </a:r>
          </a:p>
          <a:p>
            <a:pPr marL="889000"/>
            <a:r>
              <a:rPr lang="en-US"/>
              <a:t>0 ÷ sy </a:t>
            </a:r>
            <a:r>
              <a:rPr lang="en-US">
                <a:solidFill>
                  <a:srgbClr val="D90B00"/>
                </a:solidFill>
                <a:cs typeface="Apple Symbols" charset="0"/>
              </a:rPr>
              <a:t>≳</a:t>
            </a:r>
            <a:r>
              <a:rPr lang="en-US"/>
              <a:t> 0</a:t>
            </a:r>
          </a:p>
          <a:p>
            <a:pPr marL="889000"/>
            <a:r>
              <a:rPr lang="en-US"/>
              <a:t>sx ÷ sy </a:t>
            </a:r>
            <a:r>
              <a:rPr lang="en-US">
                <a:solidFill>
                  <a:srgbClr val="D90B00"/>
                </a:solidFill>
                <a:cs typeface="Apple Symbols" charset="0"/>
              </a:rPr>
              <a:t>≳</a:t>
            </a:r>
            <a:r>
              <a:rPr lang="en-US"/>
              <a:t> s( -x ÷ sy )</a:t>
            </a:r>
          </a:p>
        </p:txBody>
      </p:sp>
    </p:spTree>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ph type="body" idx="1"/>
          </p:nvPr>
        </p:nvSpPr>
        <p:spPr>
          <a:xfrm>
            <a:off x="431800" y="2387600"/>
            <a:ext cx="11925300" cy="7366000"/>
          </a:xfrm>
          <a:ln/>
          <a:extLs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p>
            <a:pPr marL="444500" indent="-444500" algn="r"/>
            <a:endParaRPr lang="en-US" sz="3400" dirty="0"/>
          </a:p>
          <a:p>
            <a:pPr marL="444500" indent="-444500" algn="r">
              <a:spcBef>
                <a:spcPts val="1100"/>
              </a:spcBef>
            </a:pPr>
            <a:r>
              <a:rPr lang="en-US" sz="3400" dirty="0"/>
              <a:t>	A computational</a:t>
            </a:r>
          </a:p>
          <a:p>
            <a:pPr marL="444500" indent="-444500" algn="r">
              <a:spcBef>
                <a:spcPts val="1100"/>
              </a:spcBef>
            </a:pPr>
            <a:r>
              <a:rPr lang="en-US" sz="3400" dirty="0"/>
              <a:t> method </a:t>
            </a:r>
          </a:p>
          <a:p>
            <a:pPr marL="444500" indent="-444500" algn="r">
              <a:spcBef>
                <a:spcPts val="1100"/>
              </a:spcBef>
            </a:pPr>
            <a:r>
              <a:rPr lang="en-US" sz="3400" dirty="0"/>
              <a:t>comprises </a:t>
            </a:r>
          </a:p>
          <a:p>
            <a:pPr marL="444500" indent="-444500" algn="r">
              <a:spcBef>
                <a:spcPts val="1100"/>
              </a:spcBef>
            </a:pPr>
            <a:r>
              <a:rPr lang="en-US" sz="3400" dirty="0"/>
              <a:t>a set of states…</a:t>
            </a:r>
          </a:p>
          <a:p>
            <a:pPr marL="444500" indent="-444500" algn="r">
              <a:spcBef>
                <a:spcPts val="1100"/>
              </a:spcBef>
            </a:pPr>
            <a:endParaRPr lang="en-US" sz="3400" dirty="0" smtClean="0"/>
          </a:p>
          <a:p>
            <a:pPr marL="444500" indent="-444500" algn="r">
              <a:spcBef>
                <a:spcPts val="1100"/>
              </a:spcBef>
            </a:pPr>
            <a:endParaRPr lang="en-US" sz="3400" dirty="0"/>
          </a:p>
          <a:p>
            <a:pPr marL="444500" indent="-444500" algn="r">
              <a:spcBef>
                <a:spcPts val="1100"/>
              </a:spcBef>
            </a:pPr>
            <a:endParaRPr lang="en-US" sz="3400" dirty="0"/>
          </a:p>
          <a:p>
            <a:pPr marL="444500" indent="-444500" algn="r">
              <a:spcBef>
                <a:spcPts val="1100"/>
              </a:spcBef>
            </a:pPr>
            <a:r>
              <a:rPr lang="en-US" sz="3400" dirty="0"/>
              <a:t>	In this way we can divorce abstract algorithms from particular programs that represent them.</a:t>
            </a:r>
          </a:p>
        </p:txBody>
      </p:sp>
      <p:sp>
        <p:nvSpPr>
          <p:cNvPr id="56322" name="Rectangle 2"/>
          <p:cNvSpPr>
            <a:spLocks/>
          </p:cNvSpPr>
          <p:nvPr/>
        </p:nvSpPr>
        <p:spPr bwMode="auto">
          <a:xfrm>
            <a:off x="647700" y="22225"/>
            <a:ext cx="117094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nchor="ctr"/>
          <a:lstStyle/>
          <a:p>
            <a:r>
              <a:rPr lang="en-US" sz="6200">
                <a:solidFill>
                  <a:schemeClr val="tx1"/>
                </a:solidFill>
                <a:latin typeface="Papyrus" charset="0"/>
                <a:ea typeface="ＭＳ Ｐゴシック" charset="0"/>
                <a:cs typeface="Papyrus" charset="0"/>
                <a:sym typeface="Papyrus" charset="0"/>
              </a:rPr>
              <a:t>Knuth (1966)</a:t>
            </a:r>
          </a:p>
        </p:txBody>
      </p:sp>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171700"/>
            <a:ext cx="59261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
          <p:cNvSpPr>
            <a:spLocks noChangeArrowheads="1"/>
          </p:cNvSpPr>
          <p:nvPr>
            <p:ph type="title"/>
          </p:nvPr>
        </p:nvSpPr>
        <p:spPr>
          <a:ln/>
        </p:spPr>
        <p:txBody>
          <a:bodyPr/>
          <a:lstStyle/>
          <a:p>
            <a:r>
              <a:rPr lang="en-US"/>
              <a:t>Pairs</a:t>
            </a:r>
          </a:p>
        </p:txBody>
      </p:sp>
      <p:sp>
        <p:nvSpPr>
          <p:cNvPr id="408578" name="Rectangle 2"/>
          <p:cNvSpPr>
            <a:spLocks noChangeArrowheads="1"/>
          </p:cNvSpPr>
          <p:nvPr>
            <p:ph type="body" idx="1"/>
          </p:nvPr>
        </p:nvSpPr>
        <p:spPr>
          <a:ln/>
        </p:spPr>
        <p:txBody>
          <a:bodyPr/>
          <a:lstStyle/>
          <a:p>
            <a:pPr marL="889000"/>
            <a:r>
              <a:rPr lang="en-US"/>
              <a:t>sx - sy &gt; x - y</a:t>
            </a:r>
          </a:p>
          <a:p>
            <a:pPr marL="889000"/>
            <a:r>
              <a:rPr lang="en-US"/>
              <a:t>sx ÷ sy &gt; (x-y) ÷ sy </a:t>
            </a:r>
          </a:p>
          <a:p>
            <a:pPr marL="889000"/>
            <a:r>
              <a:rPr lang="en-US"/>
              <a:t>sx ÷ sy &gt; x-y</a:t>
            </a:r>
          </a:p>
        </p:txBody>
      </p:sp>
    </p:spTree>
  </p:cSld>
  <p:clrMapOvr>
    <a:masterClrMapping/>
  </p:clrMapOvr>
  <p:transition xmlns:p14="http://schemas.microsoft.com/office/powerpoint/2010/mai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1"/>
          <p:cNvSpPr>
            <a:spLocks noChangeArrowheads="1"/>
          </p:cNvSpPr>
          <p:nvPr>
            <p:ph type="title"/>
          </p:nvPr>
        </p:nvSpPr>
        <p:spPr>
          <a:ln/>
        </p:spPr>
        <p:txBody>
          <a:bodyPr/>
          <a:lstStyle/>
          <a:p>
            <a:r>
              <a:rPr lang="en-US"/>
              <a:t>Pairs</a:t>
            </a:r>
          </a:p>
        </p:txBody>
      </p:sp>
      <p:sp>
        <p:nvSpPr>
          <p:cNvPr id="409602" name="Rectangle 2"/>
          <p:cNvSpPr>
            <a:spLocks noChangeArrowheads="1"/>
          </p:cNvSpPr>
          <p:nvPr>
            <p:ph type="body" idx="1"/>
          </p:nvPr>
        </p:nvSpPr>
        <p:spPr>
          <a:ln/>
        </p:spPr>
        <p:txBody>
          <a:bodyPr/>
          <a:lstStyle/>
          <a:p>
            <a:pPr marL="889000"/>
            <a:r>
              <a:rPr lang="en-US"/>
              <a:t>-sx &gt; -x</a:t>
            </a:r>
          </a:p>
          <a:p>
            <a:pPr marL="889000"/>
            <a:r>
              <a:rPr lang="en-US"/>
              <a:t>sx ÷ sy &gt; -x ÷ sy </a:t>
            </a:r>
          </a:p>
          <a:p>
            <a:pPr marL="889000"/>
            <a:r>
              <a:rPr lang="en-US"/>
              <a:t>sx ÷ sy &gt; -x</a:t>
            </a:r>
          </a:p>
        </p:txBody>
      </p:sp>
    </p:spTree>
  </p:cSld>
  <p:clrMapOvr>
    <a:masterClrMapping/>
  </p:clrMapOvr>
  <p:transition xmlns:p14="http://schemas.microsoft.com/office/powerpoint/2010/mai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
          <p:cNvSpPr>
            <a:spLocks noChangeArrowheads="1"/>
          </p:cNvSpPr>
          <p:nvPr>
            <p:ph type="title"/>
          </p:nvPr>
        </p:nvSpPr>
        <p:spPr>
          <a:ln/>
        </p:spPr>
        <p:txBody>
          <a:bodyPr/>
          <a:lstStyle/>
          <a:p>
            <a:r>
              <a:rPr lang="en-US"/>
              <a:t>Dependency Graph</a:t>
            </a:r>
          </a:p>
        </p:txBody>
      </p:sp>
      <p:pic>
        <p:nvPicPr>
          <p:cNvPr id="410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930400"/>
            <a:ext cx="9893300" cy="776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
          <p:cNvSpPr>
            <a:spLocks noChangeArrowheads="1"/>
          </p:cNvSpPr>
          <p:nvPr>
            <p:ph type="title"/>
          </p:nvPr>
        </p:nvSpPr>
        <p:spPr>
          <a:ln/>
        </p:spPr>
        <p:txBody>
          <a:bodyPr/>
          <a:lstStyle/>
          <a:p>
            <a:r>
              <a:rPr lang="en-US"/>
              <a:t>Termination</a:t>
            </a:r>
          </a:p>
        </p:txBody>
      </p:sp>
      <p:sp>
        <p:nvSpPr>
          <p:cNvPr id="411650" name="Rectangle 2"/>
          <p:cNvSpPr>
            <a:spLocks noChangeArrowheads="1"/>
          </p:cNvSpPr>
          <p:nvPr>
            <p:ph type="body" idx="1"/>
          </p:nvPr>
        </p:nvSpPr>
        <p:spPr>
          <a:ln/>
        </p:spPr>
        <p:txBody>
          <a:bodyPr/>
          <a:lstStyle/>
          <a:p>
            <a:r>
              <a:rPr lang="en-US"/>
              <a:t>10. Recursion</a:t>
            </a:r>
          </a:p>
        </p:txBody>
      </p:sp>
    </p:spTree>
  </p:cSld>
  <p:clrMapOvr>
    <a:masterClrMapping/>
  </p:clrMapOvr>
  <p:transition xmlns:p14="http://schemas.microsoft.com/office/powerpoint/2010/mai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noChangeArrowheads="1"/>
          </p:cNvPicPr>
          <p:nvPr/>
        </p:nvPicPr>
        <p:blipFill>
          <a:blip r:embed="rId2">
            <a:extLst>
              <a:ext uri="{28A0092B-C50C-407E-A947-70E740481C1C}">
                <a14:useLocalDpi xmlns:a14="http://schemas.microsoft.com/office/drawing/2010/main" val="0"/>
              </a:ext>
            </a:extLst>
          </a:blip>
          <a:srcRect t="7399" b="7419"/>
          <a:stretch>
            <a:fillRect/>
          </a:stretch>
        </p:blipFill>
        <p:spPr bwMode="auto">
          <a:xfrm>
            <a:off x="711200" y="246063"/>
            <a:ext cx="115824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2674" name="Rectangle 2"/>
          <p:cNvSpPr>
            <a:spLocks noChangeArrowheads="1"/>
          </p:cNvSpPr>
          <p:nvPr>
            <p:ph type="title"/>
          </p:nvPr>
        </p:nvSpPr>
        <p:spPr>
          <a:ln/>
        </p:spPr>
        <p:txBody>
          <a:bodyPr/>
          <a:lstStyle/>
          <a:p>
            <a:endParaRPr lang="en-US"/>
          </a:p>
        </p:txBody>
      </p:sp>
    </p:spTree>
  </p:cSld>
  <p:clrMapOvr>
    <a:masterClrMapping/>
  </p:clrMapOvr>
  <p:transition xmlns:p14="http://schemas.microsoft.com/office/powerpoint/2010/mai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46063"/>
            <a:ext cx="11582400"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1"/>
          <p:cNvPicPr>
            <a:picLocks noChangeAspect="1" noChangeArrowheads="1"/>
          </p:cNvPicPr>
          <p:nvPr/>
        </p:nvPicPr>
        <p:blipFill>
          <a:blip r:embed="rId2">
            <a:extLst>
              <a:ext uri="{28A0092B-C50C-407E-A947-70E740481C1C}">
                <a14:useLocalDpi xmlns:a14="http://schemas.microsoft.com/office/drawing/2010/main" val="0"/>
              </a:ext>
            </a:extLst>
          </a:blip>
          <a:srcRect t="12621"/>
          <a:stretch>
            <a:fillRect/>
          </a:stretch>
        </p:blipFill>
        <p:spPr bwMode="auto">
          <a:xfrm>
            <a:off x="711200" y="246063"/>
            <a:ext cx="11582400" cy="760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1"/>
          <p:cNvPicPr>
            <a:picLocks noChangeAspect="1" noChangeArrowheads="1"/>
          </p:cNvPicPr>
          <p:nvPr/>
        </p:nvPicPr>
        <p:blipFill>
          <a:blip r:embed="rId2">
            <a:extLst>
              <a:ext uri="{28A0092B-C50C-407E-A947-70E740481C1C}">
                <a14:useLocalDpi xmlns:a14="http://schemas.microsoft.com/office/drawing/2010/main" val="0"/>
              </a:ext>
            </a:extLst>
          </a:blip>
          <a:srcRect t="16092"/>
          <a:stretch>
            <a:fillRect/>
          </a:stretch>
        </p:blipFill>
        <p:spPr bwMode="auto">
          <a:xfrm>
            <a:off x="711200" y="246063"/>
            <a:ext cx="11582400" cy="804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
          <p:cNvSpPr>
            <a:spLocks noChangeArrowheads="1"/>
          </p:cNvSpPr>
          <p:nvPr>
            <p:ph type="title"/>
          </p:nvPr>
        </p:nvSpPr>
        <p:spPr>
          <a:ln/>
        </p:spPr>
        <p:txBody>
          <a:bodyPr/>
          <a:lstStyle/>
          <a:p>
            <a:r>
              <a:rPr lang="en-US"/>
              <a:t>Apply</a:t>
            </a:r>
          </a:p>
        </p:txBody>
      </p:sp>
      <p:sp>
        <p:nvSpPr>
          <p:cNvPr id="416770" name="Rectangle 2"/>
          <p:cNvSpPr>
            <a:spLocks noChangeArrowheads="1"/>
          </p:cNvSpPr>
          <p:nvPr>
            <p:ph type="body" idx="1"/>
          </p:nvPr>
        </p:nvSpPr>
        <p:spPr>
          <a:xfrm>
            <a:off x="1143000" y="2019300"/>
            <a:ext cx="10464800" cy="6769100"/>
          </a:xfrm>
          <a:ln/>
        </p:spPr>
        <p:txBody>
          <a:bodyPr/>
          <a:lstStyle/>
          <a:p>
            <a:pPr>
              <a:lnSpc>
                <a:spcPct val="50000"/>
              </a:lnSpc>
            </a:pPr>
            <a:r>
              <a:rPr lang="en-US" dirty="0"/>
              <a:t>apply(</a:t>
            </a:r>
            <a:r>
              <a:rPr lang="en-US" dirty="0" err="1"/>
              <a:t>t,</a:t>
            </a:r>
            <a:r>
              <a:rPr lang="en-US" sz="2400" dirty="0" err="1">
                <a:cs typeface="Papyrus"/>
              </a:rPr>
              <a:t>σ</a:t>
            </a:r>
            <a:r>
              <a:rPr lang="en-US" dirty="0"/>
              <a:t>) := </a:t>
            </a:r>
          </a:p>
          <a:p>
            <a:pPr>
              <a:lnSpc>
                <a:spcPct val="50000"/>
              </a:lnSpc>
            </a:pPr>
            <a:r>
              <a:rPr lang="en-US" dirty="0"/>
              <a:t>        if </a:t>
            </a:r>
            <a:r>
              <a:rPr lang="en-US" dirty="0" err="1"/>
              <a:t>var</a:t>
            </a:r>
            <a:r>
              <a:rPr lang="en-US" dirty="0"/>
              <a:t>?(t)</a:t>
            </a:r>
          </a:p>
          <a:p>
            <a:pPr>
              <a:lnSpc>
                <a:spcPct val="50000"/>
              </a:lnSpc>
            </a:pPr>
            <a:r>
              <a:rPr lang="en-US" dirty="0"/>
              <a:t>        then if </a:t>
            </a:r>
            <a:r>
              <a:rPr lang="en-US" sz="2400" dirty="0" err="1">
                <a:cs typeface="Papyrus"/>
              </a:rPr>
              <a:t>σ</a:t>
            </a:r>
            <a:r>
              <a:rPr lang="en-US" sz="2400" dirty="0">
                <a:cs typeface="Papyrus"/>
              </a:rPr>
              <a:t> </a:t>
            </a:r>
            <a:r>
              <a:rPr lang="en-US" dirty="0"/>
              <a:t>={} </a:t>
            </a:r>
          </a:p>
          <a:p>
            <a:pPr>
              <a:lnSpc>
                <a:spcPct val="50000"/>
              </a:lnSpc>
            </a:pPr>
            <a:r>
              <a:rPr lang="en-US" dirty="0"/>
              <a:t>                  then t </a:t>
            </a:r>
          </a:p>
          <a:p>
            <a:pPr>
              <a:lnSpc>
                <a:spcPct val="50000"/>
              </a:lnSpc>
            </a:pPr>
            <a:r>
              <a:rPr lang="en-US" dirty="0"/>
              <a:t>                  else let {</a:t>
            </a:r>
            <a:r>
              <a:rPr lang="en-US" dirty="0" err="1"/>
              <a:t>x</a:t>
            </a:r>
            <a:r>
              <a:rPr lang="en-US" dirty="0" err="1">
                <a:latin typeface="Arial Unicode MS" charset="0"/>
                <a:cs typeface="Arial Unicode MS" charset="0"/>
                <a:sym typeface="Arial Unicode MS" charset="0"/>
              </a:rPr>
              <a:t>↦</a:t>
            </a:r>
            <a:r>
              <a:rPr lang="en-US" dirty="0" err="1">
                <a:cs typeface="Apple Symbols" charset="0"/>
              </a:rPr>
              <a:t>u</a:t>
            </a:r>
            <a:r>
              <a:rPr lang="en-US" dirty="0">
                <a:cs typeface="Apple Symbols" charset="0"/>
              </a:rPr>
              <a:t>}∪</a:t>
            </a:r>
            <a:r>
              <a:rPr lang="en-US" sz="2400" dirty="0" err="1">
                <a:cs typeface="Papyrus"/>
              </a:rPr>
              <a:t>σ</a:t>
            </a:r>
            <a:r>
              <a:rPr lang="ja-JP" altLang="en-US" dirty="0">
                <a:latin typeface="Papyrus"/>
              </a:rPr>
              <a:t>’</a:t>
            </a:r>
            <a:r>
              <a:rPr lang="en-US" dirty="0"/>
              <a:t>=</a:t>
            </a:r>
            <a:r>
              <a:rPr lang="en-US" sz="2400" dirty="0" err="1">
                <a:cs typeface="Papyrus"/>
              </a:rPr>
              <a:t>σ</a:t>
            </a:r>
            <a:r>
              <a:rPr lang="en-US" dirty="0"/>
              <a:t> in </a:t>
            </a:r>
          </a:p>
          <a:p>
            <a:pPr>
              <a:lnSpc>
                <a:spcPct val="50000"/>
              </a:lnSpc>
            </a:pPr>
            <a:r>
              <a:rPr lang="en-US" dirty="0"/>
              <a:t>                           if t=x </a:t>
            </a:r>
          </a:p>
          <a:p>
            <a:pPr>
              <a:lnSpc>
                <a:spcPct val="50000"/>
              </a:lnSpc>
            </a:pPr>
            <a:r>
              <a:rPr lang="en-US" dirty="0"/>
              <a:t>                           then u </a:t>
            </a:r>
          </a:p>
          <a:p>
            <a:pPr>
              <a:lnSpc>
                <a:spcPct val="50000"/>
              </a:lnSpc>
            </a:pPr>
            <a:r>
              <a:rPr lang="en-US" dirty="0"/>
              <a:t>                           else apply(</a:t>
            </a:r>
            <a:r>
              <a:rPr lang="en-US" dirty="0" err="1"/>
              <a:t>t,</a:t>
            </a:r>
            <a:r>
              <a:rPr lang="en-US" sz="2400" dirty="0" err="1">
                <a:cs typeface="Papyrus"/>
              </a:rPr>
              <a:t>σ</a:t>
            </a:r>
            <a:r>
              <a:rPr lang="ja-JP" altLang="en-US" dirty="0">
                <a:latin typeface="Papyrus"/>
              </a:rPr>
              <a:t>’</a:t>
            </a:r>
            <a:r>
              <a:rPr lang="en-US" dirty="0"/>
              <a:t>) </a:t>
            </a:r>
          </a:p>
          <a:p>
            <a:pPr>
              <a:lnSpc>
                <a:spcPct val="50000"/>
              </a:lnSpc>
            </a:pPr>
            <a:r>
              <a:rPr lang="en-US" dirty="0"/>
              <a:t>        else let f(t1,...,</a:t>
            </a:r>
            <a:r>
              <a:rPr lang="en-US" dirty="0" err="1"/>
              <a:t>tn</a:t>
            </a:r>
            <a:r>
              <a:rPr lang="en-US" dirty="0"/>
              <a:t>)=t in </a:t>
            </a:r>
          </a:p>
          <a:p>
            <a:pPr>
              <a:lnSpc>
                <a:spcPct val="50000"/>
              </a:lnSpc>
            </a:pPr>
            <a:r>
              <a:rPr lang="en-US" dirty="0"/>
              <a:t>                f(apply(t1,</a:t>
            </a:r>
            <a:r>
              <a:rPr lang="en-US" sz="2400" dirty="0">
                <a:cs typeface="Papyrus"/>
              </a:rPr>
              <a:t>σ</a:t>
            </a:r>
            <a:r>
              <a:rPr lang="en-US" dirty="0"/>
              <a:t>),...,apply(</a:t>
            </a:r>
            <a:r>
              <a:rPr lang="en-US" dirty="0" err="1"/>
              <a:t>tn,</a:t>
            </a:r>
            <a:r>
              <a:rPr lang="en-US" sz="2400" dirty="0" err="1">
                <a:cs typeface="Papyrus"/>
              </a:rPr>
              <a:t>σ</a:t>
            </a:r>
            <a:r>
              <a:rPr lang="en-US" dirty="0"/>
              <a:t>))</a:t>
            </a:r>
          </a:p>
        </p:txBody>
      </p:sp>
    </p:spTree>
  </p:cSld>
  <p:clrMapOvr>
    <a:masterClrMapping/>
  </p:clrMapOvr>
  <p:transition xmlns:p14="http://schemas.microsoft.com/office/powerpoint/2010/mai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
          <p:cNvSpPr>
            <a:spLocks noChangeArrowheads="1"/>
          </p:cNvSpPr>
          <p:nvPr>
            <p:ph type="title"/>
          </p:nvPr>
        </p:nvSpPr>
        <p:spPr>
          <a:xfrm>
            <a:off x="1270000" y="266700"/>
            <a:ext cx="10464800" cy="2438400"/>
          </a:xfrm>
          <a:ln/>
        </p:spPr>
        <p:txBody>
          <a:bodyPr/>
          <a:lstStyle/>
          <a:p>
            <a:r>
              <a:rPr lang="en-US"/>
              <a:t>Occur?</a:t>
            </a:r>
          </a:p>
        </p:txBody>
      </p:sp>
      <p:sp>
        <p:nvSpPr>
          <p:cNvPr id="417794" name="Rectangle 2"/>
          <p:cNvSpPr>
            <a:spLocks noChangeArrowheads="1"/>
          </p:cNvSpPr>
          <p:nvPr>
            <p:ph type="body" idx="1"/>
          </p:nvPr>
        </p:nvSpPr>
        <p:spPr>
          <a:ln/>
        </p:spPr>
        <p:txBody>
          <a:bodyPr/>
          <a:lstStyle/>
          <a:p>
            <a:r>
              <a:rPr lang="en-US"/>
              <a:t>occur?(x,t) := </a:t>
            </a:r>
          </a:p>
          <a:p>
            <a:r>
              <a:rPr lang="en-US"/>
              <a:t>      if var?(t) </a:t>
            </a:r>
          </a:p>
          <a:p>
            <a:r>
              <a:rPr lang="en-US"/>
              <a:t>      then (x=t) </a:t>
            </a:r>
          </a:p>
          <a:p>
            <a:r>
              <a:rPr lang="en-US"/>
              <a:t>      else let f(t1,...,tn)=t in </a:t>
            </a:r>
          </a:p>
          <a:p>
            <a:r>
              <a:rPr lang="en-US">
                <a:cs typeface="Apple Symbols" charset="0"/>
              </a:rPr>
              <a:t>               occur?(x,t1) ∨...∨ occur?(x,tn)</a:t>
            </a:r>
            <a:endParaRPr lang="en-US"/>
          </a:p>
        </p:txBody>
      </p:sp>
    </p:spTree>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AutoShape 1"/>
          <p:cNvSpPr>
            <a:spLocks/>
          </p:cNvSpPr>
          <p:nvPr/>
        </p:nvSpPr>
        <p:spPr bwMode="auto">
          <a:xfrm>
            <a:off x="1854200" y="1536700"/>
            <a:ext cx="8674100" cy="7048500"/>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1" y="10800"/>
                </a:moveTo>
                <a:cubicBezTo>
                  <a:pt x="441" y="16465"/>
                  <a:pt x="5079" y="21057"/>
                  <a:pt x="10800" y="21057"/>
                </a:cubicBezTo>
                <a:cubicBezTo>
                  <a:pt x="16521" y="21057"/>
                  <a:pt x="21159" y="16465"/>
                  <a:pt x="21159" y="10800"/>
                </a:cubicBezTo>
                <a:cubicBezTo>
                  <a:pt x="21159" y="5135"/>
                  <a:pt x="16521" y="543"/>
                  <a:pt x="10800" y="543"/>
                </a:cubicBezTo>
                <a:cubicBezTo>
                  <a:pt x="5079" y="543"/>
                  <a:pt x="441" y="5135"/>
                  <a:pt x="441" y="10800"/>
                </a:cubicBezTo>
                <a:close/>
                <a:moveTo>
                  <a:pt x="441" y="10800"/>
                </a:moveTo>
              </a:path>
            </a:pathLst>
          </a:custGeom>
          <a:solidFill>
            <a:schemeClr val="accent1"/>
          </a:solidFill>
          <a:ln w="9525" cap="flat">
            <a:solidFill>
              <a:srgbClr val="FFFF00"/>
            </a:solidFill>
            <a:prstDash val="solid"/>
            <a:round/>
            <a:headEnd type="none" w="med" len="med"/>
            <a:tailEnd type="none" w="med" len="med"/>
          </a:ln>
        </p:spPr>
        <p:txBody>
          <a:bodyPr lIns="0" tIns="0" rIns="0" bIns="0"/>
          <a:lstStyle/>
          <a:p>
            <a:endParaRPr lang="en-US"/>
          </a:p>
        </p:txBody>
      </p:sp>
      <p:sp>
        <p:nvSpPr>
          <p:cNvPr id="57346" name="AutoShape 2"/>
          <p:cNvSpPr>
            <a:spLocks/>
          </p:cNvSpPr>
          <p:nvPr/>
        </p:nvSpPr>
        <p:spPr bwMode="auto">
          <a:xfrm>
            <a:off x="3378200" y="4787900"/>
            <a:ext cx="3797300" cy="2819400"/>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64" y="10800"/>
                </a:moveTo>
                <a:cubicBezTo>
                  <a:pt x="964" y="16048"/>
                  <a:pt x="5368" y="20302"/>
                  <a:pt x="10800" y="20302"/>
                </a:cubicBezTo>
                <a:cubicBezTo>
                  <a:pt x="16232" y="20302"/>
                  <a:pt x="20636" y="16048"/>
                  <a:pt x="20636" y="10800"/>
                </a:cubicBezTo>
                <a:cubicBezTo>
                  <a:pt x="20636" y="5552"/>
                  <a:pt x="16232" y="1298"/>
                  <a:pt x="10800" y="1298"/>
                </a:cubicBezTo>
                <a:cubicBezTo>
                  <a:pt x="5368" y="1298"/>
                  <a:pt x="964" y="5552"/>
                  <a:pt x="964" y="10800"/>
                </a:cubicBezTo>
                <a:close/>
                <a:moveTo>
                  <a:pt x="964" y="10800"/>
                </a:moveTo>
              </a:path>
            </a:pathLst>
          </a:custGeom>
          <a:solidFill>
            <a:srgbClr val="008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7347" name="AutoShape 3"/>
          <p:cNvSpPr>
            <a:spLocks/>
          </p:cNvSpPr>
          <p:nvPr/>
        </p:nvSpPr>
        <p:spPr bwMode="auto">
          <a:xfrm rot="-2219999">
            <a:off x="5446713" y="2271713"/>
            <a:ext cx="4025900" cy="5173662"/>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4" y="10800"/>
                </a:moveTo>
                <a:cubicBezTo>
                  <a:pt x="834" y="16406"/>
                  <a:pt x="5296" y="20951"/>
                  <a:pt x="10800" y="20951"/>
                </a:cubicBezTo>
                <a:cubicBezTo>
                  <a:pt x="16304" y="20951"/>
                  <a:pt x="20766" y="16406"/>
                  <a:pt x="20766" y="10800"/>
                </a:cubicBezTo>
                <a:cubicBezTo>
                  <a:pt x="20766" y="5194"/>
                  <a:pt x="16304" y="649"/>
                  <a:pt x="10800" y="649"/>
                </a:cubicBezTo>
                <a:cubicBezTo>
                  <a:pt x="5296" y="649"/>
                  <a:pt x="834" y="5194"/>
                  <a:pt x="834" y="10800"/>
                </a:cubicBezTo>
                <a:close/>
                <a:moveTo>
                  <a:pt x="834" y="10800"/>
                </a:moveTo>
              </a:path>
            </a:pathLst>
          </a:custGeom>
          <a:solidFill>
            <a:srgbClr val="FF66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7348" name="Rectangle 4"/>
          <p:cNvSpPr>
            <a:spLocks/>
          </p:cNvSpPr>
          <p:nvPr/>
        </p:nvSpPr>
        <p:spPr bwMode="auto">
          <a:xfrm rot="19620000">
            <a:off x="3389324" y="2575853"/>
            <a:ext cx="1409678"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r"/>
            <a:r>
              <a:rPr lang="en-US" sz="3800" dirty="0">
                <a:solidFill>
                  <a:srgbClr val="4D0069"/>
                </a:solidFill>
                <a:latin typeface="Papyrus"/>
                <a:ea typeface="ＭＳ Ｐゴシック" charset="0"/>
                <a:cs typeface="Papyrus"/>
                <a:sym typeface="Chalkduster" charset="0"/>
              </a:rPr>
              <a:t>states</a:t>
            </a:r>
          </a:p>
        </p:txBody>
      </p:sp>
      <p:sp>
        <p:nvSpPr>
          <p:cNvPr id="57349" name="Rectangle 5"/>
          <p:cNvSpPr>
            <a:spLocks/>
          </p:cNvSpPr>
          <p:nvPr/>
        </p:nvSpPr>
        <p:spPr bwMode="auto">
          <a:xfrm rot="1139999">
            <a:off x="6251862" y="2994953"/>
            <a:ext cx="1194813"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r"/>
            <a:r>
              <a:rPr lang="en-US" sz="3800" dirty="0">
                <a:solidFill>
                  <a:srgbClr val="00FFFF"/>
                </a:solidFill>
                <a:latin typeface="Papyrus"/>
                <a:ea typeface="ＭＳ Ｐゴシック" charset="0"/>
                <a:cs typeface="Papyrus"/>
                <a:sym typeface="Chalkduster" charset="0"/>
              </a:rPr>
              <a:t>initial</a:t>
            </a:r>
          </a:p>
        </p:txBody>
      </p:sp>
      <p:sp>
        <p:nvSpPr>
          <p:cNvPr id="57350" name="Rectangle 6"/>
          <p:cNvSpPr>
            <a:spLocks/>
          </p:cNvSpPr>
          <p:nvPr/>
        </p:nvSpPr>
        <p:spPr bwMode="auto">
          <a:xfrm>
            <a:off x="4513010" y="5943600"/>
            <a:ext cx="1783015"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r"/>
            <a:r>
              <a:rPr lang="en-US" sz="3800" dirty="0">
                <a:solidFill>
                  <a:schemeClr val="tx1"/>
                </a:solidFill>
                <a:latin typeface="Papyrus"/>
                <a:ea typeface="ＭＳ Ｐゴシック" charset="0"/>
                <a:cs typeface="Papyrus"/>
                <a:sym typeface="Chalkduster" charset="0"/>
              </a:rPr>
              <a:t>terminal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
          <p:cNvSpPr>
            <a:spLocks noChangeArrowheads="1"/>
          </p:cNvSpPr>
          <p:nvPr>
            <p:ph type="title"/>
          </p:nvPr>
        </p:nvSpPr>
        <p:spPr>
          <a:ln/>
        </p:spPr>
        <p:txBody>
          <a:bodyPr/>
          <a:lstStyle/>
          <a:p>
            <a:r>
              <a:rPr lang="en-US"/>
              <a:t>Unify</a:t>
            </a:r>
          </a:p>
        </p:txBody>
      </p:sp>
      <p:sp>
        <p:nvSpPr>
          <p:cNvPr id="418818" name="Rectangle 2"/>
          <p:cNvSpPr>
            <a:spLocks noChangeArrowheads="1"/>
          </p:cNvSpPr>
          <p:nvPr>
            <p:ph type="body" idx="1"/>
          </p:nvPr>
        </p:nvSpPr>
        <p:spPr>
          <a:xfrm>
            <a:off x="139700" y="1930400"/>
            <a:ext cx="12725400" cy="7378700"/>
          </a:xfrm>
          <a:ln/>
        </p:spPr>
        <p:txBody>
          <a:bodyPr/>
          <a:lstStyle/>
          <a:p>
            <a:pPr>
              <a:lnSpc>
                <a:spcPct val="40000"/>
              </a:lnSpc>
            </a:pPr>
            <a:r>
              <a:rPr lang="en-US" sz="2400" dirty="0"/>
              <a:t>unify(</a:t>
            </a:r>
            <a:r>
              <a:rPr lang="en-US" sz="2400" dirty="0" err="1"/>
              <a:t>s,t</a:t>
            </a:r>
            <a:r>
              <a:rPr lang="en-US" sz="2400" dirty="0"/>
              <a:t>) := </a:t>
            </a:r>
          </a:p>
          <a:p>
            <a:pPr>
              <a:lnSpc>
                <a:spcPct val="40000"/>
              </a:lnSpc>
            </a:pPr>
            <a:r>
              <a:rPr lang="en-US" sz="2400" dirty="0"/>
              <a:t>     if </a:t>
            </a:r>
            <a:r>
              <a:rPr lang="en-US" sz="2400" dirty="0" err="1"/>
              <a:t>var</a:t>
            </a:r>
            <a:r>
              <a:rPr lang="en-US" sz="2400" dirty="0"/>
              <a:t>?(s) </a:t>
            </a:r>
          </a:p>
          <a:p>
            <a:pPr>
              <a:lnSpc>
                <a:spcPct val="40000"/>
              </a:lnSpc>
            </a:pPr>
            <a:r>
              <a:rPr lang="en-US" sz="2400" dirty="0"/>
              <a:t>     then if </a:t>
            </a:r>
            <a:r>
              <a:rPr lang="en-US" sz="2400" dirty="0" err="1"/>
              <a:t>var</a:t>
            </a:r>
            <a:r>
              <a:rPr lang="en-US" sz="2400" dirty="0"/>
              <a:t>?(t)</a:t>
            </a:r>
          </a:p>
          <a:p>
            <a:pPr>
              <a:lnSpc>
                <a:spcPct val="40000"/>
              </a:lnSpc>
            </a:pPr>
            <a:r>
              <a:rPr lang="en-US" sz="2400" dirty="0"/>
              <a:t>               then if s=t then {} else {</a:t>
            </a:r>
            <a:r>
              <a:rPr lang="en-US" sz="2400" dirty="0" err="1"/>
              <a:t>s</a:t>
            </a:r>
            <a:r>
              <a:rPr lang="en-US" sz="2400" dirty="0" err="1">
                <a:latin typeface="Arial Unicode MS" charset="0"/>
                <a:cs typeface="Arial Unicode MS" charset="0"/>
                <a:sym typeface="Arial Unicode MS" charset="0"/>
              </a:rPr>
              <a:t>↦</a:t>
            </a:r>
            <a:r>
              <a:rPr lang="en-US" sz="2400" dirty="0" err="1"/>
              <a:t>t</a:t>
            </a:r>
            <a:r>
              <a:rPr lang="en-US" sz="2400" dirty="0"/>
              <a:t>} </a:t>
            </a:r>
          </a:p>
          <a:p>
            <a:pPr>
              <a:lnSpc>
                <a:spcPct val="40000"/>
              </a:lnSpc>
            </a:pPr>
            <a:r>
              <a:rPr lang="en-US" sz="2400" dirty="0"/>
              <a:t>               else if occur?(</a:t>
            </a:r>
            <a:r>
              <a:rPr lang="en-US" sz="2400" dirty="0" err="1"/>
              <a:t>s,t</a:t>
            </a:r>
            <a:r>
              <a:rPr lang="en-US" sz="2400" dirty="0"/>
              <a:t>) </a:t>
            </a:r>
          </a:p>
          <a:p>
            <a:pPr>
              <a:lnSpc>
                <a:spcPct val="40000"/>
              </a:lnSpc>
            </a:pPr>
            <a:r>
              <a:rPr lang="en-US" sz="2400" dirty="0"/>
              <a:t>                        then fail </a:t>
            </a:r>
          </a:p>
          <a:p>
            <a:pPr>
              <a:lnSpc>
                <a:spcPct val="40000"/>
              </a:lnSpc>
            </a:pPr>
            <a:r>
              <a:rPr lang="en-US" sz="2400" dirty="0"/>
              <a:t>                        else {</a:t>
            </a:r>
            <a:r>
              <a:rPr lang="en-US" sz="2400" dirty="0" err="1"/>
              <a:t>s</a:t>
            </a:r>
            <a:r>
              <a:rPr lang="en-US" sz="2400" dirty="0" err="1">
                <a:latin typeface="Arial Unicode MS" charset="0"/>
                <a:cs typeface="Arial Unicode MS" charset="0"/>
                <a:sym typeface="Arial Unicode MS" charset="0"/>
              </a:rPr>
              <a:t>↦</a:t>
            </a:r>
            <a:r>
              <a:rPr lang="en-US" sz="2400" dirty="0" err="1"/>
              <a:t>t</a:t>
            </a:r>
            <a:r>
              <a:rPr lang="en-US" sz="2400" dirty="0"/>
              <a:t>}</a:t>
            </a:r>
          </a:p>
          <a:p>
            <a:pPr>
              <a:lnSpc>
                <a:spcPct val="40000"/>
              </a:lnSpc>
            </a:pPr>
            <a:r>
              <a:rPr lang="en-US" sz="2400" dirty="0"/>
              <a:t>     else let f(s1,...,</a:t>
            </a:r>
            <a:r>
              <a:rPr lang="en-US" sz="2400" dirty="0" err="1"/>
              <a:t>sm</a:t>
            </a:r>
            <a:r>
              <a:rPr lang="en-US" sz="2400" dirty="0"/>
              <a:t>) = s &amp; g(t1,...,</a:t>
            </a:r>
            <a:r>
              <a:rPr lang="en-US" sz="2400" dirty="0" err="1"/>
              <a:t>tn</a:t>
            </a:r>
            <a:r>
              <a:rPr lang="en-US" sz="2400" dirty="0"/>
              <a:t>) = t in </a:t>
            </a:r>
          </a:p>
          <a:p>
            <a:pPr>
              <a:lnSpc>
                <a:spcPct val="40000"/>
              </a:lnSpc>
            </a:pPr>
            <a:r>
              <a:rPr lang="en-US" sz="2400" dirty="0"/>
              <a:t>              if </a:t>
            </a:r>
            <a:r>
              <a:rPr lang="en-US" sz="2400" dirty="0" err="1"/>
              <a:t>f</a:t>
            </a:r>
            <a:r>
              <a:rPr lang="en-US" sz="2400" dirty="0" err="1">
                <a:latin typeface="Papyrus"/>
                <a:cs typeface="Papyrus"/>
                <a:sym typeface="Abadi MT Condensed Light" charset="0"/>
              </a:rPr>
              <a:t>≠</a:t>
            </a:r>
            <a:r>
              <a:rPr lang="en-US" sz="2400" dirty="0" err="1"/>
              <a:t>g</a:t>
            </a:r>
            <a:r>
              <a:rPr lang="en-US" sz="2400" dirty="0"/>
              <a:t> </a:t>
            </a:r>
          </a:p>
          <a:p>
            <a:pPr>
              <a:lnSpc>
                <a:spcPct val="40000"/>
              </a:lnSpc>
            </a:pPr>
            <a:r>
              <a:rPr lang="en-US" sz="2400" dirty="0"/>
              <a:t>              then fail</a:t>
            </a:r>
          </a:p>
          <a:p>
            <a:pPr>
              <a:lnSpc>
                <a:spcPct val="40000"/>
              </a:lnSpc>
            </a:pPr>
            <a:r>
              <a:rPr lang="en-US" sz="2400" dirty="0"/>
              <a:t>              else if m=0 </a:t>
            </a:r>
            <a:r>
              <a:rPr lang="en-US" sz="1800" dirty="0"/>
              <a:t>[assuming m=n]</a:t>
            </a:r>
            <a:endParaRPr lang="en-US" sz="2400" dirty="0"/>
          </a:p>
          <a:p>
            <a:pPr>
              <a:lnSpc>
                <a:spcPct val="40000"/>
              </a:lnSpc>
            </a:pPr>
            <a:r>
              <a:rPr lang="en-US" sz="2400" dirty="0"/>
              <a:t>                       then {}</a:t>
            </a:r>
          </a:p>
          <a:p>
            <a:pPr>
              <a:lnSpc>
                <a:spcPct val="40000"/>
              </a:lnSpc>
            </a:pPr>
            <a:r>
              <a:rPr lang="en-US" sz="2400" dirty="0"/>
              <a:t>                       else let </a:t>
            </a:r>
            <a:r>
              <a:rPr lang="en-US" sz="1800" dirty="0" err="1">
                <a:cs typeface="Papyrus"/>
              </a:rPr>
              <a:t>σ</a:t>
            </a:r>
            <a:r>
              <a:rPr lang="en-US" sz="1800" dirty="0">
                <a:cs typeface="Papyrus"/>
              </a:rPr>
              <a:t> </a:t>
            </a:r>
            <a:r>
              <a:rPr lang="en-US" sz="2400" dirty="0"/>
              <a:t>= unify(s1,t1) in </a:t>
            </a:r>
          </a:p>
          <a:p>
            <a:pPr>
              <a:lnSpc>
                <a:spcPct val="40000"/>
              </a:lnSpc>
            </a:pPr>
            <a:r>
              <a:rPr lang="en-US" sz="2400" dirty="0"/>
              <a:t>                                let </a:t>
            </a:r>
            <a:r>
              <a:rPr lang="en-US" sz="1800" dirty="0" err="1">
                <a:cs typeface="Papyrus"/>
              </a:rPr>
              <a:t>τ</a:t>
            </a:r>
            <a:r>
              <a:rPr lang="en-US" sz="2400" dirty="0"/>
              <a:t> = unify(apply(f(s2,...,</a:t>
            </a:r>
            <a:r>
              <a:rPr lang="en-US" sz="2400" dirty="0" err="1"/>
              <a:t>sm</a:t>
            </a:r>
            <a:r>
              <a:rPr lang="en-US" sz="2400" dirty="0"/>
              <a:t>),</a:t>
            </a:r>
            <a:r>
              <a:rPr lang="en-US" sz="1800" dirty="0">
                <a:cs typeface="Papyrus"/>
              </a:rPr>
              <a:t> </a:t>
            </a:r>
            <a:r>
              <a:rPr lang="en-US" sz="1800" dirty="0" err="1">
                <a:cs typeface="Papyrus"/>
              </a:rPr>
              <a:t>σ</a:t>
            </a:r>
            <a:r>
              <a:rPr lang="en-US" sz="2400" dirty="0"/>
              <a:t>),apply(f(t2,...,</a:t>
            </a:r>
            <a:r>
              <a:rPr lang="en-US" sz="2400" dirty="0" err="1"/>
              <a:t>tn</a:t>
            </a:r>
            <a:r>
              <a:rPr lang="en-US" sz="2400" dirty="0"/>
              <a:t>),</a:t>
            </a:r>
            <a:r>
              <a:rPr lang="en-US" sz="1800" dirty="0">
                <a:cs typeface="Papyrus"/>
              </a:rPr>
              <a:t> </a:t>
            </a:r>
            <a:r>
              <a:rPr lang="en-US" sz="1800" dirty="0" err="1">
                <a:cs typeface="Papyrus"/>
              </a:rPr>
              <a:t>σ</a:t>
            </a:r>
            <a:r>
              <a:rPr lang="en-US" sz="2400" dirty="0"/>
              <a:t>)) in</a:t>
            </a:r>
          </a:p>
          <a:p>
            <a:pPr>
              <a:lnSpc>
                <a:spcPct val="40000"/>
              </a:lnSpc>
            </a:pPr>
            <a:r>
              <a:rPr lang="en-US" sz="2400" dirty="0"/>
              <a:t>                                </a:t>
            </a:r>
            <a:r>
              <a:rPr lang="en-US" sz="1800" dirty="0" err="1">
                <a:cs typeface="Papyrus"/>
              </a:rPr>
              <a:t>τ</a:t>
            </a:r>
            <a:r>
              <a:rPr lang="en-US" sz="1800" dirty="0">
                <a:cs typeface="Papyrus"/>
              </a:rPr>
              <a:t> </a:t>
            </a:r>
            <a:r>
              <a:rPr lang="en-US" sz="2400" dirty="0">
                <a:cs typeface="Apple Symbols" charset="0"/>
              </a:rPr>
              <a:t>∪</a:t>
            </a:r>
            <a:r>
              <a:rPr lang="en-US" sz="1800" dirty="0">
                <a:cs typeface="Papyrus"/>
              </a:rPr>
              <a:t> </a:t>
            </a:r>
            <a:r>
              <a:rPr lang="en-US" sz="1800" dirty="0" err="1">
                <a:cs typeface="Papyrus"/>
              </a:rPr>
              <a:t>στ</a:t>
            </a:r>
            <a:r>
              <a:rPr lang="en-US" sz="1800" dirty="0">
                <a:cs typeface="Papyrus"/>
              </a:rPr>
              <a:t> [composition of substitutions....]</a:t>
            </a:r>
            <a:endParaRPr lang="en-US" sz="1800" dirty="0"/>
          </a:p>
        </p:txBody>
      </p:sp>
    </p:spTree>
  </p:cSld>
  <p:clrMapOvr>
    <a:masterClrMapping/>
  </p:clrMapOvr>
  <p:transition xmlns:p14="http://schemas.microsoft.com/office/powerpoint/2010/mai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1"/>
          <p:cNvSpPr>
            <a:spLocks noChangeArrowheads="1"/>
          </p:cNvSpPr>
          <p:nvPr>
            <p:ph type="title"/>
          </p:nvPr>
        </p:nvSpPr>
        <p:spPr>
          <a:ln/>
        </p:spPr>
        <p:txBody>
          <a:bodyPr/>
          <a:lstStyle/>
          <a:p>
            <a:r>
              <a:rPr lang="en-US"/>
              <a:t>Primitive Recursion</a:t>
            </a:r>
          </a:p>
        </p:txBody>
      </p:sp>
      <p:sp>
        <p:nvSpPr>
          <p:cNvPr id="419842" name="Rectangle 2"/>
          <p:cNvSpPr>
            <a:spLocks noChangeArrowheads="1"/>
          </p:cNvSpPr>
          <p:nvPr>
            <p:ph type="body" idx="1"/>
          </p:nvPr>
        </p:nvSpPr>
        <p:spPr>
          <a:ln/>
        </p:spPr>
        <p:txBody>
          <a:bodyPr/>
          <a:lstStyle/>
          <a:p>
            <a:pPr marL="571500" indent="-304800"/>
            <a:r>
              <a:rPr lang="en-US"/>
              <a:t>f(n,x,...,z) :=      </a:t>
            </a:r>
          </a:p>
          <a:p>
            <a:pPr marL="571500" indent="-304800"/>
            <a:r>
              <a:rPr lang="en-US"/>
              <a:t>      if n=0</a:t>
            </a:r>
          </a:p>
          <a:p>
            <a:pPr marL="571500" indent="-304800"/>
            <a:r>
              <a:rPr lang="en-US"/>
              <a:t>      then g(x,...,z)</a:t>
            </a:r>
          </a:p>
          <a:p>
            <a:pPr marL="571500" indent="-304800"/>
            <a:r>
              <a:rPr lang="en-US"/>
              <a:t>      else h(f(n-1,x,...,z),n-1,x,...,z)</a:t>
            </a:r>
          </a:p>
          <a:p>
            <a:pPr marL="571500" indent="-304800"/>
            <a:endParaRPr lang="en-US"/>
          </a:p>
        </p:txBody>
      </p:sp>
    </p:spTree>
  </p:cSld>
  <p:clrMapOvr>
    <a:masterClrMapping/>
  </p:clrMapOvr>
  <p:transition xmlns:p14="http://schemas.microsoft.com/office/powerpoint/2010/mai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
          <p:cNvSpPr>
            <a:spLocks noChangeArrowheads="1"/>
          </p:cNvSpPr>
          <p:nvPr>
            <p:ph type="title"/>
          </p:nvPr>
        </p:nvSpPr>
        <p:spPr>
          <a:ln/>
        </p:spPr>
        <p:txBody>
          <a:bodyPr/>
          <a:lstStyle/>
          <a:p>
            <a:r>
              <a:rPr lang="en-US"/>
              <a:t>Inductive Definitions</a:t>
            </a:r>
          </a:p>
        </p:txBody>
      </p:sp>
      <p:sp>
        <p:nvSpPr>
          <p:cNvPr id="420866" name="Rectangle 2"/>
          <p:cNvSpPr>
            <a:spLocks noChangeArrowheads="1"/>
          </p:cNvSpPr>
          <p:nvPr>
            <p:ph type="body" idx="1"/>
          </p:nvPr>
        </p:nvSpPr>
        <p:spPr>
          <a:ln/>
        </p:spPr>
        <p:txBody>
          <a:bodyPr/>
          <a:lstStyle/>
          <a:p>
            <a:pPr marL="889000"/>
            <a:r>
              <a:rPr lang="en-US"/>
              <a:t>Constructors</a:t>
            </a:r>
          </a:p>
          <a:p>
            <a:pPr marL="1333500" lvl="1"/>
            <a:r>
              <a:rPr lang="en-US"/>
              <a:t>0, s(0), s(s(0)), ...</a:t>
            </a:r>
          </a:p>
          <a:p>
            <a:pPr marL="1333500" lvl="1"/>
            <a:r>
              <a:rPr lang="en-US"/>
              <a:t>e, a(e), b(e), a(a(e)), ...</a:t>
            </a:r>
          </a:p>
          <a:p>
            <a:pPr marL="1333500" lvl="1"/>
            <a:r>
              <a:rPr lang="en-US"/>
              <a:t>e, b(e,e), b(b(e,e),e), ...</a:t>
            </a:r>
          </a:p>
        </p:txBody>
      </p:sp>
    </p:spTree>
  </p:cSld>
  <p:clrMapOvr>
    <a:masterClrMapping/>
  </p:clrMapOvr>
  <p:transition xmlns:p14="http://schemas.microsoft.com/office/powerpoint/2010/mai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1"/>
          <p:cNvSpPr>
            <a:spLocks noChangeArrowheads="1"/>
          </p:cNvSpPr>
          <p:nvPr>
            <p:ph type="title"/>
          </p:nvPr>
        </p:nvSpPr>
        <p:spPr>
          <a:ln/>
        </p:spPr>
        <p:txBody>
          <a:bodyPr/>
          <a:lstStyle/>
          <a:p>
            <a:r>
              <a:rPr lang="en-US"/>
              <a:t>Structural Induction</a:t>
            </a:r>
          </a:p>
        </p:txBody>
      </p:sp>
      <p:sp>
        <p:nvSpPr>
          <p:cNvPr id="421890" name="Rectangle 2"/>
          <p:cNvSpPr>
            <a:spLocks noChangeArrowheads="1"/>
          </p:cNvSpPr>
          <p:nvPr>
            <p:ph type="body" idx="1"/>
          </p:nvPr>
        </p:nvSpPr>
        <p:spPr>
          <a:xfrm>
            <a:off x="190500" y="2768600"/>
            <a:ext cx="12700000" cy="5715000"/>
          </a:xfrm>
          <a:ln/>
        </p:spPr>
        <p:txBody>
          <a:bodyPr/>
          <a:lstStyle/>
          <a:p>
            <a:pPr marL="889000"/>
            <a:r>
              <a:rPr lang="en-US"/>
              <a:t>a(x,y) := if x=() then y else c(hd(x),a(tl(x),y))</a:t>
            </a:r>
          </a:p>
          <a:p>
            <a:pPr marL="889000"/>
            <a:r>
              <a:rPr lang="en-US"/>
              <a:t>r(x) := if x=() then () else a(r(tl(x)),c(hd(x),()))</a:t>
            </a:r>
          </a:p>
        </p:txBody>
      </p:sp>
    </p:spTree>
  </p:cSld>
  <p:clrMapOvr>
    <a:masterClrMapping/>
  </p:clrMapOvr>
  <p:transition xmlns:p14="http://schemas.microsoft.com/office/powerpoint/2010/mai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
          <p:cNvSpPr>
            <a:spLocks noChangeArrowheads="1"/>
          </p:cNvSpPr>
          <p:nvPr>
            <p:ph type="title"/>
          </p:nvPr>
        </p:nvSpPr>
        <p:spPr>
          <a:ln/>
        </p:spPr>
        <p:txBody>
          <a:bodyPr/>
          <a:lstStyle/>
          <a:p>
            <a:r>
              <a:rPr lang="en-US"/>
              <a:t>Functions</a:t>
            </a:r>
          </a:p>
        </p:txBody>
      </p:sp>
      <p:sp>
        <p:nvSpPr>
          <p:cNvPr id="422914" name="Rectangle 2"/>
          <p:cNvSpPr>
            <a:spLocks noChangeArrowheads="1"/>
          </p:cNvSpPr>
          <p:nvPr>
            <p:ph type="body" idx="1"/>
          </p:nvPr>
        </p:nvSpPr>
        <p:spPr>
          <a:ln/>
        </p:spPr>
        <p:txBody>
          <a:bodyPr/>
          <a:lstStyle/>
          <a:p>
            <a:pPr marL="889000"/>
            <a:r>
              <a:rPr lang="en-US">
                <a:solidFill>
                  <a:srgbClr val="D90B00"/>
                </a:solidFill>
              </a:rPr>
              <a:t>Basic</a:t>
            </a:r>
            <a:r>
              <a:rPr lang="en-US"/>
              <a:t> (e.g. arithmetic, boolean)</a:t>
            </a:r>
          </a:p>
          <a:p>
            <a:pPr marL="889000"/>
            <a:r>
              <a:rPr lang="en-US">
                <a:solidFill>
                  <a:srgbClr val="D90B00"/>
                </a:solidFill>
              </a:rPr>
              <a:t>Constructors</a:t>
            </a:r>
            <a:r>
              <a:rPr lang="en-US"/>
              <a:t> (e.g. lists, trees)</a:t>
            </a:r>
          </a:p>
          <a:p>
            <a:pPr marL="889000"/>
            <a:r>
              <a:rPr lang="en-US">
                <a:solidFill>
                  <a:srgbClr val="003DCC"/>
                </a:solidFill>
              </a:rPr>
              <a:t>Conditional</a:t>
            </a:r>
            <a:r>
              <a:rPr lang="en-US"/>
              <a:t> (if c then a else b)</a:t>
            </a:r>
          </a:p>
          <a:p>
            <a:pPr marL="889000"/>
            <a:r>
              <a:rPr lang="en-US">
                <a:solidFill>
                  <a:srgbClr val="3F691E"/>
                </a:solidFill>
              </a:rPr>
              <a:t>Defined</a:t>
            </a:r>
            <a:r>
              <a:rPr lang="en-US"/>
              <a:t> (recursively, perhaps)</a:t>
            </a:r>
          </a:p>
        </p:txBody>
      </p:sp>
    </p:spTree>
  </p:cSld>
  <p:clrMapOvr>
    <a:masterClrMapping/>
  </p:clrMapOvr>
  <p:transition xmlns:p14="http://schemas.microsoft.com/office/powerpoint/2010/mai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
          <p:cNvSpPr>
            <a:spLocks noChangeArrowheads="1"/>
          </p:cNvSpPr>
          <p:nvPr>
            <p:ph type="title"/>
          </p:nvPr>
        </p:nvSpPr>
        <p:spPr>
          <a:ln/>
        </p:spPr>
        <p:txBody>
          <a:bodyPr/>
          <a:lstStyle/>
          <a:p>
            <a:r>
              <a:rPr lang="en-US"/>
              <a:t>Definitions</a:t>
            </a:r>
          </a:p>
        </p:txBody>
      </p:sp>
      <p:sp>
        <p:nvSpPr>
          <p:cNvPr id="423938" name="Rectangle 2"/>
          <p:cNvSpPr>
            <a:spLocks noChangeArrowheads="1"/>
          </p:cNvSpPr>
          <p:nvPr>
            <p:ph type="body" idx="1"/>
          </p:nvPr>
        </p:nvSpPr>
        <p:spPr>
          <a:ln/>
        </p:spPr>
        <p:txBody>
          <a:bodyPr/>
          <a:lstStyle/>
          <a:p>
            <a:pPr marL="889000"/>
            <a:r>
              <a:rPr lang="en-US" dirty="0"/>
              <a:t>f(</a:t>
            </a:r>
            <a:r>
              <a:rPr lang="en-US" dirty="0" err="1"/>
              <a:t>x,y</a:t>
            </a:r>
            <a:r>
              <a:rPr lang="en-US" dirty="0"/>
              <a:t>,...,z) := t[</a:t>
            </a:r>
            <a:r>
              <a:rPr lang="en-US" dirty="0" err="1"/>
              <a:t>x,y</a:t>
            </a:r>
            <a:r>
              <a:rPr lang="en-US" dirty="0"/>
              <a:t>,...,z]</a:t>
            </a:r>
          </a:p>
          <a:p>
            <a:pPr marL="889000"/>
            <a:endParaRPr lang="en-US" dirty="0"/>
          </a:p>
          <a:p>
            <a:pPr marL="889000"/>
            <a:r>
              <a:rPr lang="en-US" dirty="0">
                <a:solidFill>
                  <a:srgbClr val="3F691E"/>
                </a:solidFill>
              </a:rPr>
              <a:t>e</a:t>
            </a:r>
            <a:r>
              <a:rPr lang="en-US" dirty="0"/>
              <a:t>(</a:t>
            </a:r>
            <a:r>
              <a:rPr lang="en-US" dirty="0" err="1"/>
              <a:t>m,n</a:t>
            </a:r>
            <a:r>
              <a:rPr lang="en-US" dirty="0"/>
              <a:t>) := </a:t>
            </a:r>
            <a:r>
              <a:rPr lang="en-US" dirty="0">
                <a:solidFill>
                  <a:srgbClr val="003DCC"/>
                </a:solidFill>
              </a:rPr>
              <a:t>if</a:t>
            </a:r>
            <a:r>
              <a:rPr lang="en-US" dirty="0"/>
              <a:t> n</a:t>
            </a:r>
            <a:r>
              <a:rPr lang="en-US" dirty="0">
                <a:solidFill>
                  <a:srgbClr val="D90B00"/>
                </a:solidFill>
                <a:latin typeface="Papyrus"/>
                <a:cs typeface="Papyrus"/>
                <a:sym typeface="Arial" charset="0"/>
              </a:rPr>
              <a:t>=</a:t>
            </a:r>
            <a:r>
              <a:rPr lang="en-US" dirty="0">
                <a:solidFill>
                  <a:srgbClr val="D90B00"/>
                </a:solidFill>
              </a:rPr>
              <a:t>0</a:t>
            </a:r>
            <a:r>
              <a:rPr lang="en-US" dirty="0"/>
              <a:t> </a:t>
            </a:r>
            <a:r>
              <a:rPr lang="en-US" dirty="0">
                <a:solidFill>
                  <a:srgbClr val="003DCC"/>
                </a:solidFill>
              </a:rPr>
              <a:t>then</a:t>
            </a:r>
            <a:r>
              <a:rPr lang="en-US" dirty="0"/>
              <a:t> </a:t>
            </a:r>
            <a:r>
              <a:rPr lang="en-US" dirty="0">
                <a:solidFill>
                  <a:srgbClr val="D90B00"/>
                </a:solidFill>
              </a:rPr>
              <a:t>1</a:t>
            </a:r>
            <a:r>
              <a:rPr lang="en-US" dirty="0"/>
              <a:t> </a:t>
            </a:r>
            <a:r>
              <a:rPr lang="en-US" dirty="0">
                <a:solidFill>
                  <a:srgbClr val="003DCC"/>
                </a:solidFill>
              </a:rPr>
              <a:t>else</a:t>
            </a:r>
            <a:r>
              <a:rPr lang="en-US" dirty="0"/>
              <a:t> </a:t>
            </a:r>
            <a:r>
              <a:rPr lang="en-US" dirty="0" err="1"/>
              <a:t>m</a:t>
            </a:r>
            <a:r>
              <a:rPr lang="en-US" sz="2400" dirty="0" err="1">
                <a:solidFill>
                  <a:srgbClr val="FF2712"/>
                </a:solidFill>
                <a:cs typeface="Papyrus"/>
              </a:rPr>
              <a:t>×</a:t>
            </a:r>
            <a:r>
              <a:rPr lang="en-US" dirty="0" err="1">
                <a:solidFill>
                  <a:srgbClr val="3F691E"/>
                </a:solidFill>
              </a:rPr>
              <a:t>e</a:t>
            </a:r>
            <a:r>
              <a:rPr lang="en-US" dirty="0"/>
              <a:t>(m,n</a:t>
            </a:r>
            <a:r>
              <a:rPr lang="en-US" dirty="0">
                <a:solidFill>
                  <a:srgbClr val="D90B00"/>
                </a:solidFill>
                <a:latin typeface="Papyrus"/>
                <a:cs typeface="Papyrus"/>
                <a:sym typeface="Arial" charset="0"/>
              </a:rPr>
              <a:t>−</a:t>
            </a:r>
            <a:r>
              <a:rPr lang="en-US" dirty="0">
                <a:solidFill>
                  <a:srgbClr val="D90B00"/>
                </a:solidFill>
              </a:rPr>
              <a:t>1</a:t>
            </a:r>
            <a:r>
              <a:rPr lang="en-US" dirty="0"/>
              <a:t>)</a:t>
            </a:r>
          </a:p>
        </p:txBody>
      </p:sp>
    </p:spTree>
  </p:cSld>
  <p:clrMapOvr>
    <a:masterClrMapping/>
  </p:clrMapOvr>
  <p:transition xmlns:p14="http://schemas.microsoft.com/office/powerpoint/2010/mai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
          <p:cNvSpPr>
            <a:spLocks noChangeArrowheads="1"/>
          </p:cNvSpPr>
          <p:nvPr>
            <p:ph type="title"/>
          </p:nvPr>
        </p:nvSpPr>
        <p:spPr>
          <a:ln/>
        </p:spPr>
        <p:txBody>
          <a:bodyPr/>
          <a:lstStyle/>
          <a:p>
            <a:r>
              <a:rPr lang="en-US"/>
              <a:t>Evaluations</a:t>
            </a:r>
          </a:p>
        </p:txBody>
      </p:sp>
      <p:sp>
        <p:nvSpPr>
          <p:cNvPr id="424962" name="Rectangle 2"/>
          <p:cNvSpPr>
            <a:spLocks noChangeArrowheads="1"/>
          </p:cNvSpPr>
          <p:nvPr>
            <p:ph type="body" idx="1"/>
          </p:nvPr>
        </p:nvSpPr>
        <p:spPr>
          <a:xfrm>
            <a:off x="1270000" y="2057400"/>
            <a:ext cx="10464800" cy="7327900"/>
          </a:xfrm>
          <a:ln/>
        </p:spPr>
        <p:txBody>
          <a:bodyPr/>
          <a:lstStyle/>
          <a:p>
            <a:pPr marL="889000">
              <a:lnSpc>
                <a:spcPct val="80000"/>
              </a:lnSpc>
            </a:pPr>
            <a:r>
              <a:rPr lang="en-US" dirty="0">
                <a:cs typeface="Zapf Dingbats" charset="0"/>
              </a:rPr>
              <a:t>if(</a:t>
            </a:r>
            <a:r>
              <a:rPr lang="en-US" dirty="0" err="1">
                <a:cs typeface="Zapf Dingbats" charset="0"/>
              </a:rPr>
              <a:t>T,x,y</a:t>
            </a:r>
            <a:r>
              <a:rPr lang="en-US" dirty="0">
                <a:cs typeface="Zapf Dingbats" charset="0"/>
              </a:rPr>
              <a:t>) ➯ x</a:t>
            </a:r>
            <a:endParaRPr lang="en-US" dirty="0"/>
          </a:p>
          <a:p>
            <a:pPr marL="889000">
              <a:lnSpc>
                <a:spcPct val="80000"/>
              </a:lnSpc>
            </a:pPr>
            <a:r>
              <a:rPr lang="en-US" dirty="0">
                <a:cs typeface="Zapf Dingbats" charset="0"/>
              </a:rPr>
              <a:t>if(</a:t>
            </a:r>
            <a:r>
              <a:rPr lang="en-US" dirty="0" err="1">
                <a:cs typeface="Zapf Dingbats" charset="0"/>
              </a:rPr>
              <a:t>F,x,y</a:t>
            </a:r>
            <a:r>
              <a:rPr lang="en-US" dirty="0">
                <a:cs typeface="Zapf Dingbats" charset="0"/>
              </a:rPr>
              <a:t>) ➯ y</a:t>
            </a:r>
            <a:endParaRPr lang="en-US" dirty="0"/>
          </a:p>
          <a:p>
            <a:pPr marL="889000">
              <a:lnSpc>
                <a:spcPct val="80000"/>
              </a:lnSpc>
            </a:pPr>
            <a:r>
              <a:rPr lang="en-US" dirty="0">
                <a:cs typeface="Zapf Dingbats" charset="0"/>
              </a:rPr>
              <a:t>if(</a:t>
            </a:r>
            <a:r>
              <a:rPr lang="en-US" dirty="0" err="1">
                <a:cs typeface="Zapf Dingbats" charset="0"/>
              </a:rPr>
              <a:t>c,x,y</a:t>
            </a:r>
            <a:r>
              <a:rPr lang="en-US" dirty="0">
                <a:cs typeface="Zapf Dingbats" charset="0"/>
              </a:rPr>
              <a:t>) ➯ if(c</a:t>
            </a:r>
            <a:r>
              <a:rPr lang="ja-JP" altLang="en-US" dirty="0">
                <a:latin typeface="Papyrus"/>
                <a:cs typeface="Zapf Dingbats" charset="0"/>
              </a:rPr>
              <a:t>’</a:t>
            </a:r>
            <a:r>
              <a:rPr lang="en-US" dirty="0">
                <a:cs typeface="Zapf Dingbats" charset="0"/>
              </a:rPr>
              <a:t>,</a:t>
            </a:r>
            <a:r>
              <a:rPr lang="en-US" dirty="0" err="1">
                <a:cs typeface="Zapf Dingbats" charset="0"/>
              </a:rPr>
              <a:t>x,y</a:t>
            </a:r>
            <a:r>
              <a:rPr lang="en-US" dirty="0">
                <a:cs typeface="Zapf Dingbats" charset="0"/>
              </a:rPr>
              <a:t>)</a:t>
            </a:r>
            <a:endParaRPr lang="en-US" dirty="0"/>
          </a:p>
          <a:p>
            <a:pPr marL="889000">
              <a:lnSpc>
                <a:spcPct val="80000"/>
              </a:lnSpc>
            </a:pPr>
            <a:r>
              <a:rPr lang="en-US" dirty="0">
                <a:cs typeface="Zapf Dingbats" charset="0"/>
              </a:rPr>
              <a:t>f(</a:t>
            </a:r>
            <a:r>
              <a:rPr lang="en-US" dirty="0" err="1">
                <a:cs typeface="Zapf Dingbats" charset="0"/>
              </a:rPr>
              <a:t>x,y</a:t>
            </a:r>
            <a:r>
              <a:rPr lang="en-US" dirty="0">
                <a:cs typeface="Zapf Dingbats" charset="0"/>
              </a:rPr>
              <a:t>) ➯ t[</a:t>
            </a:r>
            <a:r>
              <a:rPr lang="en-US" dirty="0" err="1">
                <a:cs typeface="Zapf Dingbats" charset="0"/>
              </a:rPr>
              <a:t>x,y</a:t>
            </a:r>
            <a:r>
              <a:rPr lang="en-US" dirty="0">
                <a:cs typeface="Zapf Dingbats" charset="0"/>
              </a:rPr>
              <a:t>]</a:t>
            </a:r>
            <a:endParaRPr lang="en-US" dirty="0"/>
          </a:p>
          <a:p>
            <a:pPr marL="889000">
              <a:lnSpc>
                <a:spcPct val="80000"/>
              </a:lnSpc>
            </a:pPr>
            <a:r>
              <a:rPr lang="en-US" dirty="0">
                <a:cs typeface="Zapf Dingbats" charset="0"/>
              </a:rPr>
              <a:t>f(</a:t>
            </a:r>
            <a:r>
              <a:rPr lang="en-US" dirty="0" err="1">
                <a:cs typeface="Zapf Dingbats" charset="0"/>
              </a:rPr>
              <a:t>x,y</a:t>
            </a:r>
            <a:r>
              <a:rPr lang="en-US" dirty="0">
                <a:cs typeface="Zapf Dingbats" charset="0"/>
              </a:rPr>
              <a:t>) ➯ f(x</a:t>
            </a:r>
            <a:r>
              <a:rPr lang="ja-JP" altLang="en-US" dirty="0">
                <a:latin typeface="Papyrus"/>
                <a:cs typeface="Zapf Dingbats" charset="0"/>
              </a:rPr>
              <a:t>’</a:t>
            </a:r>
            <a:r>
              <a:rPr lang="en-US" dirty="0">
                <a:cs typeface="Zapf Dingbats" charset="0"/>
              </a:rPr>
              <a:t>,y)</a:t>
            </a:r>
            <a:endParaRPr lang="en-US" dirty="0"/>
          </a:p>
          <a:p>
            <a:pPr marL="889000">
              <a:lnSpc>
                <a:spcPct val="80000"/>
              </a:lnSpc>
            </a:pPr>
            <a:r>
              <a:rPr lang="en-US" dirty="0">
                <a:cs typeface="Zapf Dingbats" charset="0"/>
              </a:rPr>
              <a:t>f(</a:t>
            </a:r>
            <a:r>
              <a:rPr lang="en-US" dirty="0" err="1">
                <a:cs typeface="Zapf Dingbats" charset="0"/>
              </a:rPr>
              <a:t>x,y</a:t>
            </a:r>
            <a:r>
              <a:rPr lang="en-US" dirty="0">
                <a:cs typeface="Zapf Dingbats" charset="0"/>
              </a:rPr>
              <a:t>) ➯ f(</a:t>
            </a:r>
            <a:r>
              <a:rPr lang="en-US" dirty="0" err="1">
                <a:cs typeface="Zapf Dingbats" charset="0"/>
              </a:rPr>
              <a:t>x,y</a:t>
            </a:r>
            <a:r>
              <a:rPr lang="ja-JP" altLang="en-US" dirty="0">
                <a:latin typeface="Papyrus"/>
                <a:cs typeface="Zapf Dingbats" charset="0"/>
              </a:rPr>
              <a:t>’</a:t>
            </a:r>
            <a:r>
              <a:rPr lang="en-US" dirty="0">
                <a:cs typeface="Zapf Dingbats" charset="0"/>
              </a:rPr>
              <a:t>)</a:t>
            </a:r>
            <a:endParaRPr lang="en-US" dirty="0"/>
          </a:p>
        </p:txBody>
      </p:sp>
    </p:spTree>
  </p:cSld>
  <p:clrMapOvr>
    <a:masterClrMapping/>
  </p:clrMapOvr>
  <p:transition xmlns:p14="http://schemas.microsoft.com/office/powerpoint/2010/mai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
          <p:cNvSpPr>
            <a:spLocks noChangeArrowheads="1"/>
          </p:cNvSpPr>
          <p:nvPr>
            <p:ph type="title"/>
          </p:nvPr>
        </p:nvSpPr>
        <p:spPr>
          <a:ln/>
        </p:spPr>
        <p:txBody>
          <a:bodyPr/>
          <a:lstStyle/>
          <a:p>
            <a:r>
              <a:rPr lang="en-US">
                <a:solidFill>
                  <a:srgbClr val="D90B00"/>
                </a:solidFill>
              </a:rPr>
              <a:t>Inner</a:t>
            </a:r>
            <a:r>
              <a:rPr lang="en-US"/>
              <a:t>/</a:t>
            </a:r>
            <a:r>
              <a:rPr lang="en-US">
                <a:solidFill>
                  <a:srgbClr val="0044FE"/>
                </a:solidFill>
              </a:rPr>
              <a:t>Outer</a:t>
            </a:r>
          </a:p>
        </p:txBody>
      </p:sp>
      <p:sp>
        <p:nvSpPr>
          <p:cNvPr id="425986" name="Rectangle 2"/>
          <p:cNvSpPr>
            <a:spLocks noChangeArrowheads="1"/>
          </p:cNvSpPr>
          <p:nvPr>
            <p:ph type="body" idx="1"/>
          </p:nvPr>
        </p:nvSpPr>
        <p:spPr>
          <a:xfrm>
            <a:off x="1270000" y="2057400"/>
            <a:ext cx="10464800" cy="7327900"/>
          </a:xfrm>
          <a:ln/>
        </p:spPr>
        <p:txBody>
          <a:bodyPr/>
          <a:lstStyle/>
          <a:p>
            <a:pPr marL="889000">
              <a:lnSpc>
                <a:spcPct val="80000"/>
              </a:lnSpc>
            </a:pPr>
            <a:r>
              <a:rPr lang="en-US" dirty="0">
                <a:cs typeface="Zapf Dingbats" charset="0"/>
              </a:rPr>
              <a:t>if(</a:t>
            </a:r>
            <a:r>
              <a:rPr lang="en-US" dirty="0" err="1">
                <a:cs typeface="Zapf Dingbats" charset="0"/>
              </a:rPr>
              <a:t>T,x,y</a:t>
            </a:r>
            <a:r>
              <a:rPr lang="en-US" dirty="0">
                <a:cs typeface="Zapf Dingbats" charset="0"/>
              </a:rPr>
              <a:t>) ➯ x</a:t>
            </a:r>
            <a:endParaRPr lang="en-US" dirty="0"/>
          </a:p>
          <a:p>
            <a:pPr marL="889000">
              <a:lnSpc>
                <a:spcPct val="80000"/>
              </a:lnSpc>
            </a:pPr>
            <a:r>
              <a:rPr lang="en-US" dirty="0">
                <a:cs typeface="Zapf Dingbats" charset="0"/>
              </a:rPr>
              <a:t>if(</a:t>
            </a:r>
            <a:r>
              <a:rPr lang="en-US" dirty="0" err="1">
                <a:cs typeface="Zapf Dingbats" charset="0"/>
              </a:rPr>
              <a:t>F,x,y</a:t>
            </a:r>
            <a:r>
              <a:rPr lang="en-US" dirty="0">
                <a:cs typeface="Zapf Dingbats" charset="0"/>
              </a:rPr>
              <a:t>) ➯ y</a:t>
            </a:r>
            <a:endParaRPr lang="en-US" dirty="0"/>
          </a:p>
          <a:p>
            <a:pPr marL="889000">
              <a:lnSpc>
                <a:spcPct val="80000"/>
              </a:lnSpc>
            </a:pPr>
            <a:r>
              <a:rPr lang="en-US" dirty="0">
                <a:cs typeface="Zapf Dingbats" charset="0"/>
              </a:rPr>
              <a:t>if(</a:t>
            </a:r>
            <a:r>
              <a:rPr lang="en-US" dirty="0" err="1">
                <a:cs typeface="Zapf Dingbats" charset="0"/>
              </a:rPr>
              <a:t>c,x,y</a:t>
            </a:r>
            <a:r>
              <a:rPr lang="en-US" dirty="0">
                <a:cs typeface="Zapf Dingbats" charset="0"/>
              </a:rPr>
              <a:t>) ➯ if(c</a:t>
            </a:r>
            <a:r>
              <a:rPr lang="ja-JP" altLang="en-US" dirty="0">
                <a:latin typeface="Papyrus"/>
                <a:cs typeface="Zapf Dingbats" charset="0"/>
              </a:rPr>
              <a:t>’</a:t>
            </a:r>
            <a:r>
              <a:rPr lang="en-US" dirty="0">
                <a:cs typeface="Zapf Dingbats" charset="0"/>
              </a:rPr>
              <a:t>,</a:t>
            </a:r>
            <a:r>
              <a:rPr lang="en-US" dirty="0" err="1">
                <a:cs typeface="Zapf Dingbats" charset="0"/>
              </a:rPr>
              <a:t>x,y</a:t>
            </a:r>
            <a:r>
              <a:rPr lang="en-US" dirty="0">
                <a:cs typeface="Zapf Dingbats" charset="0"/>
              </a:rPr>
              <a:t>)</a:t>
            </a:r>
            <a:endParaRPr lang="en-US" dirty="0"/>
          </a:p>
          <a:p>
            <a:pPr marL="889000">
              <a:lnSpc>
                <a:spcPct val="80000"/>
              </a:lnSpc>
            </a:pPr>
            <a:r>
              <a:rPr lang="en-US" dirty="0"/>
              <a:t>f(</a:t>
            </a:r>
            <a:r>
              <a:rPr lang="en-US" dirty="0" err="1"/>
              <a:t>x,y</a:t>
            </a:r>
            <a:r>
              <a:rPr lang="en-US" dirty="0"/>
              <a:t>) </a:t>
            </a:r>
            <a:r>
              <a:rPr lang="en-US" dirty="0">
                <a:solidFill>
                  <a:srgbClr val="003DCC"/>
                </a:solidFill>
                <a:cs typeface="Zapf Dingbats" charset="0"/>
              </a:rPr>
              <a:t>➯</a:t>
            </a:r>
            <a:r>
              <a:rPr lang="en-US" dirty="0"/>
              <a:t> t[</a:t>
            </a:r>
            <a:r>
              <a:rPr lang="en-US" dirty="0" err="1"/>
              <a:t>x,y</a:t>
            </a:r>
            <a:r>
              <a:rPr lang="en-US" dirty="0"/>
              <a:t>]</a:t>
            </a:r>
          </a:p>
          <a:p>
            <a:pPr marL="889000">
              <a:lnSpc>
                <a:spcPct val="80000"/>
              </a:lnSpc>
            </a:pPr>
            <a:r>
              <a:rPr lang="en-US" dirty="0"/>
              <a:t>f(</a:t>
            </a:r>
            <a:r>
              <a:rPr lang="en-US" dirty="0" err="1"/>
              <a:t>x,y</a:t>
            </a:r>
            <a:r>
              <a:rPr lang="en-US" dirty="0"/>
              <a:t>) </a:t>
            </a:r>
            <a:r>
              <a:rPr lang="en-US" dirty="0">
                <a:solidFill>
                  <a:srgbClr val="FF2712"/>
                </a:solidFill>
                <a:cs typeface="Zapf Dingbats" charset="0"/>
              </a:rPr>
              <a:t>➯</a:t>
            </a:r>
            <a:r>
              <a:rPr lang="en-US" dirty="0"/>
              <a:t> f(x</a:t>
            </a:r>
            <a:r>
              <a:rPr lang="ja-JP" altLang="en-US" dirty="0">
                <a:latin typeface="Papyrus"/>
              </a:rPr>
              <a:t>’</a:t>
            </a:r>
            <a:r>
              <a:rPr lang="en-US" dirty="0"/>
              <a:t>,y)</a:t>
            </a:r>
          </a:p>
          <a:p>
            <a:pPr marL="889000">
              <a:lnSpc>
                <a:spcPct val="80000"/>
              </a:lnSpc>
            </a:pPr>
            <a:r>
              <a:rPr lang="en-US" dirty="0"/>
              <a:t>f(</a:t>
            </a:r>
            <a:r>
              <a:rPr lang="en-US" dirty="0" err="1"/>
              <a:t>x,y</a:t>
            </a:r>
            <a:r>
              <a:rPr lang="en-US" dirty="0"/>
              <a:t>) </a:t>
            </a:r>
            <a:r>
              <a:rPr lang="en-US" dirty="0">
                <a:solidFill>
                  <a:srgbClr val="FF2712"/>
                </a:solidFill>
                <a:cs typeface="Zapf Dingbats" charset="0"/>
              </a:rPr>
              <a:t>➯</a:t>
            </a:r>
            <a:r>
              <a:rPr lang="en-US" dirty="0"/>
              <a:t> f(</a:t>
            </a:r>
            <a:r>
              <a:rPr lang="en-US" dirty="0" err="1"/>
              <a:t>x,y</a:t>
            </a:r>
            <a:r>
              <a:rPr lang="ja-JP" altLang="en-US" dirty="0">
                <a:latin typeface="Papyrus"/>
              </a:rPr>
              <a:t>’</a:t>
            </a:r>
            <a:r>
              <a:rPr lang="en-US" dirty="0"/>
              <a:t>)</a:t>
            </a:r>
          </a:p>
        </p:txBody>
      </p:sp>
    </p:spTree>
  </p:cSld>
  <p:clrMapOvr>
    <a:masterClrMapping/>
  </p:clrMapOvr>
  <p:transition xmlns:p14="http://schemas.microsoft.com/office/powerpoint/2010/mai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1"/>
          <p:cNvSpPr>
            <a:spLocks noChangeArrowheads="1"/>
          </p:cNvSpPr>
          <p:nvPr>
            <p:ph type="title"/>
          </p:nvPr>
        </p:nvSpPr>
        <p:spPr>
          <a:ln/>
        </p:spPr>
        <p:txBody>
          <a:bodyPr/>
          <a:lstStyle/>
          <a:p>
            <a:r>
              <a:rPr lang="en-US"/>
              <a:t>Inner &amp; Outer</a:t>
            </a:r>
          </a:p>
        </p:txBody>
      </p:sp>
      <p:sp>
        <p:nvSpPr>
          <p:cNvPr id="427010" name="Rectangle 2"/>
          <p:cNvSpPr>
            <a:spLocks noChangeArrowheads="1"/>
          </p:cNvSpPr>
          <p:nvPr>
            <p:ph type="body" idx="1"/>
          </p:nvPr>
        </p:nvSpPr>
        <p:spPr>
          <a:ln/>
        </p:spPr>
        <p:txBody>
          <a:bodyPr/>
          <a:lstStyle/>
          <a:p>
            <a:pPr marL="889000"/>
            <a:r>
              <a:rPr lang="en-US"/>
              <a:t>N: normative; nothing above</a:t>
            </a:r>
          </a:p>
          <a:p>
            <a:pPr marL="889000"/>
            <a:r>
              <a:rPr lang="en-US"/>
              <a:t>A: applicative; nothing below</a:t>
            </a:r>
          </a:p>
          <a:p>
            <a:pPr marL="889000"/>
            <a:r>
              <a:rPr lang="en-US"/>
              <a:t>I: inner; something above (not normal)</a:t>
            </a:r>
          </a:p>
          <a:p>
            <a:pPr marL="889000"/>
            <a:r>
              <a:rPr lang="en-US"/>
              <a:t>O: outer; something below</a:t>
            </a:r>
          </a:p>
        </p:txBody>
      </p:sp>
    </p:spTree>
  </p:cSld>
  <p:clrMapOvr>
    <a:masterClrMapping/>
  </p:clrMapOvr>
  <p:transition xmlns:p14="http://schemas.microsoft.com/office/powerpoint/2010/mai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
          <p:cNvSpPr>
            <a:spLocks noChangeArrowheads="1"/>
          </p:cNvSpPr>
          <p:nvPr>
            <p:ph type="title"/>
          </p:nvPr>
        </p:nvSpPr>
        <p:spPr>
          <a:ln/>
        </p:spPr>
        <p:txBody>
          <a:bodyPr/>
          <a:lstStyle/>
          <a:p>
            <a:r>
              <a:rPr lang="en-US"/>
              <a:t>91 Example</a:t>
            </a:r>
          </a:p>
        </p:txBody>
      </p:sp>
      <p:sp>
        <p:nvSpPr>
          <p:cNvPr id="428034" name="Rectangle 2"/>
          <p:cNvSpPr>
            <a:spLocks noChangeArrowheads="1"/>
          </p:cNvSpPr>
          <p:nvPr>
            <p:ph type="body" idx="1"/>
          </p:nvPr>
        </p:nvSpPr>
        <p:spPr>
          <a:ln/>
        </p:spPr>
        <p:txBody>
          <a:bodyPr/>
          <a:lstStyle/>
          <a:p>
            <a:pPr marL="571500" indent="-304800"/>
            <a:r>
              <a:rPr lang="en-US"/>
              <a:t>f(x) := if x&gt;100</a:t>
            </a:r>
          </a:p>
          <a:p>
            <a:pPr marL="571500" indent="-304800"/>
            <a:r>
              <a:rPr lang="en-US"/>
              <a:t>                    then x-10</a:t>
            </a:r>
          </a:p>
          <a:p>
            <a:pPr marL="571500" indent="-304800"/>
            <a:r>
              <a:rPr lang="en-US"/>
              <a:t>                    else f(f(x+11))</a:t>
            </a:r>
          </a:p>
        </p:txBody>
      </p:sp>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ph type="title"/>
          </p:nvPr>
        </p:nvSpPr>
        <p:spPr>
          <a:ln/>
        </p:spPr>
        <p:txBody>
          <a:bodyPr/>
          <a:lstStyle/>
          <a:p>
            <a:r>
              <a:rPr lang="en-US"/>
              <a:t>Termination</a:t>
            </a:r>
          </a:p>
        </p:txBody>
      </p:sp>
      <p:sp>
        <p:nvSpPr>
          <p:cNvPr id="21506" name="Rectangle 2"/>
          <p:cNvSpPr>
            <a:spLocks noChangeArrowheads="1"/>
          </p:cNvSpPr>
          <p:nvPr>
            <p:ph type="body" idx="1"/>
          </p:nvPr>
        </p:nvSpPr>
        <p:spPr>
          <a:xfrm>
            <a:off x="1270000" y="2768600"/>
            <a:ext cx="10464800" cy="6629400"/>
          </a:xfrm>
          <a:ln/>
        </p:spPr>
        <p:txBody>
          <a:bodyPr/>
          <a:lstStyle/>
          <a:p>
            <a:pPr marL="889000"/>
            <a:r>
              <a:rPr lang="en-US"/>
              <a:t>Algorithm Halts for All (Specified) Inputs</a:t>
            </a:r>
          </a:p>
          <a:p>
            <a:pPr marL="1333500" lvl="1"/>
            <a:r>
              <a:rPr lang="en-US"/>
              <a:t>Iterative Loops</a:t>
            </a:r>
          </a:p>
          <a:p>
            <a:pPr marL="1333500" lvl="1"/>
            <a:r>
              <a:rPr lang="en-US"/>
              <a:t>Nested Loops</a:t>
            </a:r>
          </a:p>
          <a:p>
            <a:pPr marL="1333500" lvl="1"/>
            <a:r>
              <a:rPr lang="en-US"/>
              <a:t>Recursive Loops</a:t>
            </a:r>
          </a:p>
          <a:p>
            <a:pPr marL="1333500" lvl="1"/>
            <a:r>
              <a:rPr lang="en-US"/>
              <a:t>Symbolic Computation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Line 1"/>
          <p:cNvSpPr>
            <a:spLocks noChangeShapeType="1"/>
          </p:cNvSpPr>
          <p:nvPr/>
        </p:nvSpPr>
        <p:spPr bwMode="auto">
          <a:xfrm>
            <a:off x="4051300" y="3767138"/>
            <a:ext cx="815975" cy="92710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0" name="Rectangle 2"/>
          <p:cNvSpPr>
            <a:spLocks/>
          </p:cNvSpPr>
          <p:nvPr/>
        </p:nvSpPr>
        <p:spPr bwMode="auto">
          <a:xfrm>
            <a:off x="0" y="382588"/>
            <a:ext cx="130048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nchor="ctr"/>
          <a:lstStyle/>
          <a:p>
            <a:r>
              <a:rPr lang="en-US" sz="6200" dirty="0">
                <a:solidFill>
                  <a:schemeClr val="tx1"/>
                </a:solidFill>
                <a:latin typeface="Papyrus"/>
                <a:ea typeface="ＭＳ Ｐゴシック" charset="0"/>
                <a:cs typeface="Papyrus"/>
                <a:sym typeface="Chalkduster" charset="0"/>
              </a:rPr>
              <a:t>Transition System</a:t>
            </a:r>
          </a:p>
        </p:txBody>
      </p:sp>
      <p:sp>
        <p:nvSpPr>
          <p:cNvPr id="58371" name="Oval 3"/>
          <p:cNvSpPr>
            <a:spLocks/>
          </p:cNvSpPr>
          <p:nvPr/>
        </p:nvSpPr>
        <p:spPr bwMode="auto">
          <a:xfrm>
            <a:off x="3633788" y="3355975"/>
            <a:ext cx="512762"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72" name="Oval 4"/>
          <p:cNvSpPr>
            <a:spLocks/>
          </p:cNvSpPr>
          <p:nvPr/>
        </p:nvSpPr>
        <p:spPr bwMode="auto">
          <a:xfrm>
            <a:off x="4760913" y="3355975"/>
            <a:ext cx="512762"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73" name="Oval 5"/>
          <p:cNvSpPr>
            <a:spLocks/>
          </p:cNvSpPr>
          <p:nvPr/>
        </p:nvSpPr>
        <p:spPr bwMode="auto">
          <a:xfrm>
            <a:off x="5892800" y="3355975"/>
            <a:ext cx="511175"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74" name="Oval 6"/>
          <p:cNvSpPr>
            <a:spLocks/>
          </p:cNvSpPr>
          <p:nvPr/>
        </p:nvSpPr>
        <p:spPr bwMode="auto">
          <a:xfrm>
            <a:off x="7112000" y="3355975"/>
            <a:ext cx="511175"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75" name="Oval 7"/>
          <p:cNvSpPr>
            <a:spLocks/>
          </p:cNvSpPr>
          <p:nvPr/>
        </p:nvSpPr>
        <p:spPr bwMode="auto">
          <a:xfrm>
            <a:off x="8242300" y="3355975"/>
            <a:ext cx="512763"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76" name="Oval 8"/>
          <p:cNvSpPr>
            <a:spLocks/>
          </p:cNvSpPr>
          <p:nvPr/>
        </p:nvSpPr>
        <p:spPr bwMode="auto">
          <a:xfrm>
            <a:off x="9369425" y="3355975"/>
            <a:ext cx="512763" cy="512763"/>
          </a:xfrm>
          <a:prstGeom prst="ellipse">
            <a:avLst/>
          </a:prstGeom>
          <a:solidFill>
            <a:srgbClr val="BBE0E3"/>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77" name="Oval 9"/>
          <p:cNvSpPr>
            <a:spLocks/>
          </p:cNvSpPr>
          <p:nvPr/>
        </p:nvSpPr>
        <p:spPr bwMode="auto">
          <a:xfrm>
            <a:off x="4760913" y="4584700"/>
            <a:ext cx="512762" cy="511175"/>
          </a:xfrm>
          <a:prstGeom prst="ellipse">
            <a:avLst/>
          </a:prstGeom>
          <a:solidFill>
            <a:srgbClr val="FFFFFF"/>
          </a:solidFill>
          <a:ln w="9525" cap="flat">
            <a:solidFill>
              <a:srgbClr val="D90B00"/>
            </a:solidFill>
            <a:prstDash val="solid"/>
            <a:round/>
            <a:headEnd type="none" w="med" len="med"/>
            <a:tailEnd type="none" w="med" len="med"/>
          </a:ln>
        </p:spPr>
        <p:txBody>
          <a:bodyPr lIns="0" tIns="0" rIns="0" bIns="0"/>
          <a:lstStyle/>
          <a:p>
            <a:endParaRPr lang="en-US"/>
          </a:p>
        </p:txBody>
      </p:sp>
      <p:sp>
        <p:nvSpPr>
          <p:cNvPr id="58378" name="Oval 10"/>
          <p:cNvSpPr>
            <a:spLocks/>
          </p:cNvSpPr>
          <p:nvPr/>
        </p:nvSpPr>
        <p:spPr bwMode="auto">
          <a:xfrm>
            <a:off x="5892800" y="4584700"/>
            <a:ext cx="511175"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79" name="Oval 11"/>
          <p:cNvSpPr>
            <a:spLocks/>
          </p:cNvSpPr>
          <p:nvPr/>
        </p:nvSpPr>
        <p:spPr bwMode="auto">
          <a:xfrm>
            <a:off x="7112000" y="4584700"/>
            <a:ext cx="511175"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0" name="Oval 12"/>
          <p:cNvSpPr>
            <a:spLocks/>
          </p:cNvSpPr>
          <p:nvPr/>
        </p:nvSpPr>
        <p:spPr bwMode="auto">
          <a:xfrm>
            <a:off x="9369425" y="4584700"/>
            <a:ext cx="512763"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1" name="Oval 13"/>
          <p:cNvSpPr>
            <a:spLocks/>
          </p:cNvSpPr>
          <p:nvPr/>
        </p:nvSpPr>
        <p:spPr bwMode="auto">
          <a:xfrm>
            <a:off x="4760913" y="5816600"/>
            <a:ext cx="512762"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2" name="Oval 14"/>
          <p:cNvSpPr>
            <a:spLocks/>
          </p:cNvSpPr>
          <p:nvPr/>
        </p:nvSpPr>
        <p:spPr bwMode="auto">
          <a:xfrm>
            <a:off x="5892800" y="5816600"/>
            <a:ext cx="511175"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3" name="Oval 15"/>
          <p:cNvSpPr>
            <a:spLocks/>
          </p:cNvSpPr>
          <p:nvPr/>
        </p:nvSpPr>
        <p:spPr bwMode="auto">
          <a:xfrm>
            <a:off x="8242300" y="5816600"/>
            <a:ext cx="512763"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4" name="Oval 16"/>
          <p:cNvSpPr>
            <a:spLocks/>
          </p:cNvSpPr>
          <p:nvPr/>
        </p:nvSpPr>
        <p:spPr bwMode="auto">
          <a:xfrm>
            <a:off x="9369425" y="5816600"/>
            <a:ext cx="512763" cy="511175"/>
          </a:xfrm>
          <a:prstGeom prst="ellipse">
            <a:avLst/>
          </a:prstGeom>
          <a:noFill/>
          <a:ln w="9525"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5" name="Oval 17"/>
          <p:cNvSpPr>
            <a:spLocks/>
          </p:cNvSpPr>
          <p:nvPr/>
        </p:nvSpPr>
        <p:spPr bwMode="auto">
          <a:xfrm>
            <a:off x="4760913" y="7146925"/>
            <a:ext cx="512762" cy="512763"/>
          </a:xfrm>
          <a:prstGeom prst="ellipse">
            <a:avLst/>
          </a:prstGeom>
          <a:solidFill>
            <a:srgbClr val="F491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86" name="Oval 18"/>
          <p:cNvSpPr>
            <a:spLocks/>
          </p:cNvSpPr>
          <p:nvPr/>
        </p:nvSpPr>
        <p:spPr bwMode="auto">
          <a:xfrm>
            <a:off x="7013575" y="7146925"/>
            <a:ext cx="512763" cy="512763"/>
          </a:xfrm>
          <a:prstGeom prst="ellipse">
            <a:avLst/>
          </a:prstGeom>
          <a:solidFill>
            <a:srgbClr val="F491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8387" name="Line 19"/>
          <p:cNvSpPr>
            <a:spLocks noChangeShapeType="1"/>
          </p:cNvSpPr>
          <p:nvPr/>
        </p:nvSpPr>
        <p:spPr bwMode="auto">
          <a:xfrm>
            <a:off x="4965700" y="3868738"/>
            <a:ext cx="0" cy="7175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8" name="Line 20"/>
          <p:cNvSpPr>
            <a:spLocks noChangeShapeType="1"/>
          </p:cNvSpPr>
          <p:nvPr/>
        </p:nvSpPr>
        <p:spPr bwMode="auto">
          <a:xfrm>
            <a:off x="4965700" y="5099050"/>
            <a:ext cx="0" cy="715963"/>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89" name="Line 21"/>
          <p:cNvSpPr>
            <a:spLocks noChangeShapeType="1"/>
          </p:cNvSpPr>
          <p:nvPr/>
        </p:nvSpPr>
        <p:spPr bwMode="auto">
          <a:xfrm>
            <a:off x="4965700" y="6327775"/>
            <a:ext cx="0" cy="8191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0" name="Line 22"/>
          <p:cNvSpPr>
            <a:spLocks noChangeShapeType="1"/>
          </p:cNvSpPr>
          <p:nvPr/>
        </p:nvSpPr>
        <p:spPr bwMode="auto">
          <a:xfrm>
            <a:off x="6092825" y="3868738"/>
            <a:ext cx="0" cy="7175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1" name="Line 23"/>
          <p:cNvSpPr>
            <a:spLocks noChangeShapeType="1"/>
          </p:cNvSpPr>
          <p:nvPr/>
        </p:nvSpPr>
        <p:spPr bwMode="auto">
          <a:xfrm>
            <a:off x="6092825" y="5097463"/>
            <a:ext cx="0" cy="7175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2" name="Line 24"/>
          <p:cNvSpPr>
            <a:spLocks noChangeShapeType="1"/>
          </p:cNvSpPr>
          <p:nvPr/>
        </p:nvSpPr>
        <p:spPr bwMode="auto">
          <a:xfrm>
            <a:off x="7321550" y="3868738"/>
            <a:ext cx="0" cy="7175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3" name="Line 25"/>
          <p:cNvSpPr>
            <a:spLocks noChangeShapeType="1"/>
          </p:cNvSpPr>
          <p:nvPr/>
        </p:nvSpPr>
        <p:spPr bwMode="auto">
          <a:xfrm>
            <a:off x="9574213" y="3868738"/>
            <a:ext cx="0" cy="7175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4" name="Line 26"/>
          <p:cNvSpPr>
            <a:spLocks noChangeShapeType="1"/>
          </p:cNvSpPr>
          <p:nvPr/>
        </p:nvSpPr>
        <p:spPr bwMode="auto">
          <a:xfrm>
            <a:off x="9574213" y="5099050"/>
            <a:ext cx="0" cy="719138"/>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5" name="Line 27"/>
          <p:cNvSpPr>
            <a:spLocks noChangeShapeType="1"/>
          </p:cNvSpPr>
          <p:nvPr/>
        </p:nvSpPr>
        <p:spPr bwMode="auto">
          <a:xfrm>
            <a:off x="9574213" y="6326188"/>
            <a:ext cx="0" cy="717550"/>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6" name="Line 28"/>
          <p:cNvSpPr>
            <a:spLocks noChangeShapeType="1"/>
          </p:cNvSpPr>
          <p:nvPr/>
        </p:nvSpPr>
        <p:spPr bwMode="auto">
          <a:xfrm>
            <a:off x="8447088" y="3868738"/>
            <a:ext cx="0" cy="1946275"/>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7" name="Line 29"/>
          <p:cNvSpPr>
            <a:spLocks noChangeShapeType="1"/>
          </p:cNvSpPr>
          <p:nvPr/>
        </p:nvSpPr>
        <p:spPr bwMode="auto">
          <a:xfrm>
            <a:off x="7321550" y="5097463"/>
            <a:ext cx="0" cy="2049462"/>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8" name="Line 30"/>
          <p:cNvSpPr>
            <a:spLocks noChangeShapeType="1"/>
          </p:cNvSpPr>
          <p:nvPr/>
        </p:nvSpPr>
        <p:spPr bwMode="auto">
          <a:xfrm flipH="1">
            <a:off x="7526338" y="6326188"/>
            <a:ext cx="927100" cy="1023937"/>
          </a:xfrm>
          <a:prstGeom prst="line">
            <a:avLst/>
          </a:prstGeom>
          <a:noFill/>
          <a:ln w="9525" cap="flat">
            <a:solidFill>
              <a:srgbClr val="D90B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399" name="Oval 31"/>
          <p:cNvSpPr>
            <a:spLocks/>
          </p:cNvSpPr>
          <p:nvPr/>
        </p:nvSpPr>
        <p:spPr bwMode="auto">
          <a:xfrm>
            <a:off x="9574213" y="7246938"/>
            <a:ext cx="101600" cy="103187"/>
          </a:xfrm>
          <a:prstGeom prst="ellipse">
            <a:avLst/>
          </a:prstGeom>
          <a:solidFill>
            <a:srgbClr val="000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8400" name="Oval 32"/>
          <p:cNvSpPr>
            <a:spLocks/>
          </p:cNvSpPr>
          <p:nvPr/>
        </p:nvSpPr>
        <p:spPr bwMode="auto">
          <a:xfrm>
            <a:off x="9574213" y="7454900"/>
            <a:ext cx="101600" cy="103188"/>
          </a:xfrm>
          <a:prstGeom prst="ellipse">
            <a:avLst/>
          </a:prstGeom>
          <a:solidFill>
            <a:srgbClr val="000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8401" name="Oval 33"/>
          <p:cNvSpPr>
            <a:spLocks/>
          </p:cNvSpPr>
          <p:nvPr/>
        </p:nvSpPr>
        <p:spPr bwMode="auto">
          <a:xfrm>
            <a:off x="9574213" y="7658100"/>
            <a:ext cx="101600" cy="103188"/>
          </a:xfrm>
          <a:prstGeom prst="ellipse">
            <a:avLst/>
          </a:prstGeom>
          <a:solidFill>
            <a:srgbClr val="000000"/>
          </a:solidFill>
          <a:ln w="9525" cap="flat">
            <a:solidFill>
              <a:srgbClr val="FFFF00"/>
            </a:solidFill>
            <a:prstDash val="solid"/>
            <a:round/>
            <a:headEnd type="none" w="med" len="med"/>
            <a:tailEnd type="none" w="med" len="med"/>
          </a:ln>
        </p:spPr>
        <p:txBody>
          <a:bodyPr lIns="0" tIns="0" rIns="0" bIns="0"/>
          <a:lstStyle/>
          <a:p>
            <a:endParaRPr lang="en-US"/>
          </a:p>
        </p:txBody>
      </p:sp>
      <p:sp>
        <p:nvSpPr>
          <p:cNvPr id="58402" name="Rectangle 34"/>
          <p:cNvSpPr>
            <a:spLocks/>
          </p:cNvSpPr>
          <p:nvPr/>
        </p:nvSpPr>
        <p:spPr bwMode="auto">
          <a:xfrm>
            <a:off x="2609850" y="3263900"/>
            <a:ext cx="1816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l"/>
            <a:r>
              <a:rPr lang="en-US" sz="3400" dirty="0">
                <a:solidFill>
                  <a:schemeClr val="tx1"/>
                </a:solidFill>
                <a:latin typeface="Papyrus"/>
                <a:ea typeface="ＭＳ Ｐゴシック" charset="0"/>
                <a:cs typeface="Papyrus"/>
                <a:sym typeface="Chalkduster" charset="0"/>
              </a:rPr>
              <a:t>I</a:t>
            </a:r>
          </a:p>
        </p:txBody>
      </p:sp>
      <p:sp>
        <p:nvSpPr>
          <p:cNvPr id="58403" name="Rectangle 35"/>
          <p:cNvSpPr>
            <a:spLocks/>
          </p:cNvSpPr>
          <p:nvPr/>
        </p:nvSpPr>
        <p:spPr bwMode="auto">
          <a:xfrm>
            <a:off x="2406650" y="7112000"/>
            <a:ext cx="736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pPr algn="l"/>
            <a:r>
              <a:rPr lang="en-US" sz="3400" dirty="0">
                <a:solidFill>
                  <a:schemeClr val="tx1"/>
                </a:solidFill>
                <a:latin typeface="Papyrus"/>
                <a:ea typeface="ＭＳ Ｐゴシック" charset="0"/>
                <a:cs typeface="Papyrus"/>
                <a:sym typeface="Chalkduster" charset="0"/>
              </a:rPr>
              <a:t>O</a:t>
            </a:r>
          </a:p>
        </p:txBody>
      </p:sp>
      <p:sp>
        <p:nvSpPr>
          <p:cNvPr id="58404" name="Rectangle 36"/>
          <p:cNvSpPr>
            <a:spLocks/>
          </p:cNvSpPr>
          <p:nvPr/>
        </p:nvSpPr>
        <p:spPr bwMode="auto">
          <a:xfrm>
            <a:off x="1687513" y="4995863"/>
            <a:ext cx="736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pPr algn="l"/>
            <a:r>
              <a:rPr lang="en-US" sz="4400" dirty="0">
                <a:solidFill>
                  <a:schemeClr val="tx1"/>
                </a:solidFill>
                <a:latin typeface="Papyrus"/>
                <a:ea typeface="ＭＳ Ｐゴシック" charset="0"/>
                <a:cs typeface="Papyrus"/>
                <a:sym typeface="Chalkduster" charset="0"/>
              </a:rPr>
              <a:t>Q</a:t>
            </a:r>
          </a:p>
        </p:txBody>
      </p:sp>
      <p:sp>
        <p:nvSpPr>
          <p:cNvPr id="58405" name="Line 37"/>
          <p:cNvSpPr>
            <a:spLocks noChangeShapeType="1"/>
          </p:cNvSpPr>
          <p:nvPr/>
        </p:nvSpPr>
        <p:spPr bwMode="auto">
          <a:xfrm>
            <a:off x="3822700" y="3822700"/>
            <a:ext cx="1270000" cy="1270000"/>
          </a:xfrm>
          <a:prstGeom prst="line">
            <a:avLst/>
          </a:prstGeom>
          <a:noFill/>
          <a:ln w="38100" cap="flat">
            <a:solidFill>
              <a:srgbClr val="D90B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406" name="Line 38"/>
          <p:cNvSpPr>
            <a:spLocks noChangeShapeType="1"/>
          </p:cNvSpPr>
          <p:nvPr/>
        </p:nvSpPr>
        <p:spPr bwMode="auto">
          <a:xfrm rot="10800000" flipH="1">
            <a:off x="3630613" y="4965700"/>
            <a:ext cx="1397000" cy="1430338"/>
          </a:xfrm>
          <a:prstGeom prst="line">
            <a:avLst/>
          </a:prstGeom>
          <a:noFill/>
          <a:ln w="38100" cap="flat">
            <a:solidFill>
              <a:srgbClr val="D90B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
          <p:cNvSpPr>
            <a:spLocks noChangeArrowheads="1"/>
          </p:cNvSpPr>
          <p:nvPr>
            <p:ph type="title"/>
          </p:nvPr>
        </p:nvSpPr>
        <p:spPr>
          <a:ln/>
        </p:spPr>
        <p:txBody>
          <a:bodyPr/>
          <a:lstStyle/>
          <a:p>
            <a:r>
              <a:rPr lang="en-US"/>
              <a:t>Example</a:t>
            </a:r>
          </a:p>
        </p:txBody>
      </p:sp>
      <p:sp>
        <p:nvSpPr>
          <p:cNvPr id="429058" name="Rectangle 2"/>
          <p:cNvSpPr>
            <a:spLocks noChangeArrowheads="1"/>
          </p:cNvSpPr>
          <p:nvPr>
            <p:ph type="body" idx="1"/>
          </p:nvPr>
        </p:nvSpPr>
        <p:spPr>
          <a:ln/>
        </p:spPr>
        <p:txBody>
          <a:bodyPr/>
          <a:lstStyle/>
          <a:p>
            <a:pPr marL="571500" indent="-304800"/>
            <a:r>
              <a:rPr lang="en-US"/>
              <a:t>f(x,y) := if x=0</a:t>
            </a:r>
          </a:p>
          <a:p>
            <a:pPr marL="571500" indent="-304800"/>
            <a:r>
              <a:rPr lang="en-US"/>
              <a:t>                    then 2</a:t>
            </a:r>
          </a:p>
          <a:p>
            <a:pPr marL="571500" indent="-304800"/>
            <a:r>
              <a:rPr lang="en-US"/>
              <a:t>                    else f(x-1,f(x+y,y))</a:t>
            </a:r>
          </a:p>
        </p:txBody>
      </p:sp>
    </p:spTree>
  </p:cSld>
  <p:clrMapOvr>
    <a:masterClrMapping/>
  </p:clrMapOvr>
  <p:transition xmlns:p14="http://schemas.microsoft.com/office/powerpoint/2010/mai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1"/>
          <p:cNvSpPr>
            <a:spLocks noChangeArrowheads="1"/>
          </p:cNvSpPr>
          <p:nvPr>
            <p:ph type="title"/>
          </p:nvPr>
        </p:nvSpPr>
        <p:spPr>
          <a:ln/>
        </p:spPr>
        <p:txBody>
          <a:bodyPr/>
          <a:lstStyle/>
          <a:p>
            <a:r>
              <a:rPr lang="en-US"/>
              <a:t>Example</a:t>
            </a:r>
          </a:p>
        </p:txBody>
      </p:sp>
      <p:sp>
        <p:nvSpPr>
          <p:cNvPr id="430082" name="Rectangle 2"/>
          <p:cNvSpPr>
            <a:spLocks noChangeArrowheads="1"/>
          </p:cNvSpPr>
          <p:nvPr>
            <p:ph type="body" idx="1"/>
          </p:nvPr>
        </p:nvSpPr>
        <p:spPr>
          <a:ln/>
        </p:spPr>
        <p:txBody>
          <a:bodyPr/>
          <a:lstStyle/>
          <a:p>
            <a:pPr marL="571500" indent="-304800"/>
            <a:r>
              <a:rPr lang="en-US"/>
              <a:t>f(x,y) := if x=0</a:t>
            </a:r>
          </a:p>
          <a:p>
            <a:pPr marL="571500" indent="-304800"/>
            <a:r>
              <a:rPr lang="en-US"/>
              <a:t>                    then 0</a:t>
            </a:r>
          </a:p>
          <a:p>
            <a:pPr marL="571500" indent="-304800"/>
            <a:r>
              <a:rPr lang="en-US"/>
              <a:t>                    else if x=1</a:t>
            </a:r>
          </a:p>
          <a:p>
            <a:pPr marL="571500" indent="-304800"/>
            <a:r>
              <a:rPr lang="en-US"/>
              <a:t>                             then f(0,f(1,y))</a:t>
            </a:r>
          </a:p>
          <a:p>
            <a:pPr marL="571500" indent="-304800"/>
            <a:r>
              <a:rPr lang="en-US"/>
              <a:t>                             else f(x-2,y+1)</a:t>
            </a:r>
          </a:p>
        </p:txBody>
      </p:sp>
    </p:spTree>
  </p:cSld>
  <p:clrMapOvr>
    <a:masterClrMapping/>
  </p:clrMapOvr>
  <p:transition xmlns:p14="http://schemas.microsoft.com/office/powerpoint/2010/mai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
          <p:cNvSpPr>
            <a:spLocks noChangeArrowheads="1"/>
          </p:cNvSpPr>
          <p:nvPr>
            <p:ph type="title"/>
          </p:nvPr>
        </p:nvSpPr>
        <p:spPr>
          <a:ln/>
        </p:spPr>
        <p:txBody>
          <a:bodyPr/>
          <a:lstStyle/>
          <a:p>
            <a:r>
              <a:rPr lang="en-US"/>
              <a:t>Example</a:t>
            </a:r>
          </a:p>
        </p:txBody>
      </p:sp>
      <p:sp>
        <p:nvSpPr>
          <p:cNvPr id="431106" name="Rectangle 2"/>
          <p:cNvSpPr>
            <a:spLocks noChangeArrowheads="1"/>
          </p:cNvSpPr>
          <p:nvPr>
            <p:ph type="body" idx="1"/>
          </p:nvPr>
        </p:nvSpPr>
        <p:spPr>
          <a:ln/>
        </p:spPr>
        <p:txBody>
          <a:bodyPr/>
          <a:lstStyle/>
          <a:p>
            <a:pPr marL="571500" indent="-304800"/>
            <a:r>
              <a:rPr lang="en-US"/>
              <a:t>f(1,1) = f(0,f(1,1)) = ???</a:t>
            </a:r>
          </a:p>
        </p:txBody>
      </p:sp>
    </p:spTree>
  </p:cSld>
  <p:clrMapOvr>
    <a:masterClrMapping/>
  </p:clrMapOvr>
  <p:transition xmlns:p14="http://schemas.microsoft.com/office/powerpoint/2010/mai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
          <p:cNvSpPr>
            <a:spLocks noChangeArrowheads="1"/>
          </p:cNvSpPr>
          <p:nvPr>
            <p:ph type="title"/>
          </p:nvPr>
        </p:nvSpPr>
        <p:spPr>
          <a:ln/>
        </p:spPr>
        <p:txBody>
          <a:bodyPr/>
          <a:lstStyle/>
          <a:p>
            <a:r>
              <a:rPr lang="en-US"/>
              <a:t>In vs. Out</a:t>
            </a:r>
          </a:p>
        </p:txBody>
      </p:sp>
      <p:sp>
        <p:nvSpPr>
          <p:cNvPr id="432130" name="Rectangle 2"/>
          <p:cNvSpPr>
            <a:spLocks noChangeArrowheads="1"/>
          </p:cNvSpPr>
          <p:nvPr>
            <p:ph type="body" idx="1"/>
          </p:nvPr>
        </p:nvSpPr>
        <p:spPr>
          <a:ln/>
        </p:spPr>
        <p:txBody>
          <a:bodyPr/>
          <a:lstStyle/>
          <a:p>
            <a:pPr marL="889000"/>
            <a:r>
              <a:rPr lang="en-US"/>
              <a:t>If any computation is terminating,                then </a:t>
            </a:r>
            <a:r>
              <a:rPr lang="en-US">
                <a:solidFill>
                  <a:srgbClr val="3B00A4"/>
                </a:solidFill>
              </a:rPr>
              <a:t>outermost (normal order)</a:t>
            </a:r>
            <a:r>
              <a:rPr lang="en-US"/>
              <a:t> is terminating. </a:t>
            </a:r>
          </a:p>
          <a:p>
            <a:pPr marL="889000"/>
            <a:r>
              <a:rPr lang="en-US"/>
              <a:t>If any computation is non-terminating, then </a:t>
            </a:r>
            <a:r>
              <a:rPr lang="en-US">
                <a:solidFill>
                  <a:srgbClr val="D90B00"/>
                </a:solidFill>
              </a:rPr>
              <a:t>innermost (applicative order) </a:t>
            </a:r>
            <a:r>
              <a:rPr lang="en-US"/>
              <a:t>is non-terminating.</a:t>
            </a:r>
          </a:p>
        </p:txBody>
      </p:sp>
    </p:spTree>
  </p:cSld>
  <p:clrMapOvr>
    <a:masterClrMapping/>
  </p:clrMapOvr>
  <p:transition xmlns:p14="http://schemas.microsoft.com/office/powerpoint/2010/mai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
          <p:cNvSpPr>
            <a:spLocks noChangeArrowheads="1"/>
          </p:cNvSpPr>
          <p:nvPr>
            <p:ph type="title"/>
          </p:nvPr>
        </p:nvSpPr>
        <p:spPr>
          <a:ln/>
        </p:spPr>
        <p:txBody>
          <a:bodyPr/>
          <a:lstStyle/>
          <a:p>
            <a:r>
              <a:rPr lang="en-US"/>
              <a:t>Normal is Very Good</a:t>
            </a:r>
          </a:p>
        </p:txBody>
      </p:sp>
      <p:sp>
        <p:nvSpPr>
          <p:cNvPr id="433154" name="Rectangle 2"/>
          <p:cNvSpPr>
            <a:spLocks noChangeArrowheads="1"/>
          </p:cNvSpPr>
          <p:nvPr>
            <p:ph type="body" idx="1"/>
          </p:nvPr>
        </p:nvSpPr>
        <p:spPr>
          <a:xfrm>
            <a:off x="1270000" y="2768600"/>
            <a:ext cx="10464800" cy="6426200"/>
          </a:xfrm>
          <a:ln/>
        </p:spPr>
        <p:txBody>
          <a:bodyPr/>
          <a:lstStyle/>
          <a:p>
            <a:pPr marL="889000"/>
            <a:r>
              <a:rPr lang="en-US" dirty="0"/>
              <a:t>Suppose not</a:t>
            </a:r>
          </a:p>
          <a:p>
            <a:pPr marL="889000"/>
            <a:r>
              <a:rPr lang="en-US" dirty="0"/>
              <a:t>Consider minimal counterexample</a:t>
            </a:r>
          </a:p>
          <a:p>
            <a:pPr marL="889000"/>
            <a:r>
              <a:rPr lang="en-US" dirty="0"/>
              <a:t>u NNNNINNIINNNNIII v ; v value</a:t>
            </a:r>
          </a:p>
          <a:p>
            <a:pPr marL="889000"/>
            <a:r>
              <a:rPr lang="en-US" dirty="0">
                <a:cs typeface="Apple Symbols" charset="0"/>
              </a:rPr>
              <a:t>I N = I O ⊆ N A*</a:t>
            </a:r>
            <a:endParaRPr lang="en-US" dirty="0"/>
          </a:p>
          <a:p>
            <a:pPr marL="889000"/>
            <a:r>
              <a:rPr lang="en-US" dirty="0"/>
              <a:t>So: u N...N I...I v</a:t>
            </a:r>
          </a:p>
          <a:p>
            <a:pPr marL="889000"/>
            <a:r>
              <a:rPr lang="en-US" dirty="0"/>
              <a:t>But can</a:t>
            </a:r>
            <a:r>
              <a:rPr lang="ja-JP" altLang="en-US" dirty="0">
                <a:latin typeface="Papyrus"/>
              </a:rPr>
              <a:t>’</a:t>
            </a:r>
            <a:r>
              <a:rPr lang="en-US" dirty="0"/>
              <a:t>t have Iv, so u N* v</a:t>
            </a:r>
          </a:p>
        </p:txBody>
      </p:sp>
    </p:spTree>
  </p:cSld>
  <p:clrMapOvr>
    <a:masterClrMapping/>
  </p:clrMapOvr>
  <p:transition xmlns:p14="http://schemas.microsoft.com/office/powerpoint/2010/mai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
          <p:cNvSpPr>
            <a:spLocks noChangeArrowheads="1"/>
          </p:cNvSpPr>
          <p:nvPr>
            <p:ph type="title"/>
          </p:nvPr>
        </p:nvSpPr>
        <p:spPr>
          <a:xfrm>
            <a:off x="12700" y="254000"/>
            <a:ext cx="13004800" cy="2438400"/>
          </a:xfrm>
          <a:ln/>
        </p:spPr>
        <p:txBody>
          <a:bodyPr/>
          <a:lstStyle/>
          <a:p>
            <a:r>
              <a:rPr lang="en-US"/>
              <a:t>Applicative is Very Bad</a:t>
            </a:r>
          </a:p>
        </p:txBody>
      </p:sp>
      <p:sp>
        <p:nvSpPr>
          <p:cNvPr id="434178" name="Rectangle 2"/>
          <p:cNvSpPr>
            <a:spLocks noChangeArrowheads="1"/>
          </p:cNvSpPr>
          <p:nvPr>
            <p:ph type="body" idx="1"/>
          </p:nvPr>
        </p:nvSpPr>
        <p:spPr>
          <a:xfrm>
            <a:off x="1270000" y="2768600"/>
            <a:ext cx="10464800" cy="6591300"/>
          </a:xfrm>
          <a:ln/>
        </p:spPr>
        <p:txBody>
          <a:bodyPr/>
          <a:lstStyle/>
          <a:p>
            <a:pPr marL="889000"/>
            <a:r>
              <a:rPr lang="en-US" dirty="0"/>
              <a:t>If u O v, then</a:t>
            </a:r>
          </a:p>
          <a:p>
            <a:pPr marL="1333500" lvl="1"/>
            <a:r>
              <a:rPr lang="en-US" dirty="0"/>
              <a:t>there are u</a:t>
            </a:r>
            <a:r>
              <a:rPr lang="ja-JP" altLang="en-US" dirty="0">
                <a:latin typeface="Papyrus"/>
              </a:rPr>
              <a:t>’</a:t>
            </a:r>
            <a:r>
              <a:rPr lang="en-US" dirty="0"/>
              <a:t> v</a:t>
            </a:r>
            <a:r>
              <a:rPr lang="ja-JP" altLang="en-US" dirty="0">
                <a:latin typeface="Papyrus"/>
              </a:rPr>
              <a:t>’</a:t>
            </a:r>
            <a:r>
              <a:rPr lang="en-US" dirty="0"/>
              <a:t> v</a:t>
            </a:r>
            <a:r>
              <a:rPr lang="ja-JP" altLang="en-US" dirty="0">
                <a:latin typeface="Papyrus"/>
              </a:rPr>
              <a:t>’’</a:t>
            </a:r>
            <a:r>
              <a:rPr lang="en-US" dirty="0"/>
              <a:t> such that</a:t>
            </a:r>
          </a:p>
          <a:p>
            <a:pPr marL="1333500" lvl="1"/>
            <a:r>
              <a:rPr lang="en-US" dirty="0"/>
              <a:t>u A</a:t>
            </a:r>
            <a:r>
              <a:rPr lang="en-US" sz="4300" baseline="32000" dirty="0"/>
              <a:t>!</a:t>
            </a:r>
            <a:r>
              <a:rPr lang="en-US" dirty="0"/>
              <a:t> u</a:t>
            </a:r>
            <a:r>
              <a:rPr lang="ja-JP" altLang="en-US" dirty="0">
                <a:latin typeface="Papyrus"/>
              </a:rPr>
              <a:t>’</a:t>
            </a:r>
            <a:r>
              <a:rPr lang="en-US" dirty="0"/>
              <a:t> A v</a:t>
            </a:r>
            <a:r>
              <a:rPr lang="ja-JP" altLang="en-US" dirty="0">
                <a:latin typeface="Papyrus"/>
              </a:rPr>
              <a:t>’</a:t>
            </a:r>
            <a:r>
              <a:rPr lang="en-US" dirty="0"/>
              <a:t> A</a:t>
            </a:r>
            <a:r>
              <a:rPr lang="en-US" sz="4300" baseline="32000" dirty="0"/>
              <a:t>!</a:t>
            </a:r>
            <a:r>
              <a:rPr lang="en-US" dirty="0"/>
              <a:t> v</a:t>
            </a:r>
            <a:r>
              <a:rPr lang="ja-JP" altLang="en-US" dirty="0">
                <a:latin typeface="Papyrus"/>
              </a:rPr>
              <a:t>’’</a:t>
            </a:r>
            <a:endParaRPr lang="en-US" dirty="0"/>
          </a:p>
          <a:p>
            <a:pPr marL="1333500" lvl="1"/>
            <a:r>
              <a:rPr lang="en-US" dirty="0"/>
              <a:t>v A* v</a:t>
            </a:r>
            <a:r>
              <a:rPr lang="ja-JP" altLang="en-US" dirty="0">
                <a:latin typeface="Papyrus"/>
              </a:rPr>
              <a:t>’</a:t>
            </a:r>
            <a:r>
              <a:rPr lang="en-US" dirty="0"/>
              <a:t> A</a:t>
            </a:r>
            <a:r>
              <a:rPr lang="en-US" sz="4300" baseline="32000" dirty="0"/>
              <a:t>!</a:t>
            </a:r>
            <a:r>
              <a:rPr lang="en-US" dirty="0"/>
              <a:t> v</a:t>
            </a:r>
            <a:r>
              <a:rPr lang="ja-JP" altLang="en-US" dirty="0">
                <a:latin typeface="Papyrus"/>
              </a:rPr>
              <a:t>’’</a:t>
            </a:r>
            <a:endParaRPr lang="en-US" dirty="0"/>
          </a:p>
          <a:p>
            <a:pPr marL="1333500" lvl="1"/>
            <a:r>
              <a:rPr lang="en-US" dirty="0"/>
              <a:t>A</a:t>
            </a:r>
            <a:r>
              <a:rPr lang="en-US" sz="4300" baseline="32000" dirty="0"/>
              <a:t>!</a:t>
            </a:r>
            <a:r>
              <a:rPr lang="en-US" dirty="0"/>
              <a:t> means as much as possible</a:t>
            </a:r>
          </a:p>
        </p:txBody>
      </p:sp>
    </p:spTree>
  </p:cSld>
  <p:clrMapOvr>
    <a:masterClrMapping/>
  </p:clrMapOvr>
  <p:transition xmlns:p14="http://schemas.microsoft.com/office/powerpoint/2010/mai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1"/>
          <p:cNvSpPr>
            <a:spLocks noChangeArrowheads="1"/>
          </p:cNvSpPr>
          <p:nvPr>
            <p:ph type="title"/>
          </p:nvPr>
        </p:nvSpPr>
        <p:spPr>
          <a:ln/>
        </p:spPr>
        <p:txBody>
          <a:bodyPr/>
          <a:lstStyle/>
          <a:p>
            <a:r>
              <a:rPr lang="en-US"/>
              <a:t>Termination</a:t>
            </a:r>
          </a:p>
        </p:txBody>
      </p:sp>
      <p:sp>
        <p:nvSpPr>
          <p:cNvPr id="435202" name="Rectangle 2"/>
          <p:cNvSpPr>
            <a:spLocks noChangeArrowheads="1"/>
          </p:cNvSpPr>
          <p:nvPr>
            <p:ph type="body" idx="1"/>
          </p:nvPr>
        </p:nvSpPr>
        <p:spPr>
          <a:ln/>
        </p:spPr>
        <p:txBody>
          <a:bodyPr/>
          <a:lstStyle/>
          <a:p>
            <a:r>
              <a:rPr lang="en-US"/>
              <a:t>11. Eventuality</a:t>
            </a:r>
          </a:p>
        </p:txBody>
      </p:sp>
    </p:spTree>
  </p:cSld>
  <p:clrMapOvr>
    <a:masterClrMapping/>
  </p:clrMapOvr>
  <p:transition xmlns:p14="http://schemas.microsoft.com/office/powerpoint/2010/mai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1"/>
          <p:cNvSpPr>
            <a:spLocks noChangeArrowheads="1"/>
          </p:cNvSpPr>
          <p:nvPr>
            <p:ph type="title"/>
          </p:nvPr>
        </p:nvSpPr>
        <p:spPr>
          <a:ln/>
        </p:spPr>
        <p:txBody>
          <a:bodyPr/>
          <a:lstStyle/>
          <a:p>
            <a:r>
              <a:rPr lang="en-US"/>
              <a:t>Transformation</a:t>
            </a:r>
          </a:p>
        </p:txBody>
      </p:sp>
    </p:spTree>
  </p:cSld>
  <p:clrMapOvr>
    <a:masterClrMapping/>
  </p:clrMapOvr>
  <p:transition xmlns:p14="http://schemas.microsoft.com/office/powerpoint/2010/mai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
          <p:cNvSpPr>
            <a:spLocks noChangeArrowheads="1"/>
          </p:cNvSpPr>
          <p:nvPr>
            <p:ph type="title"/>
          </p:nvPr>
        </p:nvSpPr>
        <p:spPr>
          <a:ln/>
        </p:spPr>
        <p:txBody>
          <a:bodyPr/>
          <a:lstStyle/>
          <a:p>
            <a:r>
              <a:rPr lang="en-US"/>
              <a:t>Transitions</a:t>
            </a:r>
          </a:p>
        </p:txBody>
      </p:sp>
      <p:sp>
        <p:nvSpPr>
          <p:cNvPr id="437250" name="Rectangle 2"/>
          <p:cNvSpPr>
            <a:spLocks noChangeArrowheads="1"/>
          </p:cNvSpPr>
          <p:nvPr>
            <p:ph type="body" idx="1"/>
          </p:nvPr>
        </p:nvSpPr>
        <p:spPr>
          <a:ln/>
        </p:spPr>
        <p:txBody>
          <a:bodyPr/>
          <a:lstStyle/>
          <a:p>
            <a:pPr marL="889000"/>
            <a:r>
              <a:rPr lang="en-US" dirty="0"/>
              <a:t>Program: s1 </a:t>
            </a:r>
            <a:r>
              <a:rPr lang="en-US" dirty="0">
                <a:latin typeface="Papyrus"/>
                <a:cs typeface="Papyrus"/>
                <a:sym typeface="Cambria" charset="0"/>
              </a:rPr>
              <a:t>⤳ </a:t>
            </a:r>
            <a:r>
              <a:rPr lang="en-US" dirty="0"/>
              <a:t>s2 </a:t>
            </a:r>
            <a:r>
              <a:rPr lang="en-US" dirty="0">
                <a:latin typeface="Papyrus"/>
                <a:cs typeface="Papyrus"/>
                <a:sym typeface="Cambria" charset="0"/>
              </a:rPr>
              <a:t>⤳ </a:t>
            </a:r>
            <a:r>
              <a:rPr lang="en-US" dirty="0"/>
              <a:t>s3 </a:t>
            </a:r>
            <a:r>
              <a:rPr lang="en-US" dirty="0">
                <a:latin typeface="Papyrus"/>
                <a:cs typeface="Papyrus"/>
                <a:sym typeface="Cambria" charset="0"/>
              </a:rPr>
              <a:t>⤳ </a:t>
            </a:r>
            <a:r>
              <a:rPr lang="en-US" dirty="0"/>
              <a:t>...</a:t>
            </a:r>
          </a:p>
          <a:p>
            <a:pPr marL="889000"/>
            <a:r>
              <a:rPr lang="en-US" dirty="0">
                <a:solidFill>
                  <a:srgbClr val="0044FE"/>
                </a:solidFill>
              </a:rPr>
              <a:t>Transformation </a:t>
            </a:r>
            <a:r>
              <a:rPr lang="en-US" dirty="0" err="1"/>
              <a:t>si</a:t>
            </a:r>
            <a:r>
              <a:rPr lang="en-US" dirty="0">
                <a:solidFill>
                  <a:srgbClr val="0044FE"/>
                </a:solidFill>
                <a:cs typeface="Arial Unicode MS" charset="0"/>
              </a:rPr>
              <a:t> ↦ </a:t>
            </a:r>
            <a:r>
              <a:rPr lang="en-US" dirty="0" err="1">
                <a:solidFill>
                  <a:srgbClr val="FF2712"/>
                </a:solidFill>
              </a:rPr>
              <a:t>si</a:t>
            </a:r>
            <a:r>
              <a:rPr lang="en-US" dirty="0">
                <a:solidFill>
                  <a:srgbClr val="FF2712"/>
                </a:solidFill>
              </a:rPr>
              <a:t> </a:t>
            </a:r>
          </a:p>
          <a:p>
            <a:pPr marL="889000"/>
            <a:r>
              <a:rPr lang="en-US" dirty="0">
                <a:solidFill>
                  <a:srgbClr val="D90B00"/>
                </a:solidFill>
              </a:rPr>
              <a:t>Schema: s1 </a:t>
            </a:r>
            <a:r>
              <a:rPr lang="en-US" dirty="0">
                <a:solidFill>
                  <a:srgbClr val="D90B00"/>
                </a:solidFill>
                <a:latin typeface="Papyrus"/>
                <a:cs typeface="Papyrus"/>
                <a:sym typeface="Cambria" charset="0"/>
              </a:rPr>
              <a:t>⤳ </a:t>
            </a:r>
            <a:r>
              <a:rPr lang="en-US" dirty="0">
                <a:solidFill>
                  <a:srgbClr val="D90B00"/>
                </a:solidFill>
              </a:rPr>
              <a:t>s2 </a:t>
            </a:r>
            <a:r>
              <a:rPr lang="en-US" dirty="0">
                <a:solidFill>
                  <a:srgbClr val="D90B00"/>
                </a:solidFill>
                <a:latin typeface="Papyrus"/>
                <a:cs typeface="Papyrus"/>
                <a:sym typeface="Cambria" charset="0"/>
              </a:rPr>
              <a:t>⤳ </a:t>
            </a:r>
            <a:r>
              <a:rPr lang="en-US" dirty="0">
                <a:solidFill>
                  <a:srgbClr val="D90B00"/>
                </a:solidFill>
              </a:rPr>
              <a:t>s3 </a:t>
            </a:r>
            <a:r>
              <a:rPr lang="en-US" dirty="0">
                <a:solidFill>
                  <a:srgbClr val="D90B00"/>
                </a:solidFill>
                <a:latin typeface="Papyrus"/>
                <a:cs typeface="Papyrus"/>
                <a:sym typeface="Cambria" charset="0"/>
              </a:rPr>
              <a:t>⤳ </a:t>
            </a:r>
            <a:r>
              <a:rPr lang="en-US" dirty="0">
                <a:solidFill>
                  <a:srgbClr val="D90B00"/>
                </a:solidFill>
              </a:rPr>
              <a:t>...</a:t>
            </a:r>
          </a:p>
          <a:p>
            <a:pPr marL="889000"/>
            <a:r>
              <a:rPr lang="en-US" dirty="0">
                <a:solidFill>
                  <a:srgbClr val="D90B00"/>
                </a:solidFill>
              </a:rPr>
              <a:t>s </a:t>
            </a:r>
            <a:r>
              <a:rPr lang="en-US" dirty="0">
                <a:solidFill>
                  <a:srgbClr val="D90B00"/>
                </a:solidFill>
                <a:latin typeface="Papyrus"/>
                <a:cs typeface="Papyrus"/>
                <a:sym typeface="Cambria" charset="0"/>
              </a:rPr>
              <a:t>⤳ </a:t>
            </a:r>
            <a:r>
              <a:rPr lang="en-US" dirty="0">
                <a:solidFill>
                  <a:srgbClr val="D90B00"/>
                </a:solidFill>
              </a:rPr>
              <a:t>s</a:t>
            </a:r>
            <a:r>
              <a:rPr lang="ja-JP" altLang="en-US" dirty="0">
                <a:solidFill>
                  <a:srgbClr val="D90B00"/>
                </a:solidFill>
                <a:latin typeface="Papyrus"/>
              </a:rPr>
              <a:t>’</a:t>
            </a:r>
            <a:r>
              <a:rPr lang="en-US" dirty="0">
                <a:solidFill>
                  <a:srgbClr val="D90B00"/>
                </a:solidFill>
              </a:rPr>
              <a:t> </a:t>
            </a:r>
            <a:r>
              <a:rPr lang="en-US" dirty="0">
                <a:solidFill>
                  <a:srgbClr val="003DCC"/>
                </a:solidFill>
              </a:rPr>
              <a:t>if</a:t>
            </a:r>
            <a:r>
              <a:rPr lang="en-US" dirty="0"/>
              <a:t> s </a:t>
            </a:r>
            <a:r>
              <a:rPr lang="en-US" dirty="0">
                <a:latin typeface="Papyrus"/>
                <a:cs typeface="Papyrus"/>
                <a:sym typeface="Cambria" charset="0"/>
              </a:rPr>
              <a:t>⤳ </a:t>
            </a:r>
            <a:r>
              <a:rPr lang="en-US" dirty="0"/>
              <a:t>s</a:t>
            </a:r>
            <a:r>
              <a:rPr lang="ja-JP" altLang="en-US" dirty="0">
                <a:latin typeface="Papyrus"/>
              </a:rPr>
              <a:t>’</a:t>
            </a:r>
            <a:r>
              <a:rPr lang="en-US" dirty="0"/>
              <a:t> </a:t>
            </a:r>
          </a:p>
        </p:txBody>
      </p:sp>
    </p:spTree>
  </p:cSld>
  <p:clrMapOvr>
    <a:masterClrMapping/>
  </p:clrMapOvr>
  <p:transition xmlns:p14="http://schemas.microsoft.com/office/powerpoint/2010/mai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1"/>
          <p:cNvSpPr>
            <a:spLocks noChangeArrowheads="1"/>
          </p:cNvSpPr>
          <p:nvPr>
            <p:ph type="title"/>
          </p:nvPr>
        </p:nvSpPr>
        <p:spPr>
          <a:ln/>
        </p:spPr>
        <p:txBody>
          <a:bodyPr/>
          <a:lstStyle/>
          <a:p>
            <a:r>
              <a:rPr lang="en-US"/>
              <a:t>Homework</a:t>
            </a:r>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ph type="body" idx="1"/>
          </p:nvPr>
        </p:nvSpPr>
        <p:spPr>
          <a:xfrm>
            <a:off x="647700" y="2273300"/>
            <a:ext cx="11709400" cy="7480300"/>
          </a:xfrm>
          <a:ln/>
        </p:spPr>
        <p:txBody>
          <a:bodyPr rIns="57799"/>
          <a:lstStyle/>
          <a:p>
            <a:pPr marL="382588" indent="-342900" algn="l">
              <a:buFont typeface="Comic Sans MS" charset="0"/>
              <a:buChar char="•"/>
            </a:pPr>
            <a:endParaRPr lang="en-US" sz="4400"/>
          </a:p>
          <a:p>
            <a:pPr marL="382588" indent="-342900" algn="l">
              <a:spcBef>
                <a:spcPts val="1300"/>
              </a:spcBef>
              <a:buFont typeface="Comic Sans MS" charset="0"/>
              <a:buChar char="•"/>
            </a:pPr>
            <a:r>
              <a:rPr lang="en-US" sz="4400"/>
              <a:t>An algorithm is a discrete state-transition system.</a:t>
            </a:r>
          </a:p>
          <a:p>
            <a:pPr marL="382588" indent="-342900" algn="l">
              <a:spcBef>
                <a:spcPts val="1300"/>
              </a:spcBef>
              <a:buFont typeface="Comic Sans MS" charset="0"/>
              <a:buChar char="•"/>
            </a:pPr>
            <a:endParaRPr lang="en-US" sz="4400"/>
          </a:p>
          <a:p>
            <a:pPr marL="382588" indent="-342900" algn="l">
              <a:spcBef>
                <a:spcPts val="1300"/>
              </a:spcBef>
              <a:buFont typeface="Comic Sans MS" charset="0"/>
              <a:buChar char="•"/>
            </a:pPr>
            <a:r>
              <a:rPr lang="en-US" sz="4400"/>
              <a:t>Its transitions are a binary relation on states.</a:t>
            </a:r>
          </a:p>
        </p:txBody>
      </p:sp>
      <p:sp>
        <p:nvSpPr>
          <p:cNvPr id="59394" name="Rectangle 2"/>
          <p:cNvSpPr>
            <a:spLocks/>
          </p:cNvSpPr>
          <p:nvPr/>
        </p:nvSpPr>
        <p:spPr bwMode="auto">
          <a:xfrm>
            <a:off x="647700" y="130175"/>
            <a:ext cx="117094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
          <a:lstStyle/>
          <a:p>
            <a:pPr marL="57150"/>
            <a:r>
              <a:rPr lang="en-US" sz="6200">
                <a:solidFill>
                  <a:schemeClr val="tx1"/>
                </a:solidFill>
                <a:latin typeface="Papyrus" charset="0"/>
                <a:ea typeface="ＭＳ Ｐゴシック" charset="0"/>
                <a:cs typeface="Papyrus" charset="0"/>
                <a:sym typeface="Papyrus" charset="0"/>
              </a:rPr>
              <a:t>Discrete Steps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
          <p:cNvSpPr>
            <a:spLocks noChangeArrowheads="1"/>
          </p:cNvSpPr>
          <p:nvPr>
            <p:ph type="title"/>
          </p:nvPr>
        </p:nvSpPr>
        <p:spPr>
          <a:ln/>
        </p:spPr>
        <p:txBody>
          <a:bodyPr/>
          <a:lstStyle/>
          <a:p>
            <a:r>
              <a:rPr lang="en-US"/>
              <a:t>Example</a:t>
            </a:r>
          </a:p>
        </p:txBody>
      </p:sp>
      <p:sp>
        <p:nvSpPr>
          <p:cNvPr id="439298" name="Rectangle 2"/>
          <p:cNvSpPr>
            <a:spLocks noChangeArrowheads="1"/>
          </p:cNvSpPr>
          <p:nvPr>
            <p:ph type="body" idx="1"/>
          </p:nvPr>
        </p:nvSpPr>
        <p:spPr>
          <a:xfrm>
            <a:off x="1270000" y="2159000"/>
            <a:ext cx="10464800" cy="6591300"/>
          </a:xfrm>
          <a:ln/>
        </p:spPr>
        <p:txBody>
          <a:bodyPr/>
          <a:lstStyle/>
          <a:p>
            <a:r>
              <a:rPr lang="en-US">
                <a:cs typeface="Zapf Dingbats" charset="0"/>
              </a:rPr>
              <a:t>x - 0 ➯ x</a:t>
            </a:r>
            <a:endParaRPr lang="en-US"/>
          </a:p>
          <a:p>
            <a:pPr>
              <a:spcBef>
                <a:spcPts val="1000"/>
              </a:spcBef>
            </a:pPr>
            <a:r>
              <a:rPr lang="en-US">
                <a:cs typeface="Zapf Dingbats" charset="0"/>
              </a:rPr>
              <a:t>sx - sy ➯ x - y</a:t>
            </a:r>
            <a:endParaRPr lang="en-US"/>
          </a:p>
          <a:p>
            <a:pPr>
              <a:spcBef>
                <a:spcPts val="1000"/>
              </a:spcBef>
            </a:pPr>
            <a:r>
              <a:rPr lang="en-US">
                <a:cs typeface="Zapf Dingbats" charset="0"/>
              </a:rPr>
              <a:t>0 ÷ sy ➯ 0</a:t>
            </a:r>
            <a:endParaRPr lang="en-US"/>
          </a:p>
          <a:p>
            <a:pPr>
              <a:spcBef>
                <a:spcPts val="1000"/>
              </a:spcBef>
            </a:pPr>
            <a:r>
              <a:rPr lang="en-US">
                <a:cs typeface="Zapf Dingbats" charset="0"/>
              </a:rPr>
              <a:t>sx ÷ sy ➯ s((x-y)÷ sy)</a:t>
            </a:r>
            <a:endParaRPr lang="en-US"/>
          </a:p>
          <a:p>
            <a:pPr>
              <a:spcBef>
                <a:spcPts val="1000"/>
              </a:spcBef>
            </a:pPr>
            <a:r>
              <a:rPr lang="en-US">
                <a:cs typeface="Zapf Dingbats" charset="0"/>
              </a:rPr>
              <a:t>0 + y ➯ y</a:t>
            </a:r>
            <a:endParaRPr lang="en-US"/>
          </a:p>
          <a:p>
            <a:pPr>
              <a:spcBef>
                <a:spcPts val="1000"/>
              </a:spcBef>
            </a:pPr>
            <a:r>
              <a:rPr lang="en-US">
                <a:cs typeface="Zapf Dingbats" charset="0"/>
              </a:rPr>
              <a:t>sx + y ➯ s(x+y)</a:t>
            </a:r>
            <a:endParaRPr lang="en-US"/>
          </a:p>
          <a:p>
            <a:pPr>
              <a:spcBef>
                <a:spcPts val="1000"/>
              </a:spcBef>
            </a:pPr>
            <a:r>
              <a:rPr lang="en-US">
                <a:cs typeface="Zapf Dingbats" charset="0"/>
              </a:rPr>
              <a:t>(x-y) - z ➯ x - (y+z)</a:t>
            </a:r>
            <a:endParaRPr lang="en-US"/>
          </a:p>
        </p:txBody>
      </p:sp>
    </p:spTree>
  </p:cSld>
  <p:clrMapOvr>
    <a:masterClrMapping/>
  </p:clrMapOvr>
  <p:transition xmlns:p14="http://schemas.microsoft.com/office/powerpoint/2010/mai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1"/>
          <p:cNvSpPr>
            <a:spLocks noChangeArrowheads="1"/>
          </p:cNvSpPr>
          <p:nvPr>
            <p:ph type="title"/>
          </p:nvPr>
        </p:nvSpPr>
        <p:spPr>
          <a:ln/>
        </p:spPr>
        <p:txBody>
          <a:bodyPr/>
          <a:lstStyle/>
          <a:p>
            <a:r>
              <a:rPr lang="en-US"/>
              <a:t>Easy Rules</a:t>
            </a:r>
          </a:p>
        </p:txBody>
      </p:sp>
      <p:sp>
        <p:nvSpPr>
          <p:cNvPr id="440322" name="Rectangle 2"/>
          <p:cNvSpPr>
            <a:spLocks noChangeArrowheads="1"/>
          </p:cNvSpPr>
          <p:nvPr>
            <p:ph type="body" idx="1"/>
          </p:nvPr>
        </p:nvSpPr>
        <p:spPr>
          <a:xfrm>
            <a:off x="1270000" y="2159000"/>
            <a:ext cx="10464800" cy="6591300"/>
          </a:xfrm>
          <a:ln/>
        </p:spPr>
        <p:txBody>
          <a:bodyPr/>
          <a:lstStyle/>
          <a:p>
            <a:r>
              <a:rPr lang="en-US">
                <a:cs typeface="Zapf Dingbats" charset="0"/>
              </a:rPr>
              <a:t>x - 0 ➯ x</a:t>
            </a:r>
            <a:endParaRPr lang="en-US"/>
          </a:p>
          <a:p>
            <a:pPr>
              <a:spcBef>
                <a:spcPts val="1000"/>
              </a:spcBef>
            </a:pPr>
            <a:r>
              <a:rPr lang="en-US"/>
              <a:t> </a:t>
            </a:r>
          </a:p>
          <a:p>
            <a:pPr>
              <a:spcBef>
                <a:spcPts val="1000"/>
              </a:spcBef>
            </a:pPr>
            <a:r>
              <a:rPr lang="en-US">
                <a:cs typeface="Zapf Dingbats" charset="0"/>
              </a:rPr>
              <a:t>0 ÷ sy ➯ 0</a:t>
            </a:r>
            <a:endParaRPr lang="en-US"/>
          </a:p>
          <a:p>
            <a:pPr>
              <a:spcBef>
                <a:spcPts val="1000"/>
              </a:spcBef>
            </a:pPr>
            <a:r>
              <a:rPr lang="en-US"/>
              <a:t> </a:t>
            </a:r>
          </a:p>
          <a:p>
            <a:pPr>
              <a:spcBef>
                <a:spcPts val="1000"/>
              </a:spcBef>
            </a:pPr>
            <a:r>
              <a:rPr lang="en-US">
                <a:cs typeface="Zapf Dingbats" charset="0"/>
              </a:rPr>
              <a:t>0 + y ➯ y</a:t>
            </a:r>
            <a:endParaRPr lang="en-US"/>
          </a:p>
          <a:p>
            <a:pPr>
              <a:spcBef>
                <a:spcPts val="1000"/>
              </a:spcBef>
            </a:pPr>
            <a:r>
              <a:rPr lang="en-US"/>
              <a:t> </a:t>
            </a:r>
          </a:p>
          <a:p>
            <a:pPr>
              <a:spcBef>
                <a:spcPts val="1000"/>
              </a:spcBef>
            </a:pPr>
            <a:r>
              <a:rPr lang="en-US"/>
              <a:t> </a:t>
            </a:r>
          </a:p>
        </p:txBody>
      </p:sp>
    </p:spTree>
  </p:cSld>
  <p:clrMapOvr>
    <a:masterClrMapping/>
  </p:clrMapOvr>
  <p:transition xmlns:p14="http://schemas.microsoft.com/office/powerpoint/2010/mai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1"/>
          <p:cNvSpPr>
            <a:spLocks noChangeArrowheads="1"/>
          </p:cNvSpPr>
          <p:nvPr>
            <p:ph type="title"/>
          </p:nvPr>
        </p:nvSpPr>
        <p:spPr>
          <a:ln/>
        </p:spPr>
        <p:txBody>
          <a:bodyPr/>
          <a:lstStyle/>
          <a:p>
            <a:r>
              <a:rPr lang="en-US"/>
              <a:t>Precedence</a:t>
            </a:r>
          </a:p>
        </p:txBody>
      </p:sp>
      <p:sp>
        <p:nvSpPr>
          <p:cNvPr id="441346" name="Rectangle 2"/>
          <p:cNvSpPr>
            <a:spLocks/>
          </p:cNvSpPr>
          <p:nvPr/>
        </p:nvSpPr>
        <p:spPr bwMode="auto">
          <a:xfrm>
            <a:off x="1752600" y="3479800"/>
            <a:ext cx="63119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1000"/>
              </a:spcBef>
            </a:pPr>
            <a:r>
              <a:rPr lang="en-US">
                <a:solidFill>
                  <a:schemeClr val="tx1"/>
                </a:solidFill>
                <a:latin typeface="Papyrus" charset="0"/>
                <a:ea typeface="ＭＳ Ｐゴシック" charset="0"/>
                <a:cs typeface="Papyrus" charset="0"/>
                <a:sym typeface="Papyrus" charset="0"/>
              </a:rPr>
              <a:t> </a:t>
            </a:r>
          </a:p>
          <a:p>
            <a:pPr algn="l">
              <a:spcBef>
                <a:spcPts val="1000"/>
              </a:spcBef>
            </a:pPr>
            <a:r>
              <a:rPr lang="en-US">
                <a:solidFill>
                  <a:schemeClr val="tx1"/>
                </a:solidFill>
                <a:latin typeface="Papyrus" charset="0"/>
                <a:ea typeface="ＭＳ Ｐゴシック" charset="0"/>
                <a:cs typeface="Papyrus" charset="0"/>
                <a:sym typeface="Papyrus" charset="0"/>
              </a:rPr>
              <a:t> </a:t>
            </a:r>
          </a:p>
          <a:p>
            <a:pPr algn="l">
              <a:spcBef>
                <a:spcPts val="1000"/>
              </a:spcBef>
            </a:pPr>
            <a:r>
              <a:rPr lang="en-US">
                <a:solidFill>
                  <a:schemeClr val="tx1"/>
                </a:solidFill>
                <a:latin typeface="Papyrus" charset="0"/>
                <a:ea typeface="ＭＳ Ｐゴシック" charset="0"/>
                <a:cs typeface="Papyrus" charset="0"/>
                <a:sym typeface="Papyrus" charset="0"/>
              </a:rPr>
              <a:t>÷ , +  </a:t>
            </a:r>
            <a:r>
              <a:rPr lang="en-US">
                <a:solidFill>
                  <a:srgbClr val="D90B00"/>
                </a:solidFill>
                <a:latin typeface="Papyrus" charset="0"/>
                <a:ea typeface="ＭＳ Ｐゴシック" charset="0"/>
                <a:cs typeface="Papyrus" charset="0"/>
                <a:sym typeface="Papyrus" charset="0"/>
              </a:rPr>
              <a:t>&gt;</a:t>
            </a:r>
            <a:r>
              <a:rPr lang="en-US">
                <a:solidFill>
                  <a:schemeClr val="tx1"/>
                </a:solidFill>
                <a:latin typeface="Papyrus" charset="0"/>
                <a:ea typeface="ＭＳ Ｐゴシック" charset="0"/>
                <a:cs typeface="Papyrus" charset="0"/>
                <a:sym typeface="Papyrus" charset="0"/>
              </a:rPr>
              <a:t>  s  </a:t>
            </a:r>
            <a:r>
              <a:rPr lang="en-US">
                <a:solidFill>
                  <a:srgbClr val="D90B00"/>
                </a:solidFill>
                <a:latin typeface="Papyrus" charset="0"/>
                <a:ea typeface="ＭＳ Ｐゴシック" charset="0"/>
                <a:cs typeface="Papyrus" charset="0"/>
                <a:sym typeface="Papyrus" charset="0"/>
              </a:rPr>
              <a:t>&gt;</a:t>
            </a:r>
            <a:r>
              <a:rPr lang="en-US">
                <a:solidFill>
                  <a:schemeClr val="tx1"/>
                </a:solidFill>
                <a:latin typeface="Papyrus" charset="0"/>
                <a:ea typeface="ＭＳ Ｐゴシック" charset="0"/>
                <a:cs typeface="Papyrus" charset="0"/>
                <a:sym typeface="Papyrus" charset="0"/>
              </a:rPr>
              <a:t> - (lr?) </a:t>
            </a:r>
          </a:p>
        </p:txBody>
      </p:sp>
    </p:spTree>
  </p:cSld>
  <p:clrMapOvr>
    <a:masterClrMapping/>
  </p:clrMapOvr>
  <p:transition xmlns:p14="http://schemas.microsoft.com/office/powerpoint/2010/mai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
          <p:cNvSpPr>
            <a:spLocks noChangeArrowheads="1"/>
          </p:cNvSpPr>
          <p:nvPr>
            <p:ph type="title"/>
          </p:nvPr>
        </p:nvSpPr>
        <p:spPr>
          <a:ln/>
        </p:spPr>
        <p:txBody>
          <a:bodyPr/>
          <a:lstStyle/>
          <a:p>
            <a:r>
              <a:rPr lang="en-US"/>
              <a:t>Hard Rule</a:t>
            </a:r>
          </a:p>
        </p:txBody>
      </p:sp>
      <p:sp>
        <p:nvSpPr>
          <p:cNvPr id="442370"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t> </a:t>
            </a:r>
          </a:p>
          <a:p>
            <a:pPr>
              <a:spcBef>
                <a:spcPts val="1000"/>
              </a:spcBef>
            </a:pPr>
            <a:r>
              <a:rPr lang="en-US"/>
              <a:t> </a:t>
            </a:r>
          </a:p>
          <a:p>
            <a:pPr>
              <a:spcBef>
                <a:spcPts val="1000"/>
              </a:spcBef>
            </a:pPr>
            <a:r>
              <a:rPr lang="en-US">
                <a:cs typeface="Zapf Dingbats" charset="0"/>
              </a:rPr>
              <a:t>sx ÷ sy ➯ s((x-y)÷ sy)</a:t>
            </a:r>
            <a:endParaRPr lang="en-US"/>
          </a:p>
          <a:p>
            <a:pPr>
              <a:spcBef>
                <a:spcPts val="1000"/>
              </a:spcBef>
            </a:pPr>
            <a:r>
              <a:rPr lang="en-US"/>
              <a:t> </a:t>
            </a:r>
          </a:p>
          <a:p>
            <a:pPr>
              <a:spcBef>
                <a:spcPts val="1000"/>
              </a:spcBef>
            </a:pPr>
            <a:r>
              <a:rPr lang="en-US"/>
              <a:t> </a:t>
            </a:r>
          </a:p>
          <a:p>
            <a:pPr>
              <a:spcBef>
                <a:spcPts val="1000"/>
              </a:spcBef>
            </a:pPr>
            <a:r>
              <a:rPr lang="en-US"/>
              <a:t> </a:t>
            </a:r>
          </a:p>
        </p:txBody>
      </p:sp>
      <p:grpSp>
        <p:nvGrpSpPr>
          <p:cNvPr id="442373" name="Group 5"/>
          <p:cNvGrpSpPr>
            <a:grpSpLocks/>
          </p:cNvGrpSpPr>
          <p:nvPr/>
        </p:nvGrpSpPr>
        <p:grpSpPr bwMode="auto">
          <a:xfrm>
            <a:off x="1625600" y="4940300"/>
            <a:ext cx="990600" cy="1079500"/>
            <a:chOff x="0" y="0"/>
            <a:chExt cx="624" cy="680"/>
          </a:xfrm>
        </p:grpSpPr>
        <p:sp>
          <p:nvSpPr>
            <p:cNvPr id="442371" name="Oval 3"/>
            <p:cNvSpPr>
              <a:spLocks/>
            </p:cNvSpPr>
            <p:nvPr/>
          </p:nvSpPr>
          <p:spPr bwMode="auto">
            <a:xfrm>
              <a:off x="56" y="56"/>
              <a:ext cx="512" cy="56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237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42376" name="Group 8"/>
          <p:cNvGrpSpPr>
            <a:grpSpLocks/>
          </p:cNvGrpSpPr>
          <p:nvPr/>
        </p:nvGrpSpPr>
        <p:grpSpPr bwMode="auto">
          <a:xfrm>
            <a:off x="4572000" y="4876800"/>
            <a:ext cx="1422400" cy="1117600"/>
            <a:chOff x="0" y="0"/>
            <a:chExt cx="896" cy="704"/>
          </a:xfrm>
        </p:grpSpPr>
        <p:sp>
          <p:nvSpPr>
            <p:cNvPr id="442374" name="Oval 6"/>
            <p:cNvSpPr>
              <a:spLocks/>
            </p:cNvSpPr>
            <p:nvPr/>
          </p:nvSpPr>
          <p:spPr bwMode="auto">
            <a:xfrm>
              <a:off x="56" y="56"/>
              <a:ext cx="776" cy="59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237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
          <p:cNvSpPr>
            <a:spLocks noChangeArrowheads="1"/>
          </p:cNvSpPr>
          <p:nvPr>
            <p:ph type="title"/>
          </p:nvPr>
        </p:nvSpPr>
        <p:spPr>
          <a:ln/>
        </p:spPr>
        <p:txBody>
          <a:bodyPr/>
          <a:lstStyle/>
          <a:p>
            <a:r>
              <a:rPr lang="en-US"/>
              <a:t>Solution</a:t>
            </a:r>
          </a:p>
        </p:txBody>
      </p:sp>
      <p:sp>
        <p:nvSpPr>
          <p:cNvPr id="443394"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t> </a:t>
            </a:r>
          </a:p>
          <a:p>
            <a:pPr>
              <a:spcBef>
                <a:spcPts val="1000"/>
              </a:spcBef>
            </a:pPr>
            <a:r>
              <a:rPr lang="en-US"/>
              <a:t> </a:t>
            </a:r>
          </a:p>
          <a:p>
            <a:pPr>
              <a:spcBef>
                <a:spcPts val="1000"/>
              </a:spcBef>
            </a:pPr>
            <a:r>
              <a:rPr lang="en-US">
                <a:cs typeface="Zapf Dingbats" charset="0"/>
              </a:rPr>
              <a:t>sx ÷ sy ➯ s((x</a:t>
            </a:r>
            <a:r>
              <a:rPr lang="en-US"/>
              <a:t>-</a:t>
            </a:r>
            <a:r>
              <a:rPr lang="en-US">
                <a:solidFill>
                  <a:srgbClr val="4D4D4D"/>
                </a:solidFill>
              </a:rPr>
              <a:t>y</a:t>
            </a:r>
            <a:r>
              <a:rPr lang="en-US"/>
              <a:t>)÷ sy)</a:t>
            </a:r>
          </a:p>
          <a:p>
            <a:pPr>
              <a:spcBef>
                <a:spcPts val="1000"/>
              </a:spcBef>
            </a:pPr>
            <a:r>
              <a:rPr lang="en-US"/>
              <a:t> </a:t>
            </a:r>
          </a:p>
          <a:p>
            <a:pPr>
              <a:spcBef>
                <a:spcPts val="1000"/>
              </a:spcBef>
            </a:pPr>
            <a:r>
              <a:rPr lang="en-US"/>
              <a:t> </a:t>
            </a:r>
          </a:p>
          <a:p>
            <a:pPr>
              <a:spcBef>
                <a:spcPts val="1000"/>
              </a:spcBef>
            </a:pPr>
            <a:r>
              <a:rPr lang="en-US"/>
              <a:t> </a:t>
            </a:r>
          </a:p>
        </p:txBody>
      </p:sp>
      <p:sp>
        <p:nvSpPr>
          <p:cNvPr id="443395" name="Rectangle 3"/>
          <p:cNvSpPr>
            <a:spLocks/>
          </p:cNvSpPr>
          <p:nvPr/>
        </p:nvSpPr>
        <p:spPr bwMode="auto">
          <a:xfrm>
            <a:off x="5280533" y="4962207"/>
            <a:ext cx="55143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dirty="0">
                <a:solidFill>
                  <a:srgbClr val="FF2712"/>
                </a:solidFill>
                <a:latin typeface="Papyrus"/>
                <a:ea typeface="ＭＳ Ｐゴシック" charset="0"/>
                <a:cs typeface="Papyrus"/>
                <a:sym typeface="Damascus" charset="0"/>
              </a:rPr>
              <a:t>X</a:t>
            </a:r>
          </a:p>
        </p:txBody>
      </p:sp>
    </p:spTree>
  </p:cSld>
  <p:clrMapOvr>
    <a:masterClrMapping/>
  </p:clrMapOvr>
  <p:transition xmlns:p14="http://schemas.microsoft.com/office/powerpoint/2010/mai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
          <p:cNvSpPr>
            <a:spLocks noChangeArrowheads="1"/>
          </p:cNvSpPr>
          <p:nvPr>
            <p:ph type="title"/>
          </p:nvPr>
        </p:nvSpPr>
        <p:spPr>
          <a:ln/>
        </p:spPr>
        <p:txBody>
          <a:bodyPr/>
          <a:lstStyle/>
          <a:p>
            <a:r>
              <a:rPr lang="en-US"/>
              <a:t>Problem</a:t>
            </a:r>
          </a:p>
        </p:txBody>
      </p:sp>
      <p:sp>
        <p:nvSpPr>
          <p:cNvPr id="444418"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t> </a:t>
            </a:r>
          </a:p>
          <a:p>
            <a:pPr>
              <a:spcBef>
                <a:spcPts val="1000"/>
              </a:spcBef>
            </a:pPr>
            <a:r>
              <a:rPr lang="en-US"/>
              <a:t> </a:t>
            </a:r>
          </a:p>
          <a:p>
            <a:pPr>
              <a:spcBef>
                <a:spcPts val="1000"/>
              </a:spcBef>
            </a:pPr>
            <a:r>
              <a:rPr lang="en-US">
                <a:cs typeface="Zapf Dingbats" charset="0"/>
              </a:rPr>
              <a:t>sx ÷ sy ➯ s((x</a:t>
            </a:r>
            <a:r>
              <a:rPr lang="en-US"/>
              <a:t>-</a:t>
            </a:r>
            <a:r>
              <a:rPr lang="en-US">
                <a:solidFill>
                  <a:srgbClr val="4D4D4D"/>
                </a:solidFill>
              </a:rPr>
              <a:t>y</a:t>
            </a:r>
            <a:r>
              <a:rPr lang="en-US">
                <a:cs typeface="Zapf Dingbats" charset="0"/>
              </a:rPr>
              <a:t>)÷ sy) ➯ s((u+v)÷ sy)</a:t>
            </a:r>
            <a:endParaRPr lang="en-US"/>
          </a:p>
          <a:p>
            <a:pPr>
              <a:spcBef>
                <a:spcPts val="1000"/>
              </a:spcBef>
            </a:pPr>
            <a:r>
              <a:rPr lang="en-US"/>
              <a:t> </a:t>
            </a:r>
          </a:p>
          <a:p>
            <a:pPr>
              <a:spcBef>
                <a:spcPts val="1000"/>
              </a:spcBef>
            </a:pPr>
            <a:r>
              <a:rPr lang="en-US"/>
              <a:t> </a:t>
            </a:r>
          </a:p>
          <a:p>
            <a:pPr>
              <a:spcBef>
                <a:spcPts val="1000"/>
              </a:spcBef>
            </a:pPr>
            <a:r>
              <a:rPr lang="en-US"/>
              <a:t> </a:t>
            </a:r>
          </a:p>
        </p:txBody>
      </p:sp>
    </p:spTree>
  </p:cSld>
  <p:clrMapOvr>
    <a:masterClrMapping/>
  </p:clrMapOvr>
  <p:transition xmlns:p14="http://schemas.microsoft.com/office/powerpoint/2010/mai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
          <p:cNvSpPr>
            <a:spLocks noChangeArrowheads="1"/>
          </p:cNvSpPr>
          <p:nvPr>
            <p:ph type="title"/>
          </p:nvPr>
        </p:nvSpPr>
        <p:spPr>
          <a:ln/>
        </p:spPr>
        <p:txBody>
          <a:bodyPr/>
          <a:lstStyle/>
          <a:p>
            <a:r>
              <a:rPr lang="en-US"/>
              <a:t>Pairs</a:t>
            </a:r>
          </a:p>
        </p:txBody>
      </p:sp>
      <p:sp>
        <p:nvSpPr>
          <p:cNvPr id="445442"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cs typeface="Zapf Dingbats" charset="0"/>
              </a:rPr>
              <a:t>sx - sy ➯ x - y</a:t>
            </a:r>
            <a:endParaRPr lang="en-US"/>
          </a:p>
          <a:p>
            <a:pPr>
              <a:spcBef>
                <a:spcPts val="1000"/>
              </a:spcBef>
            </a:pPr>
            <a:r>
              <a:rPr lang="en-US"/>
              <a:t> </a:t>
            </a:r>
          </a:p>
          <a:p>
            <a:pPr>
              <a:spcBef>
                <a:spcPts val="1000"/>
              </a:spcBef>
            </a:pPr>
            <a:r>
              <a:rPr lang="en-US">
                <a:cs typeface="Zapf Dingbats" charset="0"/>
              </a:rPr>
              <a:t>sx ÷ sy ➯ (x-y)÷ sy          sx ÷ sy ➯ x-y</a:t>
            </a:r>
            <a:endParaRPr lang="en-US"/>
          </a:p>
          <a:p>
            <a:pPr>
              <a:spcBef>
                <a:spcPts val="1000"/>
              </a:spcBef>
            </a:pPr>
            <a:r>
              <a:rPr lang="en-US"/>
              <a:t> </a:t>
            </a:r>
          </a:p>
          <a:p>
            <a:pPr>
              <a:spcBef>
                <a:spcPts val="1000"/>
              </a:spcBef>
            </a:pPr>
            <a:r>
              <a:rPr lang="en-US">
                <a:cs typeface="Zapf Dingbats" charset="0"/>
              </a:rPr>
              <a:t>sx + y ➯ x + y</a:t>
            </a:r>
            <a:endParaRPr lang="en-US"/>
          </a:p>
          <a:p>
            <a:pPr>
              <a:spcBef>
                <a:spcPts val="1000"/>
              </a:spcBef>
            </a:pPr>
            <a:r>
              <a:rPr lang="en-US">
                <a:cs typeface="Zapf Dingbats" charset="0"/>
              </a:rPr>
              <a:t>(x-y) - z ➯ x - (y+z)    (x-y) - z ➯ y + z</a:t>
            </a:r>
            <a:endParaRPr lang="en-US"/>
          </a:p>
        </p:txBody>
      </p:sp>
    </p:spTree>
  </p:cSld>
  <p:clrMapOvr>
    <a:masterClrMapping/>
  </p:clrMapOvr>
  <p:transition xmlns:p14="http://schemas.microsoft.com/office/powerpoint/2010/mai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1"/>
          <p:cNvSpPr>
            <a:spLocks noChangeArrowheads="1"/>
          </p:cNvSpPr>
          <p:nvPr>
            <p:ph type="title"/>
          </p:nvPr>
        </p:nvSpPr>
        <p:spPr>
          <a:ln/>
        </p:spPr>
        <p:txBody>
          <a:bodyPr/>
          <a:lstStyle/>
          <a:p>
            <a:r>
              <a:rPr lang="en-US"/>
              <a:t>Pairs - Colored</a:t>
            </a:r>
          </a:p>
        </p:txBody>
      </p:sp>
      <p:sp>
        <p:nvSpPr>
          <p:cNvPr id="446466"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t>sx </a:t>
            </a:r>
            <a:r>
              <a:rPr lang="en-US">
                <a:solidFill>
                  <a:srgbClr val="D90B00"/>
                </a:solidFill>
              </a:rPr>
              <a:t>-</a:t>
            </a:r>
            <a:r>
              <a:rPr lang="en-US">
                <a:cs typeface="Zapf Dingbats" charset="0"/>
              </a:rPr>
              <a:t> sy ➯ x </a:t>
            </a:r>
            <a:r>
              <a:rPr lang="en-US">
                <a:solidFill>
                  <a:srgbClr val="A40800"/>
                </a:solidFill>
              </a:rPr>
              <a:t>-</a:t>
            </a:r>
            <a:r>
              <a:rPr lang="en-US"/>
              <a:t> y</a:t>
            </a:r>
          </a:p>
          <a:p>
            <a:pPr>
              <a:spcBef>
                <a:spcPts val="1000"/>
              </a:spcBef>
            </a:pPr>
            <a:r>
              <a:rPr lang="en-US"/>
              <a:t> </a:t>
            </a:r>
          </a:p>
          <a:p>
            <a:pPr>
              <a:spcBef>
                <a:spcPts val="1000"/>
              </a:spcBef>
            </a:pPr>
            <a:r>
              <a:rPr lang="en-US"/>
              <a:t>sx </a:t>
            </a:r>
            <a:r>
              <a:rPr lang="en-US">
                <a:solidFill>
                  <a:srgbClr val="D90B00"/>
                </a:solidFill>
              </a:rPr>
              <a:t>÷</a:t>
            </a:r>
            <a:r>
              <a:rPr lang="en-US">
                <a:cs typeface="Zapf Dingbats" charset="0"/>
              </a:rPr>
              <a:t> sy ➯ (x-y)</a:t>
            </a:r>
            <a:r>
              <a:rPr lang="en-US">
                <a:solidFill>
                  <a:srgbClr val="D90B00"/>
                </a:solidFill>
              </a:rPr>
              <a:t>÷</a:t>
            </a:r>
            <a:r>
              <a:rPr lang="en-US"/>
              <a:t> sy          sx </a:t>
            </a:r>
            <a:r>
              <a:rPr lang="en-US">
                <a:solidFill>
                  <a:srgbClr val="D90B00"/>
                </a:solidFill>
              </a:rPr>
              <a:t>÷</a:t>
            </a:r>
            <a:r>
              <a:rPr lang="en-US">
                <a:cs typeface="Zapf Dingbats" charset="0"/>
              </a:rPr>
              <a:t> sy ➯ x</a:t>
            </a:r>
            <a:r>
              <a:rPr lang="en-US">
                <a:solidFill>
                  <a:srgbClr val="D90B00"/>
                </a:solidFill>
              </a:rPr>
              <a:t>-</a:t>
            </a:r>
            <a:r>
              <a:rPr lang="en-US"/>
              <a:t>y</a:t>
            </a:r>
          </a:p>
          <a:p>
            <a:pPr>
              <a:spcBef>
                <a:spcPts val="1000"/>
              </a:spcBef>
            </a:pPr>
            <a:r>
              <a:rPr lang="en-US"/>
              <a:t> </a:t>
            </a:r>
          </a:p>
          <a:p>
            <a:pPr>
              <a:spcBef>
                <a:spcPts val="1000"/>
              </a:spcBef>
            </a:pPr>
            <a:r>
              <a:rPr lang="en-US"/>
              <a:t>sx </a:t>
            </a:r>
            <a:r>
              <a:rPr lang="en-US">
                <a:solidFill>
                  <a:srgbClr val="D90B00"/>
                </a:solidFill>
              </a:rPr>
              <a:t>+</a:t>
            </a:r>
            <a:r>
              <a:rPr lang="en-US">
                <a:cs typeface="Zapf Dingbats" charset="0"/>
              </a:rPr>
              <a:t> y ➯ x </a:t>
            </a:r>
            <a:r>
              <a:rPr lang="en-US">
                <a:solidFill>
                  <a:srgbClr val="D90B00"/>
                </a:solidFill>
              </a:rPr>
              <a:t>+</a:t>
            </a:r>
            <a:r>
              <a:rPr lang="en-US"/>
              <a:t> y</a:t>
            </a:r>
          </a:p>
          <a:p>
            <a:pPr>
              <a:spcBef>
                <a:spcPts val="1000"/>
              </a:spcBef>
            </a:pPr>
            <a:r>
              <a:rPr lang="en-US"/>
              <a:t>(x-y) </a:t>
            </a:r>
            <a:r>
              <a:rPr lang="en-US">
                <a:solidFill>
                  <a:srgbClr val="D90B00"/>
                </a:solidFill>
              </a:rPr>
              <a:t>-</a:t>
            </a:r>
            <a:r>
              <a:rPr lang="en-US">
                <a:cs typeface="Zapf Dingbats" charset="0"/>
              </a:rPr>
              <a:t> z ➯ x </a:t>
            </a:r>
            <a:r>
              <a:rPr lang="en-US">
                <a:solidFill>
                  <a:srgbClr val="D90B00"/>
                </a:solidFill>
              </a:rPr>
              <a:t>-</a:t>
            </a:r>
            <a:r>
              <a:rPr lang="en-US"/>
              <a:t> (y+z)    (x-y) </a:t>
            </a:r>
            <a:r>
              <a:rPr lang="en-US">
                <a:solidFill>
                  <a:srgbClr val="D90B00"/>
                </a:solidFill>
              </a:rPr>
              <a:t>-</a:t>
            </a:r>
            <a:r>
              <a:rPr lang="en-US">
                <a:cs typeface="Zapf Dingbats" charset="0"/>
              </a:rPr>
              <a:t> z ➯ y </a:t>
            </a:r>
            <a:r>
              <a:rPr lang="en-US">
                <a:solidFill>
                  <a:srgbClr val="D90B00"/>
                </a:solidFill>
              </a:rPr>
              <a:t>+</a:t>
            </a:r>
            <a:r>
              <a:rPr lang="en-US"/>
              <a:t> z</a:t>
            </a:r>
          </a:p>
        </p:txBody>
      </p:sp>
    </p:spTree>
  </p:cSld>
  <p:clrMapOvr>
    <a:masterClrMapping/>
  </p:clrMapOvr>
  <p:transition xmlns:p14="http://schemas.microsoft.com/office/powerpoint/2010/mai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1"/>
          <p:cNvSpPr>
            <a:spLocks noChangeArrowheads="1"/>
          </p:cNvSpPr>
          <p:nvPr>
            <p:ph type="title"/>
          </p:nvPr>
        </p:nvSpPr>
        <p:spPr>
          <a:ln/>
        </p:spPr>
        <p:txBody>
          <a:bodyPr/>
          <a:lstStyle/>
          <a:p>
            <a:r>
              <a:rPr lang="en-US"/>
              <a:t>Pairs - Separated</a:t>
            </a:r>
          </a:p>
        </p:txBody>
      </p:sp>
      <p:sp>
        <p:nvSpPr>
          <p:cNvPr id="447490"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cs typeface="Zapf Dingbats" charset="0"/>
              </a:rPr>
              <a:t>sx - sy ➯ x - y</a:t>
            </a:r>
            <a:endParaRPr lang="en-US"/>
          </a:p>
          <a:p>
            <a:pPr>
              <a:spcBef>
                <a:spcPts val="1000"/>
              </a:spcBef>
            </a:pPr>
            <a:r>
              <a:rPr lang="en-US"/>
              <a:t> </a:t>
            </a:r>
          </a:p>
          <a:p>
            <a:pPr>
              <a:spcBef>
                <a:spcPts val="1000"/>
              </a:spcBef>
            </a:pPr>
            <a:r>
              <a:rPr lang="en-US">
                <a:cs typeface="Zapf Dingbats" charset="0"/>
              </a:rPr>
              <a:t>sx ÷ sy ➯ (x-y)÷ sy          sx ÷ sy ➯ x-y</a:t>
            </a:r>
            <a:endParaRPr lang="en-US"/>
          </a:p>
          <a:p>
            <a:pPr>
              <a:spcBef>
                <a:spcPts val="1000"/>
              </a:spcBef>
            </a:pPr>
            <a:r>
              <a:rPr lang="en-US"/>
              <a:t> </a:t>
            </a:r>
          </a:p>
          <a:p>
            <a:pPr>
              <a:spcBef>
                <a:spcPts val="1000"/>
              </a:spcBef>
            </a:pPr>
            <a:r>
              <a:rPr lang="en-US">
                <a:cs typeface="Zapf Dingbats" charset="0"/>
              </a:rPr>
              <a:t>sx + y ➯ x + y</a:t>
            </a:r>
            <a:endParaRPr lang="en-US"/>
          </a:p>
          <a:p>
            <a:pPr>
              <a:spcBef>
                <a:spcPts val="1000"/>
              </a:spcBef>
            </a:pPr>
            <a:r>
              <a:rPr lang="en-US">
                <a:cs typeface="Zapf Dingbats" charset="0"/>
              </a:rPr>
              <a:t>(x-y) - z ➯ x - (y+z)    (x-y) - z ➯ y + z</a:t>
            </a:r>
            <a:endParaRPr lang="en-US"/>
          </a:p>
        </p:txBody>
      </p:sp>
      <p:grpSp>
        <p:nvGrpSpPr>
          <p:cNvPr id="447493" name="Group 5"/>
          <p:cNvGrpSpPr>
            <a:grpSpLocks/>
          </p:cNvGrpSpPr>
          <p:nvPr/>
        </p:nvGrpSpPr>
        <p:grpSpPr bwMode="auto">
          <a:xfrm>
            <a:off x="1295400" y="4762500"/>
            <a:ext cx="10033000" cy="1397000"/>
            <a:chOff x="0" y="0"/>
            <a:chExt cx="6320" cy="880"/>
          </a:xfrm>
        </p:grpSpPr>
        <p:sp>
          <p:nvSpPr>
            <p:cNvPr id="447491" name="Rectangle 3"/>
            <p:cNvSpPr>
              <a:spLocks/>
            </p:cNvSpPr>
            <p:nvPr/>
          </p:nvSpPr>
          <p:spPr bwMode="auto">
            <a:xfrm>
              <a:off x="40" y="40"/>
              <a:ext cx="624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74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47496" name="Group 8"/>
          <p:cNvGrpSpPr>
            <a:grpSpLocks/>
          </p:cNvGrpSpPr>
          <p:nvPr/>
        </p:nvGrpSpPr>
        <p:grpSpPr bwMode="auto">
          <a:xfrm>
            <a:off x="1447800" y="6743700"/>
            <a:ext cx="3911600" cy="990600"/>
            <a:chOff x="0" y="0"/>
            <a:chExt cx="2464" cy="624"/>
          </a:xfrm>
        </p:grpSpPr>
        <p:sp>
          <p:nvSpPr>
            <p:cNvPr id="447494" name="Rectangle 6"/>
            <p:cNvSpPr>
              <a:spLocks/>
            </p:cNvSpPr>
            <p:nvPr/>
          </p:nvSpPr>
          <p:spPr bwMode="auto">
            <a:xfrm>
              <a:off x="40" y="40"/>
              <a:ext cx="23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749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6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47499" name="Group 11"/>
          <p:cNvGrpSpPr>
            <a:grpSpLocks/>
          </p:cNvGrpSpPr>
          <p:nvPr/>
        </p:nvGrpSpPr>
        <p:grpSpPr bwMode="auto">
          <a:xfrm>
            <a:off x="1460500" y="2921000"/>
            <a:ext cx="4318000" cy="1257300"/>
            <a:chOff x="0" y="0"/>
            <a:chExt cx="2720" cy="792"/>
          </a:xfrm>
        </p:grpSpPr>
        <p:sp>
          <p:nvSpPr>
            <p:cNvPr id="447497" name="Rectangle 9"/>
            <p:cNvSpPr>
              <a:spLocks/>
            </p:cNvSpPr>
            <p:nvPr/>
          </p:nvSpPr>
          <p:spPr bwMode="auto">
            <a:xfrm>
              <a:off x="40" y="40"/>
              <a:ext cx="264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7498"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2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47502" name="Group 14"/>
          <p:cNvGrpSpPr>
            <a:grpSpLocks/>
          </p:cNvGrpSpPr>
          <p:nvPr/>
        </p:nvGrpSpPr>
        <p:grpSpPr bwMode="auto">
          <a:xfrm>
            <a:off x="1651000" y="7772400"/>
            <a:ext cx="9690100" cy="939800"/>
            <a:chOff x="0" y="0"/>
            <a:chExt cx="6104" cy="592"/>
          </a:xfrm>
        </p:grpSpPr>
        <p:sp>
          <p:nvSpPr>
            <p:cNvPr id="447500" name="Rectangle 12"/>
            <p:cNvSpPr>
              <a:spLocks/>
            </p:cNvSpPr>
            <p:nvPr/>
          </p:nvSpPr>
          <p:spPr bwMode="auto">
            <a:xfrm>
              <a:off x="40" y="40"/>
              <a:ext cx="602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7501" name="Picture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104"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
          <p:cNvSpPr>
            <a:spLocks noChangeArrowheads="1"/>
          </p:cNvSpPr>
          <p:nvPr>
            <p:ph type="title"/>
          </p:nvPr>
        </p:nvSpPr>
        <p:spPr>
          <a:ln/>
        </p:spPr>
        <p:txBody>
          <a:bodyPr/>
          <a:lstStyle/>
          <a:p>
            <a:r>
              <a:rPr lang="en-US"/>
              <a:t>Pairs - Separated</a:t>
            </a:r>
          </a:p>
        </p:txBody>
      </p:sp>
      <p:sp>
        <p:nvSpPr>
          <p:cNvPr id="448514"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t> </a:t>
            </a:r>
          </a:p>
          <a:p>
            <a:pPr>
              <a:spcBef>
                <a:spcPts val="1000"/>
              </a:spcBef>
            </a:pPr>
            <a:r>
              <a:rPr lang="en-US"/>
              <a:t> </a:t>
            </a:r>
          </a:p>
          <a:p>
            <a:pPr>
              <a:spcBef>
                <a:spcPts val="1000"/>
              </a:spcBef>
            </a:pPr>
            <a:r>
              <a:rPr lang="en-US"/>
              <a:t> </a:t>
            </a:r>
          </a:p>
          <a:p>
            <a:pPr>
              <a:spcBef>
                <a:spcPts val="1000"/>
              </a:spcBef>
            </a:pPr>
            <a:r>
              <a:rPr lang="en-US"/>
              <a:t> </a:t>
            </a:r>
          </a:p>
          <a:p>
            <a:pPr>
              <a:spcBef>
                <a:spcPts val="1000"/>
              </a:spcBef>
            </a:pPr>
            <a:r>
              <a:rPr lang="en-US">
                <a:cs typeface="Zapf Dingbats" charset="0"/>
              </a:rPr>
              <a:t>sx + y ➯ x + y</a:t>
            </a:r>
            <a:endParaRPr lang="en-US"/>
          </a:p>
          <a:p>
            <a:pPr>
              <a:spcBef>
                <a:spcPts val="1000"/>
              </a:spcBef>
            </a:pPr>
            <a:r>
              <a:rPr lang="en-US"/>
              <a:t> </a:t>
            </a:r>
          </a:p>
        </p:txBody>
      </p:sp>
      <p:grpSp>
        <p:nvGrpSpPr>
          <p:cNvPr id="448517" name="Group 5"/>
          <p:cNvGrpSpPr>
            <a:grpSpLocks/>
          </p:cNvGrpSpPr>
          <p:nvPr/>
        </p:nvGrpSpPr>
        <p:grpSpPr bwMode="auto">
          <a:xfrm>
            <a:off x="1447800" y="6743700"/>
            <a:ext cx="3911600" cy="990600"/>
            <a:chOff x="0" y="0"/>
            <a:chExt cx="2464" cy="624"/>
          </a:xfrm>
        </p:grpSpPr>
        <p:sp>
          <p:nvSpPr>
            <p:cNvPr id="448515" name="Rectangle 3"/>
            <p:cNvSpPr>
              <a:spLocks/>
            </p:cNvSpPr>
            <p:nvPr/>
          </p:nvSpPr>
          <p:spPr bwMode="auto">
            <a:xfrm>
              <a:off x="40" y="40"/>
              <a:ext cx="23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851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6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ph type="body" idx="1"/>
          </p:nvPr>
        </p:nvSpPr>
        <p:spPr>
          <a:xfrm>
            <a:off x="-228600" y="2336800"/>
            <a:ext cx="13462000" cy="7988300"/>
          </a:xfrm>
          <a:ln/>
        </p:spPr>
        <p:txBody>
          <a:bodyPr rIns="57799"/>
          <a:lstStyle/>
          <a:p>
            <a:pPr marL="1114425" lvl="1" indent="-406400" algn="l"/>
            <a:r>
              <a:rPr lang="en-US" sz="4400"/>
              <a:t>For any given input, the computation is carried out in a discrete stepwise fashion, without use of continuous methods or analogue devices.</a:t>
            </a:r>
          </a:p>
          <a:p>
            <a:pPr marL="1114425" lvl="1" indent="-406400" algn="l">
              <a:spcBef>
                <a:spcPts val="1100"/>
              </a:spcBef>
            </a:pPr>
            <a:r>
              <a:rPr lang="en-US" sz="4400"/>
              <a:t>Computation is carried forward deterministically, without resort to random methods or devices, e.g., dice.</a:t>
            </a:r>
          </a:p>
        </p:txBody>
      </p:sp>
      <p:sp>
        <p:nvSpPr>
          <p:cNvPr id="60418" name="Rectangle 2"/>
          <p:cNvSpPr>
            <a:spLocks/>
          </p:cNvSpPr>
          <p:nvPr/>
        </p:nvSpPr>
        <p:spPr bwMode="auto">
          <a:xfrm>
            <a:off x="1955800" y="0"/>
            <a:ext cx="91059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
          <a:lstStyle/>
          <a:p>
            <a:pPr marL="57150"/>
            <a:r>
              <a:rPr lang="en-US" sz="6200">
                <a:solidFill>
                  <a:schemeClr val="tx1"/>
                </a:solidFill>
                <a:latin typeface="Papyrus" charset="0"/>
                <a:ea typeface="ＭＳ Ｐゴシック" charset="0"/>
                <a:cs typeface="Papyrus" charset="0"/>
                <a:sym typeface="Papyrus" charset="0"/>
              </a:rPr>
              <a:t>Hartley Rogers, Jr.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1"/>
          <p:cNvSpPr>
            <a:spLocks noChangeArrowheads="1"/>
          </p:cNvSpPr>
          <p:nvPr>
            <p:ph type="title"/>
          </p:nvPr>
        </p:nvSpPr>
        <p:spPr>
          <a:ln/>
        </p:spPr>
        <p:txBody>
          <a:bodyPr/>
          <a:lstStyle/>
          <a:p>
            <a:r>
              <a:rPr lang="en-US"/>
              <a:t>Pairs - Separated</a:t>
            </a:r>
          </a:p>
        </p:txBody>
      </p:sp>
      <p:sp>
        <p:nvSpPr>
          <p:cNvPr id="449538"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endParaRPr lang="en-US"/>
          </a:p>
          <a:p>
            <a:pPr>
              <a:spcBef>
                <a:spcPts val="1000"/>
              </a:spcBef>
            </a:pPr>
            <a:r>
              <a:rPr lang="en-US"/>
              <a:t> </a:t>
            </a:r>
          </a:p>
          <a:p>
            <a:pPr>
              <a:spcBef>
                <a:spcPts val="1000"/>
              </a:spcBef>
            </a:pPr>
            <a:r>
              <a:rPr lang="en-US">
                <a:cs typeface="Zapf Dingbats" charset="0"/>
              </a:rPr>
              <a:t>sx ÷ sy ➯ (x-y)÷ sy          sx ÷ sy ➯ x-y</a:t>
            </a:r>
            <a:endParaRPr lang="en-US"/>
          </a:p>
          <a:p>
            <a:pPr>
              <a:spcBef>
                <a:spcPts val="1000"/>
              </a:spcBef>
            </a:pPr>
            <a:r>
              <a:rPr lang="en-US"/>
              <a:t> </a:t>
            </a:r>
          </a:p>
          <a:p>
            <a:pPr>
              <a:spcBef>
                <a:spcPts val="1000"/>
              </a:spcBef>
            </a:pPr>
            <a:r>
              <a:rPr lang="en-US"/>
              <a:t> </a:t>
            </a:r>
          </a:p>
          <a:p>
            <a:pPr>
              <a:spcBef>
                <a:spcPts val="1000"/>
              </a:spcBef>
            </a:pPr>
            <a:r>
              <a:rPr lang="en-US"/>
              <a:t> </a:t>
            </a:r>
          </a:p>
        </p:txBody>
      </p:sp>
      <p:grpSp>
        <p:nvGrpSpPr>
          <p:cNvPr id="449541" name="Group 5"/>
          <p:cNvGrpSpPr>
            <a:grpSpLocks/>
          </p:cNvGrpSpPr>
          <p:nvPr/>
        </p:nvGrpSpPr>
        <p:grpSpPr bwMode="auto">
          <a:xfrm>
            <a:off x="1295400" y="4762500"/>
            <a:ext cx="10033000" cy="1397000"/>
            <a:chOff x="0" y="0"/>
            <a:chExt cx="6320" cy="880"/>
          </a:xfrm>
        </p:grpSpPr>
        <p:sp>
          <p:nvSpPr>
            <p:cNvPr id="449539" name="Rectangle 3"/>
            <p:cNvSpPr>
              <a:spLocks/>
            </p:cNvSpPr>
            <p:nvPr/>
          </p:nvSpPr>
          <p:spPr bwMode="auto">
            <a:xfrm>
              <a:off x="40" y="40"/>
              <a:ext cx="624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4954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1"/>
          <p:cNvSpPr>
            <a:spLocks noChangeArrowheads="1"/>
          </p:cNvSpPr>
          <p:nvPr>
            <p:ph type="title"/>
          </p:nvPr>
        </p:nvSpPr>
        <p:spPr>
          <a:ln/>
        </p:spPr>
        <p:txBody>
          <a:bodyPr/>
          <a:lstStyle/>
          <a:p>
            <a:r>
              <a:rPr lang="en-US"/>
              <a:t>Pairs - Separated</a:t>
            </a:r>
          </a:p>
        </p:txBody>
      </p:sp>
      <p:sp>
        <p:nvSpPr>
          <p:cNvPr id="450562"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endParaRPr lang="en-US"/>
          </a:p>
          <a:p>
            <a:pPr>
              <a:spcBef>
                <a:spcPts val="1000"/>
              </a:spcBef>
            </a:pPr>
            <a:r>
              <a:rPr lang="en-US"/>
              <a:t> </a:t>
            </a:r>
          </a:p>
          <a:p>
            <a:pPr>
              <a:spcBef>
                <a:spcPts val="1000"/>
              </a:spcBef>
            </a:pPr>
            <a:r>
              <a:rPr lang="en-US">
                <a:cs typeface="Zapf Dingbats" charset="0"/>
              </a:rPr>
              <a:t>sx ÷ sy ➯   x-     ÷ sy          sx ÷ sy ➯ x -</a:t>
            </a:r>
            <a:endParaRPr lang="en-US"/>
          </a:p>
          <a:p>
            <a:pPr>
              <a:spcBef>
                <a:spcPts val="1000"/>
              </a:spcBef>
            </a:pPr>
            <a:r>
              <a:rPr lang="en-US"/>
              <a:t> </a:t>
            </a:r>
          </a:p>
          <a:p>
            <a:pPr>
              <a:spcBef>
                <a:spcPts val="1000"/>
              </a:spcBef>
            </a:pPr>
            <a:r>
              <a:rPr lang="en-US"/>
              <a:t> </a:t>
            </a:r>
          </a:p>
          <a:p>
            <a:pPr>
              <a:spcBef>
                <a:spcPts val="1000"/>
              </a:spcBef>
            </a:pPr>
            <a:r>
              <a:rPr lang="en-US"/>
              <a:t> </a:t>
            </a:r>
          </a:p>
        </p:txBody>
      </p:sp>
      <p:grpSp>
        <p:nvGrpSpPr>
          <p:cNvPr id="450565" name="Group 5"/>
          <p:cNvGrpSpPr>
            <a:grpSpLocks/>
          </p:cNvGrpSpPr>
          <p:nvPr/>
        </p:nvGrpSpPr>
        <p:grpSpPr bwMode="auto">
          <a:xfrm>
            <a:off x="1295400" y="4762500"/>
            <a:ext cx="10033000" cy="1397000"/>
            <a:chOff x="0" y="0"/>
            <a:chExt cx="6320" cy="880"/>
          </a:xfrm>
        </p:grpSpPr>
        <p:sp>
          <p:nvSpPr>
            <p:cNvPr id="450563" name="Rectangle 3"/>
            <p:cNvSpPr>
              <a:spLocks/>
            </p:cNvSpPr>
            <p:nvPr/>
          </p:nvSpPr>
          <p:spPr bwMode="auto">
            <a:xfrm>
              <a:off x="40" y="40"/>
              <a:ext cx="624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5056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
          <p:cNvSpPr>
            <a:spLocks noChangeArrowheads="1"/>
          </p:cNvSpPr>
          <p:nvPr>
            <p:ph type="title"/>
          </p:nvPr>
        </p:nvSpPr>
        <p:spPr>
          <a:ln/>
        </p:spPr>
        <p:txBody>
          <a:bodyPr/>
          <a:lstStyle/>
          <a:p>
            <a:r>
              <a:rPr lang="en-US"/>
              <a:t>Pairs - Separated</a:t>
            </a:r>
          </a:p>
        </p:txBody>
      </p:sp>
      <p:sp>
        <p:nvSpPr>
          <p:cNvPr id="451586" name="Rectangle 2"/>
          <p:cNvSpPr>
            <a:spLocks noChangeArrowheads="1"/>
          </p:cNvSpPr>
          <p:nvPr>
            <p:ph type="body" idx="1"/>
          </p:nvPr>
        </p:nvSpPr>
        <p:spPr>
          <a:xfrm>
            <a:off x="1270000" y="2159000"/>
            <a:ext cx="10464800" cy="6591300"/>
          </a:xfrm>
          <a:ln/>
        </p:spPr>
        <p:txBody>
          <a:bodyPr/>
          <a:lstStyle/>
          <a:p>
            <a:r>
              <a:rPr lang="en-US"/>
              <a:t> </a:t>
            </a:r>
          </a:p>
          <a:p>
            <a:pPr>
              <a:spcBef>
                <a:spcPts val="1000"/>
              </a:spcBef>
            </a:pPr>
            <a:r>
              <a:rPr lang="en-US"/>
              <a:t>sx </a:t>
            </a:r>
            <a:r>
              <a:rPr lang="en-US">
                <a:solidFill>
                  <a:srgbClr val="D90B00"/>
                </a:solidFill>
              </a:rPr>
              <a:t>-</a:t>
            </a:r>
            <a:r>
              <a:rPr lang="en-US">
                <a:cs typeface="Zapf Dingbats" charset="0"/>
              </a:rPr>
              <a:t> sy ➯ x </a:t>
            </a:r>
            <a:r>
              <a:rPr lang="en-US">
                <a:solidFill>
                  <a:srgbClr val="D90B00"/>
                </a:solidFill>
              </a:rPr>
              <a:t>-</a:t>
            </a:r>
            <a:r>
              <a:rPr lang="en-US"/>
              <a:t> y</a:t>
            </a:r>
          </a:p>
          <a:p>
            <a:pPr>
              <a:spcBef>
                <a:spcPts val="1000"/>
              </a:spcBef>
            </a:pPr>
            <a:r>
              <a:rPr lang="en-US"/>
              <a:t> </a:t>
            </a:r>
          </a:p>
          <a:p>
            <a:pPr>
              <a:spcBef>
                <a:spcPts val="1000"/>
              </a:spcBef>
            </a:pPr>
            <a:r>
              <a:rPr lang="en-US"/>
              <a:t> </a:t>
            </a:r>
          </a:p>
          <a:p>
            <a:pPr>
              <a:spcBef>
                <a:spcPts val="1000"/>
              </a:spcBef>
            </a:pPr>
            <a:r>
              <a:rPr lang="en-US"/>
              <a:t> </a:t>
            </a:r>
          </a:p>
          <a:p>
            <a:pPr>
              <a:spcBef>
                <a:spcPts val="1000"/>
              </a:spcBef>
            </a:pPr>
            <a:r>
              <a:rPr lang="en-US"/>
              <a:t> </a:t>
            </a:r>
          </a:p>
          <a:p>
            <a:pPr>
              <a:spcBef>
                <a:spcPts val="1000"/>
              </a:spcBef>
            </a:pPr>
            <a:r>
              <a:rPr lang="en-US"/>
              <a:t>(x-y) </a:t>
            </a:r>
            <a:r>
              <a:rPr lang="en-US">
                <a:solidFill>
                  <a:srgbClr val="D90B00"/>
                </a:solidFill>
              </a:rPr>
              <a:t>-</a:t>
            </a:r>
            <a:r>
              <a:rPr lang="en-US">
                <a:cs typeface="Zapf Dingbats" charset="0"/>
              </a:rPr>
              <a:t> z ➯ x </a:t>
            </a:r>
            <a:r>
              <a:rPr lang="en-US">
                <a:solidFill>
                  <a:srgbClr val="D90B00"/>
                </a:solidFill>
              </a:rPr>
              <a:t>-</a:t>
            </a:r>
            <a:r>
              <a:rPr lang="en-US"/>
              <a:t> (y+z)    (x-y) </a:t>
            </a:r>
            <a:r>
              <a:rPr lang="en-US">
                <a:solidFill>
                  <a:srgbClr val="D90B00"/>
                </a:solidFill>
              </a:rPr>
              <a:t>-</a:t>
            </a:r>
            <a:r>
              <a:rPr lang="en-US">
                <a:cs typeface="Zapf Dingbats" charset="0"/>
              </a:rPr>
              <a:t> z ➯ y </a:t>
            </a:r>
            <a:r>
              <a:rPr lang="en-US">
                <a:solidFill>
                  <a:srgbClr val="FF0000"/>
                </a:solidFill>
              </a:rPr>
              <a:t>+</a:t>
            </a:r>
            <a:r>
              <a:rPr lang="en-US"/>
              <a:t> z</a:t>
            </a:r>
          </a:p>
        </p:txBody>
      </p:sp>
      <p:grpSp>
        <p:nvGrpSpPr>
          <p:cNvPr id="451589" name="Group 5"/>
          <p:cNvGrpSpPr>
            <a:grpSpLocks/>
          </p:cNvGrpSpPr>
          <p:nvPr/>
        </p:nvGrpSpPr>
        <p:grpSpPr bwMode="auto">
          <a:xfrm>
            <a:off x="1460500" y="2921000"/>
            <a:ext cx="4318000" cy="1257300"/>
            <a:chOff x="0" y="0"/>
            <a:chExt cx="2720" cy="792"/>
          </a:xfrm>
        </p:grpSpPr>
        <p:sp>
          <p:nvSpPr>
            <p:cNvPr id="451587" name="Rectangle 3"/>
            <p:cNvSpPr>
              <a:spLocks/>
            </p:cNvSpPr>
            <p:nvPr/>
          </p:nvSpPr>
          <p:spPr bwMode="auto">
            <a:xfrm>
              <a:off x="40" y="40"/>
              <a:ext cx="264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5158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2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451592" name="Group 8"/>
          <p:cNvGrpSpPr>
            <a:grpSpLocks/>
          </p:cNvGrpSpPr>
          <p:nvPr/>
        </p:nvGrpSpPr>
        <p:grpSpPr bwMode="auto">
          <a:xfrm>
            <a:off x="1651000" y="7772400"/>
            <a:ext cx="9690100" cy="939800"/>
            <a:chOff x="0" y="0"/>
            <a:chExt cx="6104" cy="592"/>
          </a:xfrm>
        </p:grpSpPr>
        <p:sp>
          <p:nvSpPr>
            <p:cNvPr id="451590" name="Rectangle 6"/>
            <p:cNvSpPr>
              <a:spLocks/>
            </p:cNvSpPr>
            <p:nvPr/>
          </p:nvSpPr>
          <p:spPr bwMode="auto">
            <a:xfrm>
              <a:off x="40" y="40"/>
              <a:ext cx="602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451591"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04"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1"/>
          <p:cNvSpPr>
            <a:spLocks noChangeArrowheads="1"/>
          </p:cNvSpPr>
          <p:nvPr>
            <p:ph type="title"/>
          </p:nvPr>
        </p:nvSpPr>
        <p:spPr>
          <a:ln/>
        </p:spPr>
        <p:txBody>
          <a:bodyPr/>
          <a:lstStyle/>
          <a:p>
            <a:r>
              <a:rPr lang="en-US"/>
              <a:t>Rules</a:t>
            </a:r>
          </a:p>
        </p:txBody>
      </p:sp>
      <p:sp>
        <p:nvSpPr>
          <p:cNvPr id="452610" name="Rectangle 2"/>
          <p:cNvSpPr>
            <a:spLocks noChangeArrowheads="1"/>
          </p:cNvSpPr>
          <p:nvPr>
            <p:ph type="body" idx="1"/>
          </p:nvPr>
        </p:nvSpPr>
        <p:spPr>
          <a:xfrm>
            <a:off x="1270000" y="2159000"/>
            <a:ext cx="10464800" cy="6591300"/>
          </a:xfrm>
          <a:ln/>
        </p:spPr>
        <p:txBody>
          <a:bodyPr/>
          <a:lstStyle/>
          <a:p>
            <a:r>
              <a:rPr lang="en-US">
                <a:cs typeface="Zapf Dingbats" charset="0"/>
              </a:rPr>
              <a:t>x - 0 ➯ x</a:t>
            </a:r>
            <a:endParaRPr lang="en-US"/>
          </a:p>
          <a:p>
            <a:pPr>
              <a:spcBef>
                <a:spcPts val="1000"/>
              </a:spcBef>
            </a:pPr>
            <a:r>
              <a:rPr lang="en-US">
                <a:cs typeface="Zapf Dingbats" charset="0"/>
              </a:rPr>
              <a:t>sx - sy ➯ x - y</a:t>
            </a:r>
            <a:endParaRPr lang="en-US"/>
          </a:p>
          <a:p>
            <a:pPr>
              <a:spcBef>
                <a:spcPts val="1000"/>
              </a:spcBef>
            </a:pPr>
            <a:r>
              <a:rPr lang="en-US">
                <a:cs typeface="Zapf Dingbats" charset="0"/>
              </a:rPr>
              <a:t>0 ÷ sy ➯ 0</a:t>
            </a:r>
            <a:endParaRPr lang="en-US"/>
          </a:p>
          <a:p>
            <a:pPr>
              <a:spcBef>
                <a:spcPts val="1000"/>
              </a:spcBef>
            </a:pPr>
            <a:r>
              <a:rPr lang="en-US">
                <a:cs typeface="Zapf Dingbats" charset="0"/>
              </a:rPr>
              <a:t>sx ÷ sy ➯ s((x-y)÷ sy)</a:t>
            </a:r>
            <a:endParaRPr lang="en-US"/>
          </a:p>
          <a:p>
            <a:pPr>
              <a:spcBef>
                <a:spcPts val="1000"/>
              </a:spcBef>
            </a:pPr>
            <a:r>
              <a:rPr lang="en-US">
                <a:cs typeface="Zapf Dingbats" charset="0"/>
              </a:rPr>
              <a:t>0 + y ➯ y</a:t>
            </a:r>
            <a:endParaRPr lang="en-US"/>
          </a:p>
          <a:p>
            <a:pPr>
              <a:spcBef>
                <a:spcPts val="1000"/>
              </a:spcBef>
            </a:pPr>
            <a:r>
              <a:rPr lang="en-US">
                <a:cs typeface="Zapf Dingbats" charset="0"/>
              </a:rPr>
              <a:t>sx + y ➯ s(x+y)</a:t>
            </a:r>
            <a:endParaRPr lang="en-US"/>
          </a:p>
          <a:p>
            <a:pPr>
              <a:spcBef>
                <a:spcPts val="1000"/>
              </a:spcBef>
            </a:pPr>
            <a:r>
              <a:rPr lang="en-US">
                <a:cs typeface="Zapf Dingbats" charset="0"/>
              </a:rPr>
              <a:t>(x-y) - z ➯ x - (y+z)</a:t>
            </a:r>
            <a:endParaRPr lang="en-US"/>
          </a:p>
        </p:txBody>
      </p:sp>
    </p:spTree>
  </p:cSld>
  <p:clrMapOvr>
    <a:masterClrMapping/>
  </p:clrMapOvr>
  <p:transition xmlns:p14="http://schemas.microsoft.com/office/powerpoint/2010/mai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1"/>
          <p:cNvSpPr>
            <a:spLocks noChangeArrowheads="1"/>
          </p:cNvSpPr>
          <p:nvPr>
            <p:ph type="title"/>
          </p:nvPr>
        </p:nvSpPr>
        <p:spPr>
          <a:ln/>
        </p:spPr>
        <p:txBody>
          <a:bodyPr/>
          <a:lstStyle/>
          <a:p>
            <a:r>
              <a:rPr lang="en-US"/>
              <a:t>Rules -</a:t>
            </a:r>
          </a:p>
        </p:txBody>
      </p:sp>
      <p:sp>
        <p:nvSpPr>
          <p:cNvPr id="453634" name="Rectangle 2"/>
          <p:cNvSpPr>
            <a:spLocks noChangeArrowheads="1"/>
          </p:cNvSpPr>
          <p:nvPr>
            <p:ph type="body" idx="1"/>
          </p:nvPr>
        </p:nvSpPr>
        <p:spPr>
          <a:xfrm>
            <a:off x="1270000" y="2159000"/>
            <a:ext cx="10464800" cy="6591300"/>
          </a:xfrm>
          <a:ln/>
        </p:spPr>
        <p:txBody>
          <a:bodyPr/>
          <a:lstStyle/>
          <a:p>
            <a:r>
              <a:rPr lang="en-US">
                <a:cs typeface="Zapf Dingbats" charset="0"/>
              </a:rPr>
              <a:t>x -    ➯ x</a:t>
            </a:r>
            <a:endParaRPr lang="en-US"/>
          </a:p>
          <a:p>
            <a:pPr>
              <a:spcBef>
                <a:spcPts val="1000"/>
              </a:spcBef>
            </a:pPr>
            <a:r>
              <a:rPr lang="en-US">
                <a:cs typeface="Zapf Dingbats" charset="0"/>
              </a:rPr>
              <a:t>sx -     ➯ x -  </a:t>
            </a:r>
            <a:endParaRPr lang="en-US"/>
          </a:p>
          <a:p>
            <a:pPr>
              <a:spcBef>
                <a:spcPts val="1000"/>
              </a:spcBef>
            </a:pPr>
            <a:r>
              <a:rPr lang="en-US">
                <a:cs typeface="Zapf Dingbats" charset="0"/>
              </a:rPr>
              <a:t>0 ÷ sy ➯ 0</a:t>
            </a:r>
            <a:endParaRPr lang="en-US"/>
          </a:p>
          <a:p>
            <a:pPr>
              <a:spcBef>
                <a:spcPts val="1000"/>
              </a:spcBef>
            </a:pPr>
            <a:r>
              <a:rPr lang="en-US">
                <a:cs typeface="Zapf Dingbats" charset="0"/>
              </a:rPr>
              <a:t>sx ÷ sy ➯ s((x-  )÷ sy)</a:t>
            </a:r>
            <a:endParaRPr lang="en-US"/>
          </a:p>
          <a:p>
            <a:pPr>
              <a:spcBef>
                <a:spcPts val="1000"/>
              </a:spcBef>
            </a:pPr>
            <a:r>
              <a:rPr lang="en-US">
                <a:cs typeface="Zapf Dingbats" charset="0"/>
              </a:rPr>
              <a:t>0 + y ➯ y</a:t>
            </a:r>
            <a:endParaRPr lang="en-US"/>
          </a:p>
          <a:p>
            <a:pPr>
              <a:spcBef>
                <a:spcPts val="1000"/>
              </a:spcBef>
            </a:pPr>
            <a:r>
              <a:rPr lang="en-US">
                <a:cs typeface="Zapf Dingbats" charset="0"/>
              </a:rPr>
              <a:t>sx + y ➯ s(x+y)</a:t>
            </a:r>
            <a:endParaRPr lang="en-US"/>
          </a:p>
          <a:p>
            <a:pPr>
              <a:spcBef>
                <a:spcPts val="1000"/>
              </a:spcBef>
            </a:pPr>
            <a:r>
              <a:rPr lang="en-US">
                <a:cs typeface="Zapf Dingbats" charset="0"/>
              </a:rPr>
              <a:t>(x-)  -   ➯ x -  </a:t>
            </a:r>
            <a:endParaRPr lang="en-US"/>
          </a:p>
        </p:txBody>
      </p:sp>
    </p:spTree>
  </p:cSld>
  <p:clrMapOvr>
    <a:masterClrMapping/>
  </p:clrMapOvr>
  <p:transition xmlns:p14="http://schemas.microsoft.com/office/powerpoint/2010/mai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1"/>
          <p:cNvSpPr>
            <a:spLocks noChangeArrowheads="1"/>
          </p:cNvSpPr>
          <p:nvPr>
            <p:ph type="title"/>
          </p:nvPr>
        </p:nvSpPr>
        <p:spPr>
          <a:ln/>
        </p:spPr>
        <p:txBody>
          <a:bodyPr/>
          <a:lstStyle/>
          <a:p>
            <a:r>
              <a:rPr lang="en-US">
                <a:cs typeface="Apple Symbols" charset="0"/>
              </a:rPr>
              <a:t>Rules ≳</a:t>
            </a:r>
            <a:endParaRPr lang="en-US"/>
          </a:p>
        </p:txBody>
      </p:sp>
      <p:sp>
        <p:nvSpPr>
          <p:cNvPr id="454658" name="Rectangle 2"/>
          <p:cNvSpPr>
            <a:spLocks noChangeArrowheads="1"/>
          </p:cNvSpPr>
          <p:nvPr>
            <p:ph type="body" idx="1"/>
          </p:nvPr>
        </p:nvSpPr>
        <p:spPr>
          <a:xfrm>
            <a:off x="1270000" y="2159000"/>
            <a:ext cx="10464800" cy="6591300"/>
          </a:xfrm>
          <a:ln/>
        </p:spPr>
        <p:txBody>
          <a:bodyPr/>
          <a:lstStyle/>
          <a:p>
            <a:r>
              <a:rPr lang="en-US"/>
              <a:t>x -    </a:t>
            </a:r>
            <a:r>
              <a:rPr lang="en-US">
                <a:cs typeface="Apple Symbols" charset="0"/>
              </a:rPr>
              <a:t>≳ </a:t>
            </a:r>
            <a:r>
              <a:rPr lang="en-US"/>
              <a:t> x</a:t>
            </a:r>
          </a:p>
          <a:p>
            <a:pPr>
              <a:spcBef>
                <a:spcPts val="1000"/>
              </a:spcBef>
            </a:pPr>
            <a:r>
              <a:rPr lang="en-US"/>
              <a:t>sx -     </a:t>
            </a:r>
            <a:r>
              <a:rPr lang="en-US">
                <a:cs typeface="Apple Symbols" charset="0"/>
              </a:rPr>
              <a:t>≳ </a:t>
            </a:r>
            <a:r>
              <a:rPr lang="en-US"/>
              <a:t> x -  </a:t>
            </a:r>
          </a:p>
          <a:p>
            <a:pPr>
              <a:spcBef>
                <a:spcPts val="1000"/>
              </a:spcBef>
            </a:pPr>
            <a:r>
              <a:rPr lang="en-US"/>
              <a:t>0 ÷ sy  </a:t>
            </a:r>
            <a:r>
              <a:rPr lang="en-US">
                <a:cs typeface="Apple Symbols" charset="0"/>
              </a:rPr>
              <a:t>≳ </a:t>
            </a:r>
            <a:r>
              <a:rPr lang="en-US"/>
              <a:t> 0</a:t>
            </a:r>
          </a:p>
          <a:p>
            <a:pPr>
              <a:spcBef>
                <a:spcPts val="1000"/>
              </a:spcBef>
            </a:pPr>
            <a:r>
              <a:rPr lang="en-US"/>
              <a:t>sx ÷ sy  </a:t>
            </a:r>
            <a:r>
              <a:rPr lang="en-US">
                <a:cs typeface="Apple Symbols" charset="0"/>
              </a:rPr>
              <a:t>≳ </a:t>
            </a:r>
            <a:r>
              <a:rPr lang="en-US"/>
              <a:t> s((x-  )÷ sy)</a:t>
            </a:r>
          </a:p>
          <a:p>
            <a:pPr>
              <a:spcBef>
                <a:spcPts val="1000"/>
              </a:spcBef>
            </a:pPr>
            <a:r>
              <a:rPr lang="en-US"/>
              <a:t>0 + y  </a:t>
            </a:r>
            <a:r>
              <a:rPr lang="en-US">
                <a:cs typeface="Apple Symbols" charset="0"/>
              </a:rPr>
              <a:t>≳ </a:t>
            </a:r>
            <a:r>
              <a:rPr lang="en-US"/>
              <a:t> y</a:t>
            </a:r>
          </a:p>
          <a:p>
            <a:pPr>
              <a:spcBef>
                <a:spcPts val="1000"/>
              </a:spcBef>
            </a:pPr>
            <a:r>
              <a:rPr lang="en-US"/>
              <a:t>sx + y  </a:t>
            </a:r>
            <a:r>
              <a:rPr lang="en-US">
                <a:cs typeface="Apple Symbols" charset="0"/>
              </a:rPr>
              <a:t>≳ </a:t>
            </a:r>
            <a:r>
              <a:rPr lang="en-US"/>
              <a:t> s(x+y)</a:t>
            </a:r>
          </a:p>
          <a:p>
            <a:pPr>
              <a:spcBef>
                <a:spcPts val="1000"/>
              </a:spcBef>
            </a:pPr>
            <a:r>
              <a:rPr lang="en-US"/>
              <a:t>(x-)  -   </a:t>
            </a:r>
            <a:r>
              <a:rPr lang="en-US">
                <a:cs typeface="Apple Symbols" charset="0"/>
              </a:rPr>
              <a:t>≳ </a:t>
            </a:r>
            <a:r>
              <a:rPr lang="en-US"/>
              <a:t> x -  </a:t>
            </a:r>
          </a:p>
        </p:txBody>
      </p:sp>
    </p:spTree>
  </p:cSld>
  <p:clrMapOvr>
    <a:masterClrMapping/>
  </p:clrMapOvr>
  <p:transition xmlns:p14="http://schemas.microsoft.com/office/powerpoint/2010/mai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1"/>
          <p:cNvSpPr>
            <a:spLocks noChangeArrowheads="1"/>
          </p:cNvSpPr>
          <p:nvPr>
            <p:ph type="body" idx="1"/>
          </p:nvPr>
        </p:nvSpPr>
        <p:spPr>
          <a:xfrm>
            <a:off x="1270000" y="571500"/>
            <a:ext cx="10464800" cy="8534400"/>
          </a:xfrm>
          <a:ln/>
        </p:spPr>
        <p:txBody>
          <a:bodyPr/>
          <a:lstStyle/>
          <a:p>
            <a:r>
              <a:rPr lang="en-US">
                <a:cs typeface="Zapf Dingbats" charset="0"/>
              </a:rPr>
              <a:t>0 ≤ y ➯ T</a:t>
            </a:r>
            <a:endParaRPr lang="en-US"/>
          </a:p>
          <a:p>
            <a:pPr>
              <a:spcBef>
                <a:spcPts val="1000"/>
              </a:spcBef>
            </a:pPr>
            <a:r>
              <a:rPr lang="en-US">
                <a:cs typeface="Zapf Dingbats" charset="0"/>
              </a:rPr>
              <a:t>sx ≤ 0 ➯ F</a:t>
            </a:r>
            <a:endParaRPr lang="en-US"/>
          </a:p>
          <a:p>
            <a:pPr>
              <a:spcBef>
                <a:spcPts val="1000"/>
              </a:spcBef>
            </a:pPr>
            <a:r>
              <a:rPr lang="en-US">
                <a:cs typeface="Zapf Dingbats" charset="0"/>
              </a:rPr>
              <a:t>sx ≤ sy ➯ x ≤ y</a:t>
            </a:r>
            <a:endParaRPr lang="en-US"/>
          </a:p>
          <a:p>
            <a:pPr>
              <a:spcBef>
                <a:spcPts val="1000"/>
              </a:spcBef>
            </a:pPr>
            <a:r>
              <a:rPr lang="en-US">
                <a:cs typeface="Zapf Dingbats" charset="0"/>
              </a:rPr>
              <a:t>0 - y ➯ 0</a:t>
            </a:r>
            <a:endParaRPr lang="en-US"/>
          </a:p>
          <a:p>
            <a:pPr>
              <a:spcBef>
                <a:spcPts val="1000"/>
              </a:spcBef>
            </a:pPr>
            <a:r>
              <a:rPr lang="en-US">
                <a:cs typeface="Zapf Dingbats" charset="0"/>
              </a:rPr>
              <a:t>sx - y ➯ if(sx≤y,sx,y)</a:t>
            </a:r>
            <a:endParaRPr lang="en-US"/>
          </a:p>
          <a:p>
            <a:pPr>
              <a:spcBef>
                <a:spcPts val="1000"/>
              </a:spcBef>
            </a:pPr>
            <a:r>
              <a:rPr lang="en-US">
                <a:cs typeface="Zapf Dingbats" charset="0"/>
              </a:rPr>
              <a:t>if(T,sx,y) ➯ 0</a:t>
            </a:r>
            <a:endParaRPr lang="en-US"/>
          </a:p>
          <a:p>
            <a:pPr>
              <a:spcBef>
                <a:spcPts val="1000"/>
              </a:spcBef>
            </a:pPr>
            <a:r>
              <a:rPr lang="en-US">
                <a:cs typeface="Zapf Dingbats" charset="0"/>
              </a:rPr>
              <a:t>if(F,sx,y) ➯ s(x-y)</a:t>
            </a:r>
            <a:endParaRPr lang="en-US"/>
          </a:p>
          <a:p>
            <a:pPr>
              <a:spcBef>
                <a:spcPts val="1000"/>
              </a:spcBef>
            </a:pPr>
            <a:r>
              <a:rPr lang="en-US">
                <a:cs typeface="Zapf Dingbats" charset="0"/>
              </a:rPr>
              <a:t>0 ÷ sy ➯ 0</a:t>
            </a:r>
            <a:endParaRPr lang="en-US"/>
          </a:p>
          <a:p>
            <a:pPr>
              <a:spcBef>
                <a:spcPts val="1000"/>
              </a:spcBef>
            </a:pPr>
            <a:r>
              <a:rPr lang="en-US">
                <a:cs typeface="Zapf Dingbats" charset="0"/>
              </a:rPr>
              <a:t>sx ÷ sy ➯ s((x-y)÷ sy)</a:t>
            </a:r>
            <a:endParaRPr lang="en-US"/>
          </a:p>
        </p:txBody>
      </p:sp>
    </p:spTree>
  </p:cSld>
  <p:clrMapOvr>
    <a:masterClrMapping/>
  </p:clrMapOvr>
  <p:transition xmlns:p14="http://schemas.microsoft.com/office/powerpoint/2010/mai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1"/>
          <p:cNvSpPr>
            <a:spLocks noChangeArrowheads="1"/>
          </p:cNvSpPr>
          <p:nvPr>
            <p:ph type="body" idx="1"/>
          </p:nvPr>
        </p:nvSpPr>
        <p:spPr>
          <a:xfrm>
            <a:off x="1270000" y="571500"/>
            <a:ext cx="10464800" cy="8534400"/>
          </a:xfrm>
          <a:ln/>
        </p:spPr>
        <p:txBody>
          <a:bodyPr/>
          <a:lstStyle/>
          <a:p>
            <a:r>
              <a:rPr lang="en-US">
                <a:cs typeface="Zapf Dingbats" charset="0"/>
              </a:rPr>
              <a:t>0 ≤ y ➯ T</a:t>
            </a:r>
            <a:endParaRPr lang="en-US"/>
          </a:p>
          <a:p>
            <a:r>
              <a:rPr lang="en-US">
                <a:cs typeface="Zapf Dingbats" charset="0"/>
              </a:rPr>
              <a:t>sx ≤ y ➯ F</a:t>
            </a:r>
            <a:endParaRPr lang="en-US"/>
          </a:p>
          <a:p>
            <a:r>
              <a:rPr lang="en-US">
                <a:cs typeface="Zapf Dingbats" charset="0"/>
              </a:rPr>
              <a:t>sx ≤ sy ➯ x ≤ y</a:t>
            </a:r>
            <a:endParaRPr lang="en-US"/>
          </a:p>
          <a:p>
            <a:r>
              <a:rPr lang="en-US">
                <a:cs typeface="Zapf Dingbats" charset="0"/>
              </a:rPr>
              <a:t>psx ➯ x</a:t>
            </a:r>
            <a:endParaRPr lang="en-US"/>
          </a:p>
          <a:p>
            <a:r>
              <a:rPr lang="en-US">
                <a:cs typeface="Zapf Dingbats" charset="0"/>
              </a:rPr>
              <a:t>x - 0 ➯ x</a:t>
            </a:r>
            <a:endParaRPr lang="en-US"/>
          </a:p>
          <a:p>
            <a:r>
              <a:rPr lang="en-US">
                <a:cs typeface="Zapf Dingbats" charset="0"/>
              </a:rPr>
              <a:t>x - sy ➯ p(x-y)</a:t>
            </a:r>
            <a:endParaRPr lang="en-US"/>
          </a:p>
          <a:p>
            <a:r>
              <a:rPr lang="en-US">
                <a:cs typeface="Zapf Dingbats" charset="0"/>
              </a:rPr>
              <a:t>gcd(sx,0) ➯ s(x)</a:t>
            </a:r>
            <a:endParaRPr lang="en-US"/>
          </a:p>
          <a:p>
            <a:r>
              <a:rPr lang="en-US">
                <a:cs typeface="Zapf Dingbats" charset="0"/>
              </a:rPr>
              <a:t>gcd(sx,sy) ➯ if(y≤x,sx,sy)</a:t>
            </a:r>
            <a:endParaRPr lang="en-US"/>
          </a:p>
          <a:p>
            <a:r>
              <a:rPr lang="en-US">
                <a:cs typeface="Zapf Dingbats" charset="0"/>
              </a:rPr>
              <a:t>if(T,sx,sy) ➯ gcd(x-y,sy)</a:t>
            </a:r>
            <a:endParaRPr lang="en-US"/>
          </a:p>
          <a:p>
            <a:r>
              <a:rPr lang="en-US">
                <a:cs typeface="Zapf Dingbats" charset="0"/>
              </a:rPr>
              <a:t>if(F,sx,sy) ➯ gcd(y-x,sx)</a:t>
            </a:r>
            <a:endParaRPr lang="en-US"/>
          </a:p>
        </p:txBody>
      </p:sp>
    </p:spTree>
  </p:cSld>
  <p:clrMapOvr>
    <a:masterClrMapping/>
  </p:clrMapOvr>
  <p:transition xmlns:p14="http://schemas.microsoft.com/office/powerpoint/2010/mai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1"/>
          <p:cNvPicPr>
            <a:picLocks noChangeAspect="1" noChangeArrowheads="1"/>
          </p:cNvPicPr>
          <p:nvPr/>
        </p:nvPicPr>
        <p:blipFill>
          <a:blip r:embed="rId2">
            <a:extLst>
              <a:ext uri="{28A0092B-C50C-407E-A947-70E740481C1C}">
                <a14:useLocalDpi xmlns:a14="http://schemas.microsoft.com/office/drawing/2010/main" val="0"/>
              </a:ext>
            </a:extLst>
          </a:blip>
          <a:srcRect t="16092"/>
          <a:stretch>
            <a:fillRect/>
          </a:stretch>
        </p:blipFill>
        <p:spPr bwMode="auto">
          <a:xfrm>
            <a:off x="711200" y="246063"/>
            <a:ext cx="11582400" cy="804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1"/>
          <p:cNvSpPr>
            <a:spLocks noChangeArrowheads="1"/>
          </p:cNvSpPr>
          <p:nvPr>
            <p:ph type="title"/>
          </p:nvPr>
        </p:nvSpPr>
        <p:spPr>
          <a:ln/>
        </p:spPr>
        <p:txBody>
          <a:bodyPr/>
          <a:lstStyle/>
          <a:p>
            <a:r>
              <a:rPr lang="en-US"/>
              <a:t>Dataflow</a:t>
            </a:r>
          </a:p>
        </p:txBody>
      </p:sp>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ph type="title"/>
          </p:nvPr>
        </p:nvSpPr>
        <p:spPr>
          <a:xfrm>
            <a:off x="8166100" y="292100"/>
            <a:ext cx="3860800" cy="2108200"/>
          </a:xfrm>
          <a:ln/>
        </p:spPr>
        <p:txBody>
          <a:bodyPr/>
          <a:lstStyle/>
          <a:p>
            <a:pPr algn="r"/>
            <a:r>
              <a:rPr lang="en-US" sz="3600"/>
              <a:t>Non-Example</a:t>
            </a: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592138"/>
            <a:ext cx="12103100" cy="854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1"/>
          <p:cNvSpPr>
            <a:spLocks noChangeArrowheads="1"/>
          </p:cNvSpPr>
          <p:nvPr>
            <p:ph type="title"/>
          </p:nvPr>
        </p:nvSpPr>
        <p:spPr>
          <a:ln/>
        </p:spPr>
        <p:txBody>
          <a:bodyPr/>
          <a:lstStyle/>
          <a:p>
            <a:r>
              <a:rPr lang="en-US"/>
              <a:t>Top Graph</a:t>
            </a:r>
          </a:p>
        </p:txBody>
      </p:sp>
      <p:sp>
        <p:nvSpPr>
          <p:cNvPr id="459778" name="Rectangle 2"/>
          <p:cNvSpPr>
            <a:spLocks noChangeArrowheads="1"/>
          </p:cNvSpPr>
          <p:nvPr>
            <p:ph type="body" idx="1"/>
          </p:nvPr>
        </p:nvSpPr>
        <p:spPr>
          <a:xfrm>
            <a:off x="1270000" y="2768600"/>
            <a:ext cx="10744200" cy="5715000"/>
          </a:xfrm>
          <a:ln/>
        </p:spPr>
        <p:txBody>
          <a:bodyPr/>
          <a:lstStyle/>
          <a:p>
            <a:pPr marL="889000"/>
            <a:r>
              <a:rPr lang="en-US"/>
              <a:t>Pierre Réty &amp; al. (1987): Narrowing</a:t>
            </a:r>
          </a:p>
          <a:p>
            <a:pPr marL="889000"/>
            <a:endParaRPr lang="en-US"/>
          </a:p>
          <a:p>
            <a:pPr marL="889000"/>
            <a:r>
              <a:rPr lang="en-US"/>
              <a:t>Jürgen Giesl &amp; al. (2000): Rewriting </a:t>
            </a:r>
          </a:p>
        </p:txBody>
      </p:sp>
    </p:spTree>
  </p:cSld>
  <p:clrMapOvr>
    <a:masterClrMapping/>
  </p:clrMapOvr>
  <p:transition xmlns:p14="http://schemas.microsoft.com/office/powerpoint/2010/mai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1"/>
          <p:cNvSpPr>
            <a:spLocks noChangeArrowheads="1"/>
          </p:cNvSpPr>
          <p:nvPr>
            <p:ph type="title"/>
          </p:nvPr>
        </p:nvSpPr>
        <p:spPr>
          <a:ln/>
        </p:spPr>
        <p:txBody>
          <a:bodyPr/>
          <a:lstStyle/>
          <a:p>
            <a:r>
              <a:rPr lang="en-US"/>
              <a:t>Argument Graph</a:t>
            </a:r>
          </a:p>
        </p:txBody>
      </p:sp>
      <p:sp>
        <p:nvSpPr>
          <p:cNvPr id="460802" name="Rectangle 2"/>
          <p:cNvSpPr>
            <a:spLocks noChangeArrowheads="1"/>
          </p:cNvSpPr>
          <p:nvPr>
            <p:ph type="body" idx="1"/>
          </p:nvPr>
        </p:nvSpPr>
        <p:spPr>
          <a:xfrm>
            <a:off x="1270000" y="2768600"/>
            <a:ext cx="10744200" cy="5715000"/>
          </a:xfrm>
          <a:ln/>
        </p:spPr>
        <p:txBody>
          <a:bodyPr/>
          <a:lstStyle/>
          <a:p>
            <a:pPr marL="889000"/>
            <a:r>
              <a:rPr lang="en-US"/>
              <a:t>Shuki Sagiv &amp; al. (1991): Logic languages</a:t>
            </a:r>
          </a:p>
          <a:p>
            <a:pPr marL="889000"/>
            <a:endParaRPr lang="en-US"/>
          </a:p>
          <a:p>
            <a:pPr marL="889000"/>
            <a:r>
              <a:rPr lang="en-US"/>
              <a:t>Neil Jones &amp; al. (2000): Functional languages</a:t>
            </a:r>
          </a:p>
        </p:txBody>
      </p:sp>
    </p:spTree>
  </p:cSld>
  <p:clrMapOvr>
    <a:masterClrMapping/>
  </p:clrMapOvr>
  <p:transition xmlns:p14="http://schemas.microsoft.com/office/powerpoint/2010/mai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1"/>
          <p:cNvSpPr>
            <a:spLocks noChangeArrowheads="1"/>
          </p:cNvSpPr>
          <p:nvPr>
            <p:ph type="title"/>
          </p:nvPr>
        </p:nvSpPr>
        <p:spPr>
          <a:ln/>
        </p:spPr>
        <p:txBody>
          <a:bodyPr/>
          <a:lstStyle/>
          <a:p>
            <a:r>
              <a:rPr lang="en-US"/>
              <a:t>Induction</a:t>
            </a:r>
          </a:p>
        </p:txBody>
      </p:sp>
    </p:spTree>
  </p:cSld>
  <p:clrMapOvr>
    <a:masterClrMapping/>
  </p:clrMapOvr>
  <p:transition xmlns:p14="http://schemas.microsoft.com/office/powerpoint/2010/mai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1"/>
          <p:cNvSpPr>
            <a:spLocks noChangeArrowheads="1"/>
          </p:cNvSpPr>
          <p:nvPr>
            <p:ph type="title"/>
          </p:nvPr>
        </p:nvSpPr>
        <p:spPr>
          <a:ln/>
        </p:spPr>
        <p:txBody>
          <a:bodyPr/>
          <a:lstStyle/>
          <a:p>
            <a:r>
              <a:rPr lang="en-US"/>
              <a:t>Leaves</a:t>
            </a:r>
          </a:p>
        </p:txBody>
      </p:sp>
      <p:sp>
        <p:nvSpPr>
          <p:cNvPr id="462850" name="Rectangle 2"/>
          <p:cNvSpPr>
            <a:spLocks noChangeArrowheads="1"/>
          </p:cNvSpPr>
          <p:nvPr>
            <p:ph type="body" idx="1"/>
          </p:nvPr>
        </p:nvSpPr>
        <p:spPr>
          <a:ln/>
        </p:spPr>
        <p:txBody>
          <a:bodyPr/>
          <a:lstStyle/>
          <a:p>
            <a:r>
              <a:rPr lang="en-US"/>
              <a:t>leaves(t) := </a:t>
            </a:r>
          </a:p>
          <a:p>
            <a:r>
              <a:rPr lang="en-US"/>
              <a:t>       if leaf(t)</a:t>
            </a:r>
          </a:p>
          <a:p>
            <a:r>
              <a:rPr lang="en-US"/>
              <a:t>       then  1</a:t>
            </a:r>
          </a:p>
          <a:p>
            <a:r>
              <a:rPr lang="en-US"/>
              <a:t>       else leaves(left(t)) + leaves(right(t))</a:t>
            </a:r>
          </a:p>
        </p:txBody>
      </p:sp>
    </p:spTree>
  </p:cSld>
  <p:clrMapOvr>
    <a:masterClrMapping/>
  </p:clrMapOvr>
  <p:transition xmlns:p14="http://schemas.microsoft.com/office/powerpoint/2010/mai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1"/>
          <p:cNvSpPr>
            <a:spLocks noChangeArrowheads="1"/>
          </p:cNvSpPr>
          <p:nvPr>
            <p:ph type="title"/>
          </p:nvPr>
        </p:nvSpPr>
        <p:spPr>
          <a:ln/>
        </p:spPr>
        <p:txBody>
          <a:bodyPr/>
          <a:lstStyle/>
          <a:p>
            <a:r>
              <a:rPr lang="en-US"/>
              <a:t>Counting Leaves</a:t>
            </a:r>
          </a:p>
        </p:txBody>
      </p:sp>
      <p:sp>
        <p:nvSpPr>
          <p:cNvPr id="463874" name="Rectangle 2"/>
          <p:cNvSpPr>
            <a:spLocks noChangeArrowheads="1"/>
          </p:cNvSpPr>
          <p:nvPr>
            <p:ph type="body" idx="1"/>
          </p:nvPr>
        </p:nvSpPr>
        <p:spPr>
          <a:xfrm>
            <a:off x="1270000" y="1917700"/>
            <a:ext cx="11379200" cy="6883400"/>
          </a:xfrm>
          <a:ln/>
        </p:spPr>
        <p:txBody>
          <a:bodyPr/>
          <a:lstStyle/>
          <a:p>
            <a:pPr>
              <a:lnSpc>
                <a:spcPct val="90000"/>
              </a:lnSpc>
            </a:pPr>
            <a:r>
              <a:rPr lang="en-US"/>
              <a:t>s := push(t,empty)</a:t>
            </a:r>
          </a:p>
          <a:p>
            <a:pPr>
              <a:lnSpc>
                <a:spcPct val="90000"/>
              </a:lnSpc>
            </a:pPr>
            <a:r>
              <a:rPr lang="en-US"/>
              <a:t>n := 0</a:t>
            </a:r>
          </a:p>
          <a:p>
            <a:pPr>
              <a:lnSpc>
                <a:spcPct val="90000"/>
              </a:lnSpc>
            </a:pPr>
            <a:r>
              <a:rPr lang="en-US"/>
              <a:t>loop while s ≠ empty</a:t>
            </a:r>
          </a:p>
          <a:p>
            <a:pPr>
              <a:lnSpc>
                <a:spcPct val="90000"/>
              </a:lnSpc>
            </a:pPr>
            <a:r>
              <a:rPr lang="en-US"/>
              <a:t>     h := top(s)</a:t>
            </a:r>
          </a:p>
          <a:p>
            <a:pPr>
              <a:lnSpc>
                <a:spcPct val="90000"/>
              </a:lnSpc>
            </a:pPr>
            <a:r>
              <a:rPr lang="en-US"/>
              <a:t>     s := pop(s)</a:t>
            </a:r>
          </a:p>
          <a:p>
            <a:pPr>
              <a:lnSpc>
                <a:spcPct val="90000"/>
              </a:lnSpc>
            </a:pPr>
            <a:r>
              <a:rPr lang="en-US"/>
              <a:t>     if leaf(h)</a:t>
            </a:r>
          </a:p>
          <a:p>
            <a:pPr>
              <a:lnSpc>
                <a:spcPct val="90000"/>
              </a:lnSpc>
            </a:pPr>
            <a:r>
              <a:rPr lang="en-US"/>
              <a:t>     then n := n + 1</a:t>
            </a:r>
          </a:p>
          <a:p>
            <a:pPr>
              <a:lnSpc>
                <a:spcPct val="90000"/>
              </a:lnSpc>
            </a:pPr>
            <a:r>
              <a:rPr lang="en-US"/>
              <a:t>     else s := push(left(h),push(right(h),s))</a:t>
            </a:r>
          </a:p>
        </p:txBody>
      </p:sp>
    </p:spTree>
  </p:cSld>
  <p:clrMapOvr>
    <a:masterClrMapping/>
  </p:clrMapOvr>
  <p:transition xmlns:p14="http://schemas.microsoft.com/office/powerpoint/2010/mai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1"/>
          <p:cNvSpPr>
            <a:spLocks noChangeArrowheads="1"/>
          </p:cNvSpPr>
          <p:nvPr>
            <p:ph type="title"/>
          </p:nvPr>
        </p:nvSpPr>
        <p:spPr>
          <a:ln/>
        </p:spPr>
        <p:txBody>
          <a:bodyPr/>
          <a:lstStyle/>
          <a:p>
            <a:r>
              <a:rPr lang="en-US"/>
              <a:t>Correctness</a:t>
            </a:r>
          </a:p>
        </p:txBody>
      </p:sp>
      <p:sp>
        <p:nvSpPr>
          <p:cNvPr id="464898" name="Rectangle 2"/>
          <p:cNvSpPr>
            <a:spLocks noChangeArrowheads="1"/>
          </p:cNvSpPr>
          <p:nvPr>
            <p:ph type="body" idx="1"/>
          </p:nvPr>
        </p:nvSpPr>
        <p:spPr>
          <a:ln/>
        </p:spPr>
        <p:txBody>
          <a:bodyPr/>
          <a:lstStyle/>
          <a:p>
            <a:pPr marL="889000"/>
            <a:r>
              <a:rPr lang="en-US"/>
              <a:t>if s=t.e and n=0</a:t>
            </a:r>
          </a:p>
          <a:p>
            <a:pPr marL="889000"/>
            <a:r>
              <a:rPr lang="en-US"/>
              <a:t>then eventually s=e and n=#(t)</a:t>
            </a:r>
          </a:p>
        </p:txBody>
      </p:sp>
    </p:spTree>
  </p:cSld>
  <p:clrMapOvr>
    <a:masterClrMapping/>
  </p:clrMapOvr>
  <p:transition xmlns:p14="http://schemas.microsoft.com/office/powerpoint/2010/mai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1"/>
          <p:cNvSpPr>
            <a:spLocks noChangeArrowheads="1"/>
          </p:cNvSpPr>
          <p:nvPr>
            <p:ph type="title"/>
          </p:nvPr>
        </p:nvSpPr>
        <p:spPr>
          <a:ln/>
        </p:spPr>
        <p:txBody>
          <a:bodyPr/>
          <a:lstStyle/>
          <a:p>
            <a:r>
              <a:rPr lang="en-US"/>
              <a:t>Lemma</a:t>
            </a:r>
          </a:p>
        </p:txBody>
      </p:sp>
      <p:sp>
        <p:nvSpPr>
          <p:cNvPr id="465922" name="Rectangle 2"/>
          <p:cNvSpPr>
            <a:spLocks noChangeArrowheads="1"/>
          </p:cNvSpPr>
          <p:nvPr>
            <p:ph type="body" idx="1"/>
          </p:nvPr>
        </p:nvSpPr>
        <p:spPr>
          <a:ln/>
        </p:spPr>
        <p:txBody>
          <a:bodyPr/>
          <a:lstStyle/>
          <a:p>
            <a:pPr marL="889000"/>
            <a:r>
              <a:rPr lang="en-US"/>
              <a:t>if s=t.r and n=k</a:t>
            </a:r>
          </a:p>
          <a:p>
            <a:pPr marL="889000"/>
            <a:r>
              <a:rPr lang="en-US"/>
              <a:t>then eventually s=r and n=k+#(t)</a:t>
            </a:r>
          </a:p>
        </p:txBody>
      </p:sp>
    </p:spTree>
  </p:cSld>
  <p:clrMapOvr>
    <a:masterClrMapping/>
  </p:clrMapOvr>
  <p:transition xmlns:p14="http://schemas.microsoft.com/office/powerpoint/2010/mai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1"/>
          <p:cNvSpPr>
            <a:spLocks noChangeArrowheads="1"/>
          </p:cNvSpPr>
          <p:nvPr>
            <p:ph type="title"/>
          </p:nvPr>
        </p:nvSpPr>
        <p:spPr>
          <a:ln/>
        </p:spPr>
        <p:txBody>
          <a:bodyPr/>
          <a:lstStyle/>
          <a:p>
            <a:r>
              <a:rPr lang="en-US"/>
              <a:t>Induction (1)</a:t>
            </a:r>
          </a:p>
        </p:txBody>
      </p:sp>
      <p:sp>
        <p:nvSpPr>
          <p:cNvPr id="466946" name="Rectangle 2"/>
          <p:cNvSpPr>
            <a:spLocks noChangeArrowheads="1"/>
          </p:cNvSpPr>
          <p:nvPr>
            <p:ph type="body" idx="1"/>
          </p:nvPr>
        </p:nvSpPr>
        <p:spPr>
          <a:ln/>
        </p:spPr>
        <p:txBody>
          <a:bodyPr/>
          <a:lstStyle/>
          <a:p>
            <a:pPr marL="889000"/>
            <a:r>
              <a:rPr lang="en-US"/>
              <a:t>if s=leaf.r and n=k</a:t>
            </a:r>
          </a:p>
          <a:p>
            <a:pPr marL="889000"/>
            <a:r>
              <a:rPr lang="en-US"/>
              <a:t>then eventually s=r and n=k+#(leaf)</a:t>
            </a:r>
          </a:p>
          <a:p>
            <a:pPr marL="889000"/>
            <a:r>
              <a:rPr lang="en-US"/>
              <a:t>then eventually s=r and n=k+1</a:t>
            </a:r>
          </a:p>
        </p:txBody>
      </p:sp>
    </p:spTree>
  </p:cSld>
  <p:clrMapOvr>
    <a:masterClrMapping/>
  </p:clrMapOvr>
  <p:transition xmlns:p14="http://schemas.microsoft.com/office/powerpoint/2010/mai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1"/>
          <p:cNvSpPr>
            <a:spLocks noChangeArrowheads="1"/>
          </p:cNvSpPr>
          <p:nvPr>
            <p:ph type="title"/>
          </p:nvPr>
        </p:nvSpPr>
        <p:spPr>
          <a:ln/>
        </p:spPr>
        <p:txBody>
          <a:bodyPr/>
          <a:lstStyle/>
          <a:p>
            <a:r>
              <a:rPr lang="en-US"/>
              <a:t>Induction (2)</a:t>
            </a:r>
          </a:p>
        </p:txBody>
      </p:sp>
      <p:sp>
        <p:nvSpPr>
          <p:cNvPr id="467970" name="Rectangle 2"/>
          <p:cNvSpPr>
            <a:spLocks noChangeArrowheads="1"/>
          </p:cNvSpPr>
          <p:nvPr>
            <p:ph type="body" idx="1"/>
          </p:nvPr>
        </p:nvSpPr>
        <p:spPr>
          <a:ln/>
        </p:spPr>
        <p:txBody>
          <a:bodyPr/>
          <a:lstStyle/>
          <a:p>
            <a:pPr marL="889000"/>
            <a:r>
              <a:rPr lang="en-US"/>
              <a:t>if s=b(lt,rt).r and n=k</a:t>
            </a:r>
          </a:p>
          <a:p>
            <a:pPr marL="889000"/>
            <a:r>
              <a:rPr lang="en-US"/>
              <a:t>then s=lt.rt.r and n=k</a:t>
            </a:r>
          </a:p>
          <a:p>
            <a:pPr marL="889000"/>
            <a:r>
              <a:rPr lang="en-US"/>
              <a:t>then eventually s=rt.r and n=k+#(lt)</a:t>
            </a:r>
          </a:p>
          <a:p>
            <a:pPr marL="889000"/>
            <a:r>
              <a:rPr lang="en-US"/>
              <a:t>then eventually s=r and n=k+#(lt)+#(rt)</a:t>
            </a:r>
          </a:p>
          <a:p>
            <a:pPr marL="889000"/>
            <a:r>
              <a:rPr lang="en-US"/>
              <a:t>then eventually s=r and n=k+#b(lt,rt)</a:t>
            </a:r>
          </a:p>
        </p:txBody>
      </p:sp>
    </p:spTree>
  </p:cSld>
  <p:clrMapOvr>
    <a:masterClrMapping/>
  </p:clrMapOvr>
  <p:transition xmlns:p14="http://schemas.microsoft.com/office/powerpoint/2010/mai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1"/>
          <p:cNvSpPr>
            <a:spLocks noChangeArrowheads="1"/>
          </p:cNvSpPr>
          <p:nvPr>
            <p:ph type="title"/>
          </p:nvPr>
        </p:nvSpPr>
        <p:spPr>
          <a:ln/>
        </p:spPr>
        <p:txBody>
          <a:bodyPr/>
          <a:lstStyle/>
          <a:p>
            <a:r>
              <a:rPr lang="en-US"/>
              <a:t>Termination</a:t>
            </a:r>
          </a:p>
        </p:txBody>
      </p:sp>
      <p:sp>
        <p:nvSpPr>
          <p:cNvPr id="468994" name="Rectangle 2"/>
          <p:cNvSpPr>
            <a:spLocks noChangeArrowheads="1"/>
          </p:cNvSpPr>
          <p:nvPr>
            <p:ph type="body" idx="1"/>
          </p:nvPr>
        </p:nvSpPr>
        <p:spPr>
          <a:ln/>
        </p:spPr>
        <p:txBody>
          <a:bodyPr/>
          <a:lstStyle/>
          <a:p>
            <a:pPr marL="889000"/>
            <a:r>
              <a:rPr lang="en-US"/>
              <a:t>if s=t.e</a:t>
            </a:r>
          </a:p>
          <a:p>
            <a:pPr marL="889000"/>
            <a:r>
              <a:rPr lang="en-US"/>
              <a:t>then eventually s=e</a:t>
            </a:r>
          </a:p>
        </p:txBody>
      </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ph type="title"/>
          </p:nvPr>
        </p:nvSpPr>
        <p:spPr>
          <a:ln/>
        </p:spPr>
        <p:txBody>
          <a:bodyPr/>
          <a:lstStyle/>
          <a:p>
            <a:endParaRPr lang="en-US"/>
          </a:p>
        </p:txBody>
      </p:sp>
      <p:sp>
        <p:nvSpPr>
          <p:cNvPr id="64514" name="Rectangle 2"/>
          <p:cNvSpPr>
            <a:spLocks noChangeArrowheads="1"/>
          </p:cNvSpPr>
          <p:nvPr>
            <p:ph type="body" idx="1"/>
          </p:nvPr>
        </p:nvSpPr>
        <p:spPr>
          <a:ln/>
        </p:spPr>
        <p:txBody>
          <a:bodyPr/>
          <a:lstStyle/>
          <a:p>
            <a:pPr marL="889000"/>
            <a:endParaRPr lang="en-US"/>
          </a:p>
        </p:txBody>
      </p:sp>
      <p:pic>
        <p:nvPicPr>
          <p:cNvPr id="645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412750"/>
            <a:ext cx="11912600" cy="876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1"/>
          <p:cNvSpPr>
            <a:spLocks noChangeArrowheads="1"/>
          </p:cNvSpPr>
          <p:nvPr>
            <p:ph type="title"/>
          </p:nvPr>
        </p:nvSpPr>
        <p:spPr>
          <a:ln/>
        </p:spPr>
        <p:txBody>
          <a:bodyPr/>
          <a:lstStyle/>
          <a:p>
            <a:r>
              <a:rPr lang="en-US"/>
              <a:t>Lemma</a:t>
            </a:r>
          </a:p>
        </p:txBody>
      </p:sp>
      <p:sp>
        <p:nvSpPr>
          <p:cNvPr id="470018" name="Rectangle 2"/>
          <p:cNvSpPr>
            <a:spLocks noChangeArrowheads="1"/>
          </p:cNvSpPr>
          <p:nvPr>
            <p:ph type="body" idx="1"/>
          </p:nvPr>
        </p:nvSpPr>
        <p:spPr>
          <a:ln/>
        </p:spPr>
        <p:txBody>
          <a:bodyPr/>
          <a:lstStyle/>
          <a:p>
            <a:pPr marL="889000"/>
            <a:r>
              <a:rPr lang="en-US"/>
              <a:t>if s=t.r</a:t>
            </a:r>
          </a:p>
          <a:p>
            <a:pPr marL="889000"/>
            <a:r>
              <a:rPr lang="en-US"/>
              <a:t>then eventually s=r</a:t>
            </a:r>
          </a:p>
        </p:txBody>
      </p:sp>
    </p:spTree>
  </p:cSld>
  <p:clrMapOvr>
    <a:masterClrMapping/>
  </p:clrMapOvr>
  <p:transition xmlns:p14="http://schemas.microsoft.com/office/powerpoint/2010/mai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1"/>
          <p:cNvSpPr>
            <a:spLocks noChangeArrowheads="1"/>
          </p:cNvSpPr>
          <p:nvPr>
            <p:ph type="title"/>
          </p:nvPr>
        </p:nvSpPr>
        <p:spPr>
          <a:ln/>
        </p:spPr>
        <p:txBody>
          <a:bodyPr/>
          <a:lstStyle/>
          <a:p>
            <a:r>
              <a:rPr lang="en-US"/>
              <a:t>Ackermann</a:t>
            </a:r>
          </a:p>
        </p:txBody>
      </p:sp>
      <p:sp>
        <p:nvSpPr>
          <p:cNvPr id="471042" name="Rectangle 2"/>
          <p:cNvSpPr>
            <a:spLocks noChangeArrowheads="1"/>
          </p:cNvSpPr>
          <p:nvPr>
            <p:ph type="body" idx="1"/>
          </p:nvPr>
        </p:nvSpPr>
        <p:spPr>
          <a:xfrm>
            <a:off x="1155700" y="1790700"/>
            <a:ext cx="10464800" cy="8255000"/>
          </a:xfrm>
          <a:ln/>
        </p:spPr>
        <p:txBody>
          <a:bodyPr/>
          <a:lstStyle/>
          <a:p>
            <a:pPr>
              <a:lnSpc>
                <a:spcPct val="70000"/>
              </a:lnSpc>
            </a:pPr>
            <a:r>
              <a:rPr lang="en-US"/>
              <a:t>t := 1</a:t>
            </a:r>
          </a:p>
          <a:p>
            <a:pPr>
              <a:lnSpc>
                <a:spcPct val="70000"/>
              </a:lnSpc>
            </a:pPr>
            <a:r>
              <a:rPr lang="en-US"/>
              <a:t>s[t] := m</a:t>
            </a:r>
          </a:p>
          <a:p>
            <a:pPr>
              <a:lnSpc>
                <a:spcPct val="70000"/>
              </a:lnSpc>
            </a:pPr>
            <a:r>
              <a:rPr lang="en-US"/>
              <a:t>loop m := s[t]</a:t>
            </a:r>
          </a:p>
          <a:p>
            <a:pPr>
              <a:lnSpc>
                <a:spcPct val="70000"/>
              </a:lnSpc>
            </a:pPr>
            <a:r>
              <a:rPr lang="en-US"/>
              <a:t>          t := t-1</a:t>
            </a:r>
          </a:p>
          <a:p>
            <a:pPr>
              <a:lnSpc>
                <a:spcPct val="70000"/>
              </a:lnSpc>
            </a:pPr>
            <a:r>
              <a:rPr lang="en-US"/>
              <a:t>          if m=0</a:t>
            </a:r>
          </a:p>
          <a:p>
            <a:pPr>
              <a:lnSpc>
                <a:spcPct val="70000"/>
              </a:lnSpc>
            </a:pPr>
            <a:r>
              <a:rPr lang="en-US"/>
              <a:t>          then n := n+1</a:t>
            </a:r>
          </a:p>
          <a:p>
            <a:pPr>
              <a:lnSpc>
                <a:spcPct val="70000"/>
              </a:lnSpc>
            </a:pPr>
            <a:r>
              <a:rPr lang="en-US"/>
              <a:t>          else if n=0</a:t>
            </a:r>
          </a:p>
          <a:p>
            <a:pPr>
              <a:lnSpc>
                <a:spcPct val="70000"/>
              </a:lnSpc>
            </a:pPr>
            <a:r>
              <a:rPr lang="en-US"/>
              <a:t>          then t := t+1</a:t>
            </a:r>
          </a:p>
          <a:p>
            <a:pPr>
              <a:lnSpc>
                <a:spcPct val="70000"/>
              </a:lnSpc>
            </a:pPr>
            <a:r>
              <a:rPr lang="en-US"/>
              <a:t>                    s[t] := m-1</a:t>
            </a:r>
          </a:p>
          <a:p>
            <a:pPr>
              <a:lnSpc>
                <a:spcPct val="70000"/>
              </a:lnSpc>
            </a:pPr>
            <a:r>
              <a:rPr lang="en-US"/>
              <a:t>                    n := 1</a:t>
            </a:r>
          </a:p>
          <a:p>
            <a:pPr>
              <a:lnSpc>
                <a:spcPct val="70000"/>
              </a:lnSpc>
            </a:pPr>
            <a:r>
              <a:rPr lang="en-US"/>
              <a:t>          else t := t+2</a:t>
            </a:r>
          </a:p>
          <a:p>
            <a:pPr>
              <a:lnSpc>
                <a:spcPct val="70000"/>
              </a:lnSpc>
            </a:pPr>
            <a:r>
              <a:rPr lang="en-US"/>
              <a:t>                   s[t-1] := m-1</a:t>
            </a:r>
          </a:p>
          <a:p>
            <a:pPr>
              <a:lnSpc>
                <a:spcPct val="70000"/>
              </a:lnSpc>
            </a:pPr>
            <a:r>
              <a:rPr lang="en-US"/>
              <a:t>                   s[t] := m</a:t>
            </a:r>
          </a:p>
          <a:p>
            <a:pPr>
              <a:lnSpc>
                <a:spcPct val="70000"/>
              </a:lnSpc>
            </a:pPr>
            <a:r>
              <a:rPr lang="en-US"/>
              <a:t>                   n := n-1</a:t>
            </a:r>
          </a:p>
          <a:p>
            <a:pPr>
              <a:lnSpc>
                <a:spcPct val="70000"/>
              </a:lnSpc>
            </a:pPr>
            <a:r>
              <a:rPr lang="en-US"/>
              <a:t>          until t=0</a:t>
            </a:r>
          </a:p>
          <a:p>
            <a:pPr>
              <a:lnSpc>
                <a:spcPct val="70000"/>
              </a:lnSpc>
            </a:pPr>
            <a:endParaRPr lang="en-US"/>
          </a:p>
        </p:txBody>
      </p:sp>
    </p:spTree>
  </p:cSld>
  <p:clrMapOvr>
    <a:masterClrMapping/>
  </p:clrMapOvr>
  <p:transition xmlns:p14="http://schemas.microsoft.com/office/powerpoint/2010/mai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1"/>
          <p:cNvSpPr>
            <a:spLocks noChangeArrowheads="1"/>
          </p:cNvSpPr>
          <p:nvPr>
            <p:ph type="title"/>
          </p:nvPr>
        </p:nvSpPr>
        <p:spPr>
          <a:ln/>
        </p:spPr>
        <p:txBody>
          <a:bodyPr/>
          <a:lstStyle/>
          <a:p>
            <a:r>
              <a:rPr lang="en-US"/>
              <a:t>Termination</a:t>
            </a:r>
          </a:p>
        </p:txBody>
      </p:sp>
      <p:sp>
        <p:nvSpPr>
          <p:cNvPr id="472066" name="Rectangle 2"/>
          <p:cNvSpPr>
            <a:spLocks noChangeArrowheads="1"/>
          </p:cNvSpPr>
          <p:nvPr>
            <p:ph type="body" idx="1"/>
          </p:nvPr>
        </p:nvSpPr>
        <p:spPr>
          <a:xfrm>
            <a:off x="228600" y="2311400"/>
            <a:ext cx="12319000" cy="6921500"/>
          </a:xfrm>
          <a:ln/>
        </p:spPr>
        <p:txBody>
          <a:bodyPr/>
          <a:lstStyle/>
          <a:p>
            <a:pPr marL="889000"/>
            <a:r>
              <a:rPr lang="en-US" dirty="0"/>
              <a:t>If t=k then eventually t=k-1 and s[0:k-1] same</a:t>
            </a:r>
          </a:p>
          <a:p>
            <a:pPr marL="889000"/>
            <a:r>
              <a:rPr lang="en-US" dirty="0"/>
              <a:t>Induction on (</a:t>
            </a:r>
            <a:r>
              <a:rPr lang="en-US" dirty="0" err="1"/>
              <a:t>m,n</a:t>
            </a:r>
            <a:r>
              <a:rPr lang="en-US" dirty="0"/>
              <a:t>) just after m := s[t]</a:t>
            </a:r>
          </a:p>
          <a:p>
            <a:pPr marL="889000"/>
            <a:r>
              <a:rPr lang="en-US" dirty="0"/>
              <a:t>Case I, m=0: t</a:t>
            </a:r>
            <a:r>
              <a:rPr lang="ja-JP" altLang="en-US" dirty="0">
                <a:latin typeface="Papyrus"/>
              </a:rPr>
              <a:t>’</a:t>
            </a:r>
            <a:r>
              <a:rPr lang="en-US" dirty="0"/>
              <a:t> = t-1</a:t>
            </a:r>
          </a:p>
          <a:p>
            <a:pPr marL="889000"/>
            <a:r>
              <a:rPr lang="en-US" dirty="0"/>
              <a:t>Case 2, m&gt;0, n=0: t</a:t>
            </a:r>
            <a:r>
              <a:rPr lang="ja-JP" altLang="en-US" dirty="0">
                <a:latin typeface="Papyrus"/>
              </a:rPr>
              <a:t>’</a:t>
            </a:r>
            <a:r>
              <a:rPr lang="en-US" dirty="0"/>
              <a:t> = t; m</a:t>
            </a:r>
            <a:r>
              <a:rPr lang="ja-JP" altLang="en-US" dirty="0">
                <a:latin typeface="Papyrus"/>
              </a:rPr>
              <a:t>’</a:t>
            </a:r>
            <a:r>
              <a:rPr lang="en-US" dirty="0"/>
              <a:t> = m-1</a:t>
            </a:r>
          </a:p>
          <a:p>
            <a:pPr marL="889000"/>
            <a:r>
              <a:rPr lang="en-US" dirty="0"/>
              <a:t>Case 3, </a:t>
            </a:r>
            <a:r>
              <a:rPr lang="en-US" dirty="0" err="1"/>
              <a:t>m,n</a:t>
            </a:r>
            <a:r>
              <a:rPr lang="en-US" dirty="0"/>
              <a:t>&gt;0: t</a:t>
            </a:r>
            <a:r>
              <a:rPr lang="ja-JP" altLang="en-US" dirty="0">
                <a:latin typeface="Papyrus"/>
              </a:rPr>
              <a:t>’</a:t>
            </a:r>
            <a:r>
              <a:rPr lang="en-US" dirty="0"/>
              <a:t> = t+1; m</a:t>
            </a:r>
            <a:r>
              <a:rPr lang="ja-JP" altLang="en-US" dirty="0">
                <a:latin typeface="Papyrus"/>
              </a:rPr>
              <a:t>’</a:t>
            </a:r>
            <a:r>
              <a:rPr lang="en-US" dirty="0"/>
              <a:t> = m; n</a:t>
            </a:r>
            <a:r>
              <a:rPr lang="ja-JP" altLang="en-US" dirty="0">
                <a:latin typeface="Papyrus"/>
              </a:rPr>
              <a:t>’</a:t>
            </a:r>
            <a:r>
              <a:rPr lang="en-US" dirty="0"/>
              <a:t> = n-1; s[t</a:t>
            </a:r>
            <a:r>
              <a:rPr lang="ja-JP" altLang="en-US" dirty="0">
                <a:latin typeface="Papyrus"/>
              </a:rPr>
              <a:t>’</a:t>
            </a:r>
            <a:r>
              <a:rPr lang="en-US" dirty="0"/>
              <a:t>] = m-1 </a:t>
            </a:r>
          </a:p>
          <a:p>
            <a:pPr marL="889000"/>
            <a:r>
              <a:rPr lang="en-US" dirty="0"/>
              <a:t>By induction, eventually t</a:t>
            </a:r>
            <a:r>
              <a:rPr lang="ja-JP" altLang="en-US" dirty="0">
                <a:latin typeface="Papyrus"/>
              </a:rPr>
              <a:t>’’</a:t>
            </a:r>
            <a:r>
              <a:rPr lang="en-US" dirty="0"/>
              <a:t>=t; m</a:t>
            </a:r>
            <a:r>
              <a:rPr lang="ja-JP" altLang="en-US" dirty="0">
                <a:latin typeface="Papyrus"/>
              </a:rPr>
              <a:t>’’</a:t>
            </a:r>
            <a:r>
              <a:rPr lang="en-US" dirty="0"/>
              <a:t> = m-1</a:t>
            </a:r>
          </a:p>
        </p:txBody>
      </p:sp>
    </p:spTree>
  </p:cSld>
  <p:clrMapOvr>
    <a:masterClrMapping/>
  </p:clrMapOvr>
  <p:transition xmlns:p14="http://schemas.microsoft.com/office/powerpoint/2010/mai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1"/>
          <p:cNvSpPr>
            <a:spLocks noChangeArrowheads="1"/>
          </p:cNvSpPr>
          <p:nvPr>
            <p:ph type="title"/>
          </p:nvPr>
        </p:nvSpPr>
        <p:spPr>
          <a:ln/>
        </p:spPr>
        <p:txBody>
          <a:bodyPr/>
          <a:lstStyle/>
          <a:p>
            <a:r>
              <a:rPr lang="en-US"/>
              <a:t>Termination</a:t>
            </a:r>
          </a:p>
        </p:txBody>
      </p:sp>
      <p:sp>
        <p:nvSpPr>
          <p:cNvPr id="473090" name="Rectangle 2"/>
          <p:cNvSpPr>
            <a:spLocks noChangeArrowheads="1"/>
          </p:cNvSpPr>
          <p:nvPr>
            <p:ph type="body" idx="1"/>
          </p:nvPr>
        </p:nvSpPr>
        <p:spPr>
          <a:ln/>
        </p:spPr>
        <p:txBody>
          <a:bodyPr/>
          <a:lstStyle/>
          <a:p>
            <a:r>
              <a:rPr lang="en-US"/>
              <a:t>12. Typing</a:t>
            </a:r>
          </a:p>
        </p:txBody>
      </p:sp>
    </p:spTree>
  </p:cSld>
  <p:clrMapOvr>
    <a:masterClrMapping/>
  </p:clrMapOvr>
  <p:transition xmlns:p14="http://schemas.microsoft.com/office/powerpoint/2010/mai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1"/>
          <p:cNvSpPr>
            <a:spLocks noChangeArrowheads="1"/>
          </p:cNvSpPr>
          <p:nvPr>
            <p:ph type="title"/>
          </p:nvPr>
        </p:nvSpPr>
        <p:spPr>
          <a:ln/>
        </p:spPr>
        <p:txBody>
          <a:bodyPr/>
          <a:lstStyle/>
          <a:p>
            <a:r>
              <a:rPr lang="en-US"/>
              <a:t>Grades</a:t>
            </a:r>
          </a:p>
        </p:txBody>
      </p:sp>
      <p:sp>
        <p:nvSpPr>
          <p:cNvPr id="474114" name="Rectangle 2"/>
          <p:cNvSpPr>
            <a:spLocks noChangeArrowheads="1"/>
          </p:cNvSpPr>
          <p:nvPr>
            <p:ph type="body" idx="1"/>
          </p:nvPr>
        </p:nvSpPr>
        <p:spPr>
          <a:ln/>
        </p:spPr>
        <p:txBody>
          <a:bodyPr/>
          <a:lstStyle/>
          <a:p>
            <a:pPr marL="889000"/>
            <a:r>
              <a:rPr lang="en-US"/>
              <a:t>10% - participation &amp; exercises</a:t>
            </a:r>
          </a:p>
          <a:p>
            <a:pPr marL="889000"/>
            <a:r>
              <a:rPr lang="en-US"/>
              <a:t>90% - term paper</a:t>
            </a:r>
          </a:p>
        </p:txBody>
      </p:sp>
    </p:spTree>
  </p:cSld>
  <p:clrMapOvr>
    <a:masterClrMapping/>
  </p:clrMapOvr>
  <p:transition xmlns:p14="http://schemas.microsoft.com/office/powerpoint/2010/mai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1"/>
          <p:cNvSpPr>
            <a:spLocks noChangeArrowheads="1"/>
          </p:cNvSpPr>
          <p:nvPr>
            <p:ph type="body" idx="1"/>
          </p:nvPr>
        </p:nvSpPr>
        <p:spPr>
          <a:xfrm>
            <a:off x="482600" y="304800"/>
            <a:ext cx="7480300" cy="8382000"/>
          </a:xfrm>
          <a:ln/>
        </p:spPr>
        <p:txBody>
          <a:bodyPr/>
          <a:lstStyle/>
          <a:p>
            <a:pPr marL="889000"/>
            <a:r>
              <a:rPr lang="en-US" dirty="0"/>
              <a:t>Alonzo Church (1903-1995)</a:t>
            </a:r>
          </a:p>
          <a:p>
            <a:pPr marL="1333500" lvl="1"/>
            <a:r>
              <a:rPr lang="en-US" dirty="0"/>
              <a:t>invented lambda calculus (1932)</a:t>
            </a:r>
          </a:p>
          <a:p>
            <a:pPr marL="1333500" lvl="1"/>
            <a:r>
              <a:rPr lang="en-US" dirty="0"/>
              <a:t>first programming-language researcher (sans computers)</a:t>
            </a:r>
          </a:p>
          <a:p>
            <a:pPr marL="1333500" lvl="1"/>
            <a:r>
              <a:rPr lang="en-US" dirty="0"/>
              <a:t>Turing</a:t>
            </a:r>
            <a:r>
              <a:rPr lang="ja-JP" altLang="en-US" dirty="0">
                <a:latin typeface="Papyrus"/>
              </a:rPr>
              <a:t>’</a:t>
            </a:r>
            <a:r>
              <a:rPr lang="en-US" dirty="0"/>
              <a:t>s advisor</a:t>
            </a:r>
          </a:p>
        </p:txBody>
      </p:sp>
      <p:pic>
        <p:nvPicPr>
          <p:cNvPr id="4751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100" y="3136900"/>
            <a:ext cx="34036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CC"/>
                </a:solidFill>
                <a:miter lim="800000"/>
                <a:headEnd/>
                <a:tailEnd/>
              </a14:hiddenLine>
            </a:ext>
          </a:extLst>
        </p:spPr>
      </p:pic>
    </p:spTree>
  </p:cSld>
  <p:clrMapOvr>
    <a:masterClrMapping/>
  </p:clrMapOvr>
  <p:transition xmlns:p14="http://schemas.microsoft.com/office/powerpoint/2010/mai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
          <p:cNvSpPr>
            <a:spLocks noChangeArrowheads="1"/>
          </p:cNvSpPr>
          <p:nvPr>
            <p:ph type="body" idx="1"/>
          </p:nvPr>
        </p:nvSpPr>
        <p:spPr>
          <a:xfrm>
            <a:off x="3911600" y="3505200"/>
            <a:ext cx="10464800" cy="7213600"/>
          </a:xfrm>
          <a:ln/>
        </p:spPr>
        <p:txBody>
          <a:bodyPr/>
          <a:lstStyle/>
          <a:p>
            <a:r>
              <a:rPr lang="en-US"/>
              <a:t>free and bound variables</a:t>
            </a:r>
          </a:p>
        </p:txBody>
      </p:sp>
      <p:pic>
        <p:nvPicPr>
          <p:cNvPr id="4761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00"/>
            <a:ext cx="122301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CC"/>
                </a:solidFill>
                <a:miter lim="800000"/>
                <a:headEnd/>
                <a:tailEnd/>
              </a14:hiddenLine>
            </a:ext>
          </a:extLst>
        </p:spPr>
      </p:pic>
    </p:spTree>
  </p:cSld>
  <p:clrMapOvr>
    <a:masterClrMapping/>
  </p:clrMapOvr>
  <p:transition xmlns:p14="http://schemas.microsoft.com/office/powerpoint/2010/mai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1"/>
          <p:cNvSpPr>
            <a:spLocks noChangeArrowheads="1"/>
          </p:cNvSpPr>
          <p:nvPr>
            <p:ph type="body" idx="1"/>
          </p:nvPr>
        </p:nvSpPr>
        <p:spPr>
          <a:xfrm>
            <a:off x="2159000" y="4635500"/>
            <a:ext cx="11049000" cy="5854700"/>
          </a:xfrm>
          <a:ln/>
        </p:spPr>
        <p:txBody>
          <a:bodyPr/>
          <a:lstStyle/>
          <a:p>
            <a:r>
              <a:rPr lang="en-US"/>
              <a:t>symbols do not have pre-conceived meanings</a:t>
            </a:r>
          </a:p>
        </p:txBody>
      </p:sp>
      <p:pic>
        <p:nvPicPr>
          <p:cNvPr id="4771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774700"/>
            <a:ext cx="123444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CC"/>
                </a:solidFill>
                <a:miter lim="800000"/>
                <a:headEnd/>
                <a:tailEnd/>
              </a14:hiddenLine>
            </a:ext>
          </a:extLst>
        </p:spPr>
      </p:pic>
    </p:spTree>
  </p:cSld>
  <p:clrMapOvr>
    <a:masterClrMapping/>
  </p:clrMapOvr>
  <p:transition xmlns:p14="http://schemas.microsoft.com/office/powerpoint/2010/mai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
          <p:cNvSpPr>
            <a:spLocks noChangeArrowheads="1"/>
          </p:cNvSpPr>
          <p:nvPr>
            <p:ph type="body" idx="1"/>
          </p:nvPr>
        </p:nvSpPr>
        <p:spPr>
          <a:xfrm>
            <a:off x="2159000" y="4635500"/>
            <a:ext cx="11049000" cy="5854700"/>
          </a:xfrm>
          <a:ln/>
        </p:spPr>
        <p:txBody>
          <a:bodyPr/>
          <a:lstStyle/>
          <a:p>
            <a:r>
              <a:rPr lang="en-US"/>
              <a:t>symbols do not have pre-conceived meanings</a:t>
            </a:r>
          </a:p>
        </p:txBody>
      </p:sp>
      <p:pic>
        <p:nvPicPr>
          <p:cNvPr id="4782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774700"/>
            <a:ext cx="123444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CC"/>
                </a:solidFill>
                <a:miter lim="800000"/>
                <a:headEnd/>
                <a:tailEnd/>
              </a14:hiddenLine>
            </a:ext>
          </a:extLst>
        </p:spPr>
      </p:pic>
      <p:grpSp>
        <p:nvGrpSpPr>
          <p:cNvPr id="478213" name="Group 5"/>
          <p:cNvGrpSpPr>
            <a:grpSpLocks/>
          </p:cNvGrpSpPr>
          <p:nvPr/>
        </p:nvGrpSpPr>
        <p:grpSpPr bwMode="auto">
          <a:xfrm>
            <a:off x="152400" y="3492500"/>
            <a:ext cx="12496800" cy="1524000"/>
            <a:chOff x="0" y="0"/>
            <a:chExt cx="7872" cy="960"/>
          </a:xfrm>
        </p:grpSpPr>
        <p:sp>
          <p:nvSpPr>
            <p:cNvPr id="478211" name="AutoShape 3"/>
            <p:cNvSpPr>
              <a:spLocks/>
            </p:cNvSpPr>
            <p:nvPr/>
          </p:nvSpPr>
          <p:spPr bwMode="auto">
            <a:xfrm>
              <a:off x="88" y="80"/>
              <a:ext cx="7704" cy="800"/>
            </a:xfrm>
            <a:prstGeom prst="roundRect">
              <a:avLst>
                <a:gd name="adj" fmla="val 1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70000"/>
                    </a:schemeClr>
                  </a:solidFill>
                  <a:miter lim="800000"/>
                  <a:headEnd type="none" w="med" len="med"/>
                  <a:tailEnd type="none" w="med" len="med"/>
                </a14:hiddenLine>
              </a:ext>
            </a:extLst>
          </p:spPr>
          <p:txBody>
            <a:bodyPr lIns="0" tIns="0" rIns="0" bIns="0"/>
            <a:lstStyle/>
            <a:p>
              <a:endParaRPr lang="en-US"/>
            </a:p>
          </p:txBody>
        </p:sp>
        <p:pic>
          <p:nvPicPr>
            <p:cNvPr id="4782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72"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p:transition xmlns:p14="http://schemas.microsoft.com/office/powerpoint/2010/mai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1"/>
          <p:cNvSpPr>
            <a:spLocks noChangeArrowheads="1"/>
          </p:cNvSpPr>
          <p:nvPr>
            <p:ph type="body" idx="1"/>
          </p:nvPr>
        </p:nvSpPr>
        <p:spPr>
          <a:xfrm>
            <a:off x="685800" y="-838200"/>
            <a:ext cx="10464800" cy="7213600"/>
          </a:xfrm>
          <a:ln/>
        </p:spPr>
        <p:txBody>
          <a:bodyPr/>
          <a:lstStyle/>
          <a:p>
            <a:r>
              <a:rPr lang="en-US"/>
              <a:t>Proof terms, well-formed objects</a:t>
            </a:r>
          </a:p>
        </p:txBody>
      </p:sp>
      <p:pic>
        <p:nvPicPr>
          <p:cNvPr id="4792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3937000"/>
            <a:ext cx="12349163"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CC"/>
                </a:solidFill>
                <a:miter lim="800000"/>
                <a:headEnd/>
                <a:tailEnd/>
              </a14:hiddenLine>
            </a:ext>
          </a:extLst>
        </p:spPr>
      </p:pic>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ph type="title"/>
          </p:nvPr>
        </p:nvSpPr>
        <p:spPr>
          <a:ln/>
        </p:spPr>
        <p:txBody>
          <a:bodyPr lIns="0" tIns="0" rIns="0" bIns="0"/>
          <a:lstStyle/>
          <a:p>
            <a:r>
              <a:rPr lang="en-US"/>
              <a:t>91</a:t>
            </a:r>
          </a:p>
        </p:txBody>
      </p:sp>
      <p:sp>
        <p:nvSpPr>
          <p:cNvPr id="65538" name="Rectangle 2"/>
          <p:cNvSpPr>
            <a:spLocks noChangeArrowheads="1"/>
          </p:cNvSpPr>
          <p:nvPr>
            <p:ph type="body" idx="1"/>
          </p:nvPr>
        </p:nvSpPr>
        <p:spPr>
          <a:xfrm>
            <a:off x="635000" y="2146300"/>
            <a:ext cx="11734800" cy="7378700"/>
          </a:xfrm>
          <a:ln/>
        </p:spPr>
        <p:txBody>
          <a:bodyPr lIns="0" tIns="0" rIns="0" bIns="0"/>
          <a:lstStyle/>
          <a:p>
            <a:pPr marL="889000">
              <a:lnSpc>
                <a:spcPct val="80000"/>
              </a:lnSpc>
              <a:buSzPct val="99000"/>
              <a:buFontTx/>
              <a:buAutoNum type="alphaLcParenBoth"/>
            </a:pPr>
            <a:r>
              <a:rPr lang="en-US" dirty="0"/>
              <a:t> </a:t>
            </a:r>
            <a:r>
              <a:rPr lang="en-US" dirty="0" err="1"/>
              <a:t>int</a:t>
            </a:r>
            <a:r>
              <a:rPr lang="en-US" dirty="0"/>
              <a:t> </a:t>
            </a:r>
            <a:r>
              <a:rPr lang="en-US" dirty="0" err="1"/>
              <a:t>mccarthy</a:t>
            </a:r>
            <a:r>
              <a:rPr lang="en-US" dirty="0"/>
              <a:t> (</a:t>
            </a:r>
            <a:r>
              <a:rPr lang="en-US" dirty="0" err="1"/>
              <a:t>int</a:t>
            </a:r>
            <a:r>
              <a:rPr lang="en-US" dirty="0"/>
              <a:t> n)</a:t>
            </a:r>
          </a:p>
          <a:p>
            <a:pPr marL="889000">
              <a:lnSpc>
                <a:spcPct val="80000"/>
              </a:lnSpc>
              <a:spcBef>
                <a:spcPts val="100"/>
              </a:spcBef>
              <a:buSzPct val="99000"/>
              <a:buFontTx/>
              <a:buAutoNum type="alphaLcParenBoth"/>
            </a:pPr>
            <a:r>
              <a:rPr lang="en-US" dirty="0"/>
              <a:t> {</a:t>
            </a:r>
            <a:r>
              <a:rPr lang="en-US" dirty="0" err="1"/>
              <a:t>int</a:t>
            </a:r>
            <a:r>
              <a:rPr lang="en-US" dirty="0"/>
              <a:t> c;</a:t>
            </a:r>
          </a:p>
          <a:p>
            <a:pPr marL="889000">
              <a:lnSpc>
                <a:spcPct val="80000"/>
              </a:lnSpc>
              <a:spcBef>
                <a:spcPts val="100"/>
              </a:spcBef>
              <a:buSzPct val="99000"/>
              <a:buFontTx/>
              <a:buAutoNum type="alphaLcParenBoth"/>
            </a:pPr>
            <a:r>
              <a:rPr lang="en-US" dirty="0"/>
              <a:t>     for (c = 1; c != 0; ) {</a:t>
            </a:r>
          </a:p>
          <a:p>
            <a:pPr marL="889000">
              <a:lnSpc>
                <a:spcPct val="80000"/>
              </a:lnSpc>
              <a:spcBef>
                <a:spcPts val="100"/>
              </a:spcBef>
              <a:buSzPct val="99000"/>
              <a:buFontTx/>
              <a:buAutoNum type="alphaLcParenBoth"/>
            </a:pPr>
            <a:r>
              <a:rPr lang="en-US" dirty="0"/>
              <a:t>         if (n &gt; 100) {</a:t>
            </a:r>
          </a:p>
          <a:p>
            <a:pPr marL="889000">
              <a:lnSpc>
                <a:spcPct val="80000"/>
              </a:lnSpc>
              <a:spcBef>
                <a:spcPts val="100"/>
              </a:spcBef>
              <a:buSzPct val="99000"/>
              <a:buFontTx/>
              <a:buAutoNum type="alphaLcParenBoth"/>
            </a:pPr>
            <a:r>
              <a:rPr lang="en-US" dirty="0"/>
              <a:t>             n = n - 10;</a:t>
            </a:r>
          </a:p>
          <a:p>
            <a:pPr marL="889000">
              <a:lnSpc>
                <a:spcPct val="80000"/>
              </a:lnSpc>
              <a:spcBef>
                <a:spcPts val="100"/>
              </a:spcBef>
              <a:buSzPct val="99000"/>
              <a:buFontTx/>
              <a:buAutoNum type="alphaLcParenBoth"/>
            </a:pPr>
            <a:r>
              <a:rPr lang="en-US" dirty="0"/>
              <a:t>             c--;</a:t>
            </a:r>
          </a:p>
          <a:p>
            <a:pPr marL="889000">
              <a:lnSpc>
                <a:spcPct val="80000"/>
              </a:lnSpc>
              <a:spcBef>
                <a:spcPts val="100"/>
              </a:spcBef>
              <a:buSzPct val="99000"/>
              <a:buFontTx/>
              <a:buAutoNum type="alphaLcParenBoth"/>
            </a:pPr>
            <a:r>
              <a:rPr lang="en-US" dirty="0"/>
              <a:t>         } else {</a:t>
            </a:r>
          </a:p>
          <a:p>
            <a:pPr marL="889000">
              <a:lnSpc>
                <a:spcPct val="80000"/>
              </a:lnSpc>
              <a:spcBef>
                <a:spcPts val="100"/>
              </a:spcBef>
              <a:buSzPct val="99000"/>
              <a:buFontTx/>
              <a:buAutoNum type="alphaLcParenBoth"/>
            </a:pPr>
            <a:r>
              <a:rPr lang="en-US" dirty="0"/>
              <a:t>             n = n + 11;</a:t>
            </a:r>
          </a:p>
          <a:p>
            <a:pPr marL="889000">
              <a:lnSpc>
                <a:spcPct val="80000"/>
              </a:lnSpc>
              <a:spcBef>
                <a:spcPts val="100"/>
              </a:spcBef>
              <a:buSzPct val="99000"/>
              <a:buFontTx/>
              <a:buAutoNum type="alphaLcParenBoth"/>
            </a:pPr>
            <a:r>
              <a:rPr lang="en-US" dirty="0"/>
              <a:t>              </a:t>
            </a:r>
            <a:r>
              <a:rPr lang="en-US" dirty="0" err="1"/>
              <a:t>c++</a:t>
            </a:r>
            <a:r>
              <a:rPr lang="en-US" dirty="0"/>
              <a:t>;</a:t>
            </a:r>
          </a:p>
          <a:p>
            <a:pPr marL="889000">
              <a:lnSpc>
                <a:spcPct val="80000"/>
              </a:lnSpc>
              <a:spcBef>
                <a:spcPts val="100"/>
              </a:spcBef>
              <a:buSzPct val="99000"/>
              <a:buFontTx/>
              <a:buAutoNum type="alphaLcParenBoth"/>
            </a:pPr>
            <a:r>
              <a:rPr lang="en-US" dirty="0"/>
              <a:t>         }</a:t>
            </a:r>
          </a:p>
          <a:p>
            <a:pPr marL="889000">
              <a:lnSpc>
                <a:spcPct val="80000"/>
              </a:lnSpc>
              <a:spcBef>
                <a:spcPts val="100"/>
              </a:spcBef>
              <a:buSzPct val="99000"/>
              <a:buFontTx/>
              <a:buAutoNum type="alphaLcParenBoth"/>
            </a:pPr>
            <a:r>
              <a:rPr lang="en-US" dirty="0"/>
              <a:t>     }</a:t>
            </a:r>
          </a:p>
          <a:p>
            <a:pPr marL="889000">
              <a:lnSpc>
                <a:spcPct val="80000"/>
              </a:lnSpc>
              <a:spcBef>
                <a:spcPts val="100"/>
              </a:spcBef>
              <a:buSzPct val="99000"/>
              <a:buFontTx/>
              <a:buAutoNum type="alphaLcParenBoth"/>
            </a:pPr>
            <a:r>
              <a:rPr lang="en-US" dirty="0"/>
              <a:t>     return n;</a:t>
            </a:r>
          </a:p>
          <a:p>
            <a:pPr marL="889000">
              <a:lnSpc>
                <a:spcPct val="80000"/>
              </a:lnSpc>
              <a:spcBef>
                <a:spcPts val="100"/>
              </a:spcBef>
              <a:buSzPct val="99000"/>
              <a:buFontTx/>
              <a:buAutoNum type="alphaLcParenBoth"/>
            </a:pPr>
            <a:r>
              <a:rPr lang="en-US"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
          <p:cNvSpPr>
            <a:spLocks noChangeArrowheads="1"/>
          </p:cNvSpPr>
          <p:nvPr>
            <p:ph type="title"/>
          </p:nvPr>
        </p:nvSpPr>
        <p:spPr>
          <a:ln/>
        </p:spPr>
        <p:txBody>
          <a:bodyPr/>
          <a:lstStyle/>
          <a:p>
            <a:r>
              <a:rPr lang="en-US"/>
              <a:t>Lambda Calculus</a:t>
            </a:r>
          </a:p>
        </p:txBody>
      </p:sp>
      <p:sp>
        <p:nvSpPr>
          <p:cNvPr id="480258" name="Rectangle 2"/>
          <p:cNvSpPr>
            <a:spLocks noChangeArrowheads="1"/>
          </p:cNvSpPr>
          <p:nvPr>
            <p:ph type="body" idx="1"/>
          </p:nvPr>
        </p:nvSpPr>
        <p:spPr>
          <a:xfrm>
            <a:off x="1651000" y="2082800"/>
            <a:ext cx="10464800" cy="6807200"/>
          </a:xfrm>
          <a:ln/>
        </p:spPr>
        <p:txBody>
          <a:bodyPr/>
          <a:lstStyle/>
          <a:p>
            <a:pPr marL="889000"/>
            <a:r>
              <a:rPr lang="en-US" dirty="0"/>
              <a:t>Everything is a function</a:t>
            </a:r>
          </a:p>
          <a:p>
            <a:pPr marL="889000">
              <a:spcBef>
                <a:spcPts val="1200"/>
              </a:spcBef>
            </a:pPr>
            <a:r>
              <a:rPr lang="en-US" dirty="0">
                <a:cs typeface="Papyrus"/>
              </a:rPr>
              <a:t>For example, </a:t>
            </a:r>
            <a:r>
              <a:rPr lang="en-US" dirty="0" err="1">
                <a:cs typeface="Papyrus"/>
              </a:rPr>
              <a:t>λx.x</a:t>
            </a:r>
            <a:r>
              <a:rPr lang="en-US" dirty="0">
                <a:cs typeface="Papyrus"/>
              </a:rPr>
              <a:t> is the identity function</a:t>
            </a:r>
            <a:endParaRPr lang="en-US" dirty="0"/>
          </a:p>
          <a:p>
            <a:pPr marL="889000">
              <a:spcBef>
                <a:spcPts val="1200"/>
              </a:spcBef>
            </a:pPr>
            <a:r>
              <a:rPr lang="en-US" dirty="0" err="1">
                <a:cs typeface="Papyrus"/>
              </a:rPr>
              <a:t>λy.λx.x</a:t>
            </a:r>
            <a:r>
              <a:rPr lang="en-US" dirty="0">
                <a:cs typeface="Papyrus"/>
              </a:rPr>
              <a:t> is a constant function, always returning identity</a:t>
            </a:r>
            <a:endParaRPr lang="en-US" dirty="0"/>
          </a:p>
        </p:txBody>
      </p:sp>
    </p:spTree>
  </p:cSld>
  <p:clrMapOvr>
    <a:masterClrMapping/>
  </p:clrMapOvr>
  <p:transition xmlns:p14="http://schemas.microsoft.com/office/powerpoint/2010/mai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1"/>
          <p:cNvSpPr>
            <a:spLocks noChangeArrowheads="1"/>
          </p:cNvSpPr>
          <p:nvPr>
            <p:ph type="title"/>
          </p:nvPr>
        </p:nvSpPr>
        <p:spPr>
          <a:ln/>
        </p:spPr>
        <p:txBody>
          <a:bodyPr/>
          <a:lstStyle/>
          <a:p>
            <a:r>
              <a:rPr lang="en-US"/>
              <a:t>Lambda Terms</a:t>
            </a:r>
          </a:p>
        </p:txBody>
      </p:sp>
      <p:sp>
        <p:nvSpPr>
          <p:cNvPr id="481282" name="Rectangle 2"/>
          <p:cNvSpPr>
            <a:spLocks noChangeArrowheads="1"/>
          </p:cNvSpPr>
          <p:nvPr>
            <p:ph type="body" idx="1"/>
          </p:nvPr>
        </p:nvSpPr>
        <p:spPr>
          <a:xfrm>
            <a:off x="1270000" y="1270000"/>
            <a:ext cx="10464800" cy="6807200"/>
          </a:xfrm>
          <a:ln/>
        </p:spPr>
        <p:txBody>
          <a:bodyPr/>
          <a:lstStyle/>
          <a:p>
            <a:pPr marL="889000"/>
            <a:r>
              <a:rPr lang="en-US" dirty="0"/>
              <a:t>Constants C; Variables X</a:t>
            </a:r>
          </a:p>
          <a:p>
            <a:pPr marL="889000">
              <a:spcBef>
                <a:spcPts val="1200"/>
              </a:spcBef>
            </a:pPr>
            <a:r>
              <a:rPr lang="en-US" dirty="0"/>
              <a:t>L = constant | variable | application | abstraction </a:t>
            </a:r>
          </a:p>
          <a:p>
            <a:pPr marL="889000">
              <a:spcBef>
                <a:spcPts val="1200"/>
              </a:spcBef>
            </a:pPr>
            <a:r>
              <a:rPr lang="en-US" dirty="0">
                <a:cs typeface="Papyrus"/>
              </a:rPr>
              <a:t>L ::= C  |  X  |  (LL)  |  </a:t>
            </a:r>
            <a:r>
              <a:rPr lang="en-US" dirty="0" err="1">
                <a:cs typeface="Papyrus"/>
              </a:rPr>
              <a:t>λX.L</a:t>
            </a:r>
            <a:endParaRPr lang="en-US" dirty="0"/>
          </a:p>
        </p:txBody>
      </p:sp>
    </p:spTree>
  </p:cSld>
  <p:clrMapOvr>
    <a:masterClrMapping/>
  </p:clrMapOvr>
  <p:transition xmlns:p14="http://schemas.microsoft.com/office/powerpoint/2010/mai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1"/>
          <p:cNvSpPr>
            <a:spLocks noChangeArrowheads="1"/>
          </p:cNvSpPr>
          <p:nvPr>
            <p:ph type="title"/>
          </p:nvPr>
        </p:nvSpPr>
        <p:spPr>
          <a:ln/>
        </p:spPr>
        <p:txBody>
          <a:bodyPr/>
          <a:lstStyle/>
          <a:p>
            <a:r>
              <a:rPr lang="en-US"/>
              <a:t>Positions</a:t>
            </a:r>
          </a:p>
        </p:txBody>
      </p:sp>
      <p:sp>
        <p:nvSpPr>
          <p:cNvPr id="482306" name="Rectangle 2"/>
          <p:cNvSpPr>
            <a:spLocks noChangeArrowheads="1"/>
          </p:cNvSpPr>
          <p:nvPr>
            <p:ph type="body" idx="1"/>
          </p:nvPr>
        </p:nvSpPr>
        <p:spPr>
          <a:xfrm>
            <a:off x="1270000" y="1270000"/>
            <a:ext cx="10464800" cy="6807200"/>
          </a:xfrm>
          <a:ln/>
        </p:spPr>
        <p:txBody>
          <a:bodyPr/>
          <a:lstStyle/>
          <a:p>
            <a:pPr marL="889000"/>
            <a:r>
              <a:rPr lang="en-US" dirty="0"/>
              <a:t>Dewey decimal system</a:t>
            </a:r>
          </a:p>
          <a:p>
            <a:pPr marL="889000">
              <a:spcBef>
                <a:spcPts val="1200"/>
              </a:spcBef>
            </a:pPr>
            <a:r>
              <a:rPr lang="en-US" dirty="0"/>
              <a:t>Number children, left to right</a:t>
            </a:r>
          </a:p>
          <a:p>
            <a:pPr marL="889000">
              <a:spcBef>
                <a:spcPts val="1200"/>
              </a:spcBef>
            </a:pPr>
            <a:r>
              <a:rPr lang="en-US" dirty="0"/>
              <a:t>Path to position gives </a:t>
            </a:r>
            <a:r>
              <a:rPr lang="ja-JP" altLang="en-US" dirty="0">
                <a:latin typeface="Papyrus"/>
              </a:rPr>
              <a:t>“</a:t>
            </a:r>
            <a:r>
              <a:rPr lang="en-US" dirty="0"/>
              <a:t>address</a:t>
            </a:r>
            <a:r>
              <a:rPr lang="ja-JP" altLang="en-US" dirty="0">
                <a:latin typeface="Papyrus"/>
              </a:rPr>
              <a:t>”</a:t>
            </a:r>
            <a:endParaRPr lang="en-US" dirty="0"/>
          </a:p>
        </p:txBody>
      </p:sp>
    </p:spTree>
  </p:cSld>
  <p:clrMapOvr>
    <a:masterClrMapping/>
  </p:clrMapOvr>
  <p:transition xmlns:p14="http://schemas.microsoft.com/office/powerpoint/2010/mai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1"/>
          <p:cNvSpPr>
            <a:spLocks noChangeArrowheads="1"/>
          </p:cNvSpPr>
          <p:nvPr>
            <p:ph type="title"/>
          </p:nvPr>
        </p:nvSpPr>
        <p:spPr>
          <a:ln/>
        </p:spPr>
        <p:txBody>
          <a:bodyPr/>
          <a:lstStyle/>
          <a:p>
            <a:r>
              <a:rPr lang="en-US"/>
              <a:t>Free Occurrences</a:t>
            </a:r>
          </a:p>
        </p:txBody>
      </p:sp>
      <p:sp>
        <p:nvSpPr>
          <p:cNvPr id="483330" name="Rectangle 2"/>
          <p:cNvSpPr>
            <a:spLocks noChangeArrowheads="1"/>
          </p:cNvSpPr>
          <p:nvPr>
            <p:ph type="body" idx="1"/>
          </p:nvPr>
        </p:nvSpPr>
        <p:spPr>
          <a:xfrm>
            <a:off x="1270000" y="2768600"/>
            <a:ext cx="10464800" cy="6807200"/>
          </a:xfrm>
          <a:ln/>
        </p:spPr>
        <p:txBody>
          <a:bodyPr/>
          <a:lstStyle/>
          <a:p>
            <a:pPr marL="889000"/>
            <a:r>
              <a:rPr lang="en-US" dirty="0"/>
              <a:t>Constants C; Variables X</a:t>
            </a:r>
          </a:p>
          <a:p>
            <a:pPr marL="889000">
              <a:spcBef>
                <a:spcPts val="1200"/>
              </a:spcBef>
            </a:pPr>
            <a:r>
              <a:rPr lang="en-US" dirty="0">
                <a:cs typeface="Papyrus"/>
              </a:rPr>
              <a:t>L := C  |  X  |  (LL)  |  </a:t>
            </a:r>
            <a:r>
              <a:rPr lang="en-US" dirty="0" err="1">
                <a:cs typeface="Papyrus"/>
              </a:rPr>
              <a:t>λX.L</a:t>
            </a:r>
            <a:endParaRPr lang="en-US" dirty="0"/>
          </a:p>
          <a:p>
            <a:pPr marL="889000">
              <a:spcBef>
                <a:spcPts val="1200"/>
              </a:spcBef>
            </a:pPr>
            <a:r>
              <a:rPr lang="en-US" dirty="0" err="1"/>
              <a:t>F</a:t>
            </a:r>
            <a:r>
              <a:rPr lang="en-US" baseline="-6000" dirty="0" err="1"/>
              <a:t>x</a:t>
            </a:r>
            <a:r>
              <a:rPr lang="en-US" dirty="0"/>
              <a:t>(c) = {}        </a:t>
            </a:r>
            <a:r>
              <a:rPr lang="en-US" dirty="0" err="1"/>
              <a:t>F</a:t>
            </a:r>
            <a:r>
              <a:rPr lang="en-US" baseline="-6000" dirty="0" err="1"/>
              <a:t>x</a:t>
            </a:r>
            <a:r>
              <a:rPr lang="en-US" dirty="0"/>
              <a:t>(x) = {e}</a:t>
            </a:r>
          </a:p>
          <a:p>
            <a:pPr marL="889000">
              <a:spcBef>
                <a:spcPts val="1200"/>
              </a:spcBef>
            </a:pPr>
            <a:r>
              <a:rPr lang="en-US" dirty="0" err="1"/>
              <a:t>F</a:t>
            </a:r>
            <a:r>
              <a:rPr lang="en-US" baseline="-6000" dirty="0" err="1"/>
              <a:t>x</a:t>
            </a:r>
            <a:r>
              <a:rPr lang="en-US" dirty="0"/>
              <a:t>(</a:t>
            </a:r>
            <a:r>
              <a:rPr lang="en-US" dirty="0" err="1"/>
              <a:t>st</a:t>
            </a:r>
            <a:r>
              <a:rPr lang="en-US" dirty="0"/>
              <a:t>) = 0.F</a:t>
            </a:r>
            <a:r>
              <a:rPr lang="en-US" baseline="-6000" dirty="0"/>
              <a:t>x</a:t>
            </a:r>
            <a:r>
              <a:rPr lang="en-US" dirty="0">
                <a:cs typeface="Apple Symbols" charset="0"/>
              </a:rPr>
              <a:t>(s) ∪ 1.F</a:t>
            </a:r>
            <a:r>
              <a:rPr lang="en-US" baseline="-6000" dirty="0"/>
              <a:t>x</a:t>
            </a:r>
            <a:r>
              <a:rPr lang="en-US" dirty="0"/>
              <a:t>(t)</a:t>
            </a:r>
          </a:p>
          <a:p>
            <a:pPr marL="889000">
              <a:spcBef>
                <a:spcPts val="1200"/>
              </a:spcBef>
            </a:pPr>
            <a:r>
              <a:rPr lang="en-US" dirty="0" err="1"/>
              <a:t>F</a:t>
            </a:r>
            <a:r>
              <a:rPr lang="en-US" baseline="-6000" dirty="0" err="1"/>
              <a:t>x</a:t>
            </a:r>
            <a:r>
              <a:rPr lang="en-US" dirty="0">
                <a:cs typeface="Papyrus"/>
              </a:rPr>
              <a:t>(</a:t>
            </a:r>
            <a:r>
              <a:rPr lang="en-US" dirty="0" err="1">
                <a:cs typeface="Papyrus"/>
              </a:rPr>
              <a:t>λx.s</a:t>
            </a:r>
            <a:r>
              <a:rPr lang="en-US" dirty="0">
                <a:cs typeface="Papyrus"/>
              </a:rPr>
              <a:t>) = {}</a:t>
            </a:r>
            <a:endParaRPr lang="en-US" dirty="0"/>
          </a:p>
          <a:p>
            <a:pPr marL="889000">
              <a:spcBef>
                <a:spcPts val="1200"/>
              </a:spcBef>
            </a:pPr>
            <a:r>
              <a:rPr lang="en-US" dirty="0" err="1"/>
              <a:t>F</a:t>
            </a:r>
            <a:r>
              <a:rPr lang="en-US" baseline="-6000" dirty="0" err="1"/>
              <a:t>x</a:t>
            </a:r>
            <a:r>
              <a:rPr lang="en-US" dirty="0">
                <a:cs typeface="Papyrus"/>
              </a:rPr>
              <a:t>(</a:t>
            </a:r>
            <a:r>
              <a:rPr lang="en-US" dirty="0" err="1">
                <a:cs typeface="Papyrus"/>
              </a:rPr>
              <a:t>λy.s</a:t>
            </a:r>
            <a:r>
              <a:rPr lang="en-US" dirty="0">
                <a:cs typeface="Papyrus"/>
              </a:rPr>
              <a:t>) = 1.F</a:t>
            </a:r>
            <a:r>
              <a:rPr lang="en-US" baseline="-6000" dirty="0"/>
              <a:t>x</a:t>
            </a:r>
            <a:r>
              <a:rPr lang="en-US" dirty="0"/>
              <a:t>(s)</a:t>
            </a:r>
          </a:p>
        </p:txBody>
      </p:sp>
    </p:spTree>
  </p:cSld>
  <p:clrMapOvr>
    <a:masterClrMapping/>
  </p:clrMapOvr>
  <p:transition xmlns:p14="http://schemas.microsoft.com/office/powerpoint/2010/mai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1"/>
          <p:cNvSpPr>
            <a:spLocks noChangeArrowheads="1"/>
          </p:cNvSpPr>
          <p:nvPr>
            <p:ph type="title"/>
          </p:nvPr>
        </p:nvSpPr>
        <p:spPr>
          <a:ln/>
        </p:spPr>
        <p:txBody>
          <a:bodyPr/>
          <a:lstStyle/>
          <a:p>
            <a:r>
              <a:rPr lang="en-US"/>
              <a:t>Lambda Calculus</a:t>
            </a:r>
          </a:p>
        </p:txBody>
      </p:sp>
      <p:sp>
        <p:nvSpPr>
          <p:cNvPr id="484354" name="Rectangle 2"/>
          <p:cNvSpPr>
            <a:spLocks noChangeArrowheads="1"/>
          </p:cNvSpPr>
          <p:nvPr>
            <p:ph type="body" idx="1"/>
          </p:nvPr>
        </p:nvSpPr>
        <p:spPr>
          <a:xfrm>
            <a:off x="1270000" y="2768600"/>
            <a:ext cx="10464800" cy="6807200"/>
          </a:xfrm>
          <a:ln/>
        </p:spPr>
        <p:txBody>
          <a:bodyPr/>
          <a:lstStyle/>
          <a:p>
            <a:pPr marL="889000"/>
            <a:r>
              <a:rPr lang="en-US" dirty="0">
                <a:cs typeface="Papyrus"/>
              </a:rPr>
              <a:t>β-rule: (</a:t>
            </a:r>
            <a:r>
              <a:rPr lang="en-US" dirty="0" err="1">
                <a:cs typeface="Papyrus"/>
              </a:rPr>
              <a:t>λx.s</a:t>
            </a:r>
            <a:r>
              <a:rPr lang="en-US" dirty="0">
                <a:cs typeface="Papyrus"/>
              </a:rPr>
              <a:t>)t ➙ s[</a:t>
            </a:r>
            <a:r>
              <a:rPr lang="en-US" dirty="0" err="1">
                <a:cs typeface="Papyrus"/>
              </a:rPr>
              <a:t>x↦t</a:t>
            </a:r>
            <a:r>
              <a:rPr lang="en-US" dirty="0">
                <a:cs typeface="Papyrus"/>
              </a:rPr>
              <a:t>]</a:t>
            </a:r>
            <a:endParaRPr lang="en-US" dirty="0"/>
          </a:p>
          <a:p>
            <a:pPr marL="889000">
              <a:spcBef>
                <a:spcPts val="1200"/>
              </a:spcBef>
            </a:pPr>
            <a:endParaRPr lang="en-US" dirty="0"/>
          </a:p>
          <a:p>
            <a:pPr marL="889000">
              <a:spcBef>
                <a:spcPts val="1200"/>
              </a:spcBef>
            </a:pPr>
            <a:r>
              <a:rPr lang="en-US" dirty="0"/>
              <a:t>Replace (all free) x in s with t</a:t>
            </a:r>
          </a:p>
        </p:txBody>
      </p:sp>
    </p:spTree>
  </p:cSld>
  <p:clrMapOvr>
    <a:masterClrMapping/>
  </p:clrMapOvr>
  <p:transition xmlns:p14="http://schemas.microsoft.com/office/powerpoint/2010/mai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1"/>
          <p:cNvSpPr>
            <a:spLocks noChangeArrowheads="1"/>
          </p:cNvSpPr>
          <p:nvPr>
            <p:ph type="title"/>
          </p:nvPr>
        </p:nvSpPr>
        <p:spPr>
          <a:ln/>
        </p:spPr>
        <p:txBody>
          <a:bodyPr/>
          <a:lstStyle/>
          <a:p>
            <a:r>
              <a:rPr lang="en-US"/>
              <a:t>Substitution</a:t>
            </a:r>
          </a:p>
        </p:txBody>
      </p:sp>
      <p:sp>
        <p:nvSpPr>
          <p:cNvPr id="485378" name="Rectangle 2"/>
          <p:cNvSpPr>
            <a:spLocks noChangeArrowheads="1"/>
          </p:cNvSpPr>
          <p:nvPr>
            <p:ph type="body" idx="1"/>
          </p:nvPr>
        </p:nvSpPr>
        <p:spPr>
          <a:xfrm>
            <a:off x="1270000" y="2222500"/>
            <a:ext cx="10464800" cy="6807200"/>
          </a:xfrm>
          <a:ln/>
        </p:spPr>
        <p:txBody>
          <a:bodyPr/>
          <a:lstStyle/>
          <a:p>
            <a:pPr marL="889000"/>
            <a:r>
              <a:rPr lang="en-US" dirty="0">
                <a:cs typeface="Arial Unicode MS" charset="0"/>
              </a:rPr>
              <a:t>x[</a:t>
            </a:r>
            <a:r>
              <a:rPr lang="en-US" dirty="0" err="1">
                <a:cs typeface="Arial Unicode MS" charset="0"/>
              </a:rPr>
              <a:t>x↦t</a:t>
            </a:r>
            <a:r>
              <a:rPr lang="en-US" dirty="0">
                <a:cs typeface="Arial Unicode MS" charset="0"/>
              </a:rPr>
              <a:t>] = t</a:t>
            </a:r>
            <a:endParaRPr lang="en-US" dirty="0"/>
          </a:p>
          <a:p>
            <a:pPr marL="889000">
              <a:spcBef>
                <a:spcPts val="1200"/>
              </a:spcBef>
            </a:pPr>
            <a:r>
              <a:rPr lang="en-US" dirty="0">
                <a:cs typeface="Arial Unicode MS" charset="0"/>
              </a:rPr>
              <a:t>y[</a:t>
            </a:r>
            <a:r>
              <a:rPr lang="en-US" dirty="0" err="1">
                <a:cs typeface="Arial Unicode MS" charset="0"/>
              </a:rPr>
              <a:t>x↦t</a:t>
            </a:r>
            <a:r>
              <a:rPr lang="en-US" dirty="0">
                <a:cs typeface="Arial Unicode MS" charset="0"/>
              </a:rPr>
              <a:t>] = y            </a:t>
            </a:r>
            <a:endParaRPr lang="en-US" dirty="0"/>
          </a:p>
          <a:p>
            <a:pPr marL="889000">
              <a:spcBef>
                <a:spcPts val="1200"/>
              </a:spcBef>
            </a:pPr>
            <a:r>
              <a:rPr lang="en-US" dirty="0">
                <a:cs typeface="Arial Unicode MS" charset="0"/>
              </a:rPr>
              <a:t>c[</a:t>
            </a:r>
            <a:r>
              <a:rPr lang="en-US" dirty="0" err="1">
                <a:cs typeface="Arial Unicode MS" charset="0"/>
              </a:rPr>
              <a:t>x↦t</a:t>
            </a:r>
            <a:r>
              <a:rPr lang="en-US" dirty="0">
                <a:cs typeface="Arial Unicode MS" charset="0"/>
              </a:rPr>
              <a:t>] = c</a:t>
            </a:r>
            <a:endParaRPr lang="en-US" dirty="0"/>
          </a:p>
          <a:p>
            <a:pPr marL="889000">
              <a:spcBef>
                <a:spcPts val="1200"/>
              </a:spcBef>
            </a:pPr>
            <a:r>
              <a:rPr lang="en-US" dirty="0">
                <a:cs typeface="Arial Unicode MS" charset="0"/>
              </a:rPr>
              <a:t>(</a:t>
            </a:r>
            <a:r>
              <a:rPr lang="en-US" dirty="0" err="1">
                <a:cs typeface="Arial Unicode MS" charset="0"/>
              </a:rPr>
              <a:t>su</a:t>
            </a:r>
            <a:r>
              <a:rPr lang="en-US" dirty="0">
                <a:cs typeface="Arial Unicode MS" charset="0"/>
              </a:rPr>
              <a:t>)[</a:t>
            </a:r>
            <a:r>
              <a:rPr lang="en-US" dirty="0" err="1">
                <a:cs typeface="Arial Unicode MS" charset="0"/>
              </a:rPr>
              <a:t>x↦t</a:t>
            </a:r>
            <a:r>
              <a:rPr lang="en-US" dirty="0">
                <a:cs typeface="Arial Unicode MS" charset="0"/>
              </a:rPr>
              <a:t>] = s[</a:t>
            </a:r>
            <a:r>
              <a:rPr lang="en-US" dirty="0" err="1">
                <a:cs typeface="Arial Unicode MS" charset="0"/>
              </a:rPr>
              <a:t>x↦t</a:t>
            </a:r>
            <a:r>
              <a:rPr lang="en-US" dirty="0">
                <a:cs typeface="Arial Unicode MS" charset="0"/>
              </a:rPr>
              <a:t>] u[</a:t>
            </a:r>
            <a:r>
              <a:rPr lang="en-US" dirty="0" err="1">
                <a:cs typeface="Arial Unicode MS" charset="0"/>
              </a:rPr>
              <a:t>x↦t</a:t>
            </a:r>
            <a:r>
              <a:rPr lang="en-US" dirty="0">
                <a:cs typeface="Arial Unicode MS" charset="0"/>
              </a:rPr>
              <a:t>]</a:t>
            </a:r>
            <a:endParaRPr lang="en-US" dirty="0"/>
          </a:p>
          <a:p>
            <a:pPr marL="889000">
              <a:spcBef>
                <a:spcPts val="1200"/>
              </a:spcBef>
            </a:pPr>
            <a:r>
              <a:rPr lang="en-US" dirty="0">
                <a:cs typeface="Papyrus"/>
              </a:rPr>
              <a:t>(</a:t>
            </a:r>
            <a:r>
              <a:rPr lang="en-US" dirty="0" err="1">
                <a:cs typeface="Papyrus"/>
              </a:rPr>
              <a:t>λx.s</a:t>
            </a:r>
            <a:r>
              <a:rPr lang="en-US" dirty="0">
                <a:cs typeface="Papyrus"/>
              </a:rPr>
              <a:t>)[</a:t>
            </a:r>
            <a:r>
              <a:rPr lang="en-US" dirty="0" err="1">
                <a:cs typeface="Papyrus"/>
              </a:rPr>
              <a:t>x↦t</a:t>
            </a:r>
            <a:r>
              <a:rPr lang="en-US" dirty="0">
                <a:cs typeface="Papyrus"/>
              </a:rPr>
              <a:t>] = </a:t>
            </a:r>
            <a:r>
              <a:rPr lang="en-US" dirty="0" err="1">
                <a:cs typeface="Papyrus"/>
              </a:rPr>
              <a:t>λx.s</a:t>
            </a:r>
            <a:endParaRPr lang="en-US" dirty="0"/>
          </a:p>
          <a:p>
            <a:pPr marL="889000">
              <a:spcBef>
                <a:spcPts val="1200"/>
              </a:spcBef>
            </a:pPr>
            <a:r>
              <a:rPr lang="en-US" dirty="0">
                <a:cs typeface="Papyrus"/>
              </a:rPr>
              <a:t>(</a:t>
            </a:r>
            <a:r>
              <a:rPr lang="en-US" dirty="0" err="1">
                <a:cs typeface="Papyrus"/>
              </a:rPr>
              <a:t>λy.s</a:t>
            </a:r>
            <a:r>
              <a:rPr lang="en-US" dirty="0">
                <a:cs typeface="Papyrus"/>
              </a:rPr>
              <a:t>)[</a:t>
            </a:r>
            <a:r>
              <a:rPr lang="en-US" dirty="0" err="1">
                <a:cs typeface="Papyrus"/>
              </a:rPr>
              <a:t>x↦t</a:t>
            </a:r>
            <a:r>
              <a:rPr lang="en-US" dirty="0">
                <a:cs typeface="Papyrus"/>
              </a:rPr>
              <a:t>] = </a:t>
            </a:r>
            <a:r>
              <a:rPr lang="en-US" dirty="0" err="1">
                <a:cs typeface="Papyrus"/>
              </a:rPr>
              <a:t>λy</a:t>
            </a:r>
            <a:r>
              <a:rPr lang="en-US" dirty="0">
                <a:cs typeface="Papyrus"/>
              </a:rPr>
              <a:t>. s[</a:t>
            </a:r>
            <a:r>
              <a:rPr lang="en-US" dirty="0" err="1">
                <a:cs typeface="Papyrus"/>
              </a:rPr>
              <a:t>x↦t</a:t>
            </a:r>
            <a:r>
              <a:rPr lang="en-US" dirty="0">
                <a:cs typeface="Papyrus"/>
              </a:rPr>
              <a:t>]</a:t>
            </a:r>
            <a:endParaRPr lang="en-US" dirty="0"/>
          </a:p>
        </p:txBody>
      </p:sp>
    </p:spTree>
  </p:cSld>
  <p:clrMapOvr>
    <a:masterClrMapping/>
  </p:clrMapOvr>
  <p:transition xmlns:p14="http://schemas.microsoft.com/office/powerpoint/2010/mai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1"/>
          <p:cNvSpPr>
            <a:spLocks noChangeArrowheads="1"/>
          </p:cNvSpPr>
          <p:nvPr>
            <p:ph type="title"/>
          </p:nvPr>
        </p:nvSpPr>
        <p:spPr>
          <a:ln/>
        </p:spPr>
        <p:txBody>
          <a:bodyPr/>
          <a:lstStyle/>
          <a:p>
            <a:r>
              <a:rPr lang="en-US"/>
              <a:t>Beta Immortality</a:t>
            </a:r>
          </a:p>
        </p:txBody>
      </p:sp>
      <p:sp>
        <p:nvSpPr>
          <p:cNvPr id="486402" name="Rectangle 2"/>
          <p:cNvSpPr>
            <a:spLocks noChangeArrowheads="1"/>
          </p:cNvSpPr>
          <p:nvPr>
            <p:ph type="body" idx="1"/>
          </p:nvPr>
        </p:nvSpPr>
        <p:spPr>
          <a:xfrm>
            <a:off x="1270000" y="2768600"/>
            <a:ext cx="10464800" cy="6807200"/>
          </a:xfrm>
          <a:ln/>
        </p:spPr>
        <p:txBody>
          <a:bodyPr/>
          <a:lstStyle/>
          <a:p>
            <a:pPr marL="889000"/>
            <a:r>
              <a:rPr lang="en-US" dirty="0" err="1">
                <a:cs typeface="Papyrus"/>
              </a:rPr>
              <a:t>λx.x</a:t>
            </a:r>
            <a:r>
              <a:rPr lang="en-US" dirty="0">
                <a:cs typeface="Papyrus"/>
              </a:rPr>
              <a:t>(x) </a:t>
            </a:r>
            <a:r>
              <a:rPr lang="en-US" dirty="0" err="1">
                <a:cs typeface="Papyrus"/>
              </a:rPr>
              <a:t>λx.x</a:t>
            </a:r>
            <a:r>
              <a:rPr lang="en-US" dirty="0">
                <a:cs typeface="Papyrus"/>
              </a:rPr>
              <a:t>(x) ➙ </a:t>
            </a:r>
            <a:r>
              <a:rPr lang="en-US" dirty="0" err="1">
                <a:cs typeface="Papyrus"/>
              </a:rPr>
              <a:t>λx.x</a:t>
            </a:r>
            <a:r>
              <a:rPr lang="en-US" dirty="0">
                <a:cs typeface="Papyrus"/>
              </a:rPr>
              <a:t>(x) </a:t>
            </a:r>
            <a:r>
              <a:rPr lang="en-US" dirty="0" err="1">
                <a:cs typeface="Papyrus"/>
              </a:rPr>
              <a:t>λx.x</a:t>
            </a:r>
            <a:r>
              <a:rPr lang="en-US" dirty="0">
                <a:cs typeface="Papyrus"/>
              </a:rPr>
              <a:t>(x)</a:t>
            </a:r>
            <a:endParaRPr lang="en-US" dirty="0"/>
          </a:p>
        </p:txBody>
      </p:sp>
    </p:spTree>
  </p:cSld>
  <p:clrMapOvr>
    <a:masterClrMapping/>
  </p:clrMapOvr>
  <p:transition xmlns:p14="http://schemas.microsoft.com/office/powerpoint/2010/mai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1"/>
          <p:cNvSpPr>
            <a:spLocks noChangeArrowheads="1"/>
          </p:cNvSpPr>
          <p:nvPr>
            <p:ph type="title"/>
          </p:nvPr>
        </p:nvSpPr>
        <p:spPr>
          <a:ln/>
        </p:spPr>
        <p:txBody>
          <a:bodyPr/>
          <a:lstStyle/>
          <a:p>
            <a:r>
              <a:rPr lang="en-US"/>
              <a:t>Completeness</a:t>
            </a:r>
          </a:p>
        </p:txBody>
      </p:sp>
      <p:sp>
        <p:nvSpPr>
          <p:cNvPr id="487426" name="Rectangle 2"/>
          <p:cNvSpPr>
            <a:spLocks noChangeArrowheads="1"/>
          </p:cNvSpPr>
          <p:nvPr>
            <p:ph type="body" idx="1"/>
          </p:nvPr>
        </p:nvSpPr>
        <p:spPr>
          <a:ln/>
        </p:spPr>
        <p:txBody>
          <a:bodyPr/>
          <a:lstStyle/>
          <a:p>
            <a:pPr marL="889000"/>
            <a:r>
              <a:rPr lang="en-US"/>
              <a:t>Every recursive function can be simulated by a pure lambda expression.</a:t>
            </a:r>
          </a:p>
          <a:p>
            <a:pPr marL="889000"/>
            <a:r>
              <a:rPr lang="en-US">
                <a:solidFill>
                  <a:srgbClr val="A8184B"/>
                </a:solidFill>
              </a:rPr>
              <a:t>Church numerals</a:t>
            </a:r>
            <a:r>
              <a:rPr lang="en-US"/>
              <a:t> represent the naturals.</a:t>
            </a:r>
          </a:p>
          <a:p>
            <a:pPr marL="889000"/>
            <a:endParaRPr lang="en-US"/>
          </a:p>
          <a:p>
            <a:pPr marL="889000"/>
            <a:r>
              <a:rPr lang="en-US"/>
              <a:t>Termination is undecidable.</a:t>
            </a:r>
          </a:p>
        </p:txBody>
      </p:sp>
    </p:spTree>
  </p:cSld>
  <p:clrMapOvr>
    <a:masterClrMapping/>
  </p:clrMapOvr>
  <p:transition xmlns:p14="http://schemas.microsoft.com/office/powerpoint/2010/mai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1"/>
          <p:cNvSpPr>
            <a:spLocks noChangeArrowheads="1"/>
          </p:cNvSpPr>
          <p:nvPr>
            <p:ph type="title"/>
          </p:nvPr>
        </p:nvSpPr>
        <p:spPr>
          <a:ln/>
        </p:spPr>
        <p:txBody>
          <a:bodyPr/>
          <a:lstStyle/>
          <a:p>
            <a:r>
              <a:rPr lang="en-US"/>
              <a:t>Church Numerals</a:t>
            </a:r>
          </a:p>
        </p:txBody>
      </p:sp>
      <p:sp>
        <p:nvSpPr>
          <p:cNvPr id="488450" name="Rectangle 2"/>
          <p:cNvSpPr>
            <a:spLocks noChangeArrowheads="1"/>
          </p:cNvSpPr>
          <p:nvPr>
            <p:ph type="body" idx="1"/>
          </p:nvPr>
        </p:nvSpPr>
        <p:spPr>
          <a:xfrm>
            <a:off x="1676400" y="2044700"/>
            <a:ext cx="7581900" cy="7975600"/>
          </a:xfrm>
          <a:ln/>
        </p:spPr>
        <p:txBody>
          <a:bodyPr/>
          <a:lstStyle/>
          <a:p>
            <a:pPr marL="811213"/>
            <a:endParaRPr lang="en-US" sz="4800"/>
          </a:p>
          <a:p>
            <a:pPr marL="811213">
              <a:spcBef>
                <a:spcPts val="1200"/>
              </a:spcBef>
            </a:pPr>
            <a:r>
              <a:rPr lang="en-US" sz="4800"/>
              <a:t>n</a:t>
            </a:r>
          </a:p>
        </p:txBody>
      </p:sp>
      <p:sp>
        <p:nvSpPr>
          <p:cNvPr id="488451" name="Rectangle 3"/>
          <p:cNvSpPr>
            <a:spLocks/>
          </p:cNvSpPr>
          <p:nvPr/>
        </p:nvSpPr>
        <p:spPr bwMode="auto">
          <a:xfrm>
            <a:off x="5562600" y="2006600"/>
            <a:ext cx="97663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93713" indent="-493713" algn="l">
              <a:spcBef>
                <a:spcPts val="1200"/>
              </a:spcBef>
              <a:buSzPct val="171000"/>
              <a:buFont typeface="Papyrus" charset="0"/>
              <a:buChar char="•"/>
            </a:pPr>
            <a:endParaRPr lang="en-US" sz="4800" dirty="0">
              <a:solidFill>
                <a:schemeClr val="tx1"/>
              </a:solidFill>
              <a:latin typeface="Papyrus" charset="0"/>
              <a:ea typeface="ＭＳ Ｐゴシック" charset="0"/>
              <a:cs typeface="Papyrus" charset="0"/>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λf,x.f</a:t>
            </a:r>
            <a:r>
              <a:rPr lang="en-US" sz="5100" baseline="32000" dirty="0" err="1">
                <a:solidFill>
                  <a:schemeClr val="tx1"/>
                </a:solidFill>
                <a:latin typeface="Papyrus" charset="0"/>
                <a:ea typeface="ＭＳ Ｐゴシック" charset="0"/>
                <a:cs typeface="Papyrus" charset="0"/>
                <a:sym typeface="Papyrus" charset="0"/>
              </a:rPr>
              <a:t>n</a:t>
            </a:r>
            <a:r>
              <a:rPr lang="en-US" sz="4800" dirty="0">
                <a:solidFill>
                  <a:schemeClr val="tx1"/>
                </a:solidFill>
                <a:latin typeface="Papyrus" charset="0"/>
                <a:ea typeface="ＭＳ Ｐゴシック" charset="0"/>
                <a:cs typeface="Papyrus" charset="0"/>
                <a:sym typeface="Papyrus" charset="0"/>
              </a:rPr>
              <a:t>(x)</a:t>
            </a:r>
          </a:p>
          <a:p>
            <a:pPr marL="493713" indent="-493713" algn="l">
              <a:spcBef>
                <a:spcPts val="1200"/>
              </a:spcBef>
            </a:pPr>
            <a:endParaRPr lang="en-US" sz="4800" dirty="0">
              <a:solidFill>
                <a:schemeClr val="tx1"/>
              </a:solidFill>
              <a:latin typeface="Papyrus" charset="0"/>
              <a:ea typeface="ＭＳ Ｐゴシック" charset="0"/>
              <a:cs typeface="Papyrus" charset="0"/>
              <a:sym typeface="Papyrus" charset="0"/>
            </a:endParaRPr>
          </a:p>
        </p:txBody>
      </p:sp>
    </p:spTree>
  </p:cSld>
  <p:clrMapOvr>
    <a:masterClrMapping/>
  </p:clrMapOvr>
  <p:transition xmlns:p14="http://schemas.microsoft.com/office/powerpoint/2010/mai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1"/>
          <p:cNvSpPr>
            <a:spLocks noChangeArrowheads="1"/>
          </p:cNvSpPr>
          <p:nvPr>
            <p:ph type="title"/>
          </p:nvPr>
        </p:nvSpPr>
        <p:spPr>
          <a:ln/>
        </p:spPr>
        <p:txBody>
          <a:bodyPr/>
          <a:lstStyle/>
          <a:p>
            <a:r>
              <a:rPr lang="en-US"/>
              <a:t>Church Numerals</a:t>
            </a:r>
          </a:p>
        </p:txBody>
      </p:sp>
      <p:sp>
        <p:nvSpPr>
          <p:cNvPr id="489474" name="Rectangle 2"/>
          <p:cNvSpPr>
            <a:spLocks noChangeArrowheads="1"/>
          </p:cNvSpPr>
          <p:nvPr>
            <p:ph type="body" idx="1"/>
          </p:nvPr>
        </p:nvSpPr>
        <p:spPr>
          <a:xfrm>
            <a:off x="1676400" y="2044700"/>
            <a:ext cx="7581900" cy="7975600"/>
          </a:xfrm>
          <a:ln/>
        </p:spPr>
        <p:txBody>
          <a:bodyPr/>
          <a:lstStyle/>
          <a:p>
            <a:pPr marL="811213"/>
            <a:r>
              <a:rPr lang="en-US" sz="4800"/>
              <a:t>T</a:t>
            </a:r>
          </a:p>
          <a:p>
            <a:pPr marL="811213">
              <a:spcBef>
                <a:spcPts val="1200"/>
              </a:spcBef>
            </a:pPr>
            <a:r>
              <a:rPr lang="en-US" sz="4800"/>
              <a:t>F</a:t>
            </a:r>
          </a:p>
          <a:p>
            <a:pPr marL="811213">
              <a:spcBef>
                <a:spcPts val="1200"/>
              </a:spcBef>
            </a:pPr>
            <a:r>
              <a:rPr lang="en-US" sz="4800"/>
              <a:t>if(c,a,b)</a:t>
            </a:r>
          </a:p>
          <a:p>
            <a:pPr marL="811213">
              <a:spcBef>
                <a:spcPts val="1200"/>
              </a:spcBef>
            </a:pPr>
            <a:r>
              <a:rPr lang="en-US" sz="4800"/>
              <a:t>0</a:t>
            </a:r>
          </a:p>
          <a:p>
            <a:pPr marL="811213">
              <a:spcBef>
                <a:spcPts val="1200"/>
              </a:spcBef>
            </a:pPr>
            <a:r>
              <a:rPr lang="en-US" sz="4800"/>
              <a:t>n++</a:t>
            </a:r>
          </a:p>
          <a:p>
            <a:pPr marL="811213">
              <a:spcBef>
                <a:spcPts val="1200"/>
              </a:spcBef>
            </a:pPr>
            <a:r>
              <a:rPr lang="en-US" sz="4800"/>
              <a:t>n--</a:t>
            </a:r>
          </a:p>
          <a:p>
            <a:pPr marL="811213">
              <a:spcBef>
                <a:spcPts val="1200"/>
              </a:spcBef>
            </a:pPr>
            <a:r>
              <a:rPr lang="en-US" sz="4800"/>
              <a:t>n=0</a:t>
            </a:r>
          </a:p>
        </p:txBody>
      </p:sp>
      <p:sp>
        <p:nvSpPr>
          <p:cNvPr id="489475" name="Rectangle 3"/>
          <p:cNvSpPr>
            <a:spLocks/>
          </p:cNvSpPr>
          <p:nvPr/>
        </p:nvSpPr>
        <p:spPr bwMode="auto">
          <a:xfrm>
            <a:off x="5562600" y="2006600"/>
            <a:ext cx="97663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λx,y.x</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λx,y.y</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λc,a,b.c</a:t>
            </a:r>
            <a:r>
              <a:rPr lang="en-US" sz="4800" dirty="0">
                <a:solidFill>
                  <a:schemeClr val="tx1"/>
                </a:solidFill>
                <a:latin typeface="Papyrus" charset="0"/>
                <a:ea typeface="ＭＳ Ｐゴシック" charset="0"/>
                <a:cs typeface="Papyrus"/>
                <a:sym typeface="Papyrus" charset="0"/>
              </a:rPr>
              <a:t>(</a:t>
            </a:r>
            <a:r>
              <a:rPr lang="en-US" sz="4800" dirty="0" err="1">
                <a:solidFill>
                  <a:schemeClr val="tx1"/>
                </a:solidFill>
                <a:latin typeface="Papyrus" charset="0"/>
                <a:ea typeface="ＭＳ Ｐゴシック" charset="0"/>
                <a:cs typeface="Papyrus"/>
                <a:sym typeface="Papyrus" charset="0"/>
              </a:rPr>
              <a:t>a,b</a:t>
            </a:r>
            <a:r>
              <a:rPr lang="en-US" sz="4800" dirty="0">
                <a:solidFill>
                  <a:schemeClr val="tx1"/>
                </a:solidFill>
                <a:latin typeface="Papyrus" charset="0"/>
                <a:ea typeface="ＭＳ Ｐゴシック" charset="0"/>
                <a:cs typeface="Papyrus"/>
                <a:sym typeface="Papyrus" charset="0"/>
              </a:rPr>
              <a:t>)</a:t>
            </a: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λf,x.x</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λf,x.f</a:t>
            </a:r>
            <a:r>
              <a:rPr lang="en-US" sz="4800" dirty="0">
                <a:solidFill>
                  <a:schemeClr val="tx1"/>
                </a:solidFill>
                <a:latin typeface="Papyrus" charset="0"/>
                <a:ea typeface="ＭＳ Ｐゴシック" charset="0"/>
                <a:cs typeface="Papyrus"/>
                <a:sym typeface="Papyrus" charset="0"/>
              </a:rPr>
              <a:t>(n(</a:t>
            </a:r>
            <a:r>
              <a:rPr lang="en-US" sz="4800" dirty="0" err="1">
                <a:solidFill>
                  <a:schemeClr val="tx1"/>
                </a:solidFill>
                <a:latin typeface="Papyrus" charset="0"/>
                <a:ea typeface="ＭＳ Ｐゴシック" charset="0"/>
                <a:cs typeface="Papyrus"/>
                <a:sym typeface="Papyrus" charset="0"/>
              </a:rPr>
              <a:t>f,x</a:t>
            </a:r>
            <a:r>
              <a:rPr lang="en-US" sz="4800" dirty="0">
                <a:solidFill>
                  <a:schemeClr val="tx1"/>
                </a:solidFill>
                <a:latin typeface="Papyrus" charset="0"/>
                <a:ea typeface="ＭＳ Ｐゴシック" charset="0"/>
                <a:cs typeface="Papyrus"/>
                <a:sym typeface="Papyrus" charset="0"/>
              </a:rPr>
              <a:t>))</a:t>
            </a:r>
          </a:p>
          <a:p>
            <a:pPr marL="493713" indent="-493713" algn="l">
              <a:spcBef>
                <a:spcPts val="1200"/>
              </a:spcBef>
              <a:buSzPct val="171000"/>
              <a:buFont typeface="Papyrus" charset="0"/>
              <a:buChar char="•"/>
            </a:pPr>
            <a:r>
              <a:rPr lang="en-US" sz="4800" dirty="0">
                <a:solidFill>
                  <a:schemeClr val="tx1"/>
                </a:solidFill>
                <a:latin typeface="Papyrus" charset="0"/>
                <a:ea typeface="ＭＳ Ｐゴシック" charset="0"/>
                <a:cs typeface="Papyrus"/>
                <a:sym typeface="Papyrus" charset="0"/>
              </a:rPr>
              <a:t>hard</a:t>
            </a:r>
          </a:p>
          <a:p>
            <a:pPr marL="493713" indent="-493713" algn="l">
              <a:spcBef>
                <a:spcPts val="1200"/>
              </a:spcBef>
              <a:buSzPct val="171000"/>
              <a:buFont typeface="Papyrus" charset="0"/>
              <a:buChar char="•"/>
            </a:pPr>
            <a:r>
              <a:rPr lang="en-US" sz="4800" dirty="0">
                <a:solidFill>
                  <a:schemeClr val="tx1"/>
                </a:solidFill>
                <a:latin typeface="Papyrus" charset="0"/>
                <a:ea typeface="ＭＳ Ｐゴシック" charset="0"/>
                <a:cs typeface="Papyrus"/>
                <a:sym typeface="Papyrus" charset="0"/>
              </a:rPr>
              <a:t>n(</a:t>
            </a:r>
            <a:r>
              <a:rPr lang="en-US" sz="4800" dirty="0" err="1">
                <a:solidFill>
                  <a:schemeClr val="tx1"/>
                </a:solidFill>
                <a:latin typeface="Papyrus" charset="0"/>
                <a:ea typeface="ＭＳ Ｐゴシック" charset="0"/>
                <a:cs typeface="Papyrus"/>
                <a:sym typeface="Papyrus" charset="0"/>
              </a:rPr>
              <a:t>λx.</a:t>
            </a:r>
            <a:r>
              <a:rPr lang="en-US" sz="4800" dirty="0" err="1">
                <a:solidFill>
                  <a:schemeClr val="tx1"/>
                </a:solidFill>
                <a:latin typeface="Papyrus" charset="0"/>
                <a:ea typeface="ＭＳ Ｐゴシック" charset="0"/>
                <a:cs typeface="Papyrus" charset="0"/>
                <a:sym typeface="Papyrus" charset="0"/>
              </a:rPr>
              <a:t>F,T</a:t>
            </a:r>
            <a:r>
              <a:rPr lang="en-US" sz="4800" dirty="0">
                <a:solidFill>
                  <a:schemeClr val="tx1"/>
                </a:solidFill>
                <a:latin typeface="Papyrus" charset="0"/>
                <a:ea typeface="ＭＳ Ｐゴシック" charset="0"/>
                <a:cs typeface="Papyrus" charset="0"/>
                <a:sym typeface="Papyrus" charset="0"/>
              </a:rPr>
              <a:t>)</a:t>
            </a:r>
          </a:p>
        </p:txBody>
      </p:sp>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ph type="title"/>
          </p:nvPr>
        </p:nvSpPr>
        <p:spPr>
          <a:ln/>
        </p:spPr>
        <p:txBody>
          <a:bodyPr/>
          <a:lstStyle/>
          <a:p>
            <a:r>
              <a:rPr lang="en-US"/>
              <a:t>Solve for Decrease</a:t>
            </a:r>
          </a:p>
        </p:txBody>
      </p:sp>
      <p:sp>
        <p:nvSpPr>
          <p:cNvPr id="66562" name="Rectangle 2"/>
          <p:cNvSpPr>
            <a:spLocks noChangeArrowheads="1"/>
          </p:cNvSpPr>
          <p:nvPr>
            <p:ph type="body" idx="1"/>
          </p:nvPr>
        </p:nvSpPr>
        <p:spPr>
          <a:ln/>
        </p:spPr>
        <p:txBody>
          <a:bodyPr/>
          <a:lstStyle/>
          <a:p>
            <a:pPr marL="889000"/>
            <a:r>
              <a:rPr lang="en-US"/>
              <a:t>Suppose measure is a linear combination of the variables</a:t>
            </a:r>
          </a:p>
          <a:p>
            <a:pPr marL="889000"/>
            <a:r>
              <a:rPr lang="en-US"/>
              <a:t>n &gt; 100: an+bc &gt; a(n-10)+b(c-1)</a:t>
            </a:r>
          </a:p>
          <a:p>
            <a:pPr marL="889000"/>
            <a:r>
              <a:rPr lang="en-US"/>
              <a:t>n &lt; 99: an+bc &gt; a(n+11)+b(c+1)</a:t>
            </a:r>
          </a:p>
          <a:p>
            <a:pPr marL="1333500" lvl="1"/>
            <a:r>
              <a:rPr lang="en-US"/>
              <a:t>11a+b &lt; 0 &lt; 10a+b</a:t>
            </a:r>
          </a:p>
          <a:p>
            <a:pPr marL="1333500" lvl="1"/>
            <a:r>
              <a:rPr lang="en-US"/>
              <a:t>a = -2; b = 21</a:t>
            </a:r>
          </a:p>
          <a:p>
            <a:pPr marL="1333500" lvl="1"/>
            <a:r>
              <a:rPr lang="en-US"/>
              <a:t>add 2max(input,111) to keep positive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1"/>
          <p:cNvSpPr>
            <a:spLocks noChangeArrowheads="1"/>
          </p:cNvSpPr>
          <p:nvPr>
            <p:ph type="title"/>
          </p:nvPr>
        </p:nvSpPr>
        <p:spPr>
          <a:ln/>
        </p:spPr>
        <p:txBody>
          <a:bodyPr/>
          <a:lstStyle/>
          <a:p>
            <a:r>
              <a:rPr lang="en-US"/>
              <a:t>Synagogue Numerals</a:t>
            </a:r>
          </a:p>
        </p:txBody>
      </p:sp>
      <p:sp>
        <p:nvSpPr>
          <p:cNvPr id="490498" name="Rectangle 2"/>
          <p:cNvSpPr>
            <a:spLocks noChangeArrowheads="1"/>
          </p:cNvSpPr>
          <p:nvPr>
            <p:ph type="body" idx="1"/>
          </p:nvPr>
        </p:nvSpPr>
        <p:spPr>
          <a:xfrm>
            <a:off x="1676400" y="2044700"/>
            <a:ext cx="7581900" cy="7975600"/>
          </a:xfrm>
          <a:ln/>
        </p:spPr>
        <p:txBody>
          <a:bodyPr/>
          <a:lstStyle/>
          <a:p>
            <a:pPr marL="811213"/>
            <a:r>
              <a:rPr lang="en-US" sz="4800"/>
              <a:t>T</a:t>
            </a:r>
          </a:p>
          <a:p>
            <a:pPr marL="811213">
              <a:spcBef>
                <a:spcPts val="1200"/>
              </a:spcBef>
            </a:pPr>
            <a:r>
              <a:rPr lang="en-US" sz="4800"/>
              <a:t>F</a:t>
            </a:r>
          </a:p>
          <a:p>
            <a:pPr marL="811213">
              <a:spcBef>
                <a:spcPts val="1200"/>
              </a:spcBef>
            </a:pPr>
            <a:r>
              <a:rPr lang="en-US" sz="4800"/>
              <a:t>if(c,a,b)</a:t>
            </a:r>
          </a:p>
          <a:p>
            <a:pPr marL="811213">
              <a:spcBef>
                <a:spcPts val="1200"/>
              </a:spcBef>
            </a:pPr>
            <a:r>
              <a:rPr lang="en-US" sz="4800"/>
              <a:t>0</a:t>
            </a:r>
          </a:p>
          <a:p>
            <a:pPr marL="811213">
              <a:spcBef>
                <a:spcPts val="1200"/>
              </a:spcBef>
            </a:pPr>
            <a:r>
              <a:rPr lang="en-US" sz="4800"/>
              <a:t>n++</a:t>
            </a:r>
          </a:p>
          <a:p>
            <a:pPr marL="811213">
              <a:spcBef>
                <a:spcPts val="1200"/>
              </a:spcBef>
            </a:pPr>
            <a:r>
              <a:rPr lang="en-US" sz="4800"/>
              <a:t>n--</a:t>
            </a:r>
          </a:p>
          <a:p>
            <a:pPr marL="811213">
              <a:spcBef>
                <a:spcPts val="1200"/>
              </a:spcBef>
            </a:pPr>
            <a:r>
              <a:rPr lang="en-US" sz="4800"/>
              <a:t>n=0</a:t>
            </a:r>
          </a:p>
        </p:txBody>
      </p:sp>
      <p:sp>
        <p:nvSpPr>
          <p:cNvPr id="490499" name="Rectangle 3"/>
          <p:cNvSpPr>
            <a:spLocks/>
          </p:cNvSpPr>
          <p:nvPr/>
        </p:nvSpPr>
        <p:spPr bwMode="auto">
          <a:xfrm>
            <a:off x="5562600" y="2006600"/>
            <a:ext cx="90805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λx,y.x</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λx,y.y</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λc,a,b.c</a:t>
            </a:r>
            <a:r>
              <a:rPr lang="en-US" sz="4800" dirty="0">
                <a:solidFill>
                  <a:schemeClr val="tx1"/>
                </a:solidFill>
                <a:latin typeface="Papyrus" charset="0"/>
                <a:ea typeface="ＭＳ Ｐゴシック" charset="0"/>
                <a:cs typeface="Papyrus"/>
                <a:sym typeface="Papyrus" charset="0"/>
              </a:rPr>
              <a:t>(</a:t>
            </a:r>
            <a:r>
              <a:rPr lang="en-US" sz="4800" dirty="0" err="1">
                <a:solidFill>
                  <a:schemeClr val="tx1"/>
                </a:solidFill>
                <a:latin typeface="Papyrus" charset="0"/>
                <a:ea typeface="ＭＳ Ｐゴシック" charset="0"/>
                <a:cs typeface="Papyrus"/>
                <a:sym typeface="Papyrus" charset="0"/>
              </a:rPr>
              <a:t>a,b</a:t>
            </a:r>
            <a:r>
              <a:rPr lang="en-US" sz="4800" dirty="0">
                <a:solidFill>
                  <a:schemeClr val="tx1"/>
                </a:solidFill>
                <a:latin typeface="Papyrus" charset="0"/>
                <a:ea typeface="ＭＳ Ｐゴシック" charset="0"/>
                <a:cs typeface="Papyrus"/>
                <a:sym typeface="Papyrus" charset="0"/>
              </a:rPr>
              <a:t>)</a:t>
            </a: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λx.x</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λx.x</a:t>
            </a:r>
            <a:r>
              <a:rPr lang="en-US" sz="4800" dirty="0">
                <a:solidFill>
                  <a:schemeClr val="tx1"/>
                </a:solidFill>
                <a:latin typeface="Papyrus" charset="0"/>
                <a:ea typeface="ＭＳ Ｐゴシック" charset="0"/>
                <a:cs typeface="Papyrus"/>
                <a:sym typeface="Papyrus" charset="0"/>
              </a:rPr>
              <a:t>(</a:t>
            </a:r>
            <a:r>
              <a:rPr lang="en-US" sz="4800" dirty="0" err="1">
                <a:solidFill>
                  <a:schemeClr val="tx1"/>
                </a:solidFill>
                <a:latin typeface="Papyrus" charset="0"/>
                <a:ea typeface="ＭＳ Ｐゴシック" charset="0"/>
                <a:cs typeface="Papyrus"/>
                <a:sym typeface="Papyrus" charset="0"/>
              </a:rPr>
              <a:t>F,n</a:t>
            </a:r>
            <a:r>
              <a:rPr lang="en-US" sz="4800" dirty="0">
                <a:solidFill>
                  <a:schemeClr val="tx1"/>
                </a:solidFill>
                <a:latin typeface="Papyrus" charset="0"/>
                <a:ea typeface="ＭＳ Ｐゴシック" charset="0"/>
                <a:cs typeface="Papyrus"/>
                <a:sym typeface="Papyrus" charset="0"/>
              </a:rPr>
              <a:t>)</a:t>
            </a:r>
          </a:p>
          <a:p>
            <a:pPr marL="493713" indent="-493713" algn="l">
              <a:spcBef>
                <a:spcPts val="1200"/>
              </a:spcBef>
              <a:buSzPct val="171000"/>
              <a:buFont typeface="Papyrus" charset="0"/>
              <a:buChar char="•"/>
            </a:pPr>
            <a:r>
              <a:rPr lang="en-US" sz="4800" dirty="0">
                <a:solidFill>
                  <a:schemeClr val="tx1"/>
                </a:solidFill>
                <a:latin typeface="Papyrus" charset="0"/>
                <a:ea typeface="ＭＳ Ｐゴシック" charset="0"/>
                <a:cs typeface="Papyrus"/>
                <a:sym typeface="Papyrus" charset="0"/>
              </a:rPr>
              <a:t>n(F)</a:t>
            </a:r>
          </a:p>
          <a:p>
            <a:pPr marL="493713" indent="-493713" algn="l">
              <a:spcBef>
                <a:spcPts val="1200"/>
              </a:spcBef>
              <a:buSzPct val="171000"/>
              <a:buFont typeface="Papyrus" charset="0"/>
              <a:buChar char="•"/>
            </a:pPr>
            <a:r>
              <a:rPr lang="en-US" sz="4800" dirty="0">
                <a:solidFill>
                  <a:schemeClr val="tx1"/>
                </a:solidFill>
                <a:latin typeface="Papyrus" charset="0"/>
                <a:ea typeface="ＭＳ Ｐゴシック" charset="0"/>
                <a:cs typeface="Papyrus"/>
                <a:sym typeface="Papyrus" charset="0"/>
              </a:rPr>
              <a:t>n(T)</a:t>
            </a:r>
          </a:p>
        </p:txBody>
      </p:sp>
    </p:spTree>
  </p:cSld>
  <p:clrMapOvr>
    <a:masterClrMapping/>
  </p:clrMapOvr>
  <p:transition xmlns:p14="http://schemas.microsoft.com/office/powerpoint/2010/mai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1"/>
          <p:cNvSpPr>
            <a:spLocks noChangeArrowheads="1"/>
          </p:cNvSpPr>
          <p:nvPr>
            <p:ph type="title"/>
          </p:nvPr>
        </p:nvSpPr>
        <p:spPr>
          <a:ln/>
        </p:spPr>
        <p:txBody>
          <a:bodyPr/>
          <a:lstStyle/>
          <a:p>
            <a:r>
              <a:rPr lang="en-US"/>
              <a:t>Scheme</a:t>
            </a:r>
          </a:p>
        </p:txBody>
      </p:sp>
      <p:sp>
        <p:nvSpPr>
          <p:cNvPr id="491522" name="Rectangle 2"/>
          <p:cNvSpPr>
            <a:spLocks noChangeArrowheads="1"/>
          </p:cNvSpPr>
          <p:nvPr>
            <p:ph type="body" idx="1"/>
          </p:nvPr>
        </p:nvSpPr>
        <p:spPr>
          <a:xfrm>
            <a:off x="1270000" y="2768600"/>
            <a:ext cx="11480800" cy="6337300"/>
          </a:xfrm>
          <a:ln/>
        </p:spPr>
        <p:txBody>
          <a:bodyPr/>
          <a:lstStyle/>
          <a:p>
            <a:pPr marL="889000"/>
            <a:r>
              <a:rPr lang="en-US"/>
              <a:t>(((lambda (x y) (y x)) (lambda (z) z) (lambda (z) (z z))) 5)</a:t>
            </a:r>
          </a:p>
          <a:p>
            <a:pPr marL="889000"/>
            <a:r>
              <a:rPr lang="en-US"/>
              <a:t>(((lambda (z) (z z)) (lambda (z) z)) 5)</a:t>
            </a:r>
          </a:p>
          <a:p>
            <a:pPr marL="889000"/>
            <a:r>
              <a:rPr lang="en-US"/>
              <a:t>(((lambda (z) z) (lambda (z) z)) 5)</a:t>
            </a:r>
          </a:p>
          <a:p>
            <a:pPr marL="889000"/>
            <a:r>
              <a:rPr lang="en-US"/>
              <a:t>((lambda (z) z) 5)</a:t>
            </a:r>
          </a:p>
          <a:p>
            <a:pPr marL="889000"/>
            <a:r>
              <a:rPr lang="en-US"/>
              <a:t>5</a:t>
            </a:r>
          </a:p>
        </p:txBody>
      </p:sp>
    </p:spTree>
  </p:cSld>
  <p:clrMapOvr>
    <a:masterClrMapping/>
  </p:clrMapOvr>
  <p:transition xmlns:p14="http://schemas.microsoft.com/office/powerpoint/2010/mai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1"/>
          <p:cNvSpPr>
            <a:spLocks noChangeArrowheads="1"/>
          </p:cNvSpPr>
          <p:nvPr>
            <p:ph type="title"/>
          </p:nvPr>
        </p:nvSpPr>
        <p:spPr>
          <a:ln/>
        </p:spPr>
        <p:txBody>
          <a:bodyPr/>
          <a:lstStyle/>
          <a:p>
            <a:r>
              <a:rPr lang="en-US"/>
              <a:t>Inner vs. Outer</a:t>
            </a:r>
          </a:p>
        </p:txBody>
      </p:sp>
      <p:sp>
        <p:nvSpPr>
          <p:cNvPr id="492546" name="Rectangle 2"/>
          <p:cNvSpPr>
            <a:spLocks noChangeArrowheads="1"/>
          </p:cNvSpPr>
          <p:nvPr>
            <p:ph type="body" idx="1"/>
          </p:nvPr>
        </p:nvSpPr>
        <p:spPr>
          <a:ln/>
        </p:spPr>
        <p:txBody>
          <a:bodyPr/>
          <a:lstStyle/>
          <a:p>
            <a:pPr marL="889000"/>
            <a:r>
              <a:rPr lang="en-US"/>
              <a:t>Scheme uses innermost</a:t>
            </a:r>
          </a:p>
          <a:p>
            <a:pPr marL="889000"/>
            <a:r>
              <a:rPr lang="en-US"/>
              <a:t>Haskell uses outermost</a:t>
            </a:r>
          </a:p>
        </p:txBody>
      </p:sp>
    </p:spTree>
  </p:cSld>
  <p:clrMapOvr>
    <a:masterClrMapping/>
  </p:clrMapOvr>
  <p:transition xmlns:p14="http://schemas.microsoft.com/office/powerpoint/2010/mai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1"/>
          <p:cNvSpPr>
            <a:spLocks noChangeArrowheads="1"/>
          </p:cNvSpPr>
          <p:nvPr>
            <p:ph type="title"/>
          </p:nvPr>
        </p:nvSpPr>
        <p:spPr>
          <a:ln/>
        </p:spPr>
        <p:txBody>
          <a:bodyPr/>
          <a:lstStyle/>
          <a:p>
            <a:r>
              <a:rPr lang="en-US"/>
              <a:t>Recursor</a:t>
            </a:r>
          </a:p>
        </p:txBody>
      </p:sp>
      <p:sp>
        <p:nvSpPr>
          <p:cNvPr id="493570" name="Rectangle 2"/>
          <p:cNvSpPr>
            <a:spLocks noChangeArrowheads="1"/>
          </p:cNvSpPr>
          <p:nvPr>
            <p:ph type="body" idx="1"/>
          </p:nvPr>
        </p:nvSpPr>
        <p:spPr>
          <a:xfrm>
            <a:off x="165100" y="2451100"/>
            <a:ext cx="12661900" cy="6845300"/>
          </a:xfrm>
          <a:ln/>
        </p:spPr>
        <p:txBody>
          <a:bodyPr/>
          <a:lstStyle/>
          <a:p>
            <a:pPr marL="889000"/>
            <a:r>
              <a:rPr lang="en-US" dirty="0"/>
              <a:t>Y := (</a:t>
            </a:r>
            <a:r>
              <a:rPr lang="en-US" sz="4800" dirty="0" err="1">
                <a:cs typeface="Papyrus"/>
              </a:rPr>
              <a:t>λx</a:t>
            </a:r>
            <a:r>
              <a:rPr lang="en-US" sz="4800" dirty="0">
                <a:cs typeface="Papyrus"/>
              </a:rPr>
              <a:t>.</a:t>
            </a:r>
            <a:r>
              <a:rPr lang="en-US" dirty="0"/>
              <a:t>(</a:t>
            </a:r>
            <a:r>
              <a:rPr lang="en-US" sz="4800" dirty="0" err="1">
                <a:cs typeface="Papyrus"/>
              </a:rPr>
              <a:t>λy.x</a:t>
            </a:r>
            <a:r>
              <a:rPr lang="en-US" sz="4800" dirty="0">
                <a:cs typeface="Papyrus"/>
              </a:rPr>
              <a:t>(y(y)))</a:t>
            </a:r>
            <a:r>
              <a:rPr lang="en-US" dirty="0"/>
              <a:t>(</a:t>
            </a:r>
            <a:r>
              <a:rPr lang="en-US" sz="4800" dirty="0" err="1">
                <a:cs typeface="Papyrus"/>
              </a:rPr>
              <a:t>λy.x</a:t>
            </a:r>
            <a:r>
              <a:rPr lang="en-US" sz="4800" dirty="0">
                <a:cs typeface="Papyrus"/>
              </a:rPr>
              <a:t>(y(y))))</a:t>
            </a:r>
            <a:endParaRPr lang="en-US" sz="4800" dirty="0"/>
          </a:p>
          <a:p>
            <a:pPr marL="889000"/>
            <a:r>
              <a:rPr lang="en-US" sz="4800" dirty="0"/>
              <a:t>Y(b): recursive function with body b</a:t>
            </a:r>
          </a:p>
          <a:p>
            <a:pPr marL="889000"/>
            <a:r>
              <a:rPr lang="en-US" sz="4800" dirty="0" err="1"/>
              <a:t>fixpoint</a:t>
            </a:r>
            <a:r>
              <a:rPr lang="en-US" sz="4800" dirty="0"/>
              <a:t>: Y(b) = b(Y(b))</a:t>
            </a:r>
          </a:p>
          <a:p>
            <a:pPr marL="889000"/>
            <a:endParaRPr lang="en-US" sz="4800" dirty="0"/>
          </a:p>
          <a:p>
            <a:pPr marL="889000"/>
            <a:r>
              <a:rPr lang="en-US" sz="4800" dirty="0">
                <a:cs typeface="Papyrus"/>
              </a:rPr>
              <a:t>(Y(</a:t>
            </a:r>
            <a:r>
              <a:rPr lang="en-US" sz="4800" dirty="0" err="1">
                <a:cs typeface="Papyrus"/>
              </a:rPr>
              <a:t>λf.λm,n.if</a:t>
            </a:r>
            <a:r>
              <a:rPr lang="en-US" sz="4800" dirty="0">
                <a:cs typeface="Papyrus"/>
              </a:rPr>
              <a:t>(n=0,m,(f(</a:t>
            </a:r>
            <a:r>
              <a:rPr lang="en-US" sz="4800" dirty="0" err="1">
                <a:cs typeface="Papyrus"/>
              </a:rPr>
              <a:t>m,n</a:t>
            </a:r>
            <a:r>
              <a:rPr lang="en-US" sz="4800" dirty="0">
                <a:cs typeface="Papyrus"/>
              </a:rPr>
              <a:t>--))++))))(3,4)</a:t>
            </a:r>
            <a:endParaRPr lang="en-US" sz="4800" dirty="0"/>
          </a:p>
        </p:txBody>
      </p:sp>
    </p:spTree>
  </p:cSld>
  <p:clrMapOvr>
    <a:masterClrMapping/>
  </p:clrMapOvr>
  <p:transition xmlns:p14="http://schemas.microsoft.com/office/powerpoint/2010/mai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1"/>
          <p:cNvSpPr>
            <a:spLocks noChangeArrowheads="1"/>
          </p:cNvSpPr>
          <p:nvPr>
            <p:ph type="title"/>
          </p:nvPr>
        </p:nvSpPr>
        <p:spPr>
          <a:ln/>
        </p:spPr>
        <p:txBody>
          <a:bodyPr/>
          <a:lstStyle/>
          <a:p>
            <a:r>
              <a:rPr lang="en-US"/>
              <a:t>Currying</a:t>
            </a:r>
          </a:p>
        </p:txBody>
      </p:sp>
      <p:sp>
        <p:nvSpPr>
          <p:cNvPr id="494594" name="Rectangle 2"/>
          <p:cNvSpPr>
            <a:spLocks noChangeArrowheads="1"/>
          </p:cNvSpPr>
          <p:nvPr>
            <p:ph type="body" idx="1"/>
          </p:nvPr>
        </p:nvSpPr>
        <p:spPr>
          <a:ln/>
        </p:spPr>
        <p:txBody>
          <a:bodyPr/>
          <a:lstStyle/>
          <a:p>
            <a:r>
              <a:rPr lang="en-US" sz="4800" dirty="0" err="1">
                <a:cs typeface="Papyrus"/>
              </a:rPr>
              <a:t>λx.λy.A</a:t>
            </a:r>
            <a:r>
              <a:rPr lang="en-US" sz="4800" dirty="0">
                <a:cs typeface="Papyrus"/>
              </a:rPr>
              <a:t>[</a:t>
            </a:r>
            <a:r>
              <a:rPr lang="en-US" sz="4800" dirty="0" err="1">
                <a:cs typeface="Papyrus"/>
              </a:rPr>
              <a:t>x,y</a:t>
            </a:r>
            <a:r>
              <a:rPr lang="en-US" sz="4800" dirty="0">
                <a:cs typeface="Papyrus"/>
              </a:rPr>
              <a:t>] i</a:t>
            </a:r>
            <a:r>
              <a:rPr lang="en-US" dirty="0"/>
              <a:t>nstead of </a:t>
            </a:r>
            <a:r>
              <a:rPr lang="en-US" sz="4800" dirty="0" err="1">
                <a:cs typeface="Papyrus"/>
              </a:rPr>
              <a:t>λx,y.A</a:t>
            </a:r>
            <a:r>
              <a:rPr lang="en-US" sz="4800" dirty="0">
                <a:cs typeface="Papyrus"/>
              </a:rPr>
              <a:t>[</a:t>
            </a:r>
            <a:r>
              <a:rPr lang="en-US" sz="4800" dirty="0" err="1">
                <a:cs typeface="Papyrus"/>
              </a:rPr>
              <a:t>x,y</a:t>
            </a:r>
            <a:r>
              <a:rPr lang="en-US" sz="4800" dirty="0">
                <a:cs typeface="Papyrus"/>
              </a:rPr>
              <a:t>]</a:t>
            </a:r>
            <a:endParaRPr lang="en-US" sz="4800" dirty="0"/>
          </a:p>
          <a:p>
            <a:r>
              <a:rPr lang="en-US" sz="4800" dirty="0"/>
              <a:t>+ is the binary addition function</a:t>
            </a:r>
          </a:p>
          <a:p>
            <a:r>
              <a:rPr lang="en-US" sz="4800" dirty="0"/>
              <a:t>+(3) adds 3 to any number</a:t>
            </a:r>
          </a:p>
          <a:p>
            <a:r>
              <a:rPr lang="en-US" sz="4800" dirty="0"/>
              <a:t>+(3)(4) evaluates to 7</a:t>
            </a:r>
          </a:p>
        </p:txBody>
      </p:sp>
    </p:spTree>
  </p:cSld>
  <p:clrMapOvr>
    <a:masterClrMapping/>
  </p:clrMapOvr>
  <p:transition xmlns:p14="http://schemas.microsoft.com/office/powerpoint/2010/mai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1"/>
          <p:cNvSpPr>
            <a:spLocks noChangeArrowheads="1"/>
          </p:cNvSpPr>
          <p:nvPr>
            <p:ph type="title"/>
          </p:nvPr>
        </p:nvSpPr>
        <p:spPr>
          <a:ln/>
        </p:spPr>
        <p:txBody>
          <a:bodyPr/>
          <a:lstStyle/>
          <a:p>
            <a:r>
              <a:rPr lang="en-US"/>
              <a:t>Arithmetic (Rosser)</a:t>
            </a:r>
          </a:p>
        </p:txBody>
      </p:sp>
      <p:sp>
        <p:nvSpPr>
          <p:cNvPr id="495618" name="Rectangle 2"/>
          <p:cNvSpPr>
            <a:spLocks noChangeArrowheads="1"/>
          </p:cNvSpPr>
          <p:nvPr>
            <p:ph type="body" idx="1"/>
          </p:nvPr>
        </p:nvSpPr>
        <p:spPr>
          <a:xfrm>
            <a:off x="1612900" y="1879600"/>
            <a:ext cx="7581900" cy="7975600"/>
          </a:xfrm>
          <a:ln/>
        </p:spPr>
        <p:txBody>
          <a:bodyPr/>
          <a:lstStyle/>
          <a:p>
            <a:pPr marL="889000"/>
            <a:r>
              <a:rPr lang="en-US" sz="4800"/>
              <a:t>0</a:t>
            </a:r>
          </a:p>
          <a:p>
            <a:pPr marL="889000">
              <a:spcBef>
                <a:spcPts val="1200"/>
              </a:spcBef>
            </a:pPr>
            <a:r>
              <a:rPr lang="en-US" sz="4800"/>
              <a:t>n++</a:t>
            </a:r>
          </a:p>
          <a:p>
            <a:pPr marL="889000">
              <a:spcBef>
                <a:spcPts val="1200"/>
              </a:spcBef>
            </a:pPr>
            <a:r>
              <a:rPr lang="en-US" sz="4800"/>
              <a:t>m+n</a:t>
            </a:r>
          </a:p>
          <a:p>
            <a:pPr marL="889000">
              <a:spcBef>
                <a:spcPts val="1200"/>
              </a:spcBef>
            </a:pPr>
            <a:r>
              <a:rPr lang="en-US" sz="4800"/>
              <a:t>mn</a:t>
            </a:r>
          </a:p>
          <a:p>
            <a:pPr marL="889000">
              <a:spcBef>
                <a:spcPts val="1200"/>
              </a:spcBef>
            </a:pPr>
            <a:r>
              <a:rPr lang="en-US" sz="4800"/>
              <a:t>m</a:t>
            </a:r>
            <a:r>
              <a:rPr lang="en-US" sz="4800" baseline="32000"/>
              <a:t>n</a:t>
            </a:r>
          </a:p>
        </p:txBody>
      </p:sp>
      <p:sp>
        <p:nvSpPr>
          <p:cNvPr id="495619" name="Rectangle 3"/>
          <p:cNvSpPr>
            <a:spLocks/>
          </p:cNvSpPr>
          <p:nvPr/>
        </p:nvSpPr>
        <p:spPr bwMode="auto">
          <a:xfrm>
            <a:off x="4762500" y="3111500"/>
            <a:ext cx="141859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λf.λx.x</a:t>
            </a:r>
            <a:endParaRPr lang="en-US" sz="4800" dirty="0">
              <a:solidFill>
                <a:schemeClr val="tx1"/>
              </a:solidFill>
              <a:latin typeface="Papyrus" charset="0"/>
              <a:ea typeface="ＭＳ Ｐゴシック" charset="0"/>
              <a:cs typeface="Papyrus"/>
              <a:sym typeface="Papyrus" charset="0"/>
            </a:endParaRP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λf.λx.n</a:t>
            </a:r>
            <a:r>
              <a:rPr lang="en-US" sz="4800" dirty="0">
                <a:solidFill>
                  <a:schemeClr val="tx1"/>
                </a:solidFill>
                <a:latin typeface="Papyrus" charset="0"/>
                <a:ea typeface="ＭＳ Ｐゴシック" charset="0"/>
                <a:cs typeface="Papyrus"/>
                <a:sym typeface="Papyrus" charset="0"/>
              </a:rPr>
              <a:t>(</a:t>
            </a:r>
            <a:r>
              <a:rPr lang="en-US" sz="4800" dirty="0">
                <a:solidFill>
                  <a:schemeClr val="tx1"/>
                </a:solidFill>
                <a:latin typeface="Papyrus" charset="0"/>
                <a:ea typeface="ＭＳ Ｐゴシック" charset="0"/>
                <a:cs typeface="Papyrus" charset="0"/>
                <a:sym typeface="Papyrus" charset="0"/>
              </a:rPr>
              <a:t>f)(f(x))</a:t>
            </a: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a:sym typeface="Papyrus" charset="0"/>
              </a:rPr>
              <a:t>λf.λx</a:t>
            </a:r>
            <a:r>
              <a:rPr lang="en-US" sz="4800" dirty="0" err="1">
                <a:solidFill>
                  <a:schemeClr val="tx1"/>
                </a:solidFill>
                <a:latin typeface="Papyrus" charset="0"/>
                <a:ea typeface="ＭＳ Ｐゴシック" charset="0"/>
                <a:cs typeface="Papyrus" charset="0"/>
                <a:sym typeface="Papyrus" charset="0"/>
              </a:rPr>
              <a:t>.m</a:t>
            </a:r>
            <a:r>
              <a:rPr lang="en-US" sz="4800" dirty="0">
                <a:solidFill>
                  <a:schemeClr val="tx1"/>
                </a:solidFill>
                <a:latin typeface="Papyrus" charset="0"/>
                <a:ea typeface="ＭＳ Ｐゴシック" charset="0"/>
                <a:cs typeface="Papyrus" charset="0"/>
                <a:sym typeface="Papyrus" charset="0"/>
              </a:rPr>
              <a:t>(f)((n(f))(x))</a:t>
            </a: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charset="0"/>
                <a:sym typeface="Papyrus" charset="0"/>
              </a:rPr>
              <a:t>λf.m</a:t>
            </a:r>
            <a:r>
              <a:rPr lang="en-US" sz="4800" dirty="0">
                <a:solidFill>
                  <a:schemeClr val="tx1"/>
                </a:solidFill>
                <a:latin typeface="Papyrus" charset="0"/>
                <a:ea typeface="ＭＳ Ｐゴシック" charset="0"/>
                <a:cs typeface="Papyrus" charset="0"/>
                <a:sym typeface="Papyrus" charset="0"/>
              </a:rPr>
              <a:t>(n(f))</a:t>
            </a:r>
          </a:p>
          <a:p>
            <a:pPr marL="493713" indent="-493713" algn="l">
              <a:spcBef>
                <a:spcPts val="1200"/>
              </a:spcBef>
              <a:buSzPct val="171000"/>
              <a:buFont typeface="Papyrus" charset="0"/>
              <a:buChar char="•"/>
            </a:pPr>
            <a:r>
              <a:rPr lang="en-US" sz="4800" dirty="0" err="1">
                <a:solidFill>
                  <a:schemeClr val="tx1"/>
                </a:solidFill>
                <a:latin typeface="Papyrus" charset="0"/>
                <a:ea typeface="ＭＳ Ｐゴシック" charset="0"/>
                <a:cs typeface="Papyrus" charset="0"/>
                <a:sym typeface="Papyrus" charset="0"/>
              </a:rPr>
              <a:t>λf.n</a:t>
            </a:r>
            <a:r>
              <a:rPr lang="en-US" sz="4800" dirty="0">
                <a:solidFill>
                  <a:schemeClr val="tx1"/>
                </a:solidFill>
                <a:latin typeface="Papyrus" charset="0"/>
                <a:ea typeface="ＭＳ Ｐゴシック" charset="0"/>
                <a:cs typeface="Papyrus" charset="0"/>
                <a:sym typeface="Papyrus" charset="0"/>
              </a:rPr>
              <a:t>(m)(f)</a:t>
            </a:r>
          </a:p>
        </p:txBody>
      </p:sp>
    </p:spTree>
  </p:cSld>
  <p:clrMapOvr>
    <a:masterClrMapping/>
  </p:clrMapOvr>
  <p:transition xmlns:p14="http://schemas.microsoft.com/office/powerpoint/2010/mai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1"/>
          <p:cNvPicPr>
            <a:picLocks noChangeAspect="1" noChangeArrowheads="1"/>
          </p:cNvPicPr>
          <p:nvPr/>
        </p:nvPicPr>
        <p:blipFill>
          <a:blip r:embed="rId2">
            <a:extLst>
              <a:ext uri="{28A0092B-C50C-407E-A947-70E740481C1C}">
                <a14:useLocalDpi xmlns:a14="http://schemas.microsoft.com/office/drawing/2010/main" val="0"/>
              </a:ext>
            </a:extLst>
          </a:blip>
          <a:srcRect t="18483" r="389" b="20216"/>
          <a:stretch>
            <a:fillRect/>
          </a:stretch>
        </p:blipFill>
        <p:spPr bwMode="auto">
          <a:xfrm>
            <a:off x="-12700" y="1803400"/>
            <a:ext cx="129794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1"/>
          <p:cNvSpPr>
            <a:spLocks noChangeArrowheads="1"/>
          </p:cNvSpPr>
          <p:nvPr>
            <p:ph type="title"/>
          </p:nvPr>
        </p:nvSpPr>
        <p:spPr>
          <a:ln/>
        </p:spPr>
        <p:txBody>
          <a:bodyPr/>
          <a:lstStyle/>
          <a:p>
            <a:r>
              <a:rPr lang="en-US"/>
              <a:t>Simple Types</a:t>
            </a:r>
          </a:p>
        </p:txBody>
      </p:sp>
      <p:sp>
        <p:nvSpPr>
          <p:cNvPr id="497666" name="Rectangle 2"/>
          <p:cNvSpPr>
            <a:spLocks noChangeArrowheads="1"/>
          </p:cNvSpPr>
          <p:nvPr>
            <p:ph type="body" idx="1"/>
          </p:nvPr>
        </p:nvSpPr>
        <p:spPr>
          <a:xfrm>
            <a:off x="1270000" y="2768600"/>
            <a:ext cx="10464800" cy="6781800"/>
          </a:xfrm>
          <a:ln/>
        </p:spPr>
        <p:txBody>
          <a:bodyPr/>
          <a:lstStyle/>
          <a:p>
            <a:pPr marL="889000"/>
            <a:r>
              <a:rPr lang="en-US" dirty="0"/>
              <a:t>Base types B (e.g. Nat)</a:t>
            </a:r>
          </a:p>
          <a:p>
            <a:pPr marL="889000"/>
            <a:r>
              <a:rPr lang="en-US" dirty="0"/>
              <a:t>Arrow types [e.g. Nat </a:t>
            </a:r>
            <a:r>
              <a:rPr lang="en-US" dirty="0">
                <a:cs typeface="Papyrus"/>
              </a:rPr>
              <a:t>→</a:t>
            </a:r>
            <a:r>
              <a:rPr lang="en-US" dirty="0"/>
              <a:t> (Nat </a:t>
            </a:r>
            <a:r>
              <a:rPr lang="en-US" dirty="0">
                <a:cs typeface="Papyrus"/>
              </a:rPr>
              <a:t>→</a:t>
            </a:r>
            <a:r>
              <a:rPr lang="en-US" dirty="0"/>
              <a:t> </a:t>
            </a:r>
            <a:r>
              <a:rPr lang="en-US" dirty="0" err="1"/>
              <a:t>Bool</a:t>
            </a:r>
            <a:r>
              <a:rPr lang="en-US" dirty="0"/>
              <a:t>)]</a:t>
            </a:r>
          </a:p>
          <a:p>
            <a:pPr marL="889000"/>
            <a:r>
              <a:rPr lang="en-US" dirty="0"/>
              <a:t>Each constant/variable has a type</a:t>
            </a:r>
          </a:p>
          <a:p>
            <a:pPr marL="889000"/>
            <a:r>
              <a:rPr lang="en-US" dirty="0">
                <a:cs typeface="Papyrus"/>
              </a:rPr>
              <a:t>Type(</a:t>
            </a:r>
            <a:r>
              <a:rPr lang="en-US" dirty="0" err="1">
                <a:cs typeface="Papyrus"/>
              </a:rPr>
              <a:t>λx</a:t>
            </a:r>
            <a:r>
              <a:rPr lang="en-US" dirty="0" err="1">
                <a:solidFill>
                  <a:srgbClr val="FF0000"/>
                </a:solidFill>
              </a:rPr>
              <a:t>:</a:t>
            </a:r>
            <a:r>
              <a:rPr lang="en-US" dirty="0" err="1">
                <a:solidFill>
                  <a:srgbClr val="FF0000"/>
                </a:solidFill>
                <a:cs typeface="Papyrus"/>
              </a:rPr>
              <a:t>σ</a:t>
            </a:r>
            <a:r>
              <a:rPr lang="en-US" dirty="0"/>
              <a:t>. </a:t>
            </a:r>
            <a:r>
              <a:rPr lang="en-US" dirty="0" err="1"/>
              <a:t>s</a:t>
            </a:r>
            <a:r>
              <a:rPr lang="en-US" dirty="0" err="1">
                <a:solidFill>
                  <a:srgbClr val="FF0000"/>
                </a:solidFill>
                <a:cs typeface="Papyrus"/>
              </a:rPr>
              <a:t>:τ</a:t>
            </a:r>
            <a:r>
              <a:rPr lang="en-US" dirty="0">
                <a:cs typeface="Papyrus"/>
              </a:rPr>
              <a:t>) = </a:t>
            </a:r>
            <a:r>
              <a:rPr lang="en-US" dirty="0" err="1">
                <a:cs typeface="Papyrus"/>
              </a:rPr>
              <a:t>σ→τ</a:t>
            </a:r>
            <a:r>
              <a:rPr lang="en-US" dirty="0"/>
              <a:t> </a:t>
            </a:r>
          </a:p>
          <a:p>
            <a:pPr marL="889000"/>
            <a:r>
              <a:rPr lang="en-US" dirty="0"/>
              <a:t>Type(</a:t>
            </a:r>
            <a:r>
              <a:rPr lang="en-US" dirty="0" err="1"/>
              <a:t>s</a:t>
            </a:r>
            <a:r>
              <a:rPr lang="en-US" dirty="0" err="1">
                <a:solidFill>
                  <a:srgbClr val="FF0000"/>
                </a:solidFill>
              </a:rPr>
              <a:t>:</a:t>
            </a:r>
            <a:r>
              <a:rPr lang="en-US" dirty="0" err="1">
                <a:solidFill>
                  <a:srgbClr val="FF0000"/>
                </a:solidFill>
                <a:cs typeface="Papyrus"/>
              </a:rPr>
              <a:t>σ→τ</a:t>
            </a:r>
            <a:r>
              <a:rPr lang="en-US" dirty="0"/>
              <a:t> </a:t>
            </a:r>
            <a:r>
              <a:rPr lang="en-US" dirty="0" err="1"/>
              <a:t>t</a:t>
            </a:r>
            <a:r>
              <a:rPr lang="en-US" dirty="0" err="1">
                <a:solidFill>
                  <a:srgbClr val="FF0000"/>
                </a:solidFill>
                <a:cs typeface="Papyrus"/>
              </a:rPr>
              <a:t>:σ</a:t>
            </a:r>
            <a:r>
              <a:rPr lang="en-US" dirty="0">
                <a:cs typeface="Papyrus"/>
              </a:rPr>
              <a:t>) = </a:t>
            </a:r>
            <a:r>
              <a:rPr lang="en-US" dirty="0" err="1">
                <a:cs typeface="Papyrus"/>
              </a:rPr>
              <a:t>τ</a:t>
            </a:r>
            <a:endParaRPr lang="en-US" dirty="0"/>
          </a:p>
        </p:txBody>
      </p:sp>
    </p:spTree>
  </p:cSld>
  <p:clrMapOvr>
    <a:masterClrMapping/>
  </p:clrMapOvr>
  <p:transition xmlns:p14="http://schemas.microsoft.com/office/powerpoint/2010/mai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1"/>
          <p:cNvSpPr>
            <a:spLocks noChangeArrowheads="1"/>
          </p:cNvSpPr>
          <p:nvPr>
            <p:ph type="body" idx="1"/>
          </p:nvPr>
        </p:nvSpPr>
        <p:spPr>
          <a:xfrm>
            <a:off x="2171700" y="-2743200"/>
            <a:ext cx="10464800" cy="7213600"/>
          </a:xfrm>
          <a:ln/>
        </p:spPr>
        <p:txBody>
          <a:bodyPr/>
          <a:lstStyle/>
          <a:p>
            <a:r>
              <a:rPr lang="en-US"/>
              <a:t>Typing Rules</a:t>
            </a:r>
          </a:p>
        </p:txBody>
      </p:sp>
      <p:pic>
        <p:nvPicPr>
          <p:cNvPr id="498690" name="Picture 2"/>
          <p:cNvPicPr>
            <a:picLocks noChangeArrowheads="1"/>
          </p:cNvPicPr>
          <p:nvPr/>
        </p:nvPicPr>
        <p:blipFill>
          <a:blip r:embed="rId2">
            <a:extLst>
              <a:ext uri="{28A0092B-C50C-407E-A947-70E740481C1C}">
                <a14:useLocalDpi xmlns:a14="http://schemas.microsoft.com/office/drawing/2010/main" val="0"/>
              </a:ext>
            </a:extLst>
          </a:blip>
          <a:srcRect l="1213" r="5055" b="41106"/>
          <a:stretch>
            <a:fillRect/>
          </a:stretch>
        </p:blipFill>
        <p:spPr bwMode="auto">
          <a:xfrm>
            <a:off x="-736600" y="2586038"/>
            <a:ext cx="134112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CC"/>
                </a:solidFill>
                <a:miter lim="800000"/>
                <a:headEnd/>
                <a:tailEnd/>
              </a14:hiddenLine>
            </a:ext>
          </a:extLst>
        </p:spPr>
      </p:pic>
    </p:spTree>
  </p:cSld>
  <p:clrMapOvr>
    <a:masterClrMapping/>
  </p:clrMapOvr>
  <p:transition xmlns:p14="http://schemas.microsoft.com/office/powerpoint/2010/mai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1"/>
          <p:cNvSpPr>
            <a:spLocks noChangeArrowheads="1"/>
          </p:cNvSpPr>
          <p:nvPr>
            <p:ph type="title"/>
          </p:nvPr>
        </p:nvSpPr>
        <p:spPr>
          <a:xfrm>
            <a:off x="12700" y="254000"/>
            <a:ext cx="12966700" cy="2438400"/>
          </a:xfrm>
          <a:ln/>
        </p:spPr>
        <p:txBody>
          <a:bodyPr/>
          <a:lstStyle/>
          <a:p>
            <a:r>
              <a:rPr lang="en-US"/>
              <a:t>Typed Lambda Calculus</a:t>
            </a:r>
          </a:p>
        </p:txBody>
      </p:sp>
      <p:sp>
        <p:nvSpPr>
          <p:cNvPr id="499714" name="Rectangle 2"/>
          <p:cNvSpPr>
            <a:spLocks noChangeArrowheads="1"/>
          </p:cNvSpPr>
          <p:nvPr>
            <p:ph type="body" idx="1"/>
          </p:nvPr>
        </p:nvSpPr>
        <p:spPr>
          <a:xfrm>
            <a:off x="1270000" y="2768600"/>
            <a:ext cx="10464800" cy="6807200"/>
          </a:xfrm>
          <a:ln/>
        </p:spPr>
        <p:txBody>
          <a:bodyPr/>
          <a:lstStyle/>
          <a:p>
            <a:pPr marL="889000"/>
            <a:r>
              <a:rPr lang="en-US" dirty="0">
                <a:cs typeface="Papyrus"/>
              </a:rPr>
              <a:t>β-rule: (</a:t>
            </a:r>
            <a:r>
              <a:rPr lang="en-US" dirty="0" err="1">
                <a:cs typeface="Papyrus"/>
              </a:rPr>
              <a:t>λx</a:t>
            </a:r>
            <a:r>
              <a:rPr lang="en-US" dirty="0" err="1">
                <a:solidFill>
                  <a:srgbClr val="FF0000"/>
                </a:solidFill>
              </a:rPr>
              <a:t>:</a:t>
            </a:r>
            <a:r>
              <a:rPr lang="en-US" dirty="0" err="1">
                <a:solidFill>
                  <a:srgbClr val="FF0000"/>
                </a:solidFill>
                <a:cs typeface="Papyrus"/>
              </a:rPr>
              <a:t>σ</a:t>
            </a:r>
            <a:r>
              <a:rPr lang="en-US" dirty="0"/>
              <a:t>. </a:t>
            </a:r>
            <a:r>
              <a:rPr lang="en-US" dirty="0" err="1"/>
              <a:t>s</a:t>
            </a:r>
            <a:r>
              <a:rPr lang="en-US" dirty="0" err="1">
                <a:solidFill>
                  <a:srgbClr val="FF0000"/>
                </a:solidFill>
                <a:cs typeface="Papyrus"/>
              </a:rPr>
              <a:t>:τ</a:t>
            </a:r>
            <a:r>
              <a:rPr lang="en-US" dirty="0"/>
              <a:t>)</a:t>
            </a:r>
            <a:r>
              <a:rPr lang="en-US" dirty="0" err="1"/>
              <a:t>t</a:t>
            </a:r>
            <a:r>
              <a:rPr lang="en-US" dirty="0" err="1">
                <a:solidFill>
                  <a:srgbClr val="FF0000"/>
                </a:solidFill>
              </a:rPr>
              <a:t>:</a:t>
            </a:r>
            <a:r>
              <a:rPr lang="en-US" dirty="0" err="1">
                <a:solidFill>
                  <a:srgbClr val="FF0000"/>
                </a:solidFill>
                <a:cs typeface="Papyrus"/>
              </a:rPr>
              <a:t>σ</a:t>
            </a:r>
            <a:r>
              <a:rPr lang="en-US" dirty="0">
                <a:cs typeface="Zapf Dingbats" charset="0"/>
              </a:rPr>
              <a:t>  ➙  s[</a:t>
            </a:r>
            <a:r>
              <a:rPr lang="en-US" dirty="0" err="1">
                <a:cs typeface="Zapf Dingbats" charset="0"/>
              </a:rPr>
              <a:t>x</a:t>
            </a:r>
            <a:r>
              <a:rPr lang="en-US" dirty="0" err="1">
                <a:solidFill>
                  <a:srgbClr val="FF0000"/>
                </a:solidFill>
              </a:rPr>
              <a:t>:</a:t>
            </a:r>
            <a:r>
              <a:rPr lang="en-US" dirty="0" err="1">
                <a:solidFill>
                  <a:srgbClr val="FF0000"/>
                </a:solidFill>
                <a:cs typeface="Papyrus"/>
              </a:rPr>
              <a:t>σ</a:t>
            </a:r>
            <a:r>
              <a:rPr lang="en-US" dirty="0"/>
              <a:t> </a:t>
            </a:r>
            <a:r>
              <a:rPr lang="en-US" dirty="0">
                <a:cs typeface="Arial Unicode MS" charset="0"/>
              </a:rPr>
              <a:t>↦</a:t>
            </a:r>
            <a:r>
              <a:rPr lang="en-US" dirty="0" err="1">
                <a:cs typeface="Arial Unicode MS" charset="0"/>
              </a:rPr>
              <a:t>t</a:t>
            </a:r>
            <a:r>
              <a:rPr lang="en-US" dirty="0" err="1">
                <a:solidFill>
                  <a:srgbClr val="FF0000"/>
                </a:solidFill>
              </a:rPr>
              <a:t>:</a:t>
            </a:r>
            <a:r>
              <a:rPr lang="en-US" dirty="0" err="1">
                <a:solidFill>
                  <a:srgbClr val="FF0000"/>
                </a:solidFill>
                <a:cs typeface="Papyrus"/>
              </a:rPr>
              <a:t>σ</a:t>
            </a:r>
            <a:r>
              <a:rPr lang="en-US" dirty="0"/>
              <a:t>]</a:t>
            </a:r>
            <a:r>
              <a:rPr lang="en-US" dirty="0">
                <a:solidFill>
                  <a:srgbClr val="FF0000"/>
                </a:solidFill>
                <a:cs typeface="Papyrus"/>
              </a:rPr>
              <a:t>:</a:t>
            </a:r>
            <a:r>
              <a:rPr lang="en-US" dirty="0" err="1">
                <a:solidFill>
                  <a:srgbClr val="FF0000"/>
                </a:solidFill>
                <a:cs typeface="Papyrus"/>
              </a:rPr>
              <a:t>τ</a:t>
            </a:r>
            <a:endParaRPr lang="en-US" dirty="0">
              <a:solidFill>
                <a:srgbClr val="FF0000"/>
              </a:solidFill>
            </a:endParaRPr>
          </a:p>
        </p:txBody>
      </p:sp>
    </p:spTree>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ph type="title"/>
          </p:nvPr>
        </p:nvSpPr>
        <p:spPr>
          <a:ln/>
        </p:spPr>
        <p:txBody>
          <a:bodyPr/>
          <a:lstStyle/>
          <a:p>
            <a:r>
              <a:rPr lang="en-US"/>
              <a:t>Artificial Variables</a:t>
            </a:r>
          </a:p>
        </p:txBody>
      </p:sp>
      <p:sp>
        <p:nvSpPr>
          <p:cNvPr id="67586" name="Rectangle 2"/>
          <p:cNvSpPr>
            <a:spLocks noChangeArrowheads="1"/>
          </p:cNvSpPr>
          <p:nvPr>
            <p:ph type="body" idx="1"/>
          </p:nvPr>
        </p:nvSpPr>
        <p:spPr>
          <a:xfrm>
            <a:off x="1270000" y="2032000"/>
            <a:ext cx="10464800" cy="7759700"/>
          </a:xfrm>
          <a:ln/>
        </p:spPr>
        <p:txBody>
          <a:bodyPr/>
          <a:lstStyle/>
          <a:p>
            <a:pPr marL="889000">
              <a:lnSpc>
                <a:spcPct val="80000"/>
              </a:lnSpc>
              <a:buSzPct val="99000"/>
              <a:buFontTx/>
              <a:buAutoNum type="alphaLcParenBoth"/>
            </a:pPr>
            <a:r>
              <a:rPr lang="en-US" dirty="0"/>
              <a:t> </a:t>
            </a:r>
            <a:r>
              <a:rPr lang="en-US" dirty="0" err="1"/>
              <a:t>int</a:t>
            </a:r>
            <a:r>
              <a:rPr lang="en-US" dirty="0"/>
              <a:t> </a:t>
            </a:r>
            <a:r>
              <a:rPr lang="en-US" dirty="0" err="1"/>
              <a:t>mccarthy</a:t>
            </a:r>
            <a:r>
              <a:rPr lang="en-US" dirty="0"/>
              <a:t> (</a:t>
            </a:r>
            <a:r>
              <a:rPr lang="en-US" dirty="0" err="1"/>
              <a:t>int</a:t>
            </a:r>
            <a:r>
              <a:rPr lang="en-US" dirty="0"/>
              <a:t> n)</a:t>
            </a:r>
          </a:p>
          <a:p>
            <a:pPr marL="889000">
              <a:lnSpc>
                <a:spcPct val="80000"/>
              </a:lnSpc>
              <a:spcBef>
                <a:spcPts val="100"/>
              </a:spcBef>
              <a:buSzPct val="99000"/>
              <a:buFontTx/>
              <a:buAutoNum type="alphaLcParenBoth"/>
            </a:pPr>
            <a:r>
              <a:rPr lang="en-US" dirty="0"/>
              <a:t> {</a:t>
            </a:r>
            <a:r>
              <a:rPr lang="en-US" dirty="0" err="1"/>
              <a:t>int</a:t>
            </a:r>
            <a:r>
              <a:rPr lang="en-US" dirty="0"/>
              <a:t> c; </a:t>
            </a:r>
            <a:r>
              <a:rPr lang="en-US" dirty="0" err="1"/>
              <a:t>i</a:t>
            </a:r>
            <a:r>
              <a:rPr lang="en-US" dirty="0"/>
              <a:t>=0; j=0;</a:t>
            </a:r>
          </a:p>
          <a:p>
            <a:pPr marL="889000">
              <a:lnSpc>
                <a:spcPct val="80000"/>
              </a:lnSpc>
              <a:spcBef>
                <a:spcPts val="100"/>
              </a:spcBef>
              <a:buSzPct val="99000"/>
              <a:buFontTx/>
              <a:buAutoNum type="alphaLcParenBoth"/>
            </a:pPr>
            <a:r>
              <a:rPr lang="en-US" dirty="0"/>
              <a:t>     for (c = 1; c != 0; ) {</a:t>
            </a:r>
          </a:p>
          <a:p>
            <a:pPr marL="889000">
              <a:lnSpc>
                <a:spcPct val="80000"/>
              </a:lnSpc>
              <a:spcBef>
                <a:spcPts val="100"/>
              </a:spcBef>
              <a:buSzPct val="99000"/>
              <a:buFontTx/>
              <a:buAutoNum type="alphaLcParenBoth"/>
            </a:pPr>
            <a:r>
              <a:rPr lang="en-US" dirty="0"/>
              <a:t>         if (n &gt; 100) {</a:t>
            </a:r>
          </a:p>
          <a:p>
            <a:pPr marL="889000">
              <a:lnSpc>
                <a:spcPct val="80000"/>
              </a:lnSpc>
              <a:spcBef>
                <a:spcPts val="100"/>
              </a:spcBef>
              <a:buSzPct val="99000"/>
              <a:buFontTx/>
              <a:buAutoNum type="alphaLcParenBoth"/>
            </a:pPr>
            <a:r>
              <a:rPr lang="en-US" dirty="0"/>
              <a:t>             n = n - 10;</a:t>
            </a:r>
          </a:p>
          <a:p>
            <a:pPr marL="889000">
              <a:lnSpc>
                <a:spcPct val="80000"/>
              </a:lnSpc>
              <a:spcBef>
                <a:spcPts val="100"/>
              </a:spcBef>
              <a:buSzPct val="99000"/>
              <a:buFontTx/>
              <a:buAutoNum type="alphaLcParenBoth"/>
            </a:pPr>
            <a:r>
              <a:rPr lang="en-US" dirty="0"/>
              <a:t>             c--; </a:t>
            </a:r>
            <a:r>
              <a:rPr lang="en-US" dirty="0" err="1"/>
              <a:t>i</a:t>
            </a:r>
            <a:r>
              <a:rPr lang="en-US" dirty="0"/>
              <a:t>++;</a:t>
            </a:r>
          </a:p>
          <a:p>
            <a:pPr marL="889000">
              <a:lnSpc>
                <a:spcPct val="80000"/>
              </a:lnSpc>
              <a:spcBef>
                <a:spcPts val="100"/>
              </a:spcBef>
              <a:buSzPct val="99000"/>
              <a:buFontTx/>
              <a:buAutoNum type="alphaLcParenBoth"/>
            </a:pPr>
            <a:r>
              <a:rPr lang="en-US" dirty="0"/>
              <a:t>         } else {</a:t>
            </a:r>
          </a:p>
          <a:p>
            <a:pPr marL="889000">
              <a:lnSpc>
                <a:spcPct val="80000"/>
              </a:lnSpc>
              <a:spcBef>
                <a:spcPts val="100"/>
              </a:spcBef>
              <a:buSzPct val="99000"/>
              <a:buFontTx/>
              <a:buAutoNum type="alphaLcParenBoth"/>
            </a:pPr>
            <a:r>
              <a:rPr lang="en-US" dirty="0"/>
              <a:t>             n = n + 11;</a:t>
            </a:r>
          </a:p>
          <a:p>
            <a:pPr marL="889000">
              <a:lnSpc>
                <a:spcPct val="80000"/>
              </a:lnSpc>
              <a:spcBef>
                <a:spcPts val="100"/>
              </a:spcBef>
              <a:buSzPct val="99000"/>
              <a:buFontTx/>
              <a:buAutoNum type="alphaLcParenBoth"/>
            </a:pPr>
            <a:r>
              <a:rPr lang="en-US" dirty="0"/>
              <a:t>              </a:t>
            </a:r>
            <a:r>
              <a:rPr lang="en-US" dirty="0" err="1"/>
              <a:t>c++</a:t>
            </a:r>
            <a:r>
              <a:rPr lang="en-US" dirty="0"/>
              <a:t>; j++;</a:t>
            </a:r>
          </a:p>
          <a:p>
            <a:pPr marL="889000">
              <a:lnSpc>
                <a:spcPct val="80000"/>
              </a:lnSpc>
              <a:spcBef>
                <a:spcPts val="100"/>
              </a:spcBef>
              <a:buSzPct val="99000"/>
              <a:buFontTx/>
              <a:buAutoNum type="alphaLcParenBoth"/>
            </a:pPr>
            <a:r>
              <a:rPr lang="en-US" dirty="0"/>
              <a:t>         }</a:t>
            </a:r>
          </a:p>
          <a:p>
            <a:pPr marL="889000">
              <a:lnSpc>
                <a:spcPct val="80000"/>
              </a:lnSpc>
              <a:spcBef>
                <a:spcPts val="100"/>
              </a:spcBef>
              <a:buSzPct val="99000"/>
              <a:buFontTx/>
              <a:buAutoNum type="alphaLcParenBoth"/>
            </a:pPr>
            <a:r>
              <a:rPr lang="en-US" dirty="0"/>
              <a:t>     }</a:t>
            </a:r>
          </a:p>
          <a:p>
            <a:pPr marL="889000">
              <a:lnSpc>
                <a:spcPct val="80000"/>
              </a:lnSpc>
              <a:spcBef>
                <a:spcPts val="100"/>
              </a:spcBef>
              <a:buSzPct val="99000"/>
              <a:buFontTx/>
              <a:buAutoNum type="alphaLcParenBoth"/>
            </a:pPr>
            <a:r>
              <a:rPr lang="en-US" dirty="0"/>
              <a:t>     return n;</a:t>
            </a:r>
          </a:p>
          <a:p>
            <a:pPr marL="889000">
              <a:lnSpc>
                <a:spcPct val="80000"/>
              </a:lnSpc>
              <a:spcBef>
                <a:spcPts val="100"/>
              </a:spcBef>
              <a:buSzPct val="99000"/>
              <a:buFontTx/>
              <a:buAutoNum type="alphaLcParenBoth"/>
            </a:pPr>
            <a:r>
              <a:rPr lang="en-US"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
          <p:cNvSpPr>
            <a:spLocks noChangeArrowheads="1"/>
          </p:cNvSpPr>
          <p:nvPr>
            <p:ph type="title"/>
          </p:nvPr>
        </p:nvSpPr>
        <p:spPr>
          <a:ln/>
        </p:spPr>
        <p:txBody>
          <a:bodyPr/>
          <a:lstStyle/>
          <a:p>
            <a:r>
              <a:rPr lang="en-US"/>
              <a:t>Typed Beta Mortality</a:t>
            </a:r>
          </a:p>
        </p:txBody>
      </p:sp>
      <p:sp>
        <p:nvSpPr>
          <p:cNvPr id="500738" name="Rectangle 2"/>
          <p:cNvSpPr>
            <a:spLocks noChangeArrowheads="1"/>
          </p:cNvSpPr>
          <p:nvPr>
            <p:ph type="body" idx="1"/>
          </p:nvPr>
        </p:nvSpPr>
        <p:spPr>
          <a:xfrm>
            <a:off x="1270000" y="2768600"/>
            <a:ext cx="10464800" cy="6807200"/>
          </a:xfrm>
          <a:ln/>
        </p:spPr>
        <p:txBody>
          <a:bodyPr/>
          <a:lstStyle/>
          <a:p>
            <a:pPr marL="889000"/>
            <a:r>
              <a:rPr lang="en-US" dirty="0" err="1">
                <a:cs typeface="Papyrus"/>
              </a:rPr>
              <a:t>λx</a:t>
            </a:r>
            <a:r>
              <a:rPr lang="en-US" dirty="0" err="1">
                <a:solidFill>
                  <a:srgbClr val="FF0000"/>
                </a:solidFill>
              </a:rPr>
              <a:t>:</a:t>
            </a:r>
            <a:r>
              <a:rPr lang="en-US" dirty="0" err="1">
                <a:solidFill>
                  <a:srgbClr val="FF0000"/>
                </a:solidFill>
                <a:cs typeface="Papyrus"/>
              </a:rPr>
              <a:t>σ→τ</a:t>
            </a:r>
            <a:r>
              <a:rPr lang="en-US" dirty="0"/>
              <a:t>.(</a:t>
            </a:r>
            <a:r>
              <a:rPr lang="en-US" dirty="0" err="1"/>
              <a:t>x</a:t>
            </a:r>
            <a:r>
              <a:rPr lang="en-US" dirty="0" err="1">
                <a:solidFill>
                  <a:srgbClr val="FF0000"/>
                </a:solidFill>
              </a:rPr>
              <a:t>:</a:t>
            </a:r>
            <a:r>
              <a:rPr lang="en-US" dirty="0" err="1">
                <a:solidFill>
                  <a:srgbClr val="FF0000"/>
                </a:solidFill>
                <a:cs typeface="Papyrus"/>
              </a:rPr>
              <a:t>σ→τ</a:t>
            </a:r>
            <a:r>
              <a:rPr lang="en-US" dirty="0">
                <a:solidFill>
                  <a:srgbClr val="FF0000"/>
                </a:solidFill>
                <a:cs typeface="Papyrus"/>
              </a:rPr>
              <a:t> </a:t>
            </a:r>
            <a:r>
              <a:rPr lang="en-US" dirty="0" err="1"/>
              <a:t>x</a:t>
            </a:r>
            <a:r>
              <a:rPr lang="en-US" dirty="0" err="1">
                <a:solidFill>
                  <a:srgbClr val="FF0000"/>
                </a:solidFill>
              </a:rPr>
              <a:t>:</a:t>
            </a:r>
            <a:r>
              <a:rPr lang="en-US" dirty="0" err="1">
                <a:solidFill>
                  <a:srgbClr val="FF0000"/>
                </a:solidFill>
                <a:cs typeface="Papyrus"/>
              </a:rPr>
              <a:t>σ</a:t>
            </a:r>
            <a:r>
              <a:rPr lang="en-US" dirty="0"/>
              <a:t>)</a:t>
            </a:r>
            <a:r>
              <a:rPr lang="en-US" dirty="0">
                <a:solidFill>
                  <a:srgbClr val="FF0000"/>
                </a:solidFill>
              </a:rPr>
              <a:t>:(</a:t>
            </a:r>
            <a:r>
              <a:rPr lang="en-US" dirty="0" err="1">
                <a:solidFill>
                  <a:srgbClr val="FF0000"/>
                </a:solidFill>
                <a:cs typeface="Papyrus"/>
              </a:rPr>
              <a:t>σ→τ</a:t>
            </a:r>
            <a:r>
              <a:rPr lang="en-US" dirty="0">
                <a:solidFill>
                  <a:srgbClr val="FF0000"/>
                </a:solidFill>
              </a:rPr>
              <a:t>)</a:t>
            </a:r>
            <a:r>
              <a:rPr lang="en-US" dirty="0">
                <a:solidFill>
                  <a:srgbClr val="FF0000"/>
                </a:solidFill>
                <a:cs typeface="Papyrus"/>
              </a:rPr>
              <a:t>→</a:t>
            </a:r>
            <a:r>
              <a:rPr lang="en-US" dirty="0" err="1">
                <a:solidFill>
                  <a:srgbClr val="FF0000"/>
                </a:solidFill>
                <a:cs typeface="Papyrus"/>
              </a:rPr>
              <a:t>τ</a:t>
            </a:r>
            <a:endParaRPr lang="en-US" dirty="0">
              <a:solidFill>
                <a:srgbClr val="FF0000"/>
              </a:solidFill>
            </a:endParaRPr>
          </a:p>
        </p:txBody>
      </p:sp>
    </p:spTree>
  </p:cSld>
  <p:clrMapOvr>
    <a:masterClrMapping/>
  </p:clrMapOvr>
  <p:transition xmlns:p14="http://schemas.microsoft.com/office/powerpoint/2010/mai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1"/>
          <p:cNvSpPr>
            <a:spLocks noChangeArrowheads="1"/>
          </p:cNvSpPr>
          <p:nvPr>
            <p:ph type="title"/>
          </p:nvPr>
        </p:nvSpPr>
        <p:spPr>
          <a:ln/>
        </p:spPr>
        <p:txBody>
          <a:bodyPr/>
          <a:lstStyle/>
          <a:p>
            <a:r>
              <a:rPr lang="en-US"/>
              <a:t>Termination</a:t>
            </a:r>
          </a:p>
        </p:txBody>
      </p:sp>
      <p:sp>
        <p:nvSpPr>
          <p:cNvPr id="501762" name="Rectangle 2"/>
          <p:cNvSpPr>
            <a:spLocks noChangeArrowheads="1"/>
          </p:cNvSpPr>
          <p:nvPr>
            <p:ph type="body" idx="1"/>
          </p:nvPr>
        </p:nvSpPr>
        <p:spPr>
          <a:ln/>
        </p:spPr>
        <p:txBody>
          <a:bodyPr/>
          <a:lstStyle/>
          <a:p>
            <a:pPr marL="889000"/>
            <a:r>
              <a:rPr lang="en-US" dirty="0"/>
              <a:t>Turing gave first proof</a:t>
            </a:r>
          </a:p>
          <a:p>
            <a:pPr marL="889000"/>
            <a:endParaRPr lang="en-US" dirty="0"/>
          </a:p>
          <a:p>
            <a:pPr marL="889000"/>
            <a:r>
              <a:rPr lang="en-US" dirty="0" err="1"/>
              <a:t>Tait</a:t>
            </a:r>
            <a:r>
              <a:rPr lang="ja-JP" altLang="en-US" dirty="0">
                <a:latin typeface="Papyrus"/>
              </a:rPr>
              <a:t>’</a:t>
            </a:r>
            <a:r>
              <a:rPr lang="en-US" dirty="0"/>
              <a:t>s proof</a:t>
            </a:r>
          </a:p>
          <a:p>
            <a:pPr marL="1333500" lvl="1"/>
            <a:r>
              <a:rPr lang="en-US" dirty="0"/>
              <a:t>Induction on term structure</a:t>
            </a:r>
          </a:p>
          <a:p>
            <a:pPr marL="1333500" lvl="1"/>
            <a:r>
              <a:rPr lang="en-US" dirty="0"/>
              <a:t>Induction on type structure</a:t>
            </a:r>
          </a:p>
        </p:txBody>
      </p:sp>
    </p:spTree>
  </p:cSld>
  <p:clrMapOvr>
    <a:masterClrMapping/>
  </p:clrMapOvr>
  <p:transition xmlns:p14="http://schemas.microsoft.com/office/powerpoint/2010/mai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
          <p:cNvPicPr>
            <a:picLocks noChangeAspect="1" noChangeArrowheads="1"/>
          </p:cNvPicPr>
          <p:nvPr/>
        </p:nvPicPr>
        <p:blipFill>
          <a:blip r:embed="rId2">
            <a:extLst>
              <a:ext uri="{28A0092B-C50C-407E-A947-70E740481C1C}">
                <a14:useLocalDpi xmlns:a14="http://schemas.microsoft.com/office/drawing/2010/main" val="0"/>
              </a:ext>
            </a:extLst>
          </a:blip>
          <a:srcRect t="9961" b="20439"/>
          <a:stretch>
            <a:fillRect/>
          </a:stretch>
        </p:blipFill>
        <p:spPr bwMode="auto">
          <a:xfrm>
            <a:off x="0" y="977900"/>
            <a:ext cx="130524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noChangeArrowheads="1"/>
          </p:cNvPicPr>
          <p:nvPr/>
        </p:nvPicPr>
        <p:blipFill>
          <a:blip r:embed="rId2">
            <a:extLst>
              <a:ext uri="{28A0092B-C50C-407E-A947-70E740481C1C}">
                <a14:useLocalDpi xmlns:a14="http://schemas.microsoft.com/office/drawing/2010/main" val="0"/>
              </a:ext>
            </a:extLst>
          </a:blip>
          <a:srcRect t="19708" r="2020" b="12080"/>
          <a:stretch>
            <a:fillRect/>
          </a:stretch>
        </p:blipFill>
        <p:spPr bwMode="auto">
          <a:xfrm>
            <a:off x="0" y="1955800"/>
            <a:ext cx="129286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1"/>
          <p:cNvSpPr>
            <a:spLocks noChangeArrowheads="1"/>
          </p:cNvSpPr>
          <p:nvPr>
            <p:ph type="title"/>
          </p:nvPr>
        </p:nvSpPr>
        <p:spPr>
          <a:ln/>
        </p:spPr>
        <p:txBody>
          <a:bodyPr/>
          <a:lstStyle/>
          <a:p>
            <a:r>
              <a:rPr lang="en-US"/>
              <a:t>Predicates</a:t>
            </a:r>
          </a:p>
        </p:txBody>
      </p:sp>
      <p:sp>
        <p:nvSpPr>
          <p:cNvPr id="504834" name="Rectangle 2"/>
          <p:cNvSpPr>
            <a:spLocks noChangeArrowheads="1"/>
          </p:cNvSpPr>
          <p:nvPr>
            <p:ph type="body" idx="1"/>
          </p:nvPr>
        </p:nvSpPr>
        <p:spPr>
          <a:xfrm>
            <a:off x="1308100" y="2806700"/>
            <a:ext cx="11493500" cy="6858000"/>
          </a:xfrm>
          <a:ln/>
        </p:spPr>
        <p:txBody>
          <a:bodyPr/>
          <a:lstStyle/>
          <a:p>
            <a:pPr marL="889000"/>
            <a:r>
              <a:rPr lang="en-US" dirty="0"/>
              <a:t>S[t]: t is </a:t>
            </a:r>
            <a:r>
              <a:rPr lang="ja-JP" altLang="en-US" dirty="0">
                <a:latin typeface="Papyrus"/>
              </a:rPr>
              <a:t>“</a:t>
            </a:r>
            <a:r>
              <a:rPr lang="en-US" dirty="0"/>
              <a:t>terminating</a:t>
            </a:r>
            <a:r>
              <a:rPr lang="ja-JP" altLang="en-US" dirty="0">
                <a:latin typeface="Papyrus"/>
              </a:rPr>
              <a:t>”</a:t>
            </a:r>
            <a:r>
              <a:rPr lang="en-US" dirty="0"/>
              <a:t> (no infinite paths)</a:t>
            </a:r>
          </a:p>
          <a:p>
            <a:pPr marL="889000"/>
            <a:r>
              <a:rPr lang="en-US" dirty="0"/>
              <a:t>C[t]: t is </a:t>
            </a:r>
            <a:r>
              <a:rPr lang="ja-JP" altLang="en-US" dirty="0">
                <a:latin typeface="Papyrus"/>
              </a:rPr>
              <a:t>“</a:t>
            </a:r>
            <a:r>
              <a:rPr lang="en-US" dirty="0"/>
              <a:t>computable</a:t>
            </a:r>
            <a:r>
              <a:rPr lang="ja-JP" altLang="en-US" dirty="0">
                <a:latin typeface="Papyrus"/>
              </a:rPr>
              <a:t>”</a:t>
            </a:r>
            <a:r>
              <a:rPr lang="en-US" dirty="0"/>
              <a:t> (typed terminating)</a:t>
            </a:r>
          </a:p>
          <a:p>
            <a:pPr marL="889000"/>
            <a:r>
              <a:rPr lang="en-US" dirty="0">
                <a:solidFill>
                  <a:srgbClr val="676767"/>
                </a:solidFill>
              </a:rPr>
              <a:t>N[t]: t is </a:t>
            </a:r>
            <a:r>
              <a:rPr lang="ja-JP" altLang="en-US" dirty="0">
                <a:solidFill>
                  <a:srgbClr val="676767"/>
                </a:solidFill>
                <a:latin typeface="Papyrus"/>
              </a:rPr>
              <a:t>“</a:t>
            </a:r>
            <a:r>
              <a:rPr lang="en-US" dirty="0">
                <a:solidFill>
                  <a:srgbClr val="676767"/>
                </a:solidFill>
              </a:rPr>
              <a:t>normalizing</a:t>
            </a:r>
            <a:r>
              <a:rPr lang="ja-JP" altLang="en-US" dirty="0">
                <a:solidFill>
                  <a:srgbClr val="676767"/>
                </a:solidFill>
                <a:latin typeface="Papyrus"/>
              </a:rPr>
              <a:t>”</a:t>
            </a:r>
            <a:r>
              <a:rPr lang="en-US" dirty="0">
                <a:solidFill>
                  <a:srgbClr val="676767"/>
                </a:solidFill>
              </a:rPr>
              <a:t> (has a normal form)</a:t>
            </a:r>
          </a:p>
        </p:txBody>
      </p:sp>
    </p:spTree>
  </p:cSld>
  <p:clrMapOvr>
    <a:masterClrMapping/>
  </p:clrMapOvr>
  <p:transition xmlns:p14="http://schemas.microsoft.com/office/powerpoint/2010/mai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1"/>
          <p:cNvSpPr>
            <a:spLocks noChangeArrowheads="1"/>
          </p:cNvSpPr>
          <p:nvPr>
            <p:ph type="title"/>
          </p:nvPr>
        </p:nvSpPr>
        <p:spPr>
          <a:ln/>
        </p:spPr>
        <p:txBody>
          <a:bodyPr/>
          <a:lstStyle/>
          <a:p>
            <a:r>
              <a:rPr lang="en-US"/>
              <a:t>Facts</a:t>
            </a:r>
          </a:p>
        </p:txBody>
      </p:sp>
      <p:sp>
        <p:nvSpPr>
          <p:cNvPr id="505858" name="Rectangle 2"/>
          <p:cNvSpPr>
            <a:spLocks noChangeArrowheads="1"/>
          </p:cNvSpPr>
          <p:nvPr>
            <p:ph type="body" idx="1"/>
          </p:nvPr>
        </p:nvSpPr>
        <p:spPr>
          <a:xfrm>
            <a:off x="1308100" y="2806700"/>
            <a:ext cx="11493500" cy="6858000"/>
          </a:xfrm>
          <a:ln/>
        </p:spPr>
        <p:txBody>
          <a:bodyPr/>
          <a:lstStyle/>
          <a:p>
            <a:pPr marL="889000"/>
            <a:r>
              <a:rPr lang="en-US">
                <a:cs typeface="Zapf Dingbats" charset="0"/>
              </a:rPr>
              <a:t>S[t] &amp; t ➙ u ⇒ S[u]</a:t>
            </a:r>
            <a:endParaRPr lang="en-US"/>
          </a:p>
          <a:p>
            <a:pPr marL="889000"/>
            <a:r>
              <a:rPr lang="en-US">
                <a:cs typeface="Apple Symbols" charset="0"/>
              </a:rPr>
              <a:t>S[t] &amp; t ⊳ u ⇒ S[u]</a:t>
            </a:r>
            <a:endParaRPr lang="en-US"/>
          </a:p>
          <a:p>
            <a:pPr marL="889000"/>
            <a:r>
              <a:rPr lang="en-US"/>
              <a:t>{ </a:t>
            </a:r>
            <a:r>
              <a:rPr lang="en-US" sz="4800">
                <a:cs typeface="Apple Symbols" charset="0"/>
              </a:rPr>
              <a:t>∀</a:t>
            </a:r>
            <a:r>
              <a:rPr lang="en-US">
                <a:cs typeface="Zapf Dingbats" charset="0"/>
              </a:rPr>
              <a:t>u. t ➙ u ⇒ S[u] } ⇒ S[t] </a:t>
            </a:r>
            <a:endParaRPr lang="en-US"/>
          </a:p>
        </p:txBody>
      </p:sp>
    </p:spTree>
  </p:cSld>
  <p:clrMapOvr>
    <a:masterClrMapping/>
  </p:clrMapOvr>
  <p:transition xmlns:p14="http://schemas.microsoft.com/office/powerpoint/2010/mai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1"/>
          <p:cNvSpPr>
            <a:spLocks noChangeArrowheads="1"/>
          </p:cNvSpPr>
          <p:nvPr>
            <p:ph type="title"/>
          </p:nvPr>
        </p:nvSpPr>
        <p:spPr>
          <a:ln/>
        </p:spPr>
        <p:txBody>
          <a:bodyPr/>
          <a:lstStyle/>
          <a:p>
            <a:r>
              <a:rPr lang="en-US"/>
              <a:t>Desiderata</a:t>
            </a:r>
          </a:p>
        </p:txBody>
      </p:sp>
      <p:sp>
        <p:nvSpPr>
          <p:cNvPr id="506882" name="Rectangle 2"/>
          <p:cNvSpPr>
            <a:spLocks noChangeArrowheads="1"/>
          </p:cNvSpPr>
          <p:nvPr>
            <p:ph type="body" idx="1"/>
          </p:nvPr>
        </p:nvSpPr>
        <p:spPr>
          <a:xfrm>
            <a:off x="1270000" y="2768600"/>
            <a:ext cx="10464800" cy="6743700"/>
          </a:xfrm>
          <a:ln/>
        </p:spPr>
        <p:txBody>
          <a:bodyPr/>
          <a:lstStyle/>
          <a:p>
            <a:pPr marL="889000">
              <a:buSzPct val="99000"/>
              <a:buFontTx/>
              <a:buAutoNum type="arabicPeriod"/>
            </a:pPr>
            <a:r>
              <a:rPr lang="en-US"/>
              <a:t>C[t] ⇒ S[t]</a:t>
            </a:r>
          </a:p>
          <a:p>
            <a:pPr marL="889000">
              <a:buSzPct val="99000"/>
              <a:buFontTx/>
              <a:buAutoNum type="arabicPeriod"/>
            </a:pPr>
            <a:r>
              <a:rPr lang="en-US">
                <a:cs typeface="Zapf Dingbats" charset="0"/>
              </a:rPr>
              <a:t>C[s] &amp; s ➙ t ⇒ C[t]</a:t>
            </a:r>
            <a:endParaRPr lang="en-US"/>
          </a:p>
          <a:p>
            <a:pPr marL="889000">
              <a:buSzPct val="99000"/>
              <a:buFontTx/>
              <a:buAutoNum type="arabicPeriod"/>
            </a:pPr>
            <a:r>
              <a:rPr lang="en-US"/>
              <a:t>C[x]      C[c]</a:t>
            </a:r>
          </a:p>
          <a:p>
            <a:pPr marL="889000">
              <a:buSzPct val="99000"/>
              <a:buFontTx/>
              <a:buAutoNum type="arabicPeriod"/>
            </a:pPr>
            <a:r>
              <a:rPr lang="en-US" sz="4800">
                <a:cs typeface="Apple Symbols" charset="0"/>
              </a:rPr>
              <a:t>∀</a:t>
            </a:r>
            <a:r>
              <a:rPr lang="en-US">
                <a:cs typeface="Zapf Dingbats" charset="0"/>
              </a:rPr>
              <a:t>t { u(v) ➙ t ⇒ C[t] } ⇒ C[u(v)] </a:t>
            </a:r>
            <a:endParaRPr lang="en-US"/>
          </a:p>
          <a:p>
            <a:pPr marL="889000">
              <a:buSzPct val="99000"/>
              <a:buFontTx/>
              <a:buAutoNum type="arabicPeriod"/>
            </a:pPr>
            <a:r>
              <a:rPr lang="en-US"/>
              <a:t>C[u] ⇔ </a:t>
            </a:r>
            <a:r>
              <a:rPr lang="en-US" sz="4800">
                <a:cs typeface="Apple Symbols" charset="0"/>
              </a:rPr>
              <a:t>∀</a:t>
            </a:r>
            <a:r>
              <a:rPr lang="en-US"/>
              <a:t>v { C[v] ⇒ C[u(v)] }</a:t>
            </a:r>
          </a:p>
        </p:txBody>
      </p:sp>
    </p:spTree>
  </p:cSld>
  <p:clrMapOvr>
    <a:masterClrMapping/>
  </p:clrMapOvr>
  <p:transition xmlns:p14="http://schemas.microsoft.com/office/powerpoint/2010/main"/>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1"/>
          <p:cNvPicPr>
            <a:picLocks noChangeAspect="1" noChangeArrowheads="1"/>
          </p:cNvPicPr>
          <p:nvPr/>
        </p:nvPicPr>
        <p:blipFill>
          <a:blip r:embed="rId2">
            <a:extLst>
              <a:ext uri="{28A0092B-C50C-407E-A947-70E740481C1C}">
                <a14:useLocalDpi xmlns:a14="http://schemas.microsoft.com/office/drawing/2010/main" val="0"/>
              </a:ext>
            </a:extLst>
          </a:blip>
          <a:srcRect t="10527" r="488" b="15643"/>
          <a:stretch>
            <a:fillRect/>
          </a:stretch>
        </p:blipFill>
        <p:spPr bwMode="auto">
          <a:xfrm>
            <a:off x="12700" y="1028700"/>
            <a:ext cx="129286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
          <p:cNvSpPr>
            <a:spLocks noChangeArrowheads="1"/>
          </p:cNvSpPr>
          <p:nvPr>
            <p:ph type="title"/>
          </p:nvPr>
        </p:nvSpPr>
        <p:spPr>
          <a:ln/>
        </p:spPr>
        <p:txBody>
          <a:bodyPr/>
          <a:lstStyle/>
          <a:p>
            <a:r>
              <a:rPr lang="en-US"/>
              <a:t>Termination</a:t>
            </a:r>
          </a:p>
        </p:txBody>
      </p:sp>
      <p:sp>
        <p:nvSpPr>
          <p:cNvPr id="508930" name="Rectangle 2"/>
          <p:cNvSpPr>
            <a:spLocks noChangeArrowheads="1"/>
          </p:cNvSpPr>
          <p:nvPr>
            <p:ph type="body" idx="1"/>
          </p:nvPr>
        </p:nvSpPr>
        <p:spPr>
          <a:ln/>
        </p:spPr>
        <p:txBody>
          <a:bodyPr/>
          <a:lstStyle/>
          <a:p>
            <a:r>
              <a:rPr lang="en-US"/>
              <a:t>13. Higher-Order Orderings</a:t>
            </a:r>
          </a:p>
        </p:txBody>
      </p:sp>
    </p:spTree>
  </p:cSld>
  <p:clrMapOvr>
    <a:masterClrMapping/>
  </p:clrMapOvr>
  <p:transition xmlns:p14="http://schemas.microsoft.com/office/powerpoint/2010/main"/>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1"/>
          <p:cNvSpPr>
            <a:spLocks noChangeArrowheads="1"/>
          </p:cNvSpPr>
          <p:nvPr>
            <p:ph type="title"/>
          </p:nvPr>
        </p:nvSpPr>
        <p:spPr>
          <a:ln/>
        </p:spPr>
        <p:txBody>
          <a:bodyPr/>
          <a:lstStyle/>
          <a:p>
            <a:r>
              <a:rPr lang="en-US"/>
              <a:t>Predicates</a:t>
            </a:r>
          </a:p>
        </p:txBody>
      </p:sp>
      <p:sp>
        <p:nvSpPr>
          <p:cNvPr id="509954" name="Rectangle 2"/>
          <p:cNvSpPr>
            <a:spLocks noChangeArrowheads="1"/>
          </p:cNvSpPr>
          <p:nvPr>
            <p:ph type="body" idx="1"/>
          </p:nvPr>
        </p:nvSpPr>
        <p:spPr>
          <a:ln/>
        </p:spPr>
        <p:txBody>
          <a:bodyPr/>
          <a:lstStyle/>
          <a:p>
            <a:pPr marL="1333500" lvl="1">
              <a:buSzPct val="125000"/>
            </a:pPr>
            <a:r>
              <a:rPr lang="en-US"/>
              <a:t>S[t]: t is </a:t>
            </a:r>
            <a:r>
              <a:rPr lang="en-US">
                <a:solidFill>
                  <a:srgbClr val="D90B00"/>
                </a:solidFill>
              </a:rPr>
              <a:t>terminating</a:t>
            </a:r>
            <a:endParaRPr lang="en-US"/>
          </a:p>
          <a:p>
            <a:pPr marL="1333500" lvl="1">
              <a:buSzPct val="125000"/>
            </a:pPr>
            <a:r>
              <a:rPr lang="en-US"/>
              <a:t>C[t]: t is </a:t>
            </a:r>
            <a:r>
              <a:rPr lang="en-US">
                <a:solidFill>
                  <a:srgbClr val="D90B00"/>
                </a:solidFill>
              </a:rPr>
              <a:t>computable</a:t>
            </a:r>
          </a:p>
        </p:txBody>
      </p:sp>
    </p:spTree>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ph type="title"/>
          </p:nvPr>
        </p:nvSpPr>
        <p:spPr>
          <a:ln/>
        </p:spPr>
        <p:txBody>
          <a:bodyPr/>
          <a:lstStyle/>
          <a:p>
            <a:r>
              <a:rPr lang="en-US"/>
              <a:t>Infer Invariants</a:t>
            </a:r>
          </a:p>
        </p:txBody>
      </p:sp>
      <p:sp>
        <p:nvSpPr>
          <p:cNvPr id="68610" name="Rectangle 2"/>
          <p:cNvSpPr>
            <a:spLocks noChangeArrowheads="1"/>
          </p:cNvSpPr>
          <p:nvPr>
            <p:ph type="body" idx="1"/>
          </p:nvPr>
        </p:nvSpPr>
        <p:spPr>
          <a:ln/>
        </p:spPr>
        <p:txBody>
          <a:bodyPr/>
          <a:lstStyle/>
          <a:p>
            <a:pPr marL="889000"/>
            <a:r>
              <a:rPr lang="en-US"/>
              <a:t>c = j-i+1</a:t>
            </a:r>
          </a:p>
          <a:p>
            <a:pPr marL="889000"/>
            <a:r>
              <a:rPr lang="en-US"/>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
          <p:cNvSpPr>
            <a:spLocks noChangeArrowheads="1"/>
          </p:cNvSpPr>
          <p:nvPr>
            <p:ph type="title"/>
          </p:nvPr>
        </p:nvSpPr>
        <p:spPr>
          <a:ln/>
        </p:spPr>
        <p:txBody>
          <a:bodyPr/>
          <a:lstStyle/>
          <a:p>
            <a:r>
              <a:rPr lang="en-US"/>
              <a:t>Computability</a:t>
            </a:r>
          </a:p>
        </p:txBody>
      </p:sp>
      <p:sp>
        <p:nvSpPr>
          <p:cNvPr id="510978" name="Rectangle 2"/>
          <p:cNvSpPr>
            <a:spLocks noChangeArrowheads="1"/>
          </p:cNvSpPr>
          <p:nvPr>
            <p:ph type="body" idx="1"/>
          </p:nvPr>
        </p:nvSpPr>
        <p:spPr>
          <a:ln/>
        </p:spPr>
        <p:txBody>
          <a:bodyPr/>
          <a:lstStyle/>
          <a:p>
            <a:r>
              <a:rPr lang="en-US"/>
              <a:t>Inductive definition of C[t]: </a:t>
            </a:r>
          </a:p>
          <a:p>
            <a:pPr marL="1333500" lvl="1">
              <a:buSzPct val="125000"/>
            </a:pPr>
            <a:r>
              <a:rPr lang="en-US"/>
              <a:t>Basic t: C[t] if S[t]</a:t>
            </a:r>
          </a:p>
          <a:p>
            <a:pPr marL="1333500" lvl="1">
              <a:buSzPct val="125000"/>
            </a:pPr>
            <a:r>
              <a:rPr lang="en-US"/>
              <a:t>Arrow t: C[t] if C[t(s)] for all computable s (of the right type)</a:t>
            </a:r>
          </a:p>
        </p:txBody>
      </p:sp>
    </p:spTree>
  </p:cSld>
  <p:clrMapOvr>
    <a:masterClrMapping/>
  </p:clrMapOvr>
  <p:transition xmlns:p14="http://schemas.microsoft.com/office/powerpoint/2010/mai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1"/>
          <p:cNvSpPr>
            <a:spLocks noChangeArrowheads="1"/>
          </p:cNvSpPr>
          <p:nvPr>
            <p:ph type="title"/>
          </p:nvPr>
        </p:nvSpPr>
        <p:spPr>
          <a:ln/>
        </p:spPr>
        <p:txBody>
          <a:bodyPr/>
          <a:lstStyle/>
          <a:p>
            <a:r>
              <a:rPr lang="en-US"/>
              <a:t>Lemmas</a:t>
            </a:r>
          </a:p>
        </p:txBody>
      </p:sp>
      <p:sp>
        <p:nvSpPr>
          <p:cNvPr id="512002" name="Rectangle 2"/>
          <p:cNvSpPr>
            <a:spLocks noChangeArrowheads="1"/>
          </p:cNvSpPr>
          <p:nvPr>
            <p:ph type="body" idx="1"/>
          </p:nvPr>
        </p:nvSpPr>
        <p:spPr>
          <a:xfrm>
            <a:off x="355600" y="2616200"/>
            <a:ext cx="12255500" cy="6883400"/>
          </a:xfrm>
          <a:ln/>
        </p:spPr>
        <p:txBody>
          <a:bodyPr/>
          <a:lstStyle/>
          <a:p>
            <a:r>
              <a:rPr lang="en-US"/>
              <a:t>0. Reducts of computable terms are computable</a:t>
            </a:r>
          </a:p>
          <a:p>
            <a:r>
              <a:rPr lang="en-US"/>
              <a:t>1. Computable terms are terminating</a:t>
            </a:r>
          </a:p>
          <a:p>
            <a:r>
              <a:rPr lang="en-US"/>
              <a:t>2. Applications are computable if all reducts are</a:t>
            </a:r>
          </a:p>
          <a:p>
            <a:endParaRPr lang="en-US"/>
          </a:p>
          <a:p>
            <a:r>
              <a:rPr lang="en-US">
                <a:solidFill>
                  <a:srgbClr val="D90B00"/>
                </a:solidFill>
              </a:rPr>
              <a:t>Main. Computable substitutions yield computable terms</a:t>
            </a:r>
          </a:p>
        </p:txBody>
      </p:sp>
    </p:spTree>
  </p:cSld>
  <p:clrMapOvr>
    <a:masterClrMapping/>
  </p:clrMapOvr>
  <p:transition xmlns:p14="http://schemas.microsoft.com/office/powerpoint/2010/mai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1"/>
          <p:cNvSpPr>
            <a:spLocks noChangeArrowheads="1"/>
          </p:cNvSpPr>
          <p:nvPr>
            <p:ph type="title"/>
          </p:nvPr>
        </p:nvSpPr>
        <p:spPr>
          <a:ln/>
        </p:spPr>
        <p:txBody>
          <a:bodyPr/>
          <a:lstStyle/>
          <a:p>
            <a:r>
              <a:rPr lang="en-US"/>
              <a:t>Lemma 0</a:t>
            </a:r>
          </a:p>
        </p:txBody>
      </p:sp>
      <p:sp>
        <p:nvSpPr>
          <p:cNvPr id="513026" name="Rectangle 2"/>
          <p:cNvSpPr>
            <a:spLocks noChangeArrowheads="1"/>
          </p:cNvSpPr>
          <p:nvPr>
            <p:ph type="body" idx="1"/>
          </p:nvPr>
        </p:nvSpPr>
        <p:spPr>
          <a:ln/>
        </p:spPr>
        <p:txBody>
          <a:bodyPr/>
          <a:lstStyle/>
          <a:p>
            <a:pPr marL="889000"/>
            <a:r>
              <a:rPr lang="en-US"/>
              <a:t>Reducts of computable terms are computable</a:t>
            </a:r>
          </a:p>
          <a:p>
            <a:pPr marL="1206500" lvl="2" indent="0"/>
            <a:endParaRPr lang="en-US"/>
          </a:p>
          <a:p>
            <a:pPr marL="1206500" lvl="2" indent="0"/>
            <a:r>
              <a:rPr lang="en-US">
                <a:cs typeface="Zapf Dingbats" charset="0"/>
              </a:rPr>
              <a:t>C[t] &amp; t ➙ u ⇒ C[u]</a:t>
            </a:r>
            <a:endParaRPr lang="en-US"/>
          </a:p>
        </p:txBody>
      </p:sp>
    </p:spTree>
  </p:cSld>
  <p:clrMapOvr>
    <a:masterClrMapping/>
  </p:clrMapOvr>
  <p:transition xmlns:p14="http://schemas.microsoft.com/office/powerpoint/2010/main"/>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1"/>
          <p:cNvSpPr>
            <a:spLocks noChangeArrowheads="1"/>
          </p:cNvSpPr>
          <p:nvPr>
            <p:ph type="title"/>
          </p:nvPr>
        </p:nvSpPr>
        <p:spPr>
          <a:ln/>
        </p:spPr>
        <p:txBody>
          <a:bodyPr/>
          <a:lstStyle/>
          <a:p>
            <a:r>
              <a:rPr lang="en-US"/>
              <a:t>Proof of Lemma 0</a:t>
            </a:r>
          </a:p>
        </p:txBody>
      </p:sp>
      <p:sp>
        <p:nvSpPr>
          <p:cNvPr id="514050" name="Rectangle 2"/>
          <p:cNvSpPr>
            <a:spLocks noChangeArrowheads="1"/>
          </p:cNvSpPr>
          <p:nvPr>
            <p:ph type="body" idx="1"/>
          </p:nvPr>
        </p:nvSpPr>
        <p:spPr>
          <a:xfrm>
            <a:off x="1270000" y="2768600"/>
            <a:ext cx="10464800" cy="6934200"/>
          </a:xfrm>
          <a:ln/>
        </p:spPr>
        <p:txBody>
          <a:bodyPr/>
          <a:lstStyle/>
          <a:p>
            <a:pPr marL="1206500" lvl="2" indent="0"/>
            <a:r>
              <a:rPr lang="en-US" dirty="0">
                <a:solidFill>
                  <a:srgbClr val="D90B00"/>
                </a:solidFill>
                <a:cs typeface="Zapf Dingbats" charset="0"/>
              </a:rPr>
              <a:t>C[t] &amp; t ➙ u ⇒ C[u]</a:t>
            </a:r>
            <a:endParaRPr lang="en-US" dirty="0">
              <a:solidFill>
                <a:srgbClr val="D90B00"/>
              </a:solidFill>
            </a:endParaRPr>
          </a:p>
          <a:p>
            <a:pPr marL="889000"/>
            <a:r>
              <a:rPr lang="en-US" dirty="0"/>
              <a:t>Induction on type</a:t>
            </a:r>
          </a:p>
          <a:p>
            <a:pPr marL="889000"/>
            <a:r>
              <a:rPr lang="en-US" dirty="0"/>
              <a:t>Basic t: C[u] if S[u] if S[t] if C[t]</a:t>
            </a:r>
          </a:p>
          <a:p>
            <a:pPr marL="889000"/>
            <a:r>
              <a:rPr lang="en-US" dirty="0"/>
              <a:t>Arrow </a:t>
            </a:r>
            <a:r>
              <a:rPr lang="en-US" dirty="0" err="1"/>
              <a:t>t:</a:t>
            </a:r>
            <a:r>
              <a:rPr lang="en-US" dirty="0" err="1">
                <a:solidFill>
                  <a:srgbClr val="FF0000"/>
                </a:solidFill>
                <a:cs typeface="Papyrus"/>
              </a:rPr>
              <a:t>σ→τ</a:t>
            </a:r>
            <a:r>
              <a:rPr lang="en-US" dirty="0"/>
              <a:t>: By </a:t>
            </a:r>
            <a:r>
              <a:rPr lang="en-US" dirty="0" err="1"/>
              <a:t>def</a:t>
            </a:r>
            <a:r>
              <a:rPr lang="en-US" dirty="0"/>
              <a:t>, C[t(s):</a:t>
            </a:r>
            <a:r>
              <a:rPr lang="en-US" dirty="0" err="1">
                <a:solidFill>
                  <a:srgbClr val="FF0000"/>
                </a:solidFill>
                <a:cs typeface="Papyrus"/>
              </a:rPr>
              <a:t>τ</a:t>
            </a:r>
            <a:r>
              <a:rPr lang="en-US" dirty="0"/>
              <a:t>] for all computable s. By </a:t>
            </a:r>
            <a:r>
              <a:rPr lang="en-US" dirty="0" err="1"/>
              <a:t>ind</a:t>
            </a:r>
            <a:r>
              <a:rPr lang="en-US" dirty="0"/>
              <a:t>, C[u(s):</a:t>
            </a:r>
            <a:r>
              <a:rPr lang="en-US" dirty="0" err="1">
                <a:solidFill>
                  <a:srgbClr val="FF0000"/>
                </a:solidFill>
                <a:cs typeface="Papyrus"/>
              </a:rPr>
              <a:t>τ</a:t>
            </a:r>
            <a:r>
              <a:rPr lang="en-US" dirty="0"/>
              <a:t>], for all s. By </a:t>
            </a:r>
            <a:r>
              <a:rPr lang="en-US" dirty="0" err="1"/>
              <a:t>def</a:t>
            </a:r>
            <a:r>
              <a:rPr lang="en-US" dirty="0"/>
              <a:t>, C[u].</a:t>
            </a:r>
          </a:p>
        </p:txBody>
      </p:sp>
    </p:spTree>
  </p:cSld>
  <p:clrMapOvr>
    <a:masterClrMapping/>
  </p:clrMapOvr>
  <p:transition xmlns:p14="http://schemas.microsoft.com/office/powerpoint/2010/main"/>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
          <p:cNvSpPr>
            <a:spLocks noChangeArrowheads="1"/>
          </p:cNvSpPr>
          <p:nvPr>
            <p:ph type="title"/>
          </p:nvPr>
        </p:nvSpPr>
        <p:spPr>
          <a:ln/>
        </p:spPr>
        <p:txBody>
          <a:bodyPr/>
          <a:lstStyle/>
          <a:p>
            <a:r>
              <a:rPr lang="en-US"/>
              <a:t>Lemma 1</a:t>
            </a:r>
          </a:p>
        </p:txBody>
      </p:sp>
      <p:sp>
        <p:nvSpPr>
          <p:cNvPr id="515074" name="Rectangle 2"/>
          <p:cNvSpPr>
            <a:spLocks noChangeArrowheads="1"/>
          </p:cNvSpPr>
          <p:nvPr>
            <p:ph type="body" idx="1"/>
          </p:nvPr>
        </p:nvSpPr>
        <p:spPr>
          <a:xfrm>
            <a:off x="1270000" y="2768600"/>
            <a:ext cx="11607800" cy="6591300"/>
          </a:xfrm>
          <a:ln/>
        </p:spPr>
        <p:txBody>
          <a:bodyPr/>
          <a:lstStyle/>
          <a:p>
            <a:pPr marL="571500" indent="-304800">
              <a:buSzPct val="125000"/>
            </a:pPr>
            <a:r>
              <a:rPr lang="en-US"/>
              <a:t>Computable terms are terminating</a:t>
            </a:r>
          </a:p>
          <a:p>
            <a:pPr marL="762000" lvl="1" indent="0"/>
            <a:endParaRPr lang="en-US"/>
          </a:p>
          <a:p>
            <a:pPr marL="762000" lvl="1" indent="0"/>
            <a:r>
              <a:rPr lang="en-US"/>
              <a:t>C[t] ⇒ S[t]</a:t>
            </a:r>
          </a:p>
        </p:txBody>
      </p:sp>
    </p:spTree>
  </p:cSld>
  <p:clrMapOvr>
    <a:masterClrMapping/>
  </p:clrMapOvr>
  <p:transition xmlns:p14="http://schemas.microsoft.com/office/powerpoint/2010/main"/>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1"/>
          <p:cNvSpPr>
            <a:spLocks noChangeArrowheads="1"/>
          </p:cNvSpPr>
          <p:nvPr>
            <p:ph type="title"/>
          </p:nvPr>
        </p:nvSpPr>
        <p:spPr>
          <a:ln/>
        </p:spPr>
        <p:txBody>
          <a:bodyPr/>
          <a:lstStyle/>
          <a:p>
            <a:r>
              <a:rPr lang="en-US"/>
              <a:t>Proof of Lemma 1</a:t>
            </a:r>
          </a:p>
        </p:txBody>
      </p:sp>
      <p:sp>
        <p:nvSpPr>
          <p:cNvPr id="516098" name="Rectangle 2"/>
          <p:cNvSpPr>
            <a:spLocks noChangeArrowheads="1"/>
          </p:cNvSpPr>
          <p:nvPr>
            <p:ph type="body" idx="1"/>
          </p:nvPr>
        </p:nvSpPr>
        <p:spPr>
          <a:xfrm>
            <a:off x="1270000" y="1612900"/>
            <a:ext cx="11010900" cy="8826500"/>
          </a:xfrm>
          <a:ln/>
        </p:spPr>
        <p:txBody>
          <a:bodyPr/>
          <a:lstStyle/>
          <a:p>
            <a:r>
              <a:rPr lang="en-US" dirty="0">
                <a:solidFill>
                  <a:srgbClr val="A40800"/>
                </a:solidFill>
              </a:rPr>
              <a:t>C[t] ⇒ S[t] </a:t>
            </a:r>
          </a:p>
          <a:p>
            <a:r>
              <a:rPr lang="en-US" dirty="0"/>
              <a:t>Induction on type </a:t>
            </a:r>
          </a:p>
          <a:p>
            <a:pPr>
              <a:lnSpc>
                <a:spcPct val="80000"/>
              </a:lnSpc>
            </a:pPr>
            <a:r>
              <a:rPr lang="en-US" dirty="0"/>
              <a:t>Basic t: By definition</a:t>
            </a:r>
          </a:p>
          <a:p>
            <a:pPr>
              <a:lnSpc>
                <a:spcPct val="80000"/>
              </a:lnSpc>
            </a:pPr>
            <a:r>
              <a:rPr lang="en-US" dirty="0"/>
              <a:t>Arrow </a:t>
            </a:r>
            <a:r>
              <a:rPr lang="en-US" dirty="0" err="1"/>
              <a:t>t:</a:t>
            </a:r>
            <a:r>
              <a:rPr lang="en-US" dirty="0" err="1">
                <a:solidFill>
                  <a:srgbClr val="FF0000"/>
                </a:solidFill>
                <a:cs typeface="Papyrus"/>
              </a:rPr>
              <a:t>σ→τ</a:t>
            </a:r>
            <a:endParaRPr lang="en-US" dirty="0"/>
          </a:p>
          <a:p>
            <a:pPr>
              <a:lnSpc>
                <a:spcPct val="80000"/>
              </a:lnSpc>
            </a:pPr>
            <a:r>
              <a:rPr lang="en-US" dirty="0"/>
              <a:t>By </a:t>
            </a:r>
            <a:r>
              <a:rPr lang="en-US" dirty="0" err="1"/>
              <a:t>def</a:t>
            </a:r>
            <a:r>
              <a:rPr lang="en-US" dirty="0"/>
              <a:t>, C[t(s)] for all computable </a:t>
            </a:r>
            <a:r>
              <a:rPr lang="en-US" dirty="0" err="1"/>
              <a:t>s:</a:t>
            </a:r>
            <a:r>
              <a:rPr lang="en-US" dirty="0" err="1">
                <a:solidFill>
                  <a:srgbClr val="FF0000"/>
                </a:solidFill>
                <a:cs typeface="Papyrus"/>
              </a:rPr>
              <a:t>σ</a:t>
            </a:r>
            <a:r>
              <a:rPr lang="en-US" dirty="0"/>
              <a:t>.       By </a:t>
            </a:r>
            <a:r>
              <a:rPr lang="en-US" dirty="0" err="1"/>
              <a:t>ind</a:t>
            </a:r>
            <a:r>
              <a:rPr lang="en-US" dirty="0"/>
              <a:t>, S[t(s):</a:t>
            </a:r>
            <a:r>
              <a:rPr lang="en-US" dirty="0" err="1">
                <a:solidFill>
                  <a:srgbClr val="FF0000"/>
                </a:solidFill>
                <a:cs typeface="Papyrus"/>
              </a:rPr>
              <a:t>τ</a:t>
            </a:r>
            <a:r>
              <a:rPr lang="en-US" dirty="0"/>
              <a:t>]. It must be that S[t], too.</a:t>
            </a:r>
          </a:p>
        </p:txBody>
      </p:sp>
    </p:spTree>
  </p:cSld>
  <p:clrMapOvr>
    <a:masterClrMapping/>
  </p:clrMapOvr>
  <p:transition xmlns:p14="http://schemas.microsoft.com/office/powerpoint/2010/mai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
          <p:cNvSpPr>
            <a:spLocks noChangeArrowheads="1"/>
          </p:cNvSpPr>
          <p:nvPr>
            <p:ph type="title"/>
          </p:nvPr>
        </p:nvSpPr>
        <p:spPr>
          <a:ln/>
        </p:spPr>
        <p:txBody>
          <a:bodyPr/>
          <a:lstStyle/>
          <a:p>
            <a:r>
              <a:rPr lang="en-US"/>
              <a:t>Neutrality</a:t>
            </a:r>
          </a:p>
        </p:txBody>
      </p:sp>
      <p:sp>
        <p:nvSpPr>
          <p:cNvPr id="517122" name="Rectangle 2"/>
          <p:cNvSpPr>
            <a:spLocks noChangeArrowheads="1"/>
          </p:cNvSpPr>
          <p:nvPr>
            <p:ph type="body" idx="1"/>
          </p:nvPr>
        </p:nvSpPr>
        <p:spPr>
          <a:xfrm>
            <a:off x="1270000" y="2768600"/>
            <a:ext cx="11607800" cy="5715000"/>
          </a:xfrm>
          <a:ln/>
        </p:spPr>
        <p:txBody>
          <a:bodyPr/>
          <a:lstStyle/>
          <a:p>
            <a:pPr marL="571500" indent="-304800">
              <a:buClr>
                <a:srgbClr val="000000"/>
              </a:buClr>
              <a:buSzPct val="125000"/>
            </a:pPr>
            <a:r>
              <a:rPr lang="en-US"/>
              <a:t>applying creates no new redexes</a:t>
            </a:r>
          </a:p>
          <a:p>
            <a:pPr marL="571500" indent="-304800"/>
            <a:r>
              <a:rPr lang="en-US"/>
              <a:t>t neutral: redexes of t(s) are in t or s</a:t>
            </a:r>
          </a:p>
          <a:p>
            <a:pPr marL="571500" indent="-304800">
              <a:buClr>
                <a:srgbClr val="000000"/>
              </a:buClr>
              <a:buSzPct val="125000"/>
            </a:pPr>
            <a:r>
              <a:rPr lang="en-US"/>
              <a:t>computable if reducts are</a:t>
            </a:r>
          </a:p>
          <a:p>
            <a:pPr marL="571500" indent="-304800"/>
            <a:r>
              <a:rPr lang="en-US"/>
              <a:t>C[t]  if  C[r] for all r s.t. t </a:t>
            </a:r>
            <a:r>
              <a:rPr lang="en-US">
                <a:cs typeface="Zapf Dingbats" charset="0"/>
              </a:rPr>
              <a:t>➙</a:t>
            </a:r>
            <a:r>
              <a:rPr lang="en-US"/>
              <a:t> r</a:t>
            </a:r>
          </a:p>
        </p:txBody>
      </p:sp>
    </p:spTree>
  </p:cSld>
  <p:clrMapOvr>
    <a:masterClrMapping/>
  </p:clrMapOvr>
  <p:transition xmlns:p14="http://schemas.microsoft.com/office/powerpoint/2010/main"/>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1"/>
          <p:cNvSpPr>
            <a:spLocks noChangeArrowheads="1"/>
          </p:cNvSpPr>
          <p:nvPr>
            <p:ph type="title"/>
          </p:nvPr>
        </p:nvSpPr>
        <p:spPr>
          <a:ln/>
        </p:spPr>
        <p:txBody>
          <a:bodyPr/>
          <a:lstStyle/>
          <a:p>
            <a:r>
              <a:rPr lang="en-US"/>
              <a:t>Lemma 2</a:t>
            </a:r>
          </a:p>
        </p:txBody>
      </p:sp>
      <p:sp>
        <p:nvSpPr>
          <p:cNvPr id="518146" name="Rectangle 2"/>
          <p:cNvSpPr>
            <a:spLocks noChangeArrowheads="1"/>
          </p:cNvSpPr>
          <p:nvPr>
            <p:ph type="body" idx="1"/>
          </p:nvPr>
        </p:nvSpPr>
        <p:spPr>
          <a:xfrm>
            <a:off x="1270000" y="2768600"/>
            <a:ext cx="11607800" cy="5715000"/>
          </a:xfrm>
          <a:ln/>
        </p:spPr>
        <p:txBody>
          <a:bodyPr/>
          <a:lstStyle/>
          <a:p>
            <a:r>
              <a:rPr lang="en-US"/>
              <a:t>Applications are </a:t>
            </a:r>
            <a:r>
              <a:rPr lang="en-US">
                <a:solidFill>
                  <a:srgbClr val="D90B00"/>
                </a:solidFill>
              </a:rPr>
              <a:t>neutral</a:t>
            </a:r>
            <a:r>
              <a:rPr lang="en-US"/>
              <a:t>: </a:t>
            </a:r>
          </a:p>
          <a:p>
            <a:endParaRPr lang="en-US"/>
          </a:p>
          <a:p>
            <a:r>
              <a:rPr lang="en-US"/>
              <a:t>C[s(t)]  if  C[r] for all r s.t. s(t) </a:t>
            </a:r>
            <a:r>
              <a:rPr lang="en-US">
                <a:cs typeface="Zapf Dingbats" charset="0"/>
              </a:rPr>
              <a:t>➙</a:t>
            </a:r>
            <a:r>
              <a:rPr lang="en-US"/>
              <a:t> r</a:t>
            </a:r>
          </a:p>
        </p:txBody>
      </p:sp>
    </p:spTree>
  </p:cSld>
  <p:clrMapOvr>
    <a:masterClrMapping/>
  </p:clrMapOvr>
  <p:transition xmlns:p14="http://schemas.microsoft.com/office/powerpoint/2010/main"/>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
          <p:cNvSpPr>
            <a:spLocks noChangeArrowheads="1"/>
          </p:cNvSpPr>
          <p:nvPr>
            <p:ph type="title"/>
          </p:nvPr>
        </p:nvSpPr>
        <p:spPr>
          <a:ln/>
        </p:spPr>
        <p:txBody>
          <a:bodyPr/>
          <a:lstStyle/>
          <a:p>
            <a:r>
              <a:rPr lang="en-US"/>
              <a:t>Proof of Lemma 2</a:t>
            </a:r>
          </a:p>
        </p:txBody>
      </p:sp>
      <p:sp>
        <p:nvSpPr>
          <p:cNvPr id="519170" name="Rectangle 2"/>
          <p:cNvSpPr>
            <a:spLocks noChangeArrowheads="1"/>
          </p:cNvSpPr>
          <p:nvPr>
            <p:ph type="body" idx="1"/>
          </p:nvPr>
        </p:nvSpPr>
        <p:spPr>
          <a:xfrm>
            <a:off x="698500" y="2654300"/>
            <a:ext cx="12026900" cy="6680200"/>
          </a:xfrm>
          <a:ln/>
        </p:spPr>
        <p:txBody>
          <a:bodyPr/>
          <a:lstStyle/>
          <a:p>
            <a:r>
              <a:rPr lang="en-US"/>
              <a:t>C[s(t)]  if  </a:t>
            </a:r>
            <a:r>
              <a:rPr lang="en-US" sz="4800">
                <a:cs typeface="Apple Symbols" charset="0"/>
              </a:rPr>
              <a:t>∀</a:t>
            </a:r>
            <a:r>
              <a:rPr lang="en-US"/>
              <a:t>r. s(t)</a:t>
            </a:r>
            <a:r>
              <a:rPr lang="en-US">
                <a:cs typeface="Zapf Dingbats" charset="0"/>
              </a:rPr>
              <a:t>➙</a:t>
            </a:r>
            <a:r>
              <a:rPr lang="en-US"/>
              <a:t>r ⇒ C[r]</a:t>
            </a:r>
          </a:p>
          <a:p>
            <a:pPr>
              <a:buClr>
                <a:srgbClr val="000000"/>
              </a:buClr>
              <a:buSzPct val="125000"/>
            </a:pPr>
            <a:r>
              <a:rPr lang="en-US"/>
              <a:t>Induction on type of s(t)</a:t>
            </a:r>
          </a:p>
          <a:p>
            <a:pPr>
              <a:buClr>
                <a:srgbClr val="000000"/>
              </a:buClr>
              <a:buSzPct val="125000"/>
            </a:pPr>
            <a:r>
              <a:rPr lang="en-US"/>
              <a:t>Basic: S[s(t)]  iff  S[r] </a:t>
            </a:r>
            <a:r>
              <a:rPr lang="en-US" sz="4800">
                <a:cs typeface="Apple Symbols" charset="0"/>
              </a:rPr>
              <a:t>∀</a:t>
            </a:r>
            <a:r>
              <a:rPr lang="en-US"/>
              <a:t>r</a:t>
            </a:r>
          </a:p>
          <a:p>
            <a:pPr>
              <a:buClr>
                <a:srgbClr val="000000"/>
              </a:buClr>
              <a:buSzPct val="125000"/>
            </a:pPr>
            <a:r>
              <a:rPr lang="en-US"/>
              <a:t>Arrow: Show C[s(t)(u)] for each computable u. By ind, C[r(u)] </a:t>
            </a:r>
            <a:r>
              <a:rPr lang="en-US" sz="4800">
                <a:cs typeface="Apple Symbols" charset="0"/>
              </a:rPr>
              <a:t>∀</a:t>
            </a:r>
            <a:r>
              <a:rPr lang="en-US"/>
              <a:t>r suffices, which is just C[r].</a:t>
            </a:r>
          </a:p>
        </p:txBody>
      </p:sp>
    </p:spTree>
  </p:cSld>
  <p:clrMapOvr>
    <a:masterClrMapping/>
  </p:clrMapOvr>
  <p:transition xmlns:p14="http://schemas.microsoft.com/office/powerpoint/2010/main"/>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1"/>
          <p:cNvSpPr>
            <a:spLocks noChangeArrowheads="1"/>
          </p:cNvSpPr>
          <p:nvPr>
            <p:ph type="title"/>
          </p:nvPr>
        </p:nvSpPr>
        <p:spPr>
          <a:ln/>
        </p:spPr>
        <p:txBody>
          <a:bodyPr/>
          <a:lstStyle/>
          <a:p>
            <a:r>
              <a:rPr lang="en-US"/>
              <a:t>Corollary</a:t>
            </a:r>
          </a:p>
        </p:txBody>
      </p:sp>
      <p:sp>
        <p:nvSpPr>
          <p:cNvPr id="520194" name="Rectangle 2"/>
          <p:cNvSpPr>
            <a:spLocks noChangeArrowheads="1"/>
          </p:cNvSpPr>
          <p:nvPr>
            <p:ph type="body" idx="1"/>
          </p:nvPr>
        </p:nvSpPr>
        <p:spPr>
          <a:xfrm>
            <a:off x="698500" y="1828800"/>
            <a:ext cx="11607800" cy="7099300"/>
          </a:xfrm>
          <a:ln/>
        </p:spPr>
        <p:txBody>
          <a:bodyPr/>
          <a:lstStyle/>
          <a:p>
            <a:r>
              <a:rPr lang="en-US" dirty="0">
                <a:cs typeface="Papyrus"/>
              </a:rPr>
              <a:t>C[(</a:t>
            </a:r>
            <a:r>
              <a:rPr lang="en-US" dirty="0" err="1">
                <a:cs typeface="Papyrus"/>
              </a:rPr>
              <a:t>λx.s</a:t>
            </a:r>
            <a:r>
              <a:rPr lang="en-US" dirty="0">
                <a:cs typeface="Papyrus"/>
              </a:rPr>
              <a:t>)(t)] if C[s</a:t>
            </a:r>
            <a:r>
              <a:rPr lang="en-US" sz="4800" dirty="0"/>
              <a:t>{</a:t>
            </a:r>
            <a:r>
              <a:rPr lang="en-US" dirty="0" err="1">
                <a:cs typeface="Arial Unicode MS" charset="0"/>
              </a:rPr>
              <a:t>x↦t</a:t>
            </a:r>
            <a:r>
              <a:rPr lang="en-US" sz="4800" dirty="0"/>
              <a:t>}</a:t>
            </a:r>
            <a:r>
              <a:rPr lang="en-US" dirty="0"/>
              <a:t>] &amp; C[t]</a:t>
            </a:r>
          </a:p>
          <a:p>
            <a:endParaRPr lang="en-US" dirty="0"/>
          </a:p>
          <a:p>
            <a:r>
              <a:rPr lang="en-US" dirty="0"/>
              <a:t>By well-founded induction on </a:t>
            </a:r>
            <a:r>
              <a:rPr lang="en-US" dirty="0" err="1"/>
              <a:t>s,t</a:t>
            </a:r>
            <a:endParaRPr lang="en-US" dirty="0"/>
          </a:p>
        </p:txBody>
      </p:sp>
    </p:spTree>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ph type="title"/>
          </p:nvPr>
        </p:nvSpPr>
        <p:spPr>
          <a:ln/>
        </p:spPr>
        <p:txBody>
          <a:bodyPr/>
          <a:lstStyle/>
          <a:p>
            <a:endParaRPr lang="en-US"/>
          </a:p>
        </p:txBody>
      </p:sp>
      <p:sp>
        <p:nvSpPr>
          <p:cNvPr id="69634" name="Rectangle 2"/>
          <p:cNvSpPr>
            <a:spLocks noChangeArrowheads="1"/>
          </p:cNvSpPr>
          <p:nvPr>
            <p:ph type="body" idx="1"/>
          </p:nvPr>
        </p:nvSpPr>
        <p:spPr>
          <a:ln/>
        </p:spPr>
        <p:txBody>
          <a:bodyPr/>
          <a:lstStyle/>
          <a:p>
            <a:pPr marL="889000"/>
            <a:endParaRPr lang="en-US"/>
          </a:p>
        </p:txBody>
      </p:sp>
      <p:pic>
        <p:nvPicPr>
          <p:cNvPr id="6963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5" y="812800"/>
            <a:ext cx="5435600" cy="805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50900"/>
            <a:ext cx="5562600" cy="802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
          <p:cNvSpPr>
            <a:spLocks noChangeArrowheads="1"/>
          </p:cNvSpPr>
          <p:nvPr>
            <p:ph type="title"/>
          </p:nvPr>
        </p:nvSpPr>
        <p:spPr>
          <a:ln/>
        </p:spPr>
        <p:txBody>
          <a:bodyPr/>
          <a:lstStyle/>
          <a:p>
            <a:r>
              <a:rPr lang="en-US"/>
              <a:t>Proof of Corollary</a:t>
            </a:r>
          </a:p>
        </p:txBody>
      </p:sp>
      <p:sp>
        <p:nvSpPr>
          <p:cNvPr id="521218" name="Rectangle 2"/>
          <p:cNvSpPr>
            <a:spLocks noChangeArrowheads="1"/>
          </p:cNvSpPr>
          <p:nvPr>
            <p:ph type="body" idx="1"/>
          </p:nvPr>
        </p:nvSpPr>
        <p:spPr>
          <a:xfrm>
            <a:off x="698500" y="2425700"/>
            <a:ext cx="11607800" cy="7099300"/>
          </a:xfrm>
          <a:ln/>
        </p:spPr>
        <p:txBody>
          <a:bodyPr/>
          <a:lstStyle/>
          <a:p>
            <a:pPr>
              <a:lnSpc>
                <a:spcPct val="70000"/>
              </a:lnSpc>
            </a:pPr>
            <a:r>
              <a:rPr lang="en-US" dirty="0">
                <a:solidFill>
                  <a:srgbClr val="FF2712"/>
                </a:solidFill>
              </a:rPr>
              <a:t>C[s</a:t>
            </a:r>
            <a:r>
              <a:rPr lang="en-US" sz="4800" dirty="0">
                <a:solidFill>
                  <a:srgbClr val="FF2712"/>
                </a:solidFill>
              </a:rPr>
              <a:t>{</a:t>
            </a:r>
            <a:r>
              <a:rPr lang="en-US" dirty="0" err="1">
                <a:solidFill>
                  <a:srgbClr val="FF2712"/>
                </a:solidFill>
                <a:cs typeface="Arial Unicode MS" charset="0"/>
              </a:rPr>
              <a:t>x↦t</a:t>
            </a:r>
            <a:r>
              <a:rPr lang="en-US" sz="4800" dirty="0">
                <a:solidFill>
                  <a:srgbClr val="FF2712"/>
                </a:solidFill>
              </a:rPr>
              <a:t>}</a:t>
            </a:r>
            <a:r>
              <a:rPr lang="en-US" dirty="0">
                <a:solidFill>
                  <a:srgbClr val="FF2712"/>
                </a:solidFill>
              </a:rPr>
              <a:t>] &amp; C[t] ⇒ C[(</a:t>
            </a:r>
            <a:r>
              <a:rPr lang="en-US" dirty="0" err="1">
                <a:solidFill>
                  <a:srgbClr val="FF2712"/>
                </a:solidFill>
              </a:rPr>
              <a:t>λx.s</a:t>
            </a:r>
            <a:r>
              <a:rPr lang="en-US" dirty="0">
                <a:solidFill>
                  <a:srgbClr val="FF2712"/>
                </a:solidFill>
              </a:rPr>
              <a:t>)(t)]</a:t>
            </a:r>
          </a:p>
          <a:p>
            <a:pPr>
              <a:lnSpc>
                <a:spcPct val="70000"/>
              </a:lnSpc>
            </a:pPr>
            <a:r>
              <a:rPr lang="en-US" dirty="0"/>
              <a:t>By L0, </a:t>
            </a:r>
            <a:r>
              <a:rPr lang="en-US" dirty="0">
                <a:solidFill>
                  <a:srgbClr val="3F691E"/>
                </a:solidFill>
              </a:rPr>
              <a:t>S[s]</a:t>
            </a:r>
            <a:r>
              <a:rPr lang="en-US" dirty="0"/>
              <a:t> &amp; S[t]. Let s </a:t>
            </a:r>
            <a:r>
              <a:rPr lang="en-US" dirty="0">
                <a:cs typeface="Zapf Dingbats" charset="0"/>
              </a:rPr>
              <a:t>➙</a:t>
            </a:r>
            <a:r>
              <a:rPr lang="en-US" dirty="0"/>
              <a:t> s</a:t>
            </a:r>
            <a:r>
              <a:rPr lang="ja-JP" altLang="en-US" dirty="0">
                <a:latin typeface="Papyrus"/>
              </a:rPr>
              <a:t>’</a:t>
            </a:r>
            <a:r>
              <a:rPr lang="en-US" dirty="0"/>
              <a:t>, t </a:t>
            </a:r>
            <a:r>
              <a:rPr lang="en-US" dirty="0">
                <a:cs typeface="Zapf Dingbats" charset="0"/>
              </a:rPr>
              <a:t>➙</a:t>
            </a:r>
            <a:r>
              <a:rPr lang="en-US" dirty="0"/>
              <a:t> t</a:t>
            </a:r>
            <a:r>
              <a:rPr lang="ja-JP" altLang="en-US" dirty="0">
                <a:latin typeface="Papyrus"/>
              </a:rPr>
              <a:t>’</a:t>
            </a:r>
            <a:endParaRPr lang="en-US" dirty="0"/>
          </a:p>
          <a:p>
            <a:pPr>
              <a:lnSpc>
                <a:spcPct val="70000"/>
              </a:lnSpc>
            </a:pPr>
            <a:r>
              <a:rPr lang="en-US" dirty="0"/>
              <a:t>So C[s</a:t>
            </a:r>
            <a:r>
              <a:rPr lang="ja-JP" altLang="en-US" dirty="0">
                <a:latin typeface="Papyrus"/>
              </a:rPr>
              <a:t>’</a:t>
            </a:r>
            <a:r>
              <a:rPr lang="en-US" sz="4800" dirty="0"/>
              <a:t>{</a:t>
            </a:r>
            <a:r>
              <a:rPr lang="en-US" dirty="0" err="1">
                <a:cs typeface="Arial Unicode MS" charset="0"/>
              </a:rPr>
              <a:t>x↦t</a:t>
            </a:r>
            <a:r>
              <a:rPr lang="en-US" sz="4800" dirty="0"/>
              <a:t>}</a:t>
            </a:r>
            <a:r>
              <a:rPr lang="en-US" dirty="0"/>
              <a:t>] &amp; C[t] ⇒ C[(</a:t>
            </a:r>
            <a:r>
              <a:rPr lang="en-US" dirty="0" err="1"/>
              <a:t>λx.s</a:t>
            </a:r>
            <a:r>
              <a:rPr lang="ja-JP" altLang="en-US" dirty="0">
                <a:latin typeface="Papyrus"/>
              </a:rPr>
              <a:t>’</a:t>
            </a:r>
            <a:r>
              <a:rPr lang="en-US" dirty="0"/>
              <a:t>)(t)] </a:t>
            </a:r>
          </a:p>
          <a:p>
            <a:pPr>
              <a:lnSpc>
                <a:spcPct val="20000"/>
              </a:lnSpc>
            </a:pPr>
            <a:r>
              <a:rPr lang="en-US" dirty="0"/>
              <a:t>       C[s</a:t>
            </a:r>
            <a:r>
              <a:rPr lang="en-US" sz="4800" dirty="0"/>
              <a:t>{</a:t>
            </a:r>
            <a:r>
              <a:rPr lang="en-US" dirty="0" err="1">
                <a:cs typeface="Arial Unicode MS" charset="0"/>
              </a:rPr>
              <a:t>x↦t</a:t>
            </a:r>
            <a:r>
              <a:rPr lang="en-US" sz="4800" dirty="0"/>
              <a:t>}</a:t>
            </a:r>
            <a:r>
              <a:rPr lang="en-US" dirty="0"/>
              <a:t>] &amp; C[t</a:t>
            </a:r>
            <a:r>
              <a:rPr lang="ja-JP" altLang="en-US" dirty="0">
                <a:latin typeface="Papyrus"/>
              </a:rPr>
              <a:t>’</a:t>
            </a:r>
            <a:r>
              <a:rPr lang="en-US" dirty="0"/>
              <a:t>] ⇒ C[(</a:t>
            </a:r>
            <a:r>
              <a:rPr lang="en-US" dirty="0" err="1"/>
              <a:t>λx.s</a:t>
            </a:r>
            <a:r>
              <a:rPr lang="en-US" dirty="0"/>
              <a:t>)(t</a:t>
            </a:r>
            <a:r>
              <a:rPr lang="ja-JP" altLang="en-US" dirty="0">
                <a:latin typeface="Papyrus"/>
              </a:rPr>
              <a:t>’</a:t>
            </a:r>
            <a:r>
              <a:rPr lang="en-US" dirty="0"/>
              <a:t>)] </a:t>
            </a:r>
          </a:p>
          <a:p>
            <a:pPr>
              <a:lnSpc>
                <a:spcPct val="50000"/>
              </a:lnSpc>
            </a:pPr>
            <a:r>
              <a:rPr lang="en-US" dirty="0">
                <a:cs typeface="Papyrus"/>
              </a:rPr>
              <a:t>By L2, C[(</a:t>
            </a:r>
            <a:r>
              <a:rPr lang="en-US" dirty="0" err="1">
                <a:cs typeface="Papyrus"/>
              </a:rPr>
              <a:t>λx.s</a:t>
            </a:r>
            <a:r>
              <a:rPr lang="en-US" dirty="0">
                <a:cs typeface="Papyrus"/>
              </a:rPr>
              <a:t>)(t)] if C[(</a:t>
            </a:r>
            <a:r>
              <a:rPr lang="en-US" dirty="0" err="1">
                <a:cs typeface="Papyrus"/>
              </a:rPr>
              <a:t>λx.s</a:t>
            </a:r>
            <a:r>
              <a:rPr lang="ja-JP" altLang="en-US" dirty="0">
                <a:latin typeface="Papyrus"/>
                <a:cs typeface="Papyrus"/>
              </a:rPr>
              <a:t>’</a:t>
            </a:r>
            <a:r>
              <a:rPr lang="en-US" dirty="0">
                <a:cs typeface="Papyrus"/>
              </a:rPr>
              <a:t>)(t)] &amp; C[(</a:t>
            </a:r>
            <a:r>
              <a:rPr lang="en-US" dirty="0" err="1">
                <a:cs typeface="Papyrus"/>
              </a:rPr>
              <a:t>λx.s</a:t>
            </a:r>
            <a:r>
              <a:rPr lang="en-US" dirty="0">
                <a:cs typeface="Papyrus"/>
              </a:rPr>
              <a:t>)(t</a:t>
            </a:r>
            <a:r>
              <a:rPr lang="ja-JP" altLang="en-US" dirty="0">
                <a:latin typeface="Papyrus"/>
                <a:cs typeface="Papyrus"/>
              </a:rPr>
              <a:t>’</a:t>
            </a:r>
            <a:r>
              <a:rPr lang="en-US" dirty="0">
                <a:cs typeface="Papyrus"/>
              </a:rPr>
              <a:t>)] &amp; C[s</a:t>
            </a:r>
            <a:r>
              <a:rPr lang="en-US" sz="4800" dirty="0"/>
              <a:t>{</a:t>
            </a:r>
            <a:r>
              <a:rPr lang="en-US" dirty="0" err="1">
                <a:cs typeface="Arial Unicode MS" charset="0"/>
              </a:rPr>
              <a:t>x↦t</a:t>
            </a:r>
            <a:r>
              <a:rPr lang="en-US" sz="4800" dirty="0"/>
              <a:t>}</a:t>
            </a:r>
            <a:r>
              <a:rPr lang="en-US" dirty="0"/>
              <a:t>] </a:t>
            </a:r>
          </a:p>
          <a:p>
            <a:pPr>
              <a:lnSpc>
                <a:spcPct val="70000"/>
              </a:lnSpc>
            </a:pPr>
            <a:r>
              <a:rPr lang="en-US" dirty="0"/>
              <a:t>But C[t]⇒C[t</a:t>
            </a:r>
            <a:r>
              <a:rPr lang="ja-JP" altLang="en-US" dirty="0">
                <a:latin typeface="Papyrus"/>
              </a:rPr>
              <a:t>’</a:t>
            </a:r>
            <a:r>
              <a:rPr lang="en-US" dirty="0"/>
              <a:t>] and C[s</a:t>
            </a:r>
            <a:r>
              <a:rPr lang="en-US" sz="4800" dirty="0"/>
              <a:t>{</a:t>
            </a:r>
            <a:r>
              <a:rPr lang="en-US" dirty="0" err="1">
                <a:cs typeface="Arial Unicode MS" charset="0"/>
              </a:rPr>
              <a:t>x↦t</a:t>
            </a:r>
            <a:r>
              <a:rPr lang="en-US" sz="4800" dirty="0"/>
              <a:t>}</a:t>
            </a:r>
            <a:r>
              <a:rPr lang="en-US" dirty="0"/>
              <a:t>]⇒C[s</a:t>
            </a:r>
            <a:r>
              <a:rPr lang="ja-JP" altLang="en-US" dirty="0">
                <a:latin typeface="Papyrus"/>
              </a:rPr>
              <a:t>’</a:t>
            </a:r>
            <a:r>
              <a:rPr lang="en-US" sz="4800" dirty="0"/>
              <a:t>{</a:t>
            </a:r>
            <a:r>
              <a:rPr lang="en-US" dirty="0" err="1">
                <a:cs typeface="Arial Unicode MS" charset="0"/>
              </a:rPr>
              <a:t>x↦t</a:t>
            </a:r>
            <a:r>
              <a:rPr lang="en-US" sz="4800" dirty="0"/>
              <a:t>}</a:t>
            </a:r>
            <a:r>
              <a:rPr lang="en-US" dirty="0"/>
              <a:t>]</a:t>
            </a:r>
          </a:p>
        </p:txBody>
      </p:sp>
    </p:spTree>
  </p:cSld>
  <p:clrMapOvr>
    <a:masterClrMapping/>
  </p:clrMapOvr>
  <p:transition xmlns:p14="http://schemas.microsoft.com/office/powerpoint/2010/main"/>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1"/>
          <p:cNvSpPr>
            <a:spLocks noChangeArrowheads="1"/>
          </p:cNvSpPr>
          <p:nvPr>
            <p:ph type="title"/>
          </p:nvPr>
        </p:nvSpPr>
        <p:spPr>
          <a:ln/>
        </p:spPr>
        <p:txBody>
          <a:bodyPr/>
          <a:lstStyle/>
          <a:p>
            <a:r>
              <a:rPr lang="en-US"/>
              <a:t>Lemma 3</a:t>
            </a:r>
          </a:p>
        </p:txBody>
      </p:sp>
      <p:sp>
        <p:nvSpPr>
          <p:cNvPr id="522242" name="Rectangle 2"/>
          <p:cNvSpPr>
            <a:spLocks noChangeArrowheads="1"/>
          </p:cNvSpPr>
          <p:nvPr>
            <p:ph type="body" idx="1"/>
          </p:nvPr>
        </p:nvSpPr>
        <p:spPr>
          <a:xfrm>
            <a:off x="368300" y="1663700"/>
            <a:ext cx="11366500" cy="8826500"/>
          </a:xfrm>
          <a:ln/>
        </p:spPr>
        <p:txBody>
          <a:bodyPr/>
          <a:lstStyle/>
          <a:p>
            <a:pPr marL="304800" indent="0"/>
            <a:r>
              <a:rPr lang="en-US" dirty="0">
                <a:solidFill>
                  <a:srgbClr val="A40800"/>
                </a:solidFill>
              </a:rPr>
              <a:t>S[t1] &amp; ...  &amp; S[</a:t>
            </a:r>
            <a:r>
              <a:rPr lang="en-US" dirty="0" err="1">
                <a:solidFill>
                  <a:srgbClr val="A40800"/>
                </a:solidFill>
              </a:rPr>
              <a:t>tn</a:t>
            </a:r>
            <a:r>
              <a:rPr lang="en-US" dirty="0">
                <a:solidFill>
                  <a:srgbClr val="A40800"/>
                </a:solidFill>
              </a:rPr>
              <a:t>] ⇒ C[x(t1)(t2)...(</a:t>
            </a:r>
            <a:r>
              <a:rPr lang="en-US" dirty="0" err="1">
                <a:solidFill>
                  <a:srgbClr val="A40800"/>
                </a:solidFill>
              </a:rPr>
              <a:t>tn</a:t>
            </a:r>
            <a:r>
              <a:rPr lang="en-US" dirty="0">
                <a:solidFill>
                  <a:srgbClr val="A40800"/>
                </a:solidFill>
              </a:rPr>
              <a:t>)]</a:t>
            </a:r>
          </a:p>
          <a:p>
            <a:pPr marL="304800" indent="0">
              <a:buSzPct val="125000"/>
            </a:pPr>
            <a:r>
              <a:rPr lang="en-US" dirty="0"/>
              <a:t>Induction on type of t = x(t1)(t2)...(</a:t>
            </a:r>
            <a:r>
              <a:rPr lang="en-US" dirty="0" err="1"/>
              <a:t>tn</a:t>
            </a:r>
            <a:r>
              <a:rPr lang="en-US" dirty="0"/>
              <a:t>)</a:t>
            </a:r>
          </a:p>
          <a:p>
            <a:pPr marL="304800" indent="0">
              <a:lnSpc>
                <a:spcPct val="80000"/>
              </a:lnSpc>
            </a:pPr>
            <a:r>
              <a:rPr lang="en-US" dirty="0"/>
              <a:t>Basic t: Since only reducible inside terminating </a:t>
            </a:r>
            <a:r>
              <a:rPr lang="en-US" dirty="0" err="1"/>
              <a:t>ti</a:t>
            </a:r>
            <a:r>
              <a:rPr lang="en-US" dirty="0"/>
              <a:t>, S[t]. By </a:t>
            </a:r>
            <a:r>
              <a:rPr lang="en-US" dirty="0" err="1"/>
              <a:t>def</a:t>
            </a:r>
            <a:r>
              <a:rPr lang="en-US" dirty="0"/>
              <a:t>, C[t].</a:t>
            </a:r>
          </a:p>
          <a:p>
            <a:pPr marL="304800" indent="0">
              <a:lnSpc>
                <a:spcPct val="80000"/>
              </a:lnSpc>
            </a:pPr>
            <a:r>
              <a:rPr lang="en-US" dirty="0"/>
              <a:t>Arrow </a:t>
            </a:r>
            <a:r>
              <a:rPr lang="en-US" dirty="0" err="1"/>
              <a:t>t:</a:t>
            </a:r>
            <a:r>
              <a:rPr lang="en-US" dirty="0" err="1">
                <a:solidFill>
                  <a:srgbClr val="FF0000"/>
                </a:solidFill>
                <a:cs typeface="Papyrus"/>
              </a:rPr>
              <a:t>σ→τ</a:t>
            </a:r>
            <a:r>
              <a:rPr lang="en-US" dirty="0"/>
              <a:t>. For any computable </a:t>
            </a:r>
            <a:r>
              <a:rPr lang="en-US" dirty="0" err="1"/>
              <a:t>s:</a:t>
            </a:r>
            <a:r>
              <a:rPr lang="en-US" dirty="0" err="1">
                <a:solidFill>
                  <a:srgbClr val="FF0000"/>
                </a:solidFill>
                <a:cs typeface="Papyrus"/>
              </a:rPr>
              <a:t>σ</a:t>
            </a:r>
            <a:r>
              <a:rPr lang="en-US" dirty="0"/>
              <a:t>, S[s] by L1. By </a:t>
            </a:r>
            <a:r>
              <a:rPr lang="en-US" dirty="0" err="1"/>
              <a:t>ind</a:t>
            </a:r>
            <a:r>
              <a:rPr lang="en-US" dirty="0"/>
              <a:t>, C[t(s):</a:t>
            </a:r>
            <a:r>
              <a:rPr lang="en-US" dirty="0" err="1">
                <a:solidFill>
                  <a:srgbClr val="FF0000"/>
                </a:solidFill>
                <a:cs typeface="Papyrus"/>
              </a:rPr>
              <a:t>τ</a:t>
            </a:r>
            <a:r>
              <a:rPr lang="en-US" dirty="0"/>
              <a:t>]. By </a:t>
            </a:r>
            <a:r>
              <a:rPr lang="en-US" dirty="0" err="1"/>
              <a:t>def</a:t>
            </a:r>
            <a:r>
              <a:rPr lang="en-US" dirty="0"/>
              <a:t>, C[t].</a:t>
            </a:r>
          </a:p>
        </p:txBody>
      </p:sp>
    </p:spTree>
  </p:cSld>
  <p:clrMapOvr>
    <a:masterClrMapping/>
  </p:clrMapOvr>
  <p:transition xmlns:p14="http://schemas.microsoft.com/office/powerpoint/2010/main"/>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
          <p:cNvSpPr>
            <a:spLocks noChangeArrowheads="1"/>
          </p:cNvSpPr>
          <p:nvPr>
            <p:ph type="title"/>
          </p:nvPr>
        </p:nvSpPr>
        <p:spPr>
          <a:ln/>
        </p:spPr>
        <p:txBody>
          <a:bodyPr/>
          <a:lstStyle/>
          <a:p>
            <a:r>
              <a:rPr lang="en-US"/>
              <a:t>Main Lemma</a:t>
            </a:r>
          </a:p>
        </p:txBody>
      </p:sp>
      <p:sp>
        <p:nvSpPr>
          <p:cNvPr id="523266" name="Rectangle 2"/>
          <p:cNvSpPr>
            <a:spLocks noChangeArrowheads="1"/>
          </p:cNvSpPr>
          <p:nvPr>
            <p:ph type="body" idx="1"/>
          </p:nvPr>
        </p:nvSpPr>
        <p:spPr>
          <a:xfrm>
            <a:off x="762000" y="2184400"/>
            <a:ext cx="11480800" cy="7493000"/>
          </a:xfrm>
          <a:ln/>
        </p:spPr>
        <p:txBody>
          <a:bodyPr/>
          <a:lstStyle/>
          <a:p>
            <a:pPr marL="571500" indent="-304800"/>
            <a:r>
              <a:rPr lang="en-US" sz="4000" dirty="0"/>
              <a:t>Computable substitutions yield computable terms </a:t>
            </a:r>
          </a:p>
          <a:p>
            <a:pPr marL="571500" indent="-304800"/>
            <a:r>
              <a:rPr lang="en-US" sz="4000" dirty="0">
                <a:cs typeface="Papyrus"/>
              </a:rPr>
              <a:t>Main: C[</a:t>
            </a:r>
            <a:r>
              <a:rPr lang="en-US" sz="4000" dirty="0" err="1">
                <a:cs typeface="Papyrus"/>
              </a:rPr>
              <a:t>uσ</a:t>
            </a:r>
            <a:r>
              <a:rPr lang="en-US" sz="4000" dirty="0">
                <a:cs typeface="Papyrus"/>
              </a:rPr>
              <a:t>] for all u and computable </a:t>
            </a:r>
            <a:r>
              <a:rPr lang="en-US" sz="4000" dirty="0" err="1">
                <a:cs typeface="Papyrus"/>
              </a:rPr>
              <a:t>σ</a:t>
            </a:r>
            <a:endParaRPr lang="en-US" sz="4000" dirty="0"/>
          </a:p>
          <a:p>
            <a:pPr marL="1778000" lvl="2"/>
            <a:r>
              <a:rPr lang="en-US" sz="4000" dirty="0">
                <a:cs typeface="Papyrus"/>
              </a:rPr>
              <a:t>where C[</a:t>
            </a:r>
            <a:r>
              <a:rPr lang="en-US" sz="4000" dirty="0" err="1">
                <a:cs typeface="Papyrus"/>
              </a:rPr>
              <a:t>σ</a:t>
            </a:r>
            <a:r>
              <a:rPr lang="en-US" sz="4000" dirty="0">
                <a:cs typeface="Papyrus"/>
              </a:rPr>
              <a:t>] if C[t] for all </a:t>
            </a:r>
            <a:r>
              <a:rPr lang="en-US" sz="4000" dirty="0" err="1">
                <a:cs typeface="Papyrus"/>
              </a:rPr>
              <a:t>x↦t</a:t>
            </a:r>
            <a:r>
              <a:rPr lang="en-US" sz="4000" dirty="0">
                <a:cs typeface="Papyrus"/>
              </a:rPr>
              <a:t> in </a:t>
            </a:r>
            <a:r>
              <a:rPr lang="en-US" sz="4000" dirty="0" err="1">
                <a:cs typeface="Papyrus"/>
              </a:rPr>
              <a:t>σ</a:t>
            </a:r>
            <a:endParaRPr lang="en-US" sz="4000" dirty="0"/>
          </a:p>
        </p:txBody>
      </p:sp>
    </p:spTree>
  </p:cSld>
  <p:clrMapOvr>
    <a:masterClrMapping/>
  </p:clrMapOvr>
  <p:transition xmlns:p14="http://schemas.microsoft.com/office/powerpoint/2010/mai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
          <p:cNvSpPr>
            <a:spLocks noChangeArrowheads="1"/>
          </p:cNvSpPr>
          <p:nvPr>
            <p:ph type="title"/>
          </p:nvPr>
        </p:nvSpPr>
        <p:spPr>
          <a:ln/>
        </p:spPr>
        <p:txBody>
          <a:bodyPr/>
          <a:lstStyle/>
          <a:p>
            <a:r>
              <a:rPr lang="en-US"/>
              <a:t>Proof of Main Lemma</a:t>
            </a:r>
          </a:p>
        </p:txBody>
      </p:sp>
      <p:sp>
        <p:nvSpPr>
          <p:cNvPr id="524290" name="Rectangle 2"/>
          <p:cNvSpPr>
            <a:spLocks noChangeArrowheads="1"/>
          </p:cNvSpPr>
          <p:nvPr>
            <p:ph type="body" idx="1"/>
          </p:nvPr>
        </p:nvSpPr>
        <p:spPr>
          <a:xfrm>
            <a:off x="101600" y="1511300"/>
            <a:ext cx="13093700" cy="9118600"/>
          </a:xfrm>
          <a:ln/>
        </p:spPr>
        <p:txBody>
          <a:bodyPr/>
          <a:lstStyle/>
          <a:p>
            <a:r>
              <a:rPr lang="en-US" sz="4800" dirty="0">
                <a:solidFill>
                  <a:srgbClr val="D90B00"/>
                </a:solidFill>
              </a:rPr>
              <a:t>C[</a:t>
            </a:r>
            <a:r>
              <a:rPr lang="en-US" sz="4800" dirty="0" err="1">
                <a:solidFill>
                  <a:srgbClr val="D90B00"/>
                </a:solidFill>
              </a:rPr>
              <a:t>u</a:t>
            </a:r>
            <a:r>
              <a:rPr lang="en-US" dirty="0" err="1">
                <a:solidFill>
                  <a:srgbClr val="D90B00"/>
                </a:solidFill>
                <a:cs typeface="Papyrus"/>
              </a:rPr>
              <a:t>σ</a:t>
            </a:r>
            <a:r>
              <a:rPr lang="en-US" sz="4800" dirty="0">
                <a:solidFill>
                  <a:srgbClr val="D90B00"/>
                </a:solidFill>
              </a:rPr>
              <a:t>] for computable </a:t>
            </a:r>
            <a:r>
              <a:rPr lang="en-US" dirty="0" err="1">
                <a:solidFill>
                  <a:srgbClr val="D90B00"/>
                </a:solidFill>
                <a:cs typeface="Papyrus"/>
              </a:rPr>
              <a:t>σ</a:t>
            </a:r>
            <a:endParaRPr lang="en-US" dirty="0">
              <a:solidFill>
                <a:srgbClr val="D90B00"/>
              </a:solidFill>
            </a:endParaRPr>
          </a:p>
          <a:p>
            <a:pPr>
              <a:spcBef>
                <a:spcPts val="1000"/>
              </a:spcBef>
            </a:pPr>
            <a:r>
              <a:rPr lang="en-US" dirty="0"/>
              <a:t>Structural induction on u</a:t>
            </a:r>
          </a:p>
          <a:p>
            <a:pPr>
              <a:lnSpc>
                <a:spcPct val="80000"/>
              </a:lnSpc>
              <a:spcBef>
                <a:spcPts val="1000"/>
              </a:spcBef>
            </a:pPr>
            <a:r>
              <a:rPr lang="en-US" dirty="0"/>
              <a:t>u constant: u=</a:t>
            </a:r>
            <a:r>
              <a:rPr lang="en-US" dirty="0" err="1"/>
              <a:t>u</a:t>
            </a:r>
            <a:r>
              <a:rPr lang="en-US" sz="3000" dirty="0" err="1">
                <a:cs typeface="Papyrus"/>
              </a:rPr>
              <a:t>σ</a:t>
            </a:r>
            <a:r>
              <a:rPr lang="en-US" dirty="0"/>
              <a:t> is basic and terminating; so C[u] by def.</a:t>
            </a:r>
          </a:p>
          <a:p>
            <a:pPr>
              <a:lnSpc>
                <a:spcPct val="80000"/>
              </a:lnSpc>
              <a:spcBef>
                <a:spcPts val="1000"/>
              </a:spcBef>
            </a:pPr>
            <a:r>
              <a:rPr lang="en-US" dirty="0"/>
              <a:t>u is variable x: If </a:t>
            </a:r>
            <a:r>
              <a:rPr lang="en-US" dirty="0" err="1"/>
              <a:t>x</a:t>
            </a:r>
            <a:r>
              <a:rPr lang="en-US" sz="3000" dirty="0" err="1">
                <a:cs typeface="Papyrus"/>
              </a:rPr>
              <a:t>σ</a:t>
            </a:r>
            <a:r>
              <a:rPr lang="en-US" dirty="0"/>
              <a:t>=x, L3 applies; otherwise </a:t>
            </a:r>
            <a:r>
              <a:rPr lang="en-US" dirty="0" err="1"/>
              <a:t>x</a:t>
            </a:r>
            <a:r>
              <a:rPr lang="en-US" sz="3000" dirty="0" err="1">
                <a:cs typeface="Papyrus"/>
              </a:rPr>
              <a:t>σ</a:t>
            </a:r>
            <a:r>
              <a:rPr lang="en-US" dirty="0"/>
              <a:t> is computable.</a:t>
            </a:r>
          </a:p>
          <a:p>
            <a:pPr>
              <a:lnSpc>
                <a:spcPct val="80000"/>
              </a:lnSpc>
              <a:spcBef>
                <a:spcPts val="1000"/>
              </a:spcBef>
            </a:pPr>
            <a:r>
              <a:rPr lang="en-US" dirty="0"/>
              <a:t>u=t(s): </a:t>
            </a:r>
            <a:r>
              <a:rPr lang="en-US" dirty="0" err="1"/>
              <a:t>u</a:t>
            </a:r>
            <a:r>
              <a:rPr lang="en-US" sz="3000" dirty="0" err="1">
                <a:cs typeface="Papyrus"/>
              </a:rPr>
              <a:t>σ</a:t>
            </a:r>
            <a:r>
              <a:rPr lang="en-US" dirty="0"/>
              <a:t>=</a:t>
            </a:r>
            <a:r>
              <a:rPr lang="en-US" dirty="0" err="1"/>
              <a:t>t</a:t>
            </a:r>
            <a:r>
              <a:rPr lang="en-US" sz="3000" dirty="0" err="1">
                <a:cs typeface="Papyrus"/>
              </a:rPr>
              <a:t>σ</a:t>
            </a:r>
            <a:r>
              <a:rPr lang="en-US" dirty="0"/>
              <a:t>(</a:t>
            </a:r>
            <a:r>
              <a:rPr lang="en-US" dirty="0" err="1"/>
              <a:t>s</a:t>
            </a:r>
            <a:r>
              <a:rPr lang="en-US" sz="3000" dirty="0" err="1">
                <a:cs typeface="Papyrus"/>
              </a:rPr>
              <a:t>σ</a:t>
            </a:r>
            <a:r>
              <a:rPr lang="en-US" dirty="0"/>
              <a:t>). By </a:t>
            </a:r>
            <a:r>
              <a:rPr lang="en-US" dirty="0" err="1"/>
              <a:t>ind</a:t>
            </a:r>
            <a:r>
              <a:rPr lang="en-US" dirty="0"/>
              <a:t>, C[</a:t>
            </a:r>
            <a:r>
              <a:rPr lang="en-US" dirty="0" err="1"/>
              <a:t>t</a:t>
            </a:r>
            <a:r>
              <a:rPr lang="en-US" sz="3000" dirty="0" err="1">
                <a:cs typeface="Papyrus"/>
              </a:rPr>
              <a:t>σ</a:t>
            </a:r>
            <a:r>
              <a:rPr lang="en-US" dirty="0"/>
              <a:t>]; by </a:t>
            </a:r>
            <a:r>
              <a:rPr lang="en-US" dirty="0" err="1"/>
              <a:t>def</a:t>
            </a:r>
            <a:r>
              <a:rPr lang="en-US" dirty="0"/>
              <a:t>, C[</a:t>
            </a:r>
            <a:r>
              <a:rPr lang="en-US" dirty="0" err="1"/>
              <a:t>t</a:t>
            </a:r>
            <a:r>
              <a:rPr lang="en-US" sz="3000" dirty="0" err="1">
                <a:cs typeface="Papyrus"/>
              </a:rPr>
              <a:t>σ</a:t>
            </a:r>
            <a:r>
              <a:rPr lang="en-US" dirty="0"/>
              <a:t>(</a:t>
            </a:r>
            <a:r>
              <a:rPr lang="en-US" dirty="0" err="1"/>
              <a:t>s</a:t>
            </a:r>
            <a:r>
              <a:rPr lang="en-US" sz="3000" dirty="0" err="1">
                <a:cs typeface="Papyrus"/>
              </a:rPr>
              <a:t>σ</a:t>
            </a:r>
            <a:r>
              <a:rPr lang="en-US" dirty="0"/>
              <a:t>)], since C[</a:t>
            </a:r>
            <a:r>
              <a:rPr lang="en-US" dirty="0" err="1"/>
              <a:t>s</a:t>
            </a:r>
            <a:r>
              <a:rPr lang="en-US" sz="3000" dirty="0" err="1">
                <a:cs typeface="Papyrus"/>
              </a:rPr>
              <a:t>σ</a:t>
            </a:r>
            <a:r>
              <a:rPr lang="en-US" dirty="0"/>
              <a:t>] by </a:t>
            </a:r>
            <a:r>
              <a:rPr lang="en-US" dirty="0" err="1"/>
              <a:t>ind.</a:t>
            </a:r>
            <a:endParaRPr lang="en-US" dirty="0"/>
          </a:p>
          <a:p>
            <a:pPr>
              <a:lnSpc>
                <a:spcPct val="80000"/>
              </a:lnSpc>
              <a:spcBef>
                <a:spcPts val="1000"/>
              </a:spcBef>
            </a:pPr>
            <a:r>
              <a:rPr lang="en-US" dirty="0"/>
              <a:t>u=</a:t>
            </a:r>
            <a:r>
              <a:rPr lang="en-US" dirty="0" err="1">
                <a:cs typeface="Papyrus"/>
              </a:rPr>
              <a:t>λx.s</a:t>
            </a:r>
            <a:r>
              <a:rPr lang="en-US" dirty="0"/>
              <a:t>: For computable t, let </a:t>
            </a:r>
            <a:r>
              <a:rPr lang="en-US" sz="3000" dirty="0" err="1">
                <a:cs typeface="Papyrus"/>
              </a:rPr>
              <a:t>σ</a:t>
            </a:r>
            <a:r>
              <a:rPr lang="ja-JP" altLang="en-US" dirty="0">
                <a:latin typeface="Papyrus"/>
              </a:rPr>
              <a:t>’</a:t>
            </a:r>
            <a:r>
              <a:rPr lang="en-US" dirty="0"/>
              <a:t>=</a:t>
            </a:r>
            <a:r>
              <a:rPr lang="en-US" sz="3000" dirty="0" err="1">
                <a:cs typeface="Papyrus"/>
              </a:rPr>
              <a:t>σ</a:t>
            </a:r>
            <a:r>
              <a:rPr lang="en-US" dirty="0"/>
              <a:t>-</a:t>
            </a:r>
            <a:r>
              <a:rPr lang="en-US" dirty="0">
                <a:cs typeface="Arial Unicode MS" charset="0"/>
              </a:rPr>
              <a:t>{</a:t>
            </a:r>
            <a:r>
              <a:rPr lang="en-US" dirty="0" err="1">
                <a:cs typeface="Arial Unicode MS" charset="0"/>
              </a:rPr>
              <a:t>x↦x</a:t>
            </a:r>
            <a:r>
              <a:rPr lang="en-US" sz="3000" dirty="0" err="1">
                <a:cs typeface="Papyrus"/>
              </a:rPr>
              <a:t>σ</a:t>
            </a:r>
            <a:r>
              <a:rPr lang="en-US" dirty="0">
                <a:cs typeface="Apple Symbols" charset="0"/>
              </a:rPr>
              <a:t>}∪{</a:t>
            </a:r>
            <a:r>
              <a:rPr lang="en-US" dirty="0" err="1">
                <a:cs typeface="Apple Symbols" charset="0"/>
              </a:rPr>
              <a:t>x↦t</a:t>
            </a:r>
            <a:r>
              <a:rPr lang="en-US" dirty="0">
                <a:cs typeface="Apple Symbols" charset="0"/>
              </a:rPr>
              <a:t>}. </a:t>
            </a:r>
            <a:r>
              <a:rPr lang="en-US" dirty="0"/>
              <a:t>By </a:t>
            </a:r>
            <a:r>
              <a:rPr lang="en-US" dirty="0" err="1"/>
              <a:t>ind</a:t>
            </a:r>
            <a:r>
              <a:rPr lang="en-US" dirty="0"/>
              <a:t>, C[</a:t>
            </a:r>
            <a:r>
              <a:rPr lang="en-US" dirty="0" err="1"/>
              <a:t>s</a:t>
            </a:r>
            <a:r>
              <a:rPr lang="en-US" sz="3000" dirty="0" err="1">
                <a:cs typeface="Papyrus"/>
              </a:rPr>
              <a:t>σ</a:t>
            </a:r>
            <a:r>
              <a:rPr lang="ja-JP" altLang="en-US" dirty="0">
                <a:latin typeface="Papyrus"/>
              </a:rPr>
              <a:t>’</a:t>
            </a:r>
            <a:r>
              <a:rPr lang="en-US" dirty="0"/>
              <a:t>]. By L2c, C[((</a:t>
            </a:r>
            <a:r>
              <a:rPr lang="en-US" dirty="0" err="1">
                <a:cs typeface="Papyrus"/>
              </a:rPr>
              <a:t>λx.s</a:t>
            </a:r>
            <a:r>
              <a:rPr lang="en-US" dirty="0">
                <a:cs typeface="Papyrus"/>
              </a:rPr>
              <a:t>)</a:t>
            </a:r>
            <a:r>
              <a:rPr lang="en-US" sz="3000" dirty="0" err="1">
                <a:cs typeface="Papyrus"/>
              </a:rPr>
              <a:t>σ</a:t>
            </a:r>
            <a:r>
              <a:rPr lang="en-US" dirty="0"/>
              <a:t>)(t)], as (</a:t>
            </a:r>
            <a:r>
              <a:rPr lang="en-US" dirty="0" err="1">
                <a:cs typeface="Papyrus"/>
              </a:rPr>
              <a:t>λx.s</a:t>
            </a:r>
            <a:r>
              <a:rPr lang="en-US" dirty="0">
                <a:cs typeface="Papyrus"/>
              </a:rPr>
              <a:t>)</a:t>
            </a:r>
            <a:r>
              <a:rPr lang="en-US" sz="3000" dirty="0" err="1">
                <a:cs typeface="Papyrus"/>
              </a:rPr>
              <a:t>σ</a:t>
            </a:r>
            <a:r>
              <a:rPr lang="en-US" sz="3000" dirty="0">
                <a:cs typeface="Papyrus"/>
              </a:rPr>
              <a:t> </a:t>
            </a:r>
            <a:r>
              <a:rPr lang="en-US" dirty="0"/>
              <a:t>= </a:t>
            </a:r>
            <a:r>
              <a:rPr lang="en-US" dirty="0" err="1">
                <a:cs typeface="Papyrus"/>
              </a:rPr>
              <a:t>λx.s</a:t>
            </a:r>
            <a:r>
              <a:rPr lang="en-US" dirty="0"/>
              <a:t>(</a:t>
            </a:r>
            <a:r>
              <a:rPr lang="en-US" sz="3000" dirty="0" err="1">
                <a:cs typeface="Papyrus"/>
              </a:rPr>
              <a:t>σ</a:t>
            </a:r>
            <a:r>
              <a:rPr lang="en-US" dirty="0"/>
              <a:t>-</a:t>
            </a:r>
            <a:r>
              <a:rPr lang="en-US" dirty="0">
                <a:cs typeface="Arial Unicode MS" charset="0"/>
              </a:rPr>
              <a:t>{</a:t>
            </a:r>
            <a:r>
              <a:rPr lang="en-US" dirty="0" err="1">
                <a:cs typeface="Arial Unicode MS" charset="0"/>
              </a:rPr>
              <a:t>x↦x</a:t>
            </a:r>
            <a:r>
              <a:rPr lang="en-US" sz="3000" dirty="0" err="1">
                <a:cs typeface="Papyrus"/>
              </a:rPr>
              <a:t>σ</a:t>
            </a:r>
            <a:r>
              <a:rPr lang="en-US" dirty="0"/>
              <a:t>}) and s(</a:t>
            </a:r>
            <a:r>
              <a:rPr lang="en-US" sz="3000" dirty="0" err="1">
                <a:cs typeface="Papyrus"/>
              </a:rPr>
              <a:t>σ</a:t>
            </a:r>
            <a:r>
              <a:rPr lang="en-US" dirty="0"/>
              <a:t>-</a:t>
            </a:r>
            <a:r>
              <a:rPr lang="en-US" dirty="0">
                <a:cs typeface="Arial Unicode MS" charset="0"/>
              </a:rPr>
              <a:t>{</a:t>
            </a:r>
            <a:r>
              <a:rPr lang="en-US" dirty="0" err="1">
                <a:cs typeface="Arial Unicode MS" charset="0"/>
              </a:rPr>
              <a:t>x↦x</a:t>
            </a:r>
            <a:r>
              <a:rPr lang="en-US" sz="3000" dirty="0" err="1">
                <a:cs typeface="Papyrus"/>
              </a:rPr>
              <a:t>σ</a:t>
            </a:r>
            <a:r>
              <a:rPr lang="en-US" dirty="0"/>
              <a:t>})</a:t>
            </a:r>
            <a:r>
              <a:rPr lang="en-US" sz="4800" dirty="0"/>
              <a:t>{</a:t>
            </a:r>
            <a:r>
              <a:rPr lang="en-US" dirty="0" err="1">
                <a:cs typeface="Arial Unicode MS" charset="0"/>
              </a:rPr>
              <a:t>x↦t</a:t>
            </a:r>
            <a:r>
              <a:rPr lang="en-US" sz="4800" dirty="0"/>
              <a:t>}</a:t>
            </a:r>
            <a:r>
              <a:rPr lang="en-US" dirty="0"/>
              <a:t> = </a:t>
            </a:r>
            <a:r>
              <a:rPr lang="en-US" dirty="0" err="1"/>
              <a:t>s</a:t>
            </a:r>
            <a:r>
              <a:rPr lang="en-US" sz="3000" dirty="0" err="1">
                <a:cs typeface="Papyrus"/>
              </a:rPr>
              <a:t>σ</a:t>
            </a:r>
            <a:r>
              <a:rPr lang="ja-JP" altLang="en-US" dirty="0">
                <a:latin typeface="Papyrus"/>
              </a:rPr>
              <a:t>’</a:t>
            </a:r>
            <a:r>
              <a:rPr lang="en-US" dirty="0">
                <a:cs typeface="Papyrus"/>
              </a:rPr>
              <a:t>. By </a:t>
            </a:r>
            <a:r>
              <a:rPr lang="en-US" dirty="0" err="1">
                <a:cs typeface="Papyrus"/>
              </a:rPr>
              <a:t>def</a:t>
            </a:r>
            <a:r>
              <a:rPr lang="en-US" dirty="0">
                <a:cs typeface="Papyrus"/>
              </a:rPr>
              <a:t>, C[(</a:t>
            </a:r>
            <a:r>
              <a:rPr lang="en-US" dirty="0" err="1">
                <a:cs typeface="Papyrus"/>
              </a:rPr>
              <a:t>λx.s</a:t>
            </a:r>
            <a:r>
              <a:rPr lang="en-US" dirty="0">
                <a:cs typeface="Papyrus"/>
              </a:rPr>
              <a:t>)</a:t>
            </a:r>
            <a:r>
              <a:rPr lang="en-US" sz="3000" dirty="0" err="1">
                <a:cs typeface="Papyrus"/>
              </a:rPr>
              <a:t>σ</a:t>
            </a:r>
            <a:r>
              <a:rPr lang="en-US" dirty="0"/>
              <a:t>].</a:t>
            </a:r>
          </a:p>
        </p:txBody>
      </p:sp>
    </p:spTree>
  </p:cSld>
  <p:clrMapOvr>
    <a:masterClrMapping/>
  </p:clrMapOvr>
  <p:transition xmlns:p14="http://schemas.microsoft.com/office/powerpoint/2010/main"/>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
          <p:cNvSpPr>
            <a:spLocks noChangeArrowheads="1"/>
          </p:cNvSpPr>
          <p:nvPr>
            <p:ph type="title"/>
          </p:nvPr>
        </p:nvSpPr>
        <p:spPr>
          <a:ln/>
        </p:spPr>
        <p:txBody>
          <a:bodyPr/>
          <a:lstStyle/>
          <a:p>
            <a:r>
              <a:rPr lang="en-US"/>
              <a:t>Theorem</a:t>
            </a:r>
          </a:p>
        </p:txBody>
      </p:sp>
      <p:sp>
        <p:nvSpPr>
          <p:cNvPr id="525314" name="Rectangle 2"/>
          <p:cNvSpPr>
            <a:spLocks noChangeArrowheads="1"/>
          </p:cNvSpPr>
          <p:nvPr>
            <p:ph type="body" idx="1"/>
          </p:nvPr>
        </p:nvSpPr>
        <p:spPr>
          <a:ln/>
        </p:spPr>
        <p:txBody>
          <a:bodyPr/>
          <a:lstStyle/>
          <a:p>
            <a:pPr marL="889000"/>
            <a:r>
              <a:rPr lang="en-US"/>
              <a:t>All typed terms are terminating</a:t>
            </a:r>
          </a:p>
          <a:p>
            <a:pPr marL="1333500" lvl="1"/>
            <a:r>
              <a:rPr lang="en-US"/>
              <a:t>C[t] for all t</a:t>
            </a:r>
          </a:p>
          <a:p>
            <a:pPr marL="1778000" lvl="2"/>
            <a:r>
              <a:rPr lang="en-US"/>
              <a:t>Main lemma (empty substitution)</a:t>
            </a:r>
          </a:p>
          <a:p>
            <a:pPr marL="1333500" lvl="1"/>
            <a:r>
              <a:rPr lang="en-US"/>
              <a:t>S[t] for all t</a:t>
            </a:r>
          </a:p>
          <a:p>
            <a:pPr marL="1778000" lvl="2"/>
            <a:r>
              <a:rPr lang="en-US"/>
              <a:t>By Lemma 1</a:t>
            </a:r>
          </a:p>
        </p:txBody>
      </p:sp>
    </p:spTree>
  </p:cSld>
  <p:clrMapOvr>
    <a:masterClrMapping/>
  </p:clrMapOvr>
  <p:transition xmlns:p14="http://schemas.microsoft.com/office/powerpoint/2010/main"/>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noChangeArrowheads="1"/>
          </p:cNvPicPr>
          <p:nvPr/>
        </p:nvPicPr>
        <p:blipFill>
          <a:blip r:embed="rId2">
            <a:extLst>
              <a:ext uri="{28A0092B-C50C-407E-A947-70E740481C1C}">
                <a14:useLocalDpi xmlns:a14="http://schemas.microsoft.com/office/drawing/2010/main" val="0"/>
              </a:ext>
            </a:extLst>
          </a:blip>
          <a:srcRect b="24812"/>
          <a:stretch>
            <a:fillRect/>
          </a:stretch>
        </p:blipFill>
        <p:spPr bwMode="auto">
          <a:xfrm>
            <a:off x="711200" y="246063"/>
            <a:ext cx="115824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26338" name="Rectangle 2"/>
          <p:cNvSpPr>
            <a:spLocks noChangeArrowheads="1"/>
          </p:cNvSpPr>
          <p:nvPr>
            <p:ph type="title"/>
          </p:nvPr>
        </p:nvSpPr>
        <p:spPr>
          <a:ln/>
        </p:spPr>
        <p:txBody>
          <a:bodyPr/>
          <a:lstStyle/>
          <a:p>
            <a:r>
              <a:rPr lang="en-US"/>
              <a:t>Frédéric</a:t>
            </a:r>
          </a:p>
        </p:txBody>
      </p:sp>
    </p:spTree>
  </p:cSld>
  <p:clrMapOvr>
    <a:masterClrMapping/>
  </p:clrMapOvr>
  <p:transition xmlns:p14="http://schemas.microsoft.com/office/powerpoint/2010/mai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
          <p:cNvSpPr>
            <a:spLocks noChangeArrowheads="1"/>
          </p:cNvSpPr>
          <p:nvPr>
            <p:ph type="title"/>
          </p:nvPr>
        </p:nvSpPr>
        <p:spPr>
          <a:ln/>
        </p:spPr>
        <p:txBody>
          <a:bodyPr/>
          <a:lstStyle/>
          <a:p>
            <a:r>
              <a:rPr lang="en-US"/>
              <a:t>Functional</a:t>
            </a:r>
          </a:p>
        </p:txBody>
      </p:sp>
      <p:sp>
        <p:nvSpPr>
          <p:cNvPr id="527362" name="Rectangle 2"/>
          <p:cNvSpPr>
            <a:spLocks noChangeArrowheads="1"/>
          </p:cNvSpPr>
          <p:nvPr>
            <p:ph type="body" idx="1"/>
          </p:nvPr>
        </p:nvSpPr>
        <p:spPr>
          <a:xfrm>
            <a:off x="1270000" y="2768600"/>
            <a:ext cx="11290300" cy="5715000"/>
          </a:xfrm>
          <a:ln/>
        </p:spPr>
        <p:txBody>
          <a:bodyPr/>
          <a:lstStyle/>
          <a:p>
            <a:pPr marL="889000"/>
            <a:r>
              <a:rPr lang="en-US" dirty="0">
                <a:cs typeface="Papyrus"/>
              </a:rPr>
              <a:t>D(</a:t>
            </a:r>
            <a:r>
              <a:rPr lang="en-US" dirty="0" err="1">
                <a:cs typeface="Papyrus"/>
              </a:rPr>
              <a:t>λx.y</a:t>
            </a:r>
            <a:r>
              <a:rPr lang="en-US" dirty="0">
                <a:cs typeface="Papyrus"/>
              </a:rPr>
              <a:t>) ➙ λx.0</a:t>
            </a:r>
            <a:endParaRPr lang="en-US" dirty="0"/>
          </a:p>
          <a:p>
            <a:pPr marL="889000"/>
            <a:r>
              <a:rPr lang="en-US" dirty="0">
                <a:cs typeface="Papyrus"/>
              </a:rPr>
              <a:t>D(</a:t>
            </a:r>
            <a:r>
              <a:rPr lang="en-US" dirty="0" err="1">
                <a:cs typeface="Papyrus"/>
              </a:rPr>
              <a:t>λx.x</a:t>
            </a:r>
            <a:r>
              <a:rPr lang="en-US" dirty="0">
                <a:cs typeface="Papyrus"/>
              </a:rPr>
              <a:t>) ➙ λx.1</a:t>
            </a:r>
            <a:endParaRPr lang="en-US" dirty="0"/>
          </a:p>
          <a:p>
            <a:pPr marL="889000"/>
            <a:r>
              <a:rPr lang="en-US" dirty="0">
                <a:cs typeface="Papyrus"/>
              </a:rPr>
              <a:t>D(</a:t>
            </a:r>
            <a:r>
              <a:rPr lang="en-US" dirty="0" err="1">
                <a:cs typeface="Papyrus"/>
              </a:rPr>
              <a:t>λx.sin</a:t>
            </a:r>
            <a:r>
              <a:rPr lang="en-US" dirty="0">
                <a:cs typeface="Papyrus"/>
              </a:rPr>
              <a:t>(F(x))) ➙ </a:t>
            </a:r>
            <a:r>
              <a:rPr lang="en-US" dirty="0" err="1">
                <a:cs typeface="Papyrus"/>
              </a:rPr>
              <a:t>λx.D</a:t>
            </a:r>
            <a:r>
              <a:rPr lang="en-US" dirty="0">
                <a:cs typeface="Papyrus"/>
              </a:rPr>
              <a:t>(F(x))∙</a:t>
            </a:r>
            <a:r>
              <a:rPr lang="en-US" dirty="0" err="1">
                <a:cs typeface="Papyrus"/>
              </a:rPr>
              <a:t>cos</a:t>
            </a:r>
            <a:r>
              <a:rPr lang="en-US" dirty="0">
                <a:cs typeface="Papyrus"/>
              </a:rPr>
              <a:t>(F(x))</a:t>
            </a:r>
            <a:endParaRPr lang="en-US" dirty="0"/>
          </a:p>
        </p:txBody>
      </p:sp>
    </p:spTree>
  </p:cSld>
  <p:clrMapOvr>
    <a:masterClrMapping/>
  </p:clrMapOvr>
  <p:transition xmlns:p14="http://schemas.microsoft.com/office/powerpoint/2010/main"/>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1"/>
          <p:cNvSpPr>
            <a:spLocks noChangeArrowheads="1"/>
          </p:cNvSpPr>
          <p:nvPr>
            <p:ph type="title"/>
          </p:nvPr>
        </p:nvSpPr>
        <p:spPr>
          <a:xfrm>
            <a:off x="-12700" y="254000"/>
            <a:ext cx="13042900" cy="2438400"/>
          </a:xfrm>
          <a:ln/>
        </p:spPr>
        <p:txBody>
          <a:bodyPr/>
          <a:lstStyle/>
          <a:p>
            <a:r>
              <a:rPr lang="en-US"/>
              <a:t>Higher-Order Rewriting</a:t>
            </a:r>
          </a:p>
        </p:txBody>
      </p:sp>
      <p:sp>
        <p:nvSpPr>
          <p:cNvPr id="528386" name="Rectangle 2"/>
          <p:cNvSpPr>
            <a:spLocks noChangeArrowheads="1"/>
          </p:cNvSpPr>
          <p:nvPr>
            <p:ph type="body" idx="1"/>
          </p:nvPr>
        </p:nvSpPr>
        <p:spPr>
          <a:ln/>
        </p:spPr>
        <p:txBody>
          <a:bodyPr/>
          <a:lstStyle/>
          <a:p>
            <a:pPr marL="889000"/>
            <a:r>
              <a:rPr lang="en-US">
                <a:cs typeface="Zapf Dingbats" charset="0"/>
              </a:rPr>
              <a:t>map(F,e) ➙ e</a:t>
            </a:r>
            <a:endParaRPr lang="en-US"/>
          </a:p>
          <a:p>
            <a:pPr marL="889000"/>
            <a:r>
              <a:rPr lang="en-US">
                <a:cs typeface="Zapf Dingbats" charset="0"/>
              </a:rPr>
              <a:t>map(F,x:y) ➙ F(x):map(F,y)</a:t>
            </a:r>
            <a:endParaRPr lang="en-US"/>
          </a:p>
        </p:txBody>
      </p:sp>
    </p:spTree>
  </p:cSld>
  <p:clrMapOvr>
    <a:masterClrMapping/>
  </p:clrMapOvr>
  <p:transition xmlns:p14="http://schemas.microsoft.com/office/powerpoint/2010/main"/>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
          <p:cNvSpPr>
            <a:spLocks noChangeArrowheads="1"/>
          </p:cNvSpPr>
          <p:nvPr>
            <p:ph type="title"/>
          </p:nvPr>
        </p:nvSpPr>
        <p:spPr>
          <a:ln/>
        </p:spPr>
        <p:txBody>
          <a:bodyPr/>
          <a:lstStyle/>
          <a:p>
            <a:r>
              <a:rPr lang="en-US"/>
              <a:t>System T</a:t>
            </a:r>
          </a:p>
        </p:txBody>
      </p:sp>
      <p:sp>
        <p:nvSpPr>
          <p:cNvPr id="529410" name="Rectangle 2"/>
          <p:cNvSpPr>
            <a:spLocks noChangeArrowheads="1"/>
          </p:cNvSpPr>
          <p:nvPr>
            <p:ph type="body" idx="1"/>
          </p:nvPr>
        </p:nvSpPr>
        <p:spPr>
          <a:ln/>
        </p:spPr>
        <p:txBody>
          <a:bodyPr/>
          <a:lstStyle/>
          <a:p>
            <a:pPr marL="889000"/>
            <a:r>
              <a:rPr lang="en-US" dirty="0">
                <a:cs typeface="Zapf Dingbats" charset="0"/>
              </a:rPr>
              <a:t>rec(0,u,F) ➙ u</a:t>
            </a:r>
            <a:endParaRPr lang="en-US" dirty="0"/>
          </a:p>
          <a:p>
            <a:pPr marL="889000"/>
            <a:r>
              <a:rPr lang="en-US" dirty="0">
                <a:cs typeface="Zapf Dingbats" charset="0"/>
              </a:rPr>
              <a:t>rec(s(x),</a:t>
            </a:r>
            <a:r>
              <a:rPr lang="en-US" dirty="0" err="1">
                <a:cs typeface="Zapf Dingbats" charset="0"/>
              </a:rPr>
              <a:t>u,F</a:t>
            </a:r>
            <a:r>
              <a:rPr lang="en-US" dirty="0">
                <a:cs typeface="Zapf Dingbats" charset="0"/>
              </a:rPr>
              <a:t>) ➙ F(</a:t>
            </a:r>
            <a:r>
              <a:rPr lang="en-US" dirty="0" err="1">
                <a:cs typeface="Zapf Dingbats" charset="0"/>
              </a:rPr>
              <a:t>x,rec</a:t>
            </a:r>
            <a:r>
              <a:rPr lang="en-US" dirty="0">
                <a:cs typeface="Zapf Dingbats" charset="0"/>
              </a:rPr>
              <a:t>(</a:t>
            </a:r>
            <a:r>
              <a:rPr lang="en-US" dirty="0" err="1">
                <a:cs typeface="Zapf Dingbats" charset="0"/>
              </a:rPr>
              <a:t>x,u,F</a:t>
            </a:r>
            <a:r>
              <a:rPr lang="en-US" dirty="0">
                <a:cs typeface="Zapf Dingbats" charset="0"/>
              </a:rPr>
              <a:t>)))</a:t>
            </a:r>
            <a:endParaRPr lang="en-US" dirty="0"/>
          </a:p>
          <a:p>
            <a:pPr marL="889000"/>
            <a:endParaRPr lang="en-US" dirty="0"/>
          </a:p>
          <a:p>
            <a:pPr marL="889000"/>
            <a:r>
              <a:rPr lang="en-US" dirty="0">
                <a:cs typeface="Zapf Dingbats" charset="0"/>
              </a:rPr>
              <a:t>n! ➙ rec(n,1,</a:t>
            </a:r>
            <a:r>
              <a:rPr lang="en-US" dirty="0">
                <a:cs typeface="Papyrus"/>
              </a:rPr>
              <a:t> </a:t>
            </a:r>
            <a:r>
              <a:rPr lang="en-US" dirty="0" err="1">
                <a:cs typeface="Papyrus"/>
              </a:rPr>
              <a:t>λy</a:t>
            </a:r>
            <a:r>
              <a:rPr lang="en-US" dirty="0" err="1"/>
              <a:t>,z.s</a:t>
            </a:r>
            <a:r>
              <a:rPr lang="en-US" dirty="0"/>
              <a:t>(y)∙z)</a:t>
            </a:r>
          </a:p>
        </p:txBody>
      </p:sp>
    </p:spTree>
  </p:cSld>
  <p:clrMapOvr>
    <a:masterClrMapping/>
  </p:clrMapOvr>
  <p:transition xmlns:p14="http://schemas.microsoft.com/office/powerpoint/2010/main"/>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1"/>
          <p:cNvSpPr>
            <a:spLocks noChangeArrowheads="1"/>
          </p:cNvSpPr>
          <p:nvPr>
            <p:ph type="title"/>
          </p:nvPr>
        </p:nvSpPr>
        <p:spPr>
          <a:ln/>
        </p:spPr>
        <p:txBody>
          <a:bodyPr/>
          <a:lstStyle/>
          <a:p>
            <a:r>
              <a:rPr lang="en-US"/>
              <a:t>Mixing Problem</a:t>
            </a:r>
          </a:p>
        </p:txBody>
      </p:sp>
      <p:sp>
        <p:nvSpPr>
          <p:cNvPr id="530434" name="Rectangle 2"/>
          <p:cNvSpPr>
            <a:spLocks noChangeArrowheads="1"/>
          </p:cNvSpPr>
          <p:nvPr>
            <p:ph type="body" idx="1"/>
          </p:nvPr>
        </p:nvSpPr>
        <p:spPr>
          <a:xfrm>
            <a:off x="1270000" y="2768600"/>
            <a:ext cx="11328400" cy="5715000"/>
          </a:xfrm>
          <a:ln/>
        </p:spPr>
        <p:txBody>
          <a:bodyPr/>
          <a:lstStyle/>
          <a:p>
            <a:pPr marL="889000"/>
            <a:r>
              <a:rPr lang="en-US" dirty="0">
                <a:cs typeface="Zapf Dingbats" charset="0"/>
              </a:rPr>
              <a:t>f(c(x)) ➙ x</a:t>
            </a:r>
            <a:endParaRPr lang="en-US" dirty="0"/>
          </a:p>
          <a:p>
            <a:pPr marL="1333500" lvl="1"/>
            <a:r>
              <a:rPr lang="en-US" dirty="0">
                <a:cs typeface="Papyrus"/>
              </a:rPr>
              <a:t>f: A→(A→B)   c: (A→B)→A    x: A→B</a:t>
            </a:r>
            <a:endParaRPr lang="en-US" dirty="0"/>
          </a:p>
          <a:p>
            <a:pPr marL="889000"/>
            <a:r>
              <a:rPr lang="en-US" dirty="0">
                <a:cs typeface="Papyrus"/>
              </a:rPr>
              <a:t>w = </a:t>
            </a:r>
            <a:r>
              <a:rPr lang="en-US" dirty="0" err="1">
                <a:cs typeface="Papyrus"/>
              </a:rPr>
              <a:t>λz:A.f</a:t>
            </a:r>
            <a:r>
              <a:rPr lang="en-US" dirty="0">
                <a:cs typeface="Papyrus"/>
              </a:rPr>
              <a:t>(z)(z)    </a:t>
            </a:r>
            <a:endParaRPr lang="en-US" dirty="0"/>
          </a:p>
          <a:p>
            <a:pPr marL="1333500" lvl="1"/>
            <a:r>
              <a:rPr lang="en-US" dirty="0">
                <a:cs typeface="Zapf Dingbats" charset="0"/>
              </a:rPr>
              <a:t>w(c(w)) ➙ f(c(w))(c(w)) ➙ w(c(w)) ➙ </a:t>
            </a:r>
            <a:endParaRPr lang="en-US" dirty="0"/>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ph type="title"/>
          </p:nvPr>
        </p:nvSpPr>
        <p:spPr>
          <a:ln/>
        </p:spPr>
        <p:txBody>
          <a:bodyPr/>
          <a:lstStyle/>
          <a:p>
            <a:r>
              <a:rPr lang="en-US"/>
              <a:t>Microsoft: Liveness</a:t>
            </a:r>
          </a:p>
        </p:txBody>
      </p:sp>
      <p:sp>
        <p:nvSpPr>
          <p:cNvPr id="22530" name="Rectangle 2"/>
          <p:cNvSpPr>
            <a:spLocks noChangeArrowheads="1"/>
          </p:cNvSpPr>
          <p:nvPr>
            <p:ph type="body" idx="1"/>
          </p:nvPr>
        </p:nvSpPr>
        <p:spPr>
          <a:ln/>
        </p:spPr>
        <p:txBody>
          <a:bodyPr/>
          <a:lstStyle/>
          <a:p>
            <a:pPr marL="889000"/>
            <a:endParaRPr lang="en-US"/>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7400" y="4024313"/>
            <a:ext cx="1143000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ph type="title"/>
          </p:nvPr>
        </p:nvSpPr>
        <p:spPr>
          <a:ln/>
        </p:spPr>
        <p:txBody>
          <a:bodyPr/>
          <a:lstStyle/>
          <a:p>
            <a:r>
              <a:rPr lang="en-US" dirty="0" err="1"/>
              <a:t>König</a:t>
            </a:r>
            <a:r>
              <a:rPr lang="ja-JP" altLang="en-US" dirty="0">
                <a:latin typeface="Papyrus"/>
              </a:rPr>
              <a:t>’</a:t>
            </a:r>
            <a:r>
              <a:rPr lang="en-US" dirty="0"/>
              <a:t>s Lemma</a:t>
            </a:r>
          </a:p>
        </p:txBody>
      </p:sp>
      <p:sp>
        <p:nvSpPr>
          <p:cNvPr id="70658" name="Rectangle 2"/>
          <p:cNvSpPr>
            <a:spLocks noChangeArrowheads="1"/>
          </p:cNvSpPr>
          <p:nvPr>
            <p:ph type="body" idx="1"/>
          </p:nvPr>
        </p:nvSpPr>
        <p:spPr>
          <a:xfrm>
            <a:off x="1270000" y="2768600"/>
            <a:ext cx="10464800" cy="6540500"/>
          </a:xfrm>
          <a:ln/>
        </p:spPr>
        <p:txBody>
          <a:bodyPr/>
          <a:lstStyle/>
          <a:p>
            <a:pPr marL="571500" indent="-304800"/>
            <a:r>
              <a:rPr lang="en-US"/>
              <a:t>A tree is finite (has finitely many edges) </a:t>
            </a:r>
          </a:p>
          <a:p>
            <a:pPr marL="571500" indent="-304800"/>
            <a:r>
              <a:rPr lang="en-US"/>
              <a:t>                      if and only if                                              </a:t>
            </a:r>
          </a:p>
          <a:p>
            <a:pPr marL="1460500" lvl="2"/>
            <a:r>
              <a:rPr lang="en-US"/>
              <a:t>all nodes have finite degree </a:t>
            </a:r>
          </a:p>
          <a:p>
            <a:pPr marL="1460500" lvl="2"/>
            <a:r>
              <a:rPr lang="en-US"/>
              <a:t>and </a:t>
            </a:r>
          </a:p>
          <a:p>
            <a:pPr marL="1460500" lvl="2"/>
            <a:r>
              <a:rPr lang="en-US"/>
              <a:t>all branches (simple paths) have finite length.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
          <p:cNvSpPr>
            <a:spLocks noChangeArrowheads="1"/>
          </p:cNvSpPr>
          <p:nvPr>
            <p:ph type="title"/>
          </p:nvPr>
        </p:nvSpPr>
        <p:spPr>
          <a:ln/>
        </p:spPr>
        <p:txBody>
          <a:bodyPr/>
          <a:lstStyle/>
          <a:p>
            <a:r>
              <a:rPr lang="en-US"/>
              <a:t>Explicit Application</a:t>
            </a:r>
          </a:p>
        </p:txBody>
      </p:sp>
      <p:sp>
        <p:nvSpPr>
          <p:cNvPr id="531458" name="Rectangle 2"/>
          <p:cNvSpPr>
            <a:spLocks noChangeArrowheads="1"/>
          </p:cNvSpPr>
          <p:nvPr>
            <p:ph type="body" idx="1"/>
          </p:nvPr>
        </p:nvSpPr>
        <p:spPr>
          <a:ln/>
        </p:spPr>
        <p:txBody>
          <a:bodyPr/>
          <a:lstStyle/>
          <a:p>
            <a:pPr marL="889000"/>
            <a:r>
              <a:rPr lang="en-US"/>
              <a:t>@(s,t) for s(t)</a:t>
            </a:r>
          </a:p>
          <a:p>
            <a:pPr marL="889000"/>
            <a:r>
              <a:rPr lang="en-US"/>
              <a:t>@(F,t) for F(t)</a:t>
            </a:r>
          </a:p>
        </p:txBody>
      </p:sp>
    </p:spTree>
  </p:cSld>
  <p:clrMapOvr>
    <a:masterClrMapping/>
  </p:clrMapOvr>
  <p:transition xmlns:p14="http://schemas.microsoft.com/office/powerpoint/2010/main"/>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1"/>
          <p:cNvSpPr>
            <a:spLocks noChangeArrowheads="1"/>
          </p:cNvSpPr>
          <p:nvPr>
            <p:ph type="title"/>
          </p:nvPr>
        </p:nvSpPr>
        <p:spPr>
          <a:ln/>
        </p:spPr>
        <p:txBody>
          <a:bodyPr/>
          <a:lstStyle/>
          <a:p>
            <a:r>
              <a:rPr lang="en-US"/>
              <a:t>System T</a:t>
            </a:r>
          </a:p>
        </p:txBody>
      </p:sp>
      <p:sp>
        <p:nvSpPr>
          <p:cNvPr id="532482" name="Rectangle 2"/>
          <p:cNvSpPr>
            <a:spLocks noChangeArrowheads="1"/>
          </p:cNvSpPr>
          <p:nvPr>
            <p:ph type="body" idx="1"/>
          </p:nvPr>
        </p:nvSpPr>
        <p:spPr>
          <a:ln/>
        </p:spPr>
        <p:txBody>
          <a:bodyPr/>
          <a:lstStyle/>
          <a:p>
            <a:pPr marL="889000"/>
            <a:r>
              <a:rPr lang="en-US">
                <a:cs typeface="Zapf Dingbats" charset="0"/>
              </a:rPr>
              <a:t>rec(0,u,F) ➙ u</a:t>
            </a:r>
            <a:endParaRPr lang="en-US"/>
          </a:p>
          <a:p>
            <a:pPr marL="889000"/>
            <a:r>
              <a:rPr lang="en-US">
                <a:cs typeface="Zapf Dingbats" charset="0"/>
              </a:rPr>
              <a:t>rec(s(x),u,F) ➙ @(F,x,rec(x,u,F)))</a:t>
            </a:r>
            <a:endParaRPr lang="en-US"/>
          </a:p>
        </p:txBody>
      </p:sp>
    </p:spTree>
  </p:cSld>
  <p:clrMapOvr>
    <a:masterClrMapping/>
  </p:clrMapOvr>
  <p:transition xmlns:p14="http://schemas.microsoft.com/office/powerpoint/2010/main"/>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
          <p:cNvSpPr>
            <a:spLocks noChangeArrowheads="1"/>
          </p:cNvSpPr>
          <p:nvPr>
            <p:ph type="title"/>
          </p:nvPr>
        </p:nvSpPr>
        <p:spPr>
          <a:ln/>
        </p:spPr>
        <p:txBody>
          <a:bodyPr/>
          <a:lstStyle/>
          <a:p>
            <a:r>
              <a:rPr lang="en-US"/>
              <a:t>Eta</a:t>
            </a:r>
          </a:p>
        </p:txBody>
      </p:sp>
      <p:sp>
        <p:nvSpPr>
          <p:cNvPr id="533506" name="Rectangle 2"/>
          <p:cNvSpPr>
            <a:spLocks noChangeArrowheads="1"/>
          </p:cNvSpPr>
          <p:nvPr>
            <p:ph type="body" idx="1"/>
          </p:nvPr>
        </p:nvSpPr>
        <p:spPr>
          <a:ln/>
        </p:spPr>
        <p:txBody>
          <a:bodyPr/>
          <a:lstStyle/>
          <a:p>
            <a:pPr marL="889000"/>
            <a:r>
              <a:rPr lang="en-US" sz="4800" dirty="0" err="1">
                <a:cs typeface="Papyrus"/>
              </a:rPr>
              <a:t>λx.f</a:t>
            </a:r>
            <a:r>
              <a:rPr lang="en-US" sz="4800" dirty="0">
                <a:cs typeface="Papyrus"/>
              </a:rPr>
              <a:t>(x) =</a:t>
            </a:r>
            <a:r>
              <a:rPr lang="en-US" sz="4800" baseline="-6000" dirty="0" err="1">
                <a:cs typeface="Papyrus"/>
              </a:rPr>
              <a:t>η</a:t>
            </a:r>
            <a:r>
              <a:rPr lang="en-US" sz="4800" dirty="0">
                <a:cs typeface="Apple Symbols" charset="0"/>
              </a:rPr>
              <a:t> f         (for </a:t>
            </a:r>
            <a:r>
              <a:rPr lang="en-US" sz="4800" dirty="0" err="1">
                <a:cs typeface="Apple Symbols" charset="0"/>
              </a:rPr>
              <a:t>x∉f</a:t>
            </a:r>
            <a:r>
              <a:rPr lang="en-US" sz="4800" dirty="0">
                <a:cs typeface="Apple Symbols" charset="0"/>
              </a:rPr>
              <a:t>)</a:t>
            </a:r>
            <a:endParaRPr lang="en-US" sz="4800" dirty="0"/>
          </a:p>
          <a:p>
            <a:pPr marL="889000"/>
            <a:r>
              <a:rPr lang="en-US" sz="4800" dirty="0">
                <a:cs typeface="Papyrus"/>
              </a:rPr>
              <a:t>eta long: </a:t>
            </a:r>
            <a:r>
              <a:rPr lang="en-US" sz="4800" dirty="0" err="1">
                <a:cs typeface="Papyrus"/>
              </a:rPr>
              <a:t>λx.f</a:t>
            </a:r>
            <a:r>
              <a:rPr lang="en-US" sz="4800" dirty="0">
                <a:cs typeface="Papyrus"/>
              </a:rPr>
              <a:t>(x)</a:t>
            </a:r>
            <a:endParaRPr lang="en-US" sz="4800" dirty="0"/>
          </a:p>
        </p:txBody>
      </p:sp>
    </p:spTree>
  </p:cSld>
  <p:clrMapOvr>
    <a:masterClrMapping/>
  </p:clrMapOvr>
  <p:transition xmlns:p14="http://schemas.microsoft.com/office/powerpoint/2010/main"/>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1"/>
          <p:cNvSpPr>
            <a:spLocks noChangeArrowheads="1"/>
          </p:cNvSpPr>
          <p:nvPr>
            <p:ph type="title"/>
          </p:nvPr>
        </p:nvSpPr>
        <p:spPr>
          <a:ln/>
        </p:spPr>
        <p:txBody>
          <a:bodyPr/>
          <a:lstStyle/>
          <a:p>
            <a:r>
              <a:rPr lang="en-US"/>
              <a:t>Higher-Order RPO</a:t>
            </a:r>
          </a:p>
        </p:txBody>
      </p:sp>
      <p:sp>
        <p:nvSpPr>
          <p:cNvPr id="534530" name="Rectangle 2"/>
          <p:cNvSpPr>
            <a:spLocks noChangeArrowheads="1"/>
          </p:cNvSpPr>
          <p:nvPr>
            <p:ph type="body" idx="1"/>
          </p:nvPr>
        </p:nvSpPr>
        <p:spPr>
          <a:xfrm>
            <a:off x="1270000" y="2768600"/>
            <a:ext cx="10464800" cy="6896100"/>
          </a:xfrm>
          <a:ln/>
        </p:spPr>
        <p:txBody>
          <a:bodyPr/>
          <a:lstStyle/>
          <a:p>
            <a:pPr marL="889000"/>
            <a:r>
              <a:rPr lang="en-US"/>
              <a:t>precedence &gt; </a:t>
            </a:r>
          </a:p>
          <a:p>
            <a:pPr marL="1333500" lvl="1"/>
            <a:r>
              <a:rPr lang="en-US"/>
              <a:t>@ minimal</a:t>
            </a:r>
          </a:p>
          <a:p>
            <a:pPr marL="1333500" lvl="1"/>
            <a:r>
              <a:rPr lang="en-US"/>
              <a:t>assume total (for simplicity)</a:t>
            </a:r>
          </a:p>
          <a:p>
            <a:pPr marL="889000"/>
            <a:r>
              <a:rPr lang="en-US"/>
              <a:t>type order </a:t>
            </a:r>
            <a:r>
              <a:rPr lang="en-US">
                <a:solidFill>
                  <a:srgbClr val="FF0000"/>
                </a:solidFill>
              </a:rPr>
              <a:t>&gt;</a:t>
            </a:r>
            <a:endParaRPr lang="en-US"/>
          </a:p>
          <a:p>
            <a:pPr marL="1333500" lvl="1"/>
            <a:r>
              <a:rPr lang="en-US"/>
              <a:t>various conditions</a:t>
            </a:r>
          </a:p>
        </p:txBody>
      </p:sp>
    </p:spTree>
  </p:cSld>
  <p:clrMapOvr>
    <a:masterClrMapping/>
  </p:clrMapOvr>
  <p:transition xmlns:p14="http://schemas.microsoft.com/office/powerpoint/2010/main"/>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
          <p:cNvSpPr>
            <a:spLocks noChangeArrowheads="1"/>
          </p:cNvSpPr>
          <p:nvPr>
            <p:ph type="title"/>
          </p:nvPr>
        </p:nvSpPr>
        <p:spPr>
          <a:ln/>
        </p:spPr>
        <p:txBody>
          <a:bodyPr/>
          <a:lstStyle/>
          <a:p>
            <a:r>
              <a:rPr lang="en-US"/>
              <a:t>Example Type Order</a:t>
            </a:r>
          </a:p>
        </p:txBody>
      </p:sp>
      <p:sp>
        <p:nvSpPr>
          <p:cNvPr id="535554" name="Rectangle 2"/>
          <p:cNvSpPr>
            <a:spLocks noChangeArrowheads="1"/>
          </p:cNvSpPr>
          <p:nvPr>
            <p:ph type="body" idx="1"/>
          </p:nvPr>
        </p:nvSpPr>
        <p:spPr>
          <a:xfrm>
            <a:off x="1270000" y="2768600"/>
            <a:ext cx="10464800" cy="6896100"/>
          </a:xfrm>
          <a:ln/>
        </p:spPr>
        <p:txBody>
          <a:bodyPr/>
          <a:lstStyle/>
          <a:p>
            <a:pPr marL="1333500" lvl="1">
              <a:lnSpc>
                <a:spcPct val="80000"/>
              </a:lnSpc>
            </a:pPr>
            <a:r>
              <a:rPr lang="en-US" dirty="0" err="1">
                <a:solidFill>
                  <a:srgbClr val="FF0000"/>
                </a:solidFill>
                <a:cs typeface="Papyrus"/>
              </a:rPr>
              <a:t>σ→τ</a:t>
            </a:r>
            <a:r>
              <a:rPr lang="en-US" dirty="0">
                <a:solidFill>
                  <a:srgbClr val="FF0000"/>
                </a:solidFill>
                <a:cs typeface="Papyrus"/>
              </a:rPr>
              <a:t> &gt; </a:t>
            </a:r>
            <a:r>
              <a:rPr lang="en-US" dirty="0" err="1">
                <a:solidFill>
                  <a:srgbClr val="FF0000"/>
                </a:solidFill>
                <a:cs typeface="Papyrus"/>
              </a:rPr>
              <a:t>τ</a:t>
            </a:r>
            <a:endParaRPr lang="en-US" dirty="0">
              <a:solidFill>
                <a:srgbClr val="FF0000"/>
              </a:solidFill>
            </a:endParaRPr>
          </a:p>
          <a:p>
            <a:pPr marL="1333500" lvl="1">
              <a:lnSpc>
                <a:spcPct val="80000"/>
              </a:lnSpc>
            </a:pPr>
            <a:r>
              <a:rPr lang="en-US" dirty="0" err="1">
                <a:solidFill>
                  <a:srgbClr val="FF0000"/>
                </a:solidFill>
                <a:cs typeface="Papyrus"/>
              </a:rPr>
              <a:t>σ→τ</a:t>
            </a:r>
            <a:r>
              <a:rPr lang="en-US" dirty="0">
                <a:solidFill>
                  <a:srgbClr val="FF0000"/>
                </a:solidFill>
                <a:cs typeface="Papyrus"/>
              </a:rPr>
              <a:t> &gt; a </a:t>
            </a:r>
            <a:r>
              <a:rPr lang="en-US" dirty="0"/>
              <a:t>⇔</a:t>
            </a:r>
            <a:r>
              <a:rPr lang="en-US" dirty="0">
                <a:solidFill>
                  <a:srgbClr val="FF0000"/>
                </a:solidFill>
                <a:cs typeface="Papyrus"/>
              </a:rPr>
              <a:t> </a:t>
            </a:r>
            <a:r>
              <a:rPr lang="en-US" dirty="0" err="1">
                <a:solidFill>
                  <a:srgbClr val="FF0000"/>
                </a:solidFill>
                <a:cs typeface="Papyrus"/>
              </a:rPr>
              <a:t>τ</a:t>
            </a:r>
            <a:r>
              <a:rPr lang="en-US" dirty="0">
                <a:solidFill>
                  <a:srgbClr val="FF0000"/>
                </a:solidFill>
                <a:cs typeface="Papyrus"/>
              </a:rPr>
              <a:t> ≥ a (base a)</a:t>
            </a:r>
            <a:endParaRPr lang="en-US" dirty="0">
              <a:solidFill>
                <a:srgbClr val="FF0000"/>
              </a:solidFill>
            </a:endParaRPr>
          </a:p>
          <a:p>
            <a:pPr marL="1333500" lvl="1">
              <a:lnSpc>
                <a:spcPct val="80000"/>
              </a:lnSpc>
            </a:pPr>
            <a:r>
              <a:rPr lang="en-US" dirty="0" err="1">
                <a:solidFill>
                  <a:srgbClr val="FF0000"/>
                </a:solidFill>
                <a:cs typeface="Papyrus"/>
              </a:rPr>
              <a:t>σ→τ</a:t>
            </a:r>
            <a:r>
              <a:rPr lang="en-US" dirty="0">
                <a:solidFill>
                  <a:srgbClr val="FF0000"/>
                </a:solidFill>
                <a:cs typeface="Papyrus"/>
              </a:rPr>
              <a:t> &gt; </a:t>
            </a:r>
            <a:r>
              <a:rPr lang="en-US" dirty="0" err="1">
                <a:solidFill>
                  <a:srgbClr val="FF0000"/>
                </a:solidFill>
                <a:cs typeface="Papyrus"/>
              </a:rPr>
              <a:t>σ</a:t>
            </a:r>
            <a:r>
              <a:rPr lang="ja-JP" altLang="en-US" dirty="0">
                <a:solidFill>
                  <a:srgbClr val="FF0000"/>
                </a:solidFill>
                <a:latin typeface="Papyrus"/>
                <a:cs typeface="Papyrus"/>
              </a:rPr>
              <a:t>’</a:t>
            </a:r>
            <a:r>
              <a:rPr lang="en-US" dirty="0">
                <a:solidFill>
                  <a:srgbClr val="FF0000"/>
                </a:solidFill>
                <a:cs typeface="Papyrus"/>
              </a:rPr>
              <a:t>→</a:t>
            </a:r>
            <a:r>
              <a:rPr lang="en-US" dirty="0" err="1">
                <a:solidFill>
                  <a:srgbClr val="FF0000"/>
                </a:solidFill>
                <a:cs typeface="Papyrus"/>
              </a:rPr>
              <a:t>τ</a:t>
            </a:r>
            <a:r>
              <a:rPr lang="ja-JP" altLang="en-US" dirty="0">
                <a:solidFill>
                  <a:srgbClr val="FF0000"/>
                </a:solidFill>
                <a:latin typeface="Papyrus"/>
                <a:cs typeface="Papyrus"/>
              </a:rPr>
              <a:t>’</a:t>
            </a:r>
            <a:r>
              <a:rPr lang="en-US" dirty="0">
                <a:solidFill>
                  <a:srgbClr val="FF0000"/>
                </a:solidFill>
                <a:cs typeface="Papyrus"/>
              </a:rPr>
              <a:t> </a:t>
            </a:r>
            <a:r>
              <a:rPr lang="en-US" dirty="0"/>
              <a:t>⇔</a:t>
            </a:r>
            <a:r>
              <a:rPr lang="en-US" dirty="0">
                <a:solidFill>
                  <a:srgbClr val="FF0000"/>
                </a:solidFill>
                <a:cs typeface="Papyrus"/>
              </a:rPr>
              <a:t> </a:t>
            </a:r>
            <a:r>
              <a:rPr lang="en-US" dirty="0" err="1">
                <a:solidFill>
                  <a:srgbClr val="FF0000"/>
                </a:solidFill>
                <a:cs typeface="Papyrus"/>
              </a:rPr>
              <a:t>τ</a:t>
            </a:r>
            <a:r>
              <a:rPr lang="en-US" dirty="0">
                <a:solidFill>
                  <a:srgbClr val="FF0000"/>
                </a:solidFill>
                <a:cs typeface="Papyrus"/>
              </a:rPr>
              <a:t>&gt;</a:t>
            </a:r>
            <a:r>
              <a:rPr lang="en-US" dirty="0" err="1">
                <a:solidFill>
                  <a:srgbClr val="FF0000"/>
                </a:solidFill>
                <a:cs typeface="Papyrus"/>
              </a:rPr>
              <a:t>τ</a:t>
            </a:r>
            <a:r>
              <a:rPr lang="ja-JP" altLang="en-US" dirty="0">
                <a:solidFill>
                  <a:srgbClr val="FF0000"/>
                </a:solidFill>
                <a:latin typeface="Papyrus"/>
                <a:cs typeface="Papyrus"/>
              </a:rPr>
              <a:t>’</a:t>
            </a:r>
            <a:r>
              <a:rPr lang="en-US" dirty="0">
                <a:solidFill>
                  <a:srgbClr val="FF0000"/>
                </a:solidFill>
                <a:cs typeface="Papyrus"/>
              </a:rPr>
              <a:t> V </a:t>
            </a:r>
            <a:r>
              <a:rPr lang="en-US" dirty="0" err="1">
                <a:solidFill>
                  <a:srgbClr val="FF0000"/>
                </a:solidFill>
                <a:cs typeface="Papyrus"/>
              </a:rPr>
              <a:t>σ</a:t>
            </a:r>
            <a:r>
              <a:rPr lang="en-US" dirty="0">
                <a:solidFill>
                  <a:srgbClr val="FF0000"/>
                </a:solidFill>
                <a:cs typeface="Papyrus"/>
              </a:rPr>
              <a:t> ≥ </a:t>
            </a:r>
            <a:r>
              <a:rPr lang="en-US" dirty="0" err="1">
                <a:solidFill>
                  <a:srgbClr val="FF0000"/>
                </a:solidFill>
                <a:cs typeface="Papyrus"/>
              </a:rPr>
              <a:t>σ</a:t>
            </a:r>
            <a:r>
              <a:rPr lang="ja-JP" altLang="en-US" dirty="0">
                <a:solidFill>
                  <a:srgbClr val="FF0000"/>
                </a:solidFill>
                <a:latin typeface="Papyrus"/>
                <a:cs typeface="Papyrus"/>
              </a:rPr>
              <a:t>’</a:t>
            </a:r>
            <a:r>
              <a:rPr lang="en-US" dirty="0">
                <a:solidFill>
                  <a:srgbClr val="FF0000"/>
                </a:solidFill>
                <a:cs typeface="Papyrus"/>
              </a:rPr>
              <a:t>→</a:t>
            </a:r>
            <a:r>
              <a:rPr lang="en-US" dirty="0" err="1">
                <a:solidFill>
                  <a:srgbClr val="FF0000"/>
                </a:solidFill>
                <a:cs typeface="Papyrus"/>
              </a:rPr>
              <a:t>τ</a:t>
            </a:r>
            <a:r>
              <a:rPr lang="ja-JP" altLang="en-US" dirty="0">
                <a:solidFill>
                  <a:srgbClr val="FF0000"/>
                </a:solidFill>
                <a:latin typeface="Papyrus"/>
                <a:cs typeface="Papyrus"/>
              </a:rPr>
              <a:t>’</a:t>
            </a:r>
            <a:endParaRPr lang="en-US" dirty="0">
              <a:solidFill>
                <a:srgbClr val="FF0000"/>
              </a:solidFill>
            </a:endParaRPr>
          </a:p>
          <a:p>
            <a:pPr marL="1333500" lvl="1">
              <a:lnSpc>
                <a:spcPct val="80000"/>
              </a:lnSpc>
            </a:pPr>
            <a:r>
              <a:rPr lang="en-US" dirty="0"/>
              <a:t>well-founded even when enriched with </a:t>
            </a:r>
            <a:r>
              <a:rPr lang="en-US" dirty="0" err="1">
                <a:solidFill>
                  <a:srgbClr val="FF0000"/>
                </a:solidFill>
                <a:cs typeface="Papyrus"/>
              </a:rPr>
              <a:t>σ→τ</a:t>
            </a:r>
            <a:r>
              <a:rPr lang="en-US" dirty="0">
                <a:solidFill>
                  <a:srgbClr val="FF0000"/>
                </a:solidFill>
                <a:cs typeface="Papyrus"/>
              </a:rPr>
              <a:t> &gt; </a:t>
            </a:r>
            <a:r>
              <a:rPr lang="en-US" dirty="0" err="1">
                <a:solidFill>
                  <a:srgbClr val="FF0000"/>
                </a:solidFill>
                <a:cs typeface="Papyrus"/>
              </a:rPr>
              <a:t>σ</a:t>
            </a:r>
            <a:endParaRPr lang="en-US" dirty="0">
              <a:solidFill>
                <a:srgbClr val="FF0000"/>
              </a:solidFill>
            </a:endParaRPr>
          </a:p>
        </p:txBody>
      </p:sp>
    </p:spTree>
  </p:cSld>
  <p:clrMapOvr>
    <a:masterClrMapping/>
  </p:clrMapOvr>
  <p:transition xmlns:p14="http://schemas.microsoft.com/office/powerpoint/2010/main"/>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1"/>
          <p:cNvSpPr>
            <a:spLocks noChangeArrowheads="1"/>
          </p:cNvSpPr>
          <p:nvPr>
            <p:ph type="title"/>
          </p:nvPr>
        </p:nvSpPr>
        <p:spPr>
          <a:ln/>
        </p:spPr>
        <p:txBody>
          <a:bodyPr/>
          <a:lstStyle/>
          <a:p>
            <a:r>
              <a:rPr lang="en-US"/>
              <a:t>Higher-Order RPO</a:t>
            </a:r>
          </a:p>
        </p:txBody>
      </p:sp>
      <p:sp>
        <p:nvSpPr>
          <p:cNvPr id="536578" name="Rectangle 2"/>
          <p:cNvSpPr>
            <a:spLocks noChangeArrowheads="1"/>
          </p:cNvSpPr>
          <p:nvPr>
            <p:ph type="body" idx="1"/>
          </p:nvPr>
        </p:nvSpPr>
        <p:spPr>
          <a:xfrm>
            <a:off x="1270000" y="2768600"/>
            <a:ext cx="10464800" cy="6896100"/>
          </a:xfrm>
          <a:ln/>
        </p:spPr>
        <p:txBody>
          <a:bodyPr/>
          <a:lstStyle/>
          <a:p>
            <a:pPr marL="1333500" lvl="1"/>
            <a:r>
              <a:rPr lang="en-US">
                <a:cs typeface="Apple Symbols" charset="0"/>
              </a:rPr>
              <a:t>≻ = ≻</a:t>
            </a:r>
            <a:r>
              <a:rPr lang="en-US" baseline="32000">
                <a:cs typeface="Apple Symbols" charset="0"/>
              </a:rPr>
              <a:t>∅</a:t>
            </a:r>
            <a:endParaRPr lang="en-US" baseline="32000"/>
          </a:p>
          <a:p>
            <a:pPr marL="1333500" lvl="1"/>
            <a:r>
              <a:rPr lang="en-US">
                <a:cs typeface="Apple Symbols" charset="0"/>
              </a:rPr>
              <a:t>≻</a:t>
            </a:r>
            <a:r>
              <a:rPr lang="en-US" baseline="32000"/>
              <a:t>X   </a:t>
            </a:r>
            <a:r>
              <a:rPr lang="en-US"/>
              <a:t>(keep track of variables X)</a:t>
            </a:r>
            <a:endParaRPr lang="en-US" baseline="32000"/>
          </a:p>
          <a:p>
            <a:pPr marL="1333500" lvl="1"/>
            <a:r>
              <a:rPr lang="en-US">
                <a:solidFill>
                  <a:srgbClr val="D90B00"/>
                </a:solidFill>
                <a:cs typeface="Apple Symbols" charset="0"/>
              </a:rPr>
              <a:t>≻</a:t>
            </a:r>
            <a:r>
              <a:rPr lang="en-US" baseline="32000">
                <a:solidFill>
                  <a:srgbClr val="D90B00"/>
                </a:solidFill>
              </a:rPr>
              <a:t>X</a:t>
            </a:r>
            <a:r>
              <a:rPr lang="en-US" baseline="32000"/>
              <a:t> </a:t>
            </a:r>
            <a:r>
              <a:rPr lang="en-US">
                <a:cs typeface="Apple Symbols" charset="0"/>
              </a:rPr>
              <a:t>= ≻</a:t>
            </a:r>
            <a:r>
              <a:rPr lang="en-US" baseline="32000"/>
              <a:t>X </a:t>
            </a:r>
            <a:r>
              <a:rPr lang="en-US">
                <a:cs typeface="Apple Symbols" charset="0"/>
              </a:rPr>
              <a:t>∩ </a:t>
            </a:r>
            <a:r>
              <a:rPr lang="en-US">
                <a:solidFill>
                  <a:srgbClr val="FF0000"/>
                </a:solidFill>
              </a:rPr>
              <a:t>≥</a:t>
            </a:r>
          </a:p>
        </p:txBody>
      </p:sp>
    </p:spTree>
  </p:cSld>
  <p:clrMapOvr>
    <a:masterClrMapping/>
  </p:clrMapOvr>
  <p:transition xmlns:p14="http://schemas.microsoft.com/office/powerpoint/2010/main"/>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
          <p:cNvSpPr>
            <a:spLocks noChangeArrowheads="1"/>
          </p:cNvSpPr>
          <p:nvPr>
            <p:ph type="title"/>
          </p:nvPr>
        </p:nvSpPr>
        <p:spPr>
          <a:ln/>
        </p:spPr>
        <p:txBody>
          <a:bodyPr/>
          <a:lstStyle/>
          <a:p>
            <a:r>
              <a:rPr lang="en-US"/>
              <a:t>Plain Cases</a:t>
            </a:r>
          </a:p>
        </p:txBody>
      </p:sp>
      <p:sp>
        <p:nvSpPr>
          <p:cNvPr id="537602" name="Rectangle 2"/>
          <p:cNvSpPr>
            <a:spLocks noChangeArrowheads="1"/>
          </p:cNvSpPr>
          <p:nvPr>
            <p:ph type="body" idx="1"/>
          </p:nvPr>
        </p:nvSpPr>
        <p:spPr>
          <a:xfrm>
            <a:off x="838200" y="2235200"/>
            <a:ext cx="10464800" cy="7581900"/>
          </a:xfrm>
          <a:ln/>
        </p:spPr>
        <p:txBody>
          <a:bodyPr/>
          <a:lstStyle/>
          <a:p>
            <a:pPr marL="889000"/>
            <a:r>
              <a:rPr lang="en-US">
                <a:cs typeface="Apple Symbols" charset="0"/>
              </a:rPr>
              <a:t>s = f(s1,...,sm) ≻</a:t>
            </a:r>
            <a:r>
              <a:rPr lang="en-US" baseline="32000"/>
              <a:t>X </a:t>
            </a:r>
            <a:r>
              <a:rPr lang="en-US"/>
              <a:t>g(t1,...,tn) </a:t>
            </a:r>
          </a:p>
          <a:p>
            <a:pPr marL="1333500" lvl="1"/>
            <a:r>
              <a:rPr lang="en-US">
                <a:cs typeface="Apple Symbols" charset="0"/>
              </a:rPr>
              <a:t>if f&gt;g &amp; s ≻</a:t>
            </a:r>
            <a:r>
              <a:rPr lang="en-US" baseline="32000"/>
              <a:t>X </a:t>
            </a:r>
            <a:r>
              <a:rPr lang="en-US"/>
              <a:t>t1,...,tn </a:t>
            </a:r>
          </a:p>
          <a:p>
            <a:pPr marL="889000"/>
            <a:r>
              <a:rPr lang="en-US">
                <a:cs typeface="Apple Symbols" charset="0"/>
              </a:rPr>
              <a:t>s = f(s1,...,sm) ≻</a:t>
            </a:r>
            <a:r>
              <a:rPr lang="en-US" baseline="32000"/>
              <a:t>X </a:t>
            </a:r>
            <a:r>
              <a:rPr lang="en-US"/>
              <a:t>f(t1,...,tn) </a:t>
            </a:r>
          </a:p>
          <a:p>
            <a:pPr marL="1333500" lvl="1"/>
            <a:r>
              <a:rPr lang="en-US"/>
              <a:t>if {s1,...,sm} </a:t>
            </a:r>
            <a:r>
              <a:rPr lang="en-US">
                <a:solidFill>
                  <a:srgbClr val="D90B00"/>
                </a:solidFill>
                <a:cs typeface="Apple Symbols" charset="0"/>
              </a:rPr>
              <a:t>≻</a:t>
            </a:r>
            <a:r>
              <a:rPr lang="en-US" baseline="32000"/>
              <a:t> </a:t>
            </a:r>
            <a:r>
              <a:rPr lang="en-US">
                <a:cs typeface="Apple Symbols" charset="0"/>
              </a:rPr>
              <a:t>{t1,...,tn} and s ≻</a:t>
            </a:r>
            <a:r>
              <a:rPr lang="en-US" baseline="32000"/>
              <a:t>X </a:t>
            </a:r>
            <a:r>
              <a:rPr lang="en-US"/>
              <a:t>t1,...,tn</a:t>
            </a:r>
          </a:p>
          <a:p>
            <a:pPr marL="889000"/>
            <a:r>
              <a:rPr lang="en-US">
                <a:cs typeface="Apple Symbols" charset="0"/>
              </a:rPr>
              <a:t>s = f(s1,...,sm) ≻</a:t>
            </a:r>
            <a:r>
              <a:rPr lang="en-US" baseline="32000"/>
              <a:t>X </a:t>
            </a:r>
            <a:r>
              <a:rPr lang="en-US"/>
              <a:t>t</a:t>
            </a:r>
          </a:p>
          <a:p>
            <a:pPr marL="1333500" lvl="1"/>
            <a:r>
              <a:rPr lang="en-US"/>
              <a:t>if some si </a:t>
            </a:r>
            <a:r>
              <a:rPr lang="en-US" sz="4800">
                <a:solidFill>
                  <a:srgbClr val="D90B00"/>
                </a:solidFill>
                <a:cs typeface="Apple Symbols" charset="0"/>
              </a:rPr>
              <a:t>≳</a:t>
            </a:r>
            <a:r>
              <a:rPr lang="en-US" baseline="32000">
                <a:solidFill>
                  <a:srgbClr val="D90B00"/>
                </a:solidFill>
              </a:rPr>
              <a:t>X</a:t>
            </a:r>
            <a:r>
              <a:rPr lang="en-US" baseline="32000"/>
              <a:t> </a:t>
            </a:r>
            <a:r>
              <a:rPr lang="en-US"/>
              <a:t>t</a:t>
            </a:r>
          </a:p>
        </p:txBody>
      </p:sp>
    </p:spTree>
  </p:cSld>
  <p:clrMapOvr>
    <a:masterClrMapping/>
  </p:clrMapOvr>
  <p:transition xmlns:p14="http://schemas.microsoft.com/office/powerpoint/2010/main"/>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1"/>
          <p:cNvSpPr>
            <a:spLocks noChangeArrowheads="1"/>
          </p:cNvSpPr>
          <p:nvPr>
            <p:ph type="title"/>
          </p:nvPr>
        </p:nvSpPr>
        <p:spPr>
          <a:ln/>
        </p:spPr>
        <p:txBody>
          <a:bodyPr/>
          <a:lstStyle/>
          <a:p>
            <a:r>
              <a:rPr lang="en-US"/>
              <a:t>Variable Case</a:t>
            </a:r>
          </a:p>
        </p:txBody>
      </p:sp>
      <p:sp>
        <p:nvSpPr>
          <p:cNvPr id="538626" name="Rectangle 2"/>
          <p:cNvSpPr>
            <a:spLocks noChangeArrowheads="1"/>
          </p:cNvSpPr>
          <p:nvPr>
            <p:ph type="body" idx="1"/>
          </p:nvPr>
        </p:nvSpPr>
        <p:spPr>
          <a:xfrm>
            <a:off x="1270000" y="2768600"/>
            <a:ext cx="10464800" cy="6883400"/>
          </a:xfrm>
          <a:ln/>
        </p:spPr>
        <p:txBody>
          <a:bodyPr/>
          <a:lstStyle/>
          <a:p>
            <a:pPr marL="889000"/>
            <a:r>
              <a:rPr lang="en-US">
                <a:cs typeface="Apple Symbols" charset="0"/>
              </a:rPr>
              <a:t>s ≻</a:t>
            </a:r>
            <a:r>
              <a:rPr lang="en-US" baseline="32000"/>
              <a:t>{...x...}</a:t>
            </a:r>
            <a:r>
              <a:rPr lang="en-US"/>
              <a:t> x </a:t>
            </a:r>
          </a:p>
          <a:p>
            <a:pPr marL="1333500" lvl="1"/>
            <a:r>
              <a:rPr lang="en-US"/>
              <a:t>if s ≠ x </a:t>
            </a:r>
          </a:p>
        </p:txBody>
      </p:sp>
    </p:spTree>
  </p:cSld>
  <p:clrMapOvr>
    <a:masterClrMapping/>
  </p:clrMapOvr>
  <p:transition xmlns:p14="http://schemas.microsoft.com/office/powerpoint/2010/main"/>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
          <p:cNvSpPr>
            <a:spLocks noChangeArrowheads="1"/>
          </p:cNvSpPr>
          <p:nvPr>
            <p:ph type="title"/>
          </p:nvPr>
        </p:nvSpPr>
        <p:spPr>
          <a:ln/>
        </p:spPr>
        <p:txBody>
          <a:bodyPr/>
          <a:lstStyle/>
          <a:p>
            <a:r>
              <a:rPr lang="en-US"/>
              <a:t>Lambda Cases</a:t>
            </a:r>
          </a:p>
        </p:txBody>
      </p:sp>
      <p:sp>
        <p:nvSpPr>
          <p:cNvPr id="539650" name="Rectangle 2"/>
          <p:cNvSpPr>
            <a:spLocks noChangeArrowheads="1"/>
          </p:cNvSpPr>
          <p:nvPr>
            <p:ph type="body" idx="1"/>
          </p:nvPr>
        </p:nvSpPr>
        <p:spPr>
          <a:xfrm>
            <a:off x="1270000" y="2768600"/>
            <a:ext cx="10464800" cy="6883400"/>
          </a:xfrm>
          <a:ln/>
        </p:spPr>
        <p:txBody>
          <a:bodyPr/>
          <a:lstStyle/>
          <a:p>
            <a:pPr marL="889000"/>
            <a:r>
              <a:rPr lang="en-US" dirty="0" err="1">
                <a:cs typeface="Papyrus"/>
              </a:rPr>
              <a:t>λx</a:t>
            </a:r>
            <a:r>
              <a:rPr lang="en-US" dirty="0">
                <a:cs typeface="Papyrus"/>
              </a:rPr>
              <a:t>:α.w[x] ≻</a:t>
            </a:r>
            <a:r>
              <a:rPr lang="en-US" baseline="32000" dirty="0"/>
              <a:t>X</a:t>
            </a:r>
            <a:r>
              <a:rPr lang="en-US" dirty="0"/>
              <a:t> t</a:t>
            </a:r>
          </a:p>
          <a:p>
            <a:pPr marL="1333500" lvl="1"/>
            <a:r>
              <a:rPr lang="en-US" dirty="0">
                <a:cs typeface="Papyrus"/>
              </a:rPr>
              <a:t>if w[z:α] </a:t>
            </a:r>
            <a:r>
              <a:rPr lang="en-US" sz="4800" dirty="0">
                <a:solidFill>
                  <a:srgbClr val="D90B00"/>
                </a:solidFill>
                <a:cs typeface="Apple Symbols" charset="0"/>
              </a:rPr>
              <a:t>≳</a:t>
            </a:r>
            <a:r>
              <a:rPr lang="en-US" baseline="32000" dirty="0">
                <a:solidFill>
                  <a:srgbClr val="D90B00"/>
                </a:solidFill>
              </a:rPr>
              <a:t>X </a:t>
            </a:r>
            <a:r>
              <a:rPr lang="en-US" baseline="32000" dirty="0">
                <a:solidFill>
                  <a:srgbClr val="CE3B00"/>
                </a:solidFill>
              </a:rPr>
              <a:t> </a:t>
            </a:r>
            <a:r>
              <a:rPr lang="en-US" dirty="0"/>
              <a:t>t </a:t>
            </a:r>
          </a:p>
          <a:p>
            <a:pPr marL="889000"/>
            <a:r>
              <a:rPr lang="en-US" dirty="0">
                <a:cs typeface="Apple Symbols" charset="0"/>
              </a:rPr>
              <a:t>s ≻</a:t>
            </a:r>
            <a:r>
              <a:rPr lang="en-US" baseline="32000" dirty="0"/>
              <a:t>X  </a:t>
            </a:r>
            <a:r>
              <a:rPr lang="en-US" dirty="0" err="1">
                <a:cs typeface="Papyrus"/>
              </a:rPr>
              <a:t>λy</a:t>
            </a:r>
            <a:r>
              <a:rPr lang="en-US" dirty="0">
                <a:cs typeface="Papyrus"/>
              </a:rPr>
              <a:t>:β.w[y]</a:t>
            </a:r>
            <a:endParaRPr lang="en-US" dirty="0"/>
          </a:p>
          <a:p>
            <a:pPr marL="1333500" lvl="1"/>
            <a:r>
              <a:rPr lang="en-US" dirty="0">
                <a:cs typeface="Apple Symbols" charset="0"/>
              </a:rPr>
              <a:t>if s ≻</a:t>
            </a:r>
            <a:r>
              <a:rPr lang="en-US" baseline="32000" dirty="0"/>
              <a:t>X</a:t>
            </a:r>
            <a:r>
              <a:rPr lang="en-US" sz="4800" baseline="32000" dirty="0">
                <a:cs typeface="Apple Symbols" charset="0"/>
              </a:rPr>
              <a:t>∪{z:β}</a:t>
            </a:r>
            <a:r>
              <a:rPr lang="en-US" dirty="0"/>
              <a:t> w[z]</a:t>
            </a:r>
          </a:p>
        </p:txBody>
      </p:sp>
    </p:spTree>
  </p:cSld>
  <p:clrMapOvr>
    <a:masterClrMapping/>
  </p:clrMapOvr>
  <p:transition xmlns:p14="http://schemas.microsoft.com/office/powerpoint/2010/main"/>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
          <p:cNvSpPr>
            <a:spLocks noChangeArrowheads="1"/>
          </p:cNvSpPr>
          <p:nvPr>
            <p:ph type="title"/>
          </p:nvPr>
        </p:nvSpPr>
        <p:spPr>
          <a:ln/>
        </p:spPr>
        <p:txBody>
          <a:bodyPr/>
          <a:lstStyle/>
          <a:p>
            <a:r>
              <a:rPr lang="en-US"/>
              <a:t>Beta-Eta Cases</a:t>
            </a:r>
          </a:p>
        </p:txBody>
      </p:sp>
      <p:sp>
        <p:nvSpPr>
          <p:cNvPr id="540674" name="Rectangle 2"/>
          <p:cNvSpPr>
            <a:spLocks noChangeArrowheads="1"/>
          </p:cNvSpPr>
          <p:nvPr>
            <p:ph type="body" idx="1"/>
          </p:nvPr>
        </p:nvSpPr>
        <p:spPr>
          <a:xfrm>
            <a:off x="1270000" y="2768600"/>
            <a:ext cx="10464800" cy="6883400"/>
          </a:xfrm>
          <a:ln/>
        </p:spPr>
        <p:txBody>
          <a:bodyPr/>
          <a:lstStyle/>
          <a:p>
            <a:pPr marL="889000"/>
            <a:r>
              <a:rPr lang="en-US" dirty="0" err="1">
                <a:cs typeface="Papyrus"/>
              </a:rPr>
              <a:t>λx</a:t>
            </a:r>
            <a:r>
              <a:rPr lang="en-US" dirty="0">
                <a:cs typeface="Papyrus"/>
              </a:rPr>
              <a:t>.@(</a:t>
            </a:r>
            <a:r>
              <a:rPr lang="en-US" dirty="0" err="1">
                <a:cs typeface="Papyrus"/>
              </a:rPr>
              <a:t>v,x</a:t>
            </a:r>
            <a:r>
              <a:rPr lang="en-US" dirty="0">
                <a:cs typeface="Papyrus"/>
              </a:rPr>
              <a:t>) ≻</a:t>
            </a:r>
            <a:r>
              <a:rPr lang="en-US" baseline="32000" dirty="0"/>
              <a:t>X</a:t>
            </a:r>
            <a:r>
              <a:rPr lang="en-US" dirty="0"/>
              <a:t> t</a:t>
            </a:r>
          </a:p>
          <a:p>
            <a:pPr marL="1333500" lvl="1"/>
            <a:r>
              <a:rPr lang="en-US" dirty="0">
                <a:cs typeface="Apple Symbols" charset="0"/>
              </a:rPr>
              <a:t>if x ∉ v, v ≳</a:t>
            </a:r>
            <a:r>
              <a:rPr lang="en-US" baseline="32000" dirty="0"/>
              <a:t>X</a:t>
            </a:r>
            <a:r>
              <a:rPr lang="en-US" baseline="32000" dirty="0">
                <a:solidFill>
                  <a:srgbClr val="CE3B00"/>
                </a:solidFill>
              </a:rPr>
              <a:t> </a:t>
            </a:r>
            <a:r>
              <a:rPr lang="en-US" dirty="0"/>
              <a:t>t</a:t>
            </a:r>
          </a:p>
          <a:p>
            <a:pPr marL="889000"/>
            <a:r>
              <a:rPr lang="en-US" dirty="0">
                <a:cs typeface="Papyrus"/>
              </a:rPr>
              <a:t>@(</a:t>
            </a:r>
            <a:r>
              <a:rPr lang="en-US" dirty="0" err="1">
                <a:cs typeface="Papyrus"/>
              </a:rPr>
              <a:t>λx.w</a:t>
            </a:r>
            <a:r>
              <a:rPr lang="en-US" dirty="0">
                <a:cs typeface="Papyrus"/>
              </a:rPr>
              <a:t>[x],v) ≻</a:t>
            </a:r>
            <a:r>
              <a:rPr lang="en-US" baseline="32000" dirty="0"/>
              <a:t>X  </a:t>
            </a:r>
            <a:r>
              <a:rPr lang="en-US" dirty="0"/>
              <a:t>t</a:t>
            </a:r>
          </a:p>
          <a:p>
            <a:pPr marL="1333500" lvl="1"/>
            <a:r>
              <a:rPr lang="en-US" dirty="0">
                <a:cs typeface="Apple Symbols" charset="0"/>
              </a:rPr>
              <a:t>if w[v] ≳</a:t>
            </a:r>
            <a:r>
              <a:rPr lang="en-US" baseline="32000" dirty="0"/>
              <a:t>X  </a:t>
            </a:r>
            <a:r>
              <a:rPr lang="en-US" dirty="0"/>
              <a:t>t</a:t>
            </a:r>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ph type="title"/>
          </p:nvPr>
        </p:nvSpPr>
        <p:spPr>
          <a:xfrm>
            <a:off x="0" y="254000"/>
            <a:ext cx="13004800" cy="2438400"/>
          </a:xfrm>
          <a:ln/>
        </p:spPr>
        <p:txBody>
          <a:bodyPr/>
          <a:lstStyle/>
          <a:p>
            <a:r>
              <a:rPr lang="en-US" dirty="0"/>
              <a:t>Binary Search (x=y[l])</a:t>
            </a:r>
          </a:p>
        </p:txBody>
      </p:sp>
      <p:sp>
        <p:nvSpPr>
          <p:cNvPr id="71682" name="Rectangle 2"/>
          <p:cNvSpPr>
            <a:spLocks noChangeArrowheads="1"/>
          </p:cNvSpPr>
          <p:nvPr>
            <p:ph type="body" idx="1"/>
          </p:nvPr>
        </p:nvSpPr>
        <p:spPr>
          <a:xfrm>
            <a:off x="1270000" y="2768600"/>
            <a:ext cx="10464800" cy="6756400"/>
          </a:xfrm>
          <a:ln/>
        </p:spPr>
        <p:txBody>
          <a:bodyPr/>
          <a:lstStyle/>
          <a:p>
            <a:pPr marL="811213">
              <a:lnSpc>
                <a:spcPct val="0"/>
              </a:lnSpc>
            </a:pPr>
            <a:r>
              <a:rPr lang="en-US" sz="2800" dirty="0"/>
              <a:t>l := a</a:t>
            </a:r>
          </a:p>
          <a:p>
            <a:pPr marL="811213">
              <a:lnSpc>
                <a:spcPct val="0"/>
              </a:lnSpc>
            </a:pPr>
            <a:r>
              <a:rPr lang="en-US" sz="2800" dirty="0"/>
              <a:t>r := b</a:t>
            </a:r>
          </a:p>
          <a:p>
            <a:pPr marL="811213">
              <a:lnSpc>
                <a:spcPct val="0"/>
              </a:lnSpc>
            </a:pPr>
            <a:r>
              <a:rPr lang="en-US" sz="2800" dirty="0"/>
              <a:t>loop until l=r</a:t>
            </a:r>
          </a:p>
          <a:p>
            <a:pPr marL="1255713" lvl="1">
              <a:lnSpc>
                <a:spcPct val="0"/>
              </a:lnSpc>
            </a:pPr>
            <a:r>
              <a:rPr lang="en-US" sz="2800" dirty="0"/>
              <a:t>m := [(</a:t>
            </a:r>
            <a:r>
              <a:rPr lang="en-US" sz="2800" dirty="0" err="1"/>
              <a:t>l+r</a:t>
            </a:r>
            <a:r>
              <a:rPr lang="en-US" sz="2800" dirty="0"/>
              <a:t>)÷2]</a:t>
            </a:r>
          </a:p>
          <a:p>
            <a:pPr marL="1255713" lvl="1">
              <a:lnSpc>
                <a:spcPct val="0"/>
              </a:lnSpc>
            </a:pPr>
            <a:r>
              <a:rPr lang="en-US" sz="2800" dirty="0"/>
              <a:t>if y[m] ≥ x</a:t>
            </a:r>
          </a:p>
          <a:p>
            <a:pPr marL="1700213" lvl="2">
              <a:lnSpc>
                <a:spcPct val="0"/>
              </a:lnSpc>
            </a:pPr>
            <a:r>
              <a:rPr lang="en-US" sz="2800" dirty="0"/>
              <a:t>then r := </a:t>
            </a:r>
            <a:r>
              <a:rPr lang="en-US" sz="2800" u="sng" dirty="0"/>
              <a:t>??</a:t>
            </a:r>
          </a:p>
          <a:p>
            <a:pPr marL="1700213" lvl="2">
              <a:lnSpc>
                <a:spcPct val="0"/>
              </a:lnSpc>
            </a:pPr>
            <a:r>
              <a:rPr lang="en-US" sz="2800" dirty="0"/>
              <a:t>else l := </a:t>
            </a:r>
            <a:r>
              <a:rPr lang="en-US" sz="2800" u="sng" dirty="0"/>
              <a:t>???</a:t>
            </a:r>
          </a:p>
          <a:p>
            <a:pPr marL="1700213" lvl="2">
              <a:lnSpc>
                <a:spcPct val="0"/>
              </a:lnSpc>
            </a:pPr>
            <a:r>
              <a:rPr lang="en-US" sz="2800" dirty="0"/>
              <a:t>given:</a:t>
            </a:r>
          </a:p>
          <a:p>
            <a:pPr marL="2144713" lvl="3">
              <a:lnSpc>
                <a:spcPct val="0"/>
              </a:lnSpc>
            </a:pPr>
            <a:r>
              <a:rPr lang="en-US" sz="2800" dirty="0"/>
              <a:t>a ≤ b</a:t>
            </a:r>
          </a:p>
          <a:p>
            <a:pPr marL="2144713" lvl="3">
              <a:lnSpc>
                <a:spcPct val="0"/>
              </a:lnSpc>
            </a:pPr>
            <a:r>
              <a:rPr lang="en-US" sz="2800" dirty="0"/>
              <a:t>y[j] ≤ y[j+1]</a:t>
            </a:r>
          </a:p>
          <a:p>
            <a:pPr marL="2144713" lvl="3">
              <a:lnSpc>
                <a:spcPct val="0"/>
              </a:lnSpc>
            </a:pPr>
            <a:r>
              <a:rPr lang="en-US" sz="2800" dirty="0"/>
              <a:t>x=y[</a:t>
            </a:r>
            <a:r>
              <a:rPr lang="en-US" sz="2800" dirty="0" err="1"/>
              <a:t>i</a:t>
            </a:r>
            <a:r>
              <a:rPr lang="en-US" sz="2800" dirty="0"/>
              <a:t>], a ≤ </a:t>
            </a:r>
            <a:r>
              <a:rPr lang="en-US" sz="2800" dirty="0" err="1"/>
              <a:t>i</a:t>
            </a:r>
            <a:r>
              <a:rPr lang="en-US" sz="2800" dirty="0"/>
              <a:t> ≤ b</a:t>
            </a:r>
          </a:p>
          <a:p>
            <a:pPr marL="1700213" lvl="2">
              <a:lnSpc>
                <a:spcPct val="0"/>
              </a:lnSpc>
            </a:pPr>
            <a:r>
              <a:rPr lang="en-US" sz="2800" dirty="0"/>
              <a:t>unbounded integers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1"/>
          <p:cNvSpPr>
            <a:spLocks noChangeArrowheads="1"/>
          </p:cNvSpPr>
          <p:nvPr>
            <p:ph type="title"/>
          </p:nvPr>
        </p:nvSpPr>
        <p:spPr>
          <a:ln/>
        </p:spPr>
        <p:txBody>
          <a:bodyPr/>
          <a:lstStyle/>
          <a:p>
            <a:r>
              <a:rPr lang="en-US"/>
              <a:t>Lambda-Lambda</a:t>
            </a:r>
          </a:p>
        </p:txBody>
      </p:sp>
      <p:sp>
        <p:nvSpPr>
          <p:cNvPr id="541698" name="Rectangle 2"/>
          <p:cNvSpPr>
            <a:spLocks noChangeArrowheads="1"/>
          </p:cNvSpPr>
          <p:nvPr>
            <p:ph type="body" idx="1"/>
          </p:nvPr>
        </p:nvSpPr>
        <p:spPr>
          <a:xfrm>
            <a:off x="1270000" y="2768600"/>
            <a:ext cx="10464800" cy="6883400"/>
          </a:xfrm>
          <a:ln/>
        </p:spPr>
        <p:txBody>
          <a:bodyPr/>
          <a:lstStyle/>
          <a:p>
            <a:pPr marL="889000"/>
            <a:r>
              <a:rPr lang="en-US" dirty="0" err="1">
                <a:cs typeface="Papyrus"/>
              </a:rPr>
              <a:t>λx</a:t>
            </a:r>
            <a:r>
              <a:rPr lang="en-US" dirty="0">
                <a:cs typeface="Papyrus"/>
              </a:rPr>
              <a:t>:α.u[x] ≻</a:t>
            </a:r>
            <a:r>
              <a:rPr lang="en-US" baseline="32000" dirty="0"/>
              <a:t>X</a:t>
            </a:r>
            <a:r>
              <a:rPr lang="en-US" dirty="0">
                <a:cs typeface="Papyrus"/>
              </a:rPr>
              <a:t> </a:t>
            </a:r>
            <a:r>
              <a:rPr lang="en-US" dirty="0" err="1">
                <a:cs typeface="Papyrus"/>
              </a:rPr>
              <a:t>λy</a:t>
            </a:r>
            <a:r>
              <a:rPr lang="en-US" dirty="0">
                <a:cs typeface="Papyrus"/>
              </a:rPr>
              <a:t>:α.w[y]</a:t>
            </a:r>
            <a:endParaRPr lang="en-US" dirty="0"/>
          </a:p>
          <a:p>
            <a:pPr marL="1333500" lvl="1"/>
            <a:r>
              <a:rPr lang="en-US" dirty="0">
                <a:cs typeface="Papyrus"/>
              </a:rPr>
              <a:t>if u[z:α] ≻</a:t>
            </a:r>
            <a:r>
              <a:rPr lang="en-US" baseline="32000" dirty="0"/>
              <a:t>X</a:t>
            </a:r>
            <a:r>
              <a:rPr lang="en-US" baseline="32000" dirty="0">
                <a:solidFill>
                  <a:srgbClr val="CE3B00"/>
                </a:solidFill>
              </a:rPr>
              <a:t> </a:t>
            </a:r>
            <a:r>
              <a:rPr lang="en-US" dirty="0"/>
              <a:t>w[z]</a:t>
            </a:r>
          </a:p>
          <a:p>
            <a:pPr marL="889000"/>
            <a:r>
              <a:rPr lang="en-US" dirty="0">
                <a:cs typeface="Papyrus"/>
              </a:rPr>
              <a:t>s = </a:t>
            </a:r>
            <a:r>
              <a:rPr lang="en-US" dirty="0" err="1">
                <a:cs typeface="Papyrus"/>
              </a:rPr>
              <a:t>λx</a:t>
            </a:r>
            <a:r>
              <a:rPr lang="en-US" dirty="0">
                <a:cs typeface="Papyrus"/>
              </a:rPr>
              <a:t>:α.u[x] ≻</a:t>
            </a:r>
            <a:r>
              <a:rPr lang="en-US" baseline="32000" dirty="0"/>
              <a:t>X</a:t>
            </a:r>
            <a:r>
              <a:rPr lang="en-US" dirty="0">
                <a:cs typeface="Papyrus"/>
              </a:rPr>
              <a:t> </a:t>
            </a:r>
            <a:r>
              <a:rPr lang="en-US" dirty="0" err="1">
                <a:cs typeface="Papyrus"/>
              </a:rPr>
              <a:t>λy</a:t>
            </a:r>
            <a:r>
              <a:rPr lang="en-US" dirty="0">
                <a:cs typeface="Papyrus"/>
              </a:rPr>
              <a:t>:β.w[y]</a:t>
            </a:r>
            <a:endParaRPr lang="en-US" dirty="0"/>
          </a:p>
          <a:p>
            <a:pPr marL="1333500" lvl="1"/>
            <a:r>
              <a:rPr lang="en-US" dirty="0">
                <a:cs typeface="Papyrus"/>
              </a:rPr>
              <a:t>if α ≠ β &amp; s ≻</a:t>
            </a:r>
            <a:r>
              <a:rPr lang="en-US" baseline="32000" dirty="0"/>
              <a:t>X</a:t>
            </a:r>
            <a:r>
              <a:rPr lang="en-US" baseline="32000" dirty="0">
                <a:solidFill>
                  <a:srgbClr val="CE3B00"/>
                </a:solidFill>
              </a:rPr>
              <a:t> </a:t>
            </a:r>
            <a:r>
              <a:rPr lang="en-US" dirty="0">
                <a:cs typeface="Papyrus"/>
              </a:rPr>
              <a:t>w[z:β] </a:t>
            </a:r>
            <a:endParaRPr lang="en-US" dirty="0"/>
          </a:p>
        </p:txBody>
      </p:sp>
    </p:spTree>
  </p:cSld>
  <p:clrMapOvr>
    <a:masterClrMapping/>
  </p:clrMapOvr>
  <p:transition xmlns:p14="http://schemas.microsoft.com/office/powerpoint/2010/main"/>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
          <p:cNvSpPr>
            <a:spLocks noChangeArrowheads="1"/>
          </p:cNvSpPr>
          <p:nvPr>
            <p:ph type="title"/>
          </p:nvPr>
        </p:nvSpPr>
        <p:spPr>
          <a:ln/>
        </p:spPr>
        <p:txBody>
          <a:bodyPr/>
          <a:lstStyle/>
          <a:p>
            <a:r>
              <a:rPr lang="en-US"/>
              <a:t>System T</a:t>
            </a:r>
          </a:p>
        </p:txBody>
      </p:sp>
      <p:sp>
        <p:nvSpPr>
          <p:cNvPr id="542722" name="Rectangle 2"/>
          <p:cNvSpPr>
            <a:spLocks noChangeArrowheads="1"/>
          </p:cNvSpPr>
          <p:nvPr>
            <p:ph type="body" idx="1"/>
          </p:nvPr>
        </p:nvSpPr>
        <p:spPr>
          <a:ln/>
        </p:spPr>
        <p:txBody>
          <a:bodyPr/>
          <a:lstStyle/>
          <a:p>
            <a:pPr marL="889000"/>
            <a:r>
              <a:rPr lang="en-US">
                <a:cs typeface="Zapf Dingbats" charset="0"/>
              </a:rPr>
              <a:t>rec(0,u,F) ➙ u</a:t>
            </a:r>
            <a:endParaRPr lang="en-US"/>
          </a:p>
          <a:p>
            <a:pPr marL="889000"/>
            <a:r>
              <a:rPr lang="en-US">
                <a:cs typeface="Zapf Dingbats" charset="0"/>
              </a:rPr>
              <a:t>rec(s(x),u,F) ➙ @(F,x,rec(x,u,F)))</a:t>
            </a:r>
            <a:endParaRPr lang="en-US"/>
          </a:p>
        </p:txBody>
      </p:sp>
    </p:spTree>
  </p:cSld>
  <p:clrMapOvr>
    <a:masterClrMapping/>
  </p:clrMapOvr>
  <p:transition xmlns:p14="http://schemas.microsoft.com/office/powerpoint/2010/main"/>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
          <p:cNvSpPr>
            <a:spLocks noChangeArrowheads="1"/>
          </p:cNvSpPr>
          <p:nvPr>
            <p:ph type="title"/>
          </p:nvPr>
        </p:nvSpPr>
        <p:spPr>
          <a:ln/>
        </p:spPr>
        <p:txBody>
          <a:bodyPr/>
          <a:lstStyle/>
          <a:p>
            <a:r>
              <a:rPr lang="en-US"/>
              <a:t>Brower Ordinals</a:t>
            </a:r>
          </a:p>
        </p:txBody>
      </p:sp>
      <p:sp>
        <p:nvSpPr>
          <p:cNvPr id="543746" name="Rectangle 2"/>
          <p:cNvSpPr>
            <a:spLocks noChangeArrowheads="1"/>
          </p:cNvSpPr>
          <p:nvPr>
            <p:ph type="body" idx="1"/>
          </p:nvPr>
        </p:nvSpPr>
        <p:spPr>
          <a:xfrm>
            <a:off x="1270000" y="2768600"/>
            <a:ext cx="10464800" cy="6807200"/>
          </a:xfrm>
          <a:ln/>
        </p:spPr>
        <p:txBody>
          <a:bodyPr/>
          <a:lstStyle/>
          <a:p>
            <a:pPr marL="889000"/>
            <a:r>
              <a:rPr lang="en-US">
                <a:cs typeface="Zapf Dingbats" charset="0"/>
              </a:rPr>
              <a:t>rec(0,U,V,W) ➙ U</a:t>
            </a:r>
            <a:endParaRPr lang="en-US"/>
          </a:p>
          <a:p>
            <a:pPr marL="889000"/>
            <a:r>
              <a:rPr lang="en-US">
                <a:cs typeface="Zapf Dingbats" charset="0"/>
              </a:rPr>
              <a:t>rec(s(X),U,V,W) ➙ @(V,X,rec(X,U,V,W))</a:t>
            </a:r>
            <a:endParaRPr lang="en-US"/>
          </a:p>
          <a:p>
            <a:pPr marL="889000"/>
            <a:r>
              <a:rPr lang="en-US">
                <a:cs typeface="Zapf Dingbats" charset="0"/>
              </a:rPr>
              <a:t>rec(lim(F ), U, V, W ) ➙                               @(W, F, λn.rec(@(F, n), U, V, W ))</a:t>
            </a:r>
            <a:endParaRPr lang="en-US"/>
          </a:p>
          <a:p>
            <a:pPr marL="889000"/>
            <a:endParaRPr lang="en-US"/>
          </a:p>
          <a:p>
            <a:pPr marL="889000" algn="r"/>
            <a:r>
              <a:rPr lang="en-US"/>
              <a:t>a little more needed</a:t>
            </a:r>
          </a:p>
        </p:txBody>
      </p:sp>
    </p:spTree>
  </p:cSld>
  <p:clrMapOvr>
    <a:masterClrMapping/>
  </p:clrMapOvr>
  <p:transition xmlns:p14="http://schemas.microsoft.com/office/powerpoint/2010/mai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1"/>
          <p:cNvSpPr>
            <a:spLocks noChangeArrowheads="1"/>
          </p:cNvSpPr>
          <p:nvPr>
            <p:ph type="title"/>
          </p:nvPr>
        </p:nvSpPr>
        <p:spPr>
          <a:ln/>
        </p:spPr>
        <p:txBody>
          <a:bodyPr/>
          <a:lstStyle/>
          <a:p>
            <a:r>
              <a:rPr lang="en-US"/>
              <a:t>Termination</a:t>
            </a:r>
          </a:p>
        </p:txBody>
      </p:sp>
      <p:sp>
        <p:nvSpPr>
          <p:cNvPr id="544770" name="Rectangle 2"/>
          <p:cNvSpPr>
            <a:spLocks noChangeArrowheads="1"/>
          </p:cNvSpPr>
          <p:nvPr>
            <p:ph type="body" idx="1"/>
          </p:nvPr>
        </p:nvSpPr>
        <p:spPr>
          <a:ln/>
        </p:spPr>
        <p:txBody>
          <a:bodyPr/>
          <a:lstStyle/>
          <a:p>
            <a:r>
              <a:rPr lang="en-US"/>
              <a:t>14. Terminate</a:t>
            </a:r>
          </a:p>
        </p:txBody>
      </p:sp>
    </p:spTree>
  </p:cSld>
  <p:clrMapOvr>
    <a:masterClrMapping/>
  </p:clrMapOvr>
  <p:transition xmlns:p14="http://schemas.microsoft.com/office/powerpoint/2010/main"/>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
          <p:cNvSpPr>
            <a:spLocks noChangeArrowheads="1"/>
          </p:cNvSpPr>
          <p:nvPr>
            <p:ph type="title"/>
          </p:nvPr>
        </p:nvSpPr>
        <p:spPr>
          <a:ln/>
        </p:spPr>
        <p:txBody>
          <a:bodyPr/>
          <a:lstStyle/>
          <a:p>
            <a:pPr marL="544513" indent="-487363">
              <a:lnSpc>
                <a:spcPct val="90000"/>
              </a:lnSpc>
            </a:pPr>
            <a:r>
              <a:rPr lang="en-US" sz="9600">
                <a:latin typeface="Symbol" charset="0"/>
                <a:cs typeface="Symbol" charset="0"/>
                <a:sym typeface="Symbol" charset="0"/>
              </a:rPr>
              <a:t>ε</a:t>
            </a:r>
            <a:r>
              <a:rPr lang="en-US" sz="6400" baseline="-16000"/>
              <a:t>0</a:t>
            </a:r>
          </a:p>
        </p:txBody>
      </p:sp>
      <p:sp>
        <p:nvSpPr>
          <p:cNvPr id="545794" name="Rectangle 2"/>
          <p:cNvSpPr>
            <a:spLocks noChangeArrowheads="1"/>
          </p:cNvSpPr>
          <p:nvPr>
            <p:ph type="body" idx="1"/>
          </p:nvPr>
        </p:nvSpPr>
        <p:spPr>
          <a:ln/>
        </p:spPr>
        <p:txBody>
          <a:bodyPr/>
          <a:lstStyle/>
          <a:p>
            <a:pPr marL="889000"/>
            <a:r>
              <a:rPr lang="en-US"/>
              <a:t>0, 1, 2, ..., </a:t>
            </a:r>
            <a:r>
              <a:rPr lang="en-US">
                <a:latin typeface="Symbol" charset="0"/>
                <a:cs typeface="Symbol" charset="0"/>
                <a:sym typeface="Symbol" charset="0"/>
              </a:rPr>
              <a:t>ω</a:t>
            </a:r>
            <a:r>
              <a:rPr lang="en-US"/>
              <a:t>, </a:t>
            </a:r>
            <a:r>
              <a:rPr lang="en-US">
                <a:latin typeface="Symbol" charset="0"/>
                <a:cs typeface="Symbol" charset="0"/>
                <a:sym typeface="Symbol" charset="0"/>
              </a:rPr>
              <a:t>ω</a:t>
            </a:r>
            <a:r>
              <a:rPr lang="en-US"/>
              <a:t>+1, </a:t>
            </a:r>
            <a:r>
              <a:rPr lang="en-US">
                <a:latin typeface="Symbol" charset="0"/>
                <a:cs typeface="Symbol" charset="0"/>
                <a:sym typeface="Symbol" charset="0"/>
              </a:rPr>
              <a:t>ω</a:t>
            </a:r>
            <a:r>
              <a:rPr lang="en-US"/>
              <a:t>+2, ..., </a:t>
            </a:r>
            <a:r>
              <a:rPr lang="en-US">
                <a:latin typeface="Symbol" charset="0"/>
                <a:cs typeface="Symbol" charset="0"/>
                <a:sym typeface="Symbol" charset="0"/>
              </a:rPr>
              <a:t>ω</a:t>
            </a:r>
            <a:r>
              <a:rPr lang="en-US"/>
              <a:t>2, </a:t>
            </a:r>
            <a:r>
              <a:rPr lang="en-US">
                <a:latin typeface="Symbol" charset="0"/>
                <a:cs typeface="Symbol" charset="0"/>
                <a:sym typeface="Symbol" charset="0"/>
              </a:rPr>
              <a:t>ω</a:t>
            </a:r>
            <a:r>
              <a:rPr lang="en-US"/>
              <a:t>2+1, ..., </a:t>
            </a:r>
            <a:r>
              <a:rPr lang="en-US">
                <a:latin typeface="Symbol" charset="0"/>
                <a:cs typeface="Symbol" charset="0"/>
                <a:sym typeface="Symbol" charset="0"/>
              </a:rPr>
              <a:t>ω</a:t>
            </a:r>
            <a:r>
              <a:rPr lang="en-US"/>
              <a:t>3, ..., </a:t>
            </a:r>
            <a:r>
              <a:rPr lang="en-US">
                <a:latin typeface="Symbol" charset="0"/>
                <a:cs typeface="Symbol" charset="0"/>
                <a:sym typeface="Symbol" charset="0"/>
              </a:rPr>
              <a:t>ω</a:t>
            </a:r>
            <a:r>
              <a:rPr lang="en-US" baseline="30000"/>
              <a:t>2</a:t>
            </a:r>
            <a:r>
              <a:rPr lang="en-US"/>
              <a:t>, ..., </a:t>
            </a:r>
            <a:r>
              <a:rPr lang="en-US">
                <a:latin typeface="Symbol" charset="0"/>
                <a:cs typeface="Symbol" charset="0"/>
                <a:sym typeface="Symbol" charset="0"/>
              </a:rPr>
              <a:t>ω</a:t>
            </a:r>
            <a:r>
              <a:rPr lang="en-US" baseline="30000"/>
              <a:t>2</a:t>
            </a:r>
            <a:r>
              <a:rPr lang="en-US"/>
              <a:t>+</a:t>
            </a:r>
            <a:r>
              <a:rPr lang="en-US">
                <a:latin typeface="Symbol" charset="0"/>
                <a:cs typeface="Symbol" charset="0"/>
                <a:sym typeface="Symbol" charset="0"/>
              </a:rPr>
              <a:t>ω</a:t>
            </a:r>
            <a:r>
              <a:rPr lang="en-US"/>
              <a:t>2+3, ..., </a:t>
            </a:r>
            <a:r>
              <a:rPr lang="en-US">
                <a:latin typeface="Symbol" charset="0"/>
                <a:cs typeface="Symbol" charset="0"/>
                <a:sym typeface="Symbol" charset="0"/>
              </a:rPr>
              <a:t>ω</a:t>
            </a:r>
            <a:r>
              <a:rPr lang="en-US" baseline="30000"/>
              <a:t>3</a:t>
            </a:r>
            <a:r>
              <a:rPr lang="en-US"/>
              <a:t>, ..., </a:t>
            </a:r>
            <a:r>
              <a:rPr lang="en-US">
                <a:latin typeface="Symbol" charset="0"/>
                <a:cs typeface="Symbol" charset="0"/>
                <a:sym typeface="Symbol" charset="0"/>
              </a:rPr>
              <a:t>ω</a:t>
            </a:r>
            <a:r>
              <a:rPr lang="en-US" baseline="30000">
                <a:latin typeface="Symbol" charset="0"/>
                <a:cs typeface="Symbol" charset="0"/>
                <a:sym typeface="Symbol" charset="0"/>
              </a:rPr>
              <a:t>ω</a:t>
            </a:r>
            <a:r>
              <a:rPr lang="en-US"/>
              <a:t>, ..., </a:t>
            </a:r>
            <a:r>
              <a:rPr lang="en-US">
                <a:latin typeface="Symbol" charset="0"/>
                <a:cs typeface="Symbol" charset="0"/>
                <a:sym typeface="Symbol" charset="0"/>
              </a:rPr>
              <a:t>ω</a:t>
            </a:r>
            <a:r>
              <a:rPr lang="en-US" baseline="30000">
                <a:latin typeface="Symbol" charset="0"/>
                <a:cs typeface="Symbol" charset="0"/>
                <a:sym typeface="Symbol" charset="0"/>
              </a:rPr>
              <a:t>ω</a:t>
            </a:r>
            <a:r>
              <a:rPr lang="en-US" baseline="41000">
                <a:latin typeface="Symbol" charset="0"/>
                <a:cs typeface="Symbol" charset="0"/>
                <a:sym typeface="Symbol" charset="0"/>
              </a:rPr>
              <a:t>ω</a:t>
            </a:r>
            <a:r>
              <a:rPr lang="en-US"/>
              <a:t>, ...</a:t>
            </a:r>
          </a:p>
        </p:txBody>
      </p:sp>
    </p:spTree>
  </p:cSld>
  <p:clrMapOvr>
    <a:masterClrMapping/>
  </p:clrMapOvr>
  <p:transition xmlns:p14="http://schemas.microsoft.com/office/powerpoint/2010/main"/>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
          <p:cNvSpPr>
            <a:spLocks noChangeArrowheads="1"/>
          </p:cNvSpPr>
          <p:nvPr>
            <p:ph type="title"/>
          </p:nvPr>
        </p:nvSpPr>
        <p:spPr>
          <a:ln/>
        </p:spPr>
        <p:txBody>
          <a:bodyPr/>
          <a:lstStyle/>
          <a:p>
            <a:r>
              <a:rPr lang="en-US"/>
              <a:t>Ordinal Indexing</a:t>
            </a:r>
          </a:p>
        </p:txBody>
      </p:sp>
      <p:sp>
        <p:nvSpPr>
          <p:cNvPr id="546818" name="Rectangle 2"/>
          <p:cNvSpPr>
            <a:spLocks noChangeArrowheads="1"/>
          </p:cNvSpPr>
          <p:nvPr>
            <p:ph type="body" idx="1"/>
          </p:nvPr>
        </p:nvSpPr>
        <p:spPr>
          <a:ln/>
        </p:spPr>
        <p:txBody>
          <a:bodyPr/>
          <a:lstStyle/>
          <a:p>
            <a:pPr marL="889000"/>
            <a:r>
              <a:rPr lang="en-US" dirty="0"/>
              <a:t>f</a:t>
            </a:r>
            <a:r>
              <a:rPr lang="en-US" baseline="-6000" dirty="0"/>
              <a:t>0</a:t>
            </a:r>
            <a:r>
              <a:rPr lang="en-US" dirty="0"/>
              <a:t>, ..., f</a:t>
            </a:r>
            <a:r>
              <a:rPr lang="en-US" baseline="-6000" dirty="0"/>
              <a:t>100</a:t>
            </a:r>
            <a:r>
              <a:rPr lang="en-US" dirty="0"/>
              <a:t>, ..., </a:t>
            </a:r>
            <a:r>
              <a:rPr lang="en-US" dirty="0" err="1"/>
              <a:t>f</a:t>
            </a:r>
            <a:r>
              <a:rPr lang="en-US" baseline="-6000" dirty="0" err="1">
                <a:cs typeface="Papyrus"/>
              </a:rPr>
              <a:t>ω</a:t>
            </a:r>
            <a:r>
              <a:rPr lang="en-US" dirty="0"/>
              <a:t>, ..., f</a:t>
            </a:r>
            <a:r>
              <a:rPr lang="en-US" baseline="-6000" dirty="0">
                <a:cs typeface="Papyrus"/>
              </a:rPr>
              <a:t>ω2</a:t>
            </a:r>
            <a:r>
              <a:rPr lang="en-US" dirty="0"/>
              <a:t>, ..., f</a:t>
            </a:r>
            <a:r>
              <a:rPr lang="en-US" baseline="-6000" dirty="0">
                <a:cs typeface="Papyrus"/>
              </a:rPr>
              <a:t>ε0</a:t>
            </a:r>
            <a:r>
              <a:rPr lang="en-US" dirty="0"/>
              <a:t>, ....</a:t>
            </a:r>
          </a:p>
        </p:txBody>
      </p:sp>
    </p:spTree>
  </p:cSld>
  <p:clrMapOvr>
    <a:masterClrMapping/>
  </p:clrMapOvr>
  <p:transition xmlns:p14="http://schemas.microsoft.com/office/powerpoint/2010/main"/>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1"/>
          <p:cNvSpPr>
            <a:spLocks noChangeArrowheads="1"/>
          </p:cNvSpPr>
          <p:nvPr>
            <p:ph type="title"/>
          </p:nvPr>
        </p:nvSpPr>
        <p:spPr>
          <a:xfrm>
            <a:off x="-990600" y="-279400"/>
            <a:ext cx="10464800" cy="2438400"/>
          </a:xfrm>
          <a:ln/>
        </p:spPr>
        <p:txBody>
          <a:bodyPr/>
          <a:lstStyle/>
          <a:p>
            <a:r>
              <a:rPr lang="en-US"/>
              <a:t>Defenestration</a:t>
            </a:r>
          </a:p>
        </p:txBody>
      </p:sp>
      <p:sp>
        <p:nvSpPr>
          <p:cNvPr id="547842" name="Rectangle 2"/>
          <p:cNvSpPr>
            <a:spLocks noChangeArrowheads="1"/>
          </p:cNvSpPr>
          <p:nvPr>
            <p:ph type="body" idx="1"/>
          </p:nvPr>
        </p:nvSpPr>
        <p:spPr>
          <a:ln/>
        </p:spPr>
        <p:txBody>
          <a:bodyPr/>
          <a:lstStyle/>
          <a:p>
            <a:pPr marL="889000"/>
            <a:endParaRPr lang="en-US"/>
          </a:p>
        </p:txBody>
      </p:sp>
      <p:pic>
        <p:nvPicPr>
          <p:cNvPr id="547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475" y="1308100"/>
            <a:ext cx="6550025" cy="820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1"/>
          <p:cNvSpPr>
            <a:spLocks noChangeArrowheads="1"/>
          </p:cNvSpPr>
          <p:nvPr>
            <p:ph type="title"/>
          </p:nvPr>
        </p:nvSpPr>
        <p:spPr>
          <a:xfrm>
            <a:off x="5702300" y="5753100"/>
            <a:ext cx="10464800" cy="5422900"/>
          </a:xfrm>
          <a:ln/>
        </p:spPr>
        <p:txBody>
          <a:bodyPr/>
          <a:lstStyle/>
          <a:p>
            <a:r>
              <a:rPr lang="en-US" sz="6400"/>
              <a:t>Graduate</a:t>
            </a:r>
            <a:br>
              <a:rPr lang="en-US" sz="6400"/>
            </a:br>
            <a:r>
              <a:rPr lang="en-US" sz="6400"/>
              <a:t>Students</a:t>
            </a:r>
          </a:p>
        </p:txBody>
      </p:sp>
      <p:pic>
        <p:nvPicPr>
          <p:cNvPr id="548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968500"/>
            <a:ext cx="7980363" cy="730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88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550" y="-88900"/>
            <a:ext cx="33020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
          <p:cNvSpPr>
            <a:spLocks noChangeArrowheads="1"/>
          </p:cNvSpPr>
          <p:nvPr>
            <p:ph type="title"/>
          </p:nvPr>
        </p:nvSpPr>
        <p:spPr>
          <a:ln/>
        </p:spPr>
        <p:txBody>
          <a:bodyPr/>
          <a:lstStyle/>
          <a:p>
            <a:r>
              <a:rPr lang="ja-JP" altLang="en-US" dirty="0">
                <a:latin typeface="Papyrus"/>
              </a:rPr>
              <a:t>“</a:t>
            </a:r>
            <a:r>
              <a:rPr lang="en-US" dirty="0"/>
              <a:t>Binary</a:t>
            </a:r>
            <a:r>
              <a:rPr lang="ja-JP" altLang="en-US" dirty="0">
                <a:latin typeface="Papyrus"/>
              </a:rPr>
              <a:t>”</a:t>
            </a:r>
            <a:r>
              <a:rPr lang="en-US" dirty="0"/>
              <a:t> Search</a:t>
            </a:r>
          </a:p>
        </p:txBody>
      </p:sp>
      <p:sp>
        <p:nvSpPr>
          <p:cNvPr id="549890" name="Rectangle 2"/>
          <p:cNvSpPr>
            <a:spLocks noChangeArrowheads="1"/>
          </p:cNvSpPr>
          <p:nvPr>
            <p:ph type="body" idx="1"/>
          </p:nvPr>
        </p:nvSpPr>
        <p:spPr>
          <a:ln/>
        </p:spPr>
        <p:txBody>
          <a:bodyPr/>
          <a:lstStyle/>
          <a:p>
            <a:r>
              <a:rPr lang="en-US"/>
              <a:t>          1</a:t>
            </a:r>
          </a:p>
          <a:p>
            <a:endParaRPr lang="en-US"/>
          </a:p>
          <a:p>
            <a:r>
              <a:rPr lang="en-US"/>
              <a:t>p     </a:t>
            </a:r>
          </a:p>
          <a:p>
            <a:endParaRPr lang="en-US"/>
          </a:p>
          <a:p>
            <a:r>
              <a:rPr lang="en-US"/>
              <a:t>         0</a:t>
            </a:r>
          </a:p>
        </p:txBody>
      </p:sp>
      <p:sp>
        <p:nvSpPr>
          <p:cNvPr id="549891" name="Line 3"/>
          <p:cNvSpPr>
            <a:spLocks noChangeShapeType="1"/>
          </p:cNvSpPr>
          <p:nvPr/>
        </p:nvSpPr>
        <p:spPr bwMode="auto">
          <a:xfrm rot="10800000" flipH="1">
            <a:off x="4222750" y="7805738"/>
            <a:ext cx="4446588" cy="22225"/>
          </a:xfrm>
          <a:prstGeom prst="line">
            <a:avLst/>
          </a:prstGeom>
          <a:noFill/>
          <a:ln w="1143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9892" name="Line 4"/>
          <p:cNvSpPr>
            <a:spLocks noChangeShapeType="1"/>
          </p:cNvSpPr>
          <p:nvPr/>
        </p:nvSpPr>
        <p:spPr bwMode="auto">
          <a:xfrm>
            <a:off x="8667750" y="3175000"/>
            <a:ext cx="58738" cy="4684713"/>
          </a:xfrm>
          <a:prstGeom prst="line">
            <a:avLst/>
          </a:prstGeom>
          <a:noFill/>
          <a:ln w="1143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9893" name="Line 5"/>
          <p:cNvSpPr>
            <a:spLocks noChangeShapeType="1"/>
          </p:cNvSpPr>
          <p:nvPr/>
        </p:nvSpPr>
        <p:spPr bwMode="auto">
          <a:xfrm rot="10800000" flipH="1">
            <a:off x="8610600" y="3225800"/>
            <a:ext cx="4446588" cy="20638"/>
          </a:xfrm>
          <a:prstGeom prst="line">
            <a:avLst/>
          </a:prstGeom>
          <a:noFill/>
          <a:ln w="1143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9894" name="Rectangle 6"/>
          <p:cNvSpPr>
            <a:spLocks/>
          </p:cNvSpPr>
          <p:nvPr/>
        </p:nvSpPr>
        <p:spPr bwMode="auto">
          <a:xfrm>
            <a:off x="3997325" y="8312150"/>
            <a:ext cx="4991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a:solidFill>
                  <a:schemeClr val="tx1"/>
                </a:solidFill>
                <a:latin typeface="Papyrus" charset="0"/>
                <a:ea typeface="ＭＳ Ｐゴシック" charset="0"/>
                <a:cs typeface="Papyrus" charset="0"/>
                <a:sym typeface="Papyrus" charset="0"/>
              </a:rPr>
              <a:t>0 1 2 3                           z</a:t>
            </a:r>
          </a:p>
        </p:txBody>
      </p:sp>
    </p:spTree>
  </p:cSld>
  <p:clrMapOvr>
    <a:masterClrMapping/>
  </p:clrMapOvr>
  <p:transition xmlns:p14="http://schemas.microsoft.com/office/powerpoint/2010/main"/>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1"/>
          <p:cNvSpPr>
            <a:spLocks noChangeArrowheads="1"/>
          </p:cNvSpPr>
          <p:nvPr>
            <p:ph type="title"/>
          </p:nvPr>
        </p:nvSpPr>
        <p:spPr>
          <a:ln/>
        </p:spPr>
        <p:txBody>
          <a:bodyPr/>
          <a:lstStyle/>
          <a:p>
            <a:r>
              <a:rPr lang="en-US"/>
              <a:t>Unbounded Search</a:t>
            </a:r>
          </a:p>
        </p:txBody>
      </p:sp>
      <p:sp>
        <p:nvSpPr>
          <p:cNvPr id="550914" name="Rectangle 2"/>
          <p:cNvSpPr>
            <a:spLocks noChangeArrowheads="1"/>
          </p:cNvSpPr>
          <p:nvPr>
            <p:ph type="body" idx="1"/>
          </p:nvPr>
        </p:nvSpPr>
        <p:spPr>
          <a:xfrm>
            <a:off x="1270000" y="-304800"/>
            <a:ext cx="10464800" cy="12103100"/>
          </a:xfrm>
          <a:ln/>
        </p:spPr>
        <p:txBody>
          <a:bodyPr/>
          <a:lstStyle/>
          <a:p>
            <a:pPr marL="889000"/>
            <a:r>
              <a:rPr lang="en-US"/>
              <a:t>Cost c(z): number of  queries p(i) when answer is z</a:t>
            </a:r>
          </a:p>
          <a:p>
            <a:pPr marL="889000"/>
            <a:r>
              <a:rPr lang="en-US"/>
              <a:t>There is a transfinite sequence of algorithms, each dramatically better than its predecessor.</a:t>
            </a:r>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ph type="title"/>
          </p:nvPr>
        </p:nvSpPr>
        <p:spPr>
          <a:xfrm>
            <a:off x="0" y="254000"/>
            <a:ext cx="13004800" cy="2438400"/>
          </a:xfrm>
          <a:ln/>
        </p:spPr>
        <p:txBody>
          <a:bodyPr/>
          <a:lstStyle/>
          <a:p>
            <a:r>
              <a:rPr lang="en-US" dirty="0"/>
              <a:t>Binary Search (x=y[l])</a:t>
            </a:r>
          </a:p>
        </p:txBody>
      </p:sp>
      <p:sp>
        <p:nvSpPr>
          <p:cNvPr id="72706" name="Rectangle 2"/>
          <p:cNvSpPr>
            <a:spLocks noChangeArrowheads="1"/>
          </p:cNvSpPr>
          <p:nvPr>
            <p:ph type="body" idx="1"/>
          </p:nvPr>
        </p:nvSpPr>
        <p:spPr>
          <a:xfrm>
            <a:off x="635000" y="2146300"/>
            <a:ext cx="11734800" cy="7353300"/>
          </a:xfrm>
          <a:ln/>
        </p:spPr>
        <p:txBody>
          <a:bodyPr/>
          <a:lstStyle/>
          <a:p>
            <a:pPr marL="811213">
              <a:spcBef>
                <a:spcPts val="200"/>
              </a:spcBef>
            </a:pPr>
            <a:r>
              <a:rPr lang="en-US" dirty="0"/>
              <a:t>l := a</a:t>
            </a:r>
          </a:p>
          <a:p>
            <a:pPr marL="811213">
              <a:spcBef>
                <a:spcPts val="200"/>
              </a:spcBef>
            </a:pPr>
            <a:r>
              <a:rPr lang="en-US" dirty="0"/>
              <a:t>r := b</a:t>
            </a:r>
          </a:p>
          <a:p>
            <a:pPr marL="811213">
              <a:spcBef>
                <a:spcPts val="200"/>
              </a:spcBef>
            </a:pPr>
            <a:r>
              <a:rPr lang="en-US" dirty="0"/>
              <a:t>loop until l=r</a:t>
            </a:r>
          </a:p>
          <a:p>
            <a:pPr marL="1255713" lvl="1">
              <a:spcBef>
                <a:spcPts val="200"/>
              </a:spcBef>
            </a:pPr>
            <a:r>
              <a:rPr lang="en-US" dirty="0"/>
              <a:t>m := [(</a:t>
            </a:r>
            <a:r>
              <a:rPr lang="en-US" dirty="0" err="1"/>
              <a:t>l+r</a:t>
            </a:r>
            <a:r>
              <a:rPr lang="en-US" dirty="0"/>
              <a:t>)÷2]</a:t>
            </a:r>
          </a:p>
          <a:p>
            <a:pPr marL="1255713" lvl="1">
              <a:spcBef>
                <a:spcPts val="200"/>
              </a:spcBef>
            </a:pPr>
            <a:r>
              <a:rPr lang="en-US" dirty="0"/>
              <a:t>if y[m] ≥ x</a:t>
            </a:r>
          </a:p>
          <a:p>
            <a:pPr marL="1700213" lvl="2">
              <a:spcBef>
                <a:spcPts val="200"/>
              </a:spcBef>
            </a:pPr>
            <a:r>
              <a:rPr lang="en-US" dirty="0"/>
              <a:t>then r := </a:t>
            </a:r>
            <a:r>
              <a:rPr lang="en-US" u="sng" dirty="0"/>
              <a:t>m</a:t>
            </a:r>
          </a:p>
          <a:p>
            <a:pPr marL="1700213" lvl="2">
              <a:spcBef>
                <a:spcPts val="200"/>
              </a:spcBef>
            </a:pPr>
            <a:r>
              <a:rPr lang="en-US" dirty="0"/>
              <a:t>else l := </a:t>
            </a:r>
            <a:r>
              <a:rPr lang="en-US" u="sng" dirty="0"/>
              <a:t>m+1</a:t>
            </a:r>
          </a:p>
          <a:p>
            <a:pPr marL="1700213" lvl="2">
              <a:spcBef>
                <a:spcPts val="200"/>
              </a:spcBef>
            </a:pPr>
            <a:r>
              <a:rPr lang="en-US" dirty="0"/>
              <a:t>given:</a:t>
            </a:r>
          </a:p>
          <a:p>
            <a:pPr marL="2144713" lvl="3">
              <a:lnSpc>
                <a:spcPct val="70000"/>
              </a:lnSpc>
              <a:spcBef>
                <a:spcPts val="200"/>
              </a:spcBef>
            </a:pPr>
            <a:r>
              <a:rPr lang="en-US" dirty="0"/>
              <a:t>a ≤ b</a:t>
            </a:r>
          </a:p>
          <a:p>
            <a:pPr marL="2144713" lvl="3">
              <a:lnSpc>
                <a:spcPct val="70000"/>
              </a:lnSpc>
              <a:spcBef>
                <a:spcPts val="200"/>
              </a:spcBef>
            </a:pPr>
            <a:r>
              <a:rPr lang="en-US" dirty="0"/>
              <a:t>y[j] ≤ y[j+1]</a:t>
            </a:r>
          </a:p>
          <a:p>
            <a:pPr marL="2144713" lvl="3">
              <a:lnSpc>
                <a:spcPct val="70000"/>
              </a:lnSpc>
              <a:spcBef>
                <a:spcPts val="200"/>
              </a:spcBef>
            </a:pPr>
            <a:r>
              <a:rPr lang="en-US" dirty="0"/>
              <a:t>x=y[</a:t>
            </a:r>
            <a:r>
              <a:rPr lang="en-US" dirty="0" err="1"/>
              <a:t>i</a:t>
            </a:r>
            <a:r>
              <a:rPr lang="en-US" dirty="0"/>
              <a:t>], a ≤ </a:t>
            </a:r>
            <a:r>
              <a:rPr lang="en-US" dirty="0" err="1"/>
              <a:t>i</a:t>
            </a:r>
            <a:r>
              <a:rPr lang="en-US" dirty="0"/>
              <a:t> ≤ b</a:t>
            </a:r>
          </a:p>
          <a:p>
            <a:pPr marL="1700213" lvl="2">
              <a:lnSpc>
                <a:spcPct val="70000"/>
              </a:lnSpc>
              <a:spcBef>
                <a:spcPts val="200"/>
              </a:spcBef>
            </a:pPr>
            <a:r>
              <a:rPr lang="en-US" dirty="0"/>
              <a:t>unbounded integers</a:t>
            </a:r>
          </a:p>
          <a:p>
            <a:pPr marL="1700213" lvl="2">
              <a:lnSpc>
                <a:spcPct val="70000"/>
              </a:lnSpc>
              <a:spcBef>
                <a:spcPts val="200"/>
              </a:spcBef>
            </a:pPr>
            <a:r>
              <a:rPr lang="en-US" dirty="0"/>
              <a:t>invariants:</a:t>
            </a:r>
          </a:p>
          <a:p>
            <a:pPr marL="2144713" lvl="3">
              <a:lnSpc>
                <a:spcPct val="70000"/>
              </a:lnSpc>
              <a:spcBef>
                <a:spcPts val="200"/>
              </a:spcBef>
            </a:pPr>
            <a:r>
              <a:rPr lang="en-US" dirty="0"/>
              <a:t>a ≤ l ≤ r ≤ b</a:t>
            </a:r>
          </a:p>
          <a:p>
            <a:pPr marL="2144713" lvl="3">
              <a:lnSpc>
                <a:spcPct val="70000"/>
              </a:lnSpc>
              <a:spcBef>
                <a:spcPts val="200"/>
              </a:spcBef>
            </a:pPr>
            <a:r>
              <a:rPr lang="en-US" dirty="0"/>
              <a:t>y[l] ≤ x ≤ y[r]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
          <p:cNvSpPr>
            <a:spLocks noChangeArrowheads="1"/>
          </p:cNvSpPr>
          <p:nvPr>
            <p:ph type="title"/>
          </p:nvPr>
        </p:nvSpPr>
        <p:spPr>
          <a:ln/>
        </p:spPr>
        <p:txBody>
          <a:bodyPr/>
          <a:lstStyle/>
          <a:p>
            <a:endParaRPr lang="en-US"/>
          </a:p>
        </p:txBody>
      </p:sp>
      <p:sp>
        <p:nvSpPr>
          <p:cNvPr id="551938" name="Rectangle 2"/>
          <p:cNvSpPr>
            <a:spLocks noChangeArrowheads="1"/>
          </p:cNvSpPr>
          <p:nvPr>
            <p:ph type="body" idx="1"/>
          </p:nvPr>
        </p:nvSpPr>
        <p:spPr>
          <a:ln/>
        </p:spPr>
        <p:txBody>
          <a:bodyPr/>
          <a:lstStyle/>
          <a:p>
            <a:pPr marL="889000"/>
            <a:endParaRPr lang="en-US"/>
          </a:p>
        </p:txBody>
      </p:sp>
      <p:pic>
        <p:nvPicPr>
          <p:cNvPr id="551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38100"/>
            <a:ext cx="10013950" cy="254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1"/>
          <p:cNvSpPr>
            <a:spLocks noChangeArrowheads="1"/>
          </p:cNvSpPr>
          <p:nvPr>
            <p:ph type="title"/>
          </p:nvPr>
        </p:nvSpPr>
        <p:spPr>
          <a:ln/>
        </p:spPr>
        <p:txBody>
          <a:bodyPr/>
          <a:lstStyle/>
          <a:p>
            <a:endParaRPr lang="en-US"/>
          </a:p>
        </p:txBody>
      </p:sp>
      <p:sp>
        <p:nvSpPr>
          <p:cNvPr id="552962" name="Rectangle 2"/>
          <p:cNvSpPr>
            <a:spLocks noChangeArrowheads="1"/>
          </p:cNvSpPr>
          <p:nvPr>
            <p:ph type="body" idx="1"/>
          </p:nvPr>
        </p:nvSpPr>
        <p:spPr>
          <a:ln/>
        </p:spPr>
        <p:txBody>
          <a:bodyPr/>
          <a:lstStyle/>
          <a:p>
            <a:pPr marL="889000"/>
            <a:endParaRPr lang="en-US"/>
          </a:p>
        </p:txBody>
      </p:sp>
      <p:pic>
        <p:nvPicPr>
          <p:cNvPr id="552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1811000"/>
            <a:ext cx="10013950" cy="254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
          <p:cNvSpPr>
            <a:spLocks noChangeArrowheads="1"/>
          </p:cNvSpPr>
          <p:nvPr>
            <p:ph type="title"/>
          </p:nvPr>
        </p:nvSpPr>
        <p:spPr>
          <a:ln/>
        </p:spPr>
        <p:txBody>
          <a:bodyPr/>
          <a:lstStyle/>
          <a:p>
            <a:r>
              <a:rPr lang="en-US"/>
              <a:t>Iterated Ackermann</a:t>
            </a:r>
          </a:p>
        </p:txBody>
      </p:sp>
      <p:sp>
        <p:nvSpPr>
          <p:cNvPr id="553986" name="Rectangle 2"/>
          <p:cNvSpPr>
            <a:spLocks noChangeArrowheads="1"/>
          </p:cNvSpPr>
          <p:nvPr>
            <p:ph type="body" idx="1"/>
          </p:nvPr>
        </p:nvSpPr>
        <p:spPr>
          <a:xfrm>
            <a:off x="1270000" y="2768600"/>
            <a:ext cx="10464800" cy="6731000"/>
          </a:xfrm>
          <a:ln/>
        </p:spPr>
        <p:txBody>
          <a:bodyPr/>
          <a:lstStyle/>
          <a:p>
            <a:pPr marL="889000"/>
            <a:r>
              <a:rPr lang="en-US"/>
              <a:t>A</a:t>
            </a:r>
            <a:r>
              <a:rPr lang="en-US" sz="4100" baseline="-6000"/>
              <a:t>1</a:t>
            </a:r>
            <a:r>
              <a:rPr lang="en-US"/>
              <a:t>(n) := A(n,n)</a:t>
            </a:r>
          </a:p>
          <a:p>
            <a:pPr marL="889000"/>
            <a:r>
              <a:rPr lang="en-US"/>
              <a:t>A</a:t>
            </a:r>
            <a:r>
              <a:rPr lang="en-US" sz="4100" baseline="-6000"/>
              <a:t>2</a:t>
            </a:r>
            <a:r>
              <a:rPr lang="en-US"/>
              <a:t>(n) := A</a:t>
            </a:r>
            <a:r>
              <a:rPr lang="en-US" sz="4100" baseline="-6000"/>
              <a:t>1</a:t>
            </a:r>
            <a:r>
              <a:rPr lang="en-US"/>
              <a:t>(n) = A</a:t>
            </a:r>
            <a:r>
              <a:rPr lang="en-US" sz="4100" baseline="-6000"/>
              <a:t>1</a:t>
            </a:r>
            <a:r>
              <a:rPr lang="en-US"/>
              <a:t>(A</a:t>
            </a:r>
            <a:r>
              <a:rPr lang="en-US" sz="4100" baseline="-6000"/>
              <a:t>1</a:t>
            </a:r>
            <a:r>
              <a:rPr lang="en-US"/>
              <a:t>(A</a:t>
            </a:r>
            <a:r>
              <a:rPr lang="en-US" sz="4100" baseline="-6000"/>
              <a:t>1</a:t>
            </a:r>
            <a:r>
              <a:rPr lang="en-US"/>
              <a:t>(...(n))))</a:t>
            </a:r>
          </a:p>
          <a:p>
            <a:pPr marL="889000"/>
            <a:r>
              <a:rPr lang="en-US"/>
              <a:t>...</a:t>
            </a:r>
          </a:p>
          <a:p>
            <a:pPr marL="889000"/>
            <a:r>
              <a:rPr lang="en-US"/>
              <a:t>A</a:t>
            </a:r>
            <a:r>
              <a:rPr lang="en-US" sz="4100" baseline="-6000"/>
              <a:t>k</a:t>
            </a:r>
            <a:r>
              <a:rPr lang="en-US"/>
              <a:t>(n) := A </a:t>
            </a:r>
            <a:r>
              <a:rPr lang="en-US" sz="4100" baseline="-6000"/>
              <a:t>k-1</a:t>
            </a:r>
            <a:r>
              <a:rPr lang="en-US"/>
              <a:t>(n)</a:t>
            </a:r>
          </a:p>
        </p:txBody>
      </p:sp>
      <p:sp>
        <p:nvSpPr>
          <p:cNvPr id="553987" name="Rectangle 3"/>
          <p:cNvSpPr>
            <a:spLocks/>
          </p:cNvSpPr>
          <p:nvPr/>
        </p:nvSpPr>
        <p:spPr bwMode="auto">
          <a:xfrm>
            <a:off x="3860800" y="4953000"/>
            <a:ext cx="8524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400"/>
              </a:spcBef>
            </a:pPr>
            <a:r>
              <a:rPr lang="en-US" sz="2400">
                <a:solidFill>
                  <a:schemeClr val="tx1"/>
                </a:solidFill>
                <a:latin typeface="Papyrus" charset="0"/>
                <a:ea typeface="ＭＳ Ｐゴシック" charset="0"/>
                <a:cs typeface="Papyrus" charset="0"/>
                <a:sym typeface="Papyrus" charset="0"/>
              </a:rPr>
              <a:t>n</a:t>
            </a:r>
          </a:p>
        </p:txBody>
      </p:sp>
      <p:sp>
        <p:nvSpPr>
          <p:cNvPr id="553988" name="Rectangle 4"/>
          <p:cNvSpPr>
            <a:spLocks/>
          </p:cNvSpPr>
          <p:nvPr/>
        </p:nvSpPr>
        <p:spPr bwMode="auto">
          <a:xfrm>
            <a:off x="4051300" y="7188200"/>
            <a:ext cx="8524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400"/>
              </a:spcBef>
            </a:pPr>
            <a:r>
              <a:rPr lang="en-US" sz="2400">
                <a:solidFill>
                  <a:schemeClr val="tx1"/>
                </a:solidFill>
                <a:latin typeface="Papyrus" charset="0"/>
                <a:ea typeface="ＭＳ Ｐゴシック" charset="0"/>
                <a:cs typeface="Papyrus" charset="0"/>
                <a:sym typeface="Papyrus" charset="0"/>
              </a:rPr>
              <a:t>n</a:t>
            </a:r>
          </a:p>
        </p:txBody>
      </p:sp>
    </p:spTree>
  </p:cSld>
  <p:clrMapOvr>
    <a:masterClrMapping/>
  </p:clrMapOvr>
  <p:transition xmlns:p14="http://schemas.microsoft.com/office/powerpoint/2010/main"/>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1"/>
          <p:cNvSpPr>
            <a:spLocks noChangeArrowheads="1"/>
          </p:cNvSpPr>
          <p:nvPr>
            <p:ph type="title"/>
          </p:nvPr>
        </p:nvSpPr>
        <p:spPr>
          <a:ln/>
        </p:spPr>
        <p:txBody>
          <a:bodyPr/>
          <a:lstStyle/>
          <a:p>
            <a:r>
              <a:rPr lang="en-US" dirty="0"/>
              <a:t>Knuth</a:t>
            </a:r>
            <a:r>
              <a:rPr lang="ja-JP" altLang="en-US" dirty="0">
                <a:latin typeface="Papyrus"/>
              </a:rPr>
              <a:t>’</a:t>
            </a:r>
            <a:r>
              <a:rPr lang="en-US" dirty="0"/>
              <a:t>s Arrows</a:t>
            </a:r>
          </a:p>
        </p:txBody>
      </p:sp>
      <p:sp>
        <p:nvSpPr>
          <p:cNvPr id="555010" name="Rectangle 2"/>
          <p:cNvSpPr>
            <a:spLocks noChangeArrowheads="1"/>
          </p:cNvSpPr>
          <p:nvPr>
            <p:ph type="body" idx="1"/>
          </p:nvPr>
        </p:nvSpPr>
        <p:spPr>
          <a:xfrm>
            <a:off x="1270000" y="2768600"/>
            <a:ext cx="10464800" cy="6731000"/>
          </a:xfrm>
          <a:ln/>
        </p:spPr>
        <p:txBody>
          <a:bodyPr/>
          <a:lstStyle/>
          <a:p>
            <a:pPr marL="889000"/>
            <a:r>
              <a:rPr lang="en-US" dirty="0" err="1">
                <a:cs typeface="Papyrus"/>
              </a:rPr>
              <a:t>m↑n</a:t>
            </a:r>
            <a:r>
              <a:rPr lang="en-US" dirty="0">
                <a:cs typeface="Papyrus"/>
              </a:rPr>
              <a:t> = </a:t>
            </a:r>
            <a:r>
              <a:rPr lang="en-US" dirty="0" err="1">
                <a:cs typeface="Papyrus"/>
              </a:rPr>
              <a:t>m</a:t>
            </a:r>
            <a:r>
              <a:rPr lang="en-US" baseline="32000" dirty="0" err="1"/>
              <a:t>n</a:t>
            </a:r>
            <a:endParaRPr lang="en-US" dirty="0"/>
          </a:p>
          <a:p>
            <a:pPr marL="889000"/>
            <a:r>
              <a:rPr lang="en-US" dirty="0">
                <a:cs typeface="Papyrus"/>
              </a:rPr>
              <a:t>m↑↑n = m↑(m↑(m↑(m↑...↑m)))</a:t>
            </a:r>
            <a:endParaRPr lang="en-US" dirty="0"/>
          </a:p>
          <a:p>
            <a:pPr marL="889000"/>
            <a:r>
              <a:rPr lang="en-US" dirty="0">
                <a:cs typeface="Papyrus"/>
              </a:rPr>
              <a:t>m↑</a:t>
            </a:r>
            <a:r>
              <a:rPr lang="en-US" baseline="32000" dirty="0"/>
              <a:t>k+1</a:t>
            </a:r>
            <a:r>
              <a:rPr lang="en-US" dirty="0">
                <a:cs typeface="Papyrus"/>
              </a:rPr>
              <a:t>n = </a:t>
            </a:r>
            <a:r>
              <a:rPr lang="en-US" dirty="0" err="1">
                <a:cs typeface="Papyrus"/>
              </a:rPr>
              <a:t>m↑</a:t>
            </a:r>
            <a:r>
              <a:rPr lang="en-US" baseline="32000" dirty="0" err="1"/>
              <a:t>k</a:t>
            </a:r>
            <a:r>
              <a:rPr lang="en-US" dirty="0">
                <a:cs typeface="Papyrus"/>
              </a:rPr>
              <a:t>(</a:t>
            </a:r>
            <a:r>
              <a:rPr lang="en-US" dirty="0" err="1">
                <a:cs typeface="Papyrus"/>
              </a:rPr>
              <a:t>m↑</a:t>
            </a:r>
            <a:r>
              <a:rPr lang="en-US" baseline="32000" dirty="0" err="1"/>
              <a:t>k</a:t>
            </a:r>
            <a:r>
              <a:rPr lang="en-US" dirty="0">
                <a:cs typeface="Papyrus"/>
              </a:rPr>
              <a:t>(</a:t>
            </a:r>
            <a:r>
              <a:rPr lang="en-US" dirty="0" err="1">
                <a:cs typeface="Papyrus"/>
              </a:rPr>
              <a:t>m↑</a:t>
            </a:r>
            <a:r>
              <a:rPr lang="en-US" baseline="32000" dirty="0" err="1"/>
              <a:t>k</a:t>
            </a:r>
            <a:r>
              <a:rPr lang="en-US" dirty="0">
                <a:cs typeface="Papyrus"/>
              </a:rPr>
              <a:t>(</a:t>
            </a:r>
            <a:r>
              <a:rPr lang="en-US" dirty="0" err="1">
                <a:cs typeface="Papyrus"/>
              </a:rPr>
              <a:t>m↑</a:t>
            </a:r>
            <a:r>
              <a:rPr lang="en-US" baseline="32000" dirty="0" err="1"/>
              <a:t>k</a:t>
            </a:r>
            <a:r>
              <a:rPr lang="en-US" dirty="0">
                <a:cs typeface="Papyrus"/>
              </a:rPr>
              <a:t>...↑</a:t>
            </a:r>
            <a:r>
              <a:rPr lang="en-US" baseline="32000" dirty="0"/>
              <a:t>k</a:t>
            </a:r>
            <a:r>
              <a:rPr lang="en-US" dirty="0"/>
              <a:t>m)))</a:t>
            </a:r>
          </a:p>
        </p:txBody>
      </p:sp>
    </p:spTree>
  </p:cSld>
  <p:clrMapOvr>
    <a:masterClrMapping/>
  </p:clrMapOvr>
  <p:transition xmlns:p14="http://schemas.microsoft.com/office/powerpoint/2010/main"/>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
          <p:cNvSpPr>
            <a:spLocks noChangeArrowheads="1"/>
          </p:cNvSpPr>
          <p:nvPr>
            <p:ph type="title"/>
          </p:nvPr>
        </p:nvSpPr>
        <p:spPr>
          <a:xfrm>
            <a:off x="88900" y="254000"/>
            <a:ext cx="12776200" cy="2438400"/>
          </a:xfrm>
          <a:ln/>
        </p:spPr>
        <p:txBody>
          <a:bodyPr/>
          <a:lstStyle/>
          <a:p>
            <a:r>
              <a:rPr lang="en-US"/>
              <a:t>Cantor Normal Form</a:t>
            </a:r>
          </a:p>
        </p:txBody>
      </p:sp>
      <p:sp>
        <p:nvSpPr>
          <p:cNvPr id="556034" name="Rectangle 2"/>
          <p:cNvSpPr>
            <a:spLocks noChangeArrowheads="1"/>
          </p:cNvSpPr>
          <p:nvPr>
            <p:ph type="body" idx="1"/>
          </p:nvPr>
        </p:nvSpPr>
        <p:spPr>
          <a:xfrm>
            <a:off x="1270000" y="2324100"/>
            <a:ext cx="10464800" cy="7023100"/>
          </a:xfrm>
          <a:ln/>
        </p:spPr>
        <p:txBody>
          <a:bodyPr/>
          <a:lstStyle/>
          <a:p>
            <a:pPr marL="889000"/>
            <a:r>
              <a:rPr lang="en-US" dirty="0">
                <a:cs typeface="Papyrus"/>
              </a:rPr>
              <a:t>0, α+β, </a:t>
            </a:r>
            <a:r>
              <a:rPr lang="en-US" dirty="0" err="1">
                <a:latin typeface="Symbol" charset="0"/>
                <a:cs typeface="Symbol" charset="0"/>
                <a:sym typeface="Symbol" charset="0"/>
              </a:rPr>
              <a:t>ω</a:t>
            </a:r>
            <a:r>
              <a:rPr lang="en-US" baseline="32000" dirty="0">
                <a:cs typeface="Papyrus"/>
              </a:rPr>
              <a:t>α</a:t>
            </a:r>
            <a:endParaRPr lang="en-US" dirty="0"/>
          </a:p>
          <a:p>
            <a:pPr marL="1333500" lvl="1"/>
            <a:r>
              <a:rPr lang="en-US" dirty="0"/>
              <a:t>n = </a:t>
            </a:r>
            <a:r>
              <a:rPr lang="en-US" dirty="0">
                <a:latin typeface="Symbol" charset="0"/>
                <a:cs typeface="Symbol" charset="0"/>
                <a:sym typeface="Symbol" charset="0"/>
              </a:rPr>
              <a:t>ω</a:t>
            </a:r>
            <a:r>
              <a:rPr lang="en-US" baseline="32000" dirty="0"/>
              <a:t>0</a:t>
            </a:r>
            <a:r>
              <a:rPr lang="en-US" dirty="0"/>
              <a:t> +</a:t>
            </a:r>
            <a:r>
              <a:rPr lang="en-US" dirty="0">
                <a:latin typeface="Symbol" charset="0"/>
                <a:cs typeface="Symbol" charset="0"/>
                <a:sym typeface="Symbol" charset="0"/>
              </a:rPr>
              <a:t>ω</a:t>
            </a:r>
            <a:r>
              <a:rPr lang="en-US" baseline="32000" dirty="0"/>
              <a:t>0</a:t>
            </a:r>
            <a:r>
              <a:rPr lang="en-US" dirty="0"/>
              <a:t> +</a:t>
            </a:r>
            <a:r>
              <a:rPr lang="en-US" dirty="0">
                <a:latin typeface="Symbol" charset="0"/>
                <a:cs typeface="Symbol" charset="0"/>
                <a:sym typeface="Symbol" charset="0"/>
              </a:rPr>
              <a:t>ω</a:t>
            </a:r>
            <a:r>
              <a:rPr lang="en-US" baseline="32000" dirty="0"/>
              <a:t>0</a:t>
            </a:r>
            <a:r>
              <a:rPr lang="en-US" dirty="0"/>
              <a:t> + </a:t>
            </a:r>
            <a:r>
              <a:rPr lang="en-US" dirty="0">
                <a:latin typeface="Symbol" charset="0"/>
                <a:cs typeface="Symbol" charset="0"/>
                <a:sym typeface="Symbol" charset="0"/>
              </a:rPr>
              <a:t>...</a:t>
            </a:r>
            <a:r>
              <a:rPr lang="en-US" dirty="0"/>
              <a:t> +</a:t>
            </a:r>
            <a:r>
              <a:rPr lang="en-US" dirty="0">
                <a:latin typeface="Symbol" charset="0"/>
                <a:cs typeface="Symbol" charset="0"/>
                <a:sym typeface="Symbol" charset="0"/>
              </a:rPr>
              <a:t>ω</a:t>
            </a:r>
            <a:r>
              <a:rPr lang="en-US" baseline="32000" dirty="0"/>
              <a:t>0</a:t>
            </a:r>
            <a:endParaRPr lang="en-US" dirty="0"/>
          </a:p>
          <a:p>
            <a:pPr marL="1333500" lvl="1"/>
            <a:r>
              <a:rPr lang="en-US" dirty="0" err="1">
                <a:latin typeface="Symbol" charset="0"/>
                <a:cs typeface="Symbol" charset="0"/>
                <a:sym typeface="Symbol" charset="0"/>
              </a:rPr>
              <a:t>ω</a:t>
            </a:r>
            <a:r>
              <a:rPr lang="en-US" baseline="32000" dirty="0">
                <a:cs typeface="Papyrus"/>
              </a:rPr>
              <a:t>α</a:t>
            </a:r>
            <a:r>
              <a:rPr lang="en-US" dirty="0"/>
              <a:t>n = </a:t>
            </a:r>
            <a:r>
              <a:rPr lang="en-US" dirty="0" err="1">
                <a:latin typeface="Symbol" charset="0"/>
                <a:cs typeface="Symbol" charset="0"/>
                <a:sym typeface="Symbol" charset="0"/>
              </a:rPr>
              <a:t>ω</a:t>
            </a:r>
            <a:r>
              <a:rPr lang="en-US" baseline="32000" dirty="0">
                <a:cs typeface="Papyrus"/>
              </a:rPr>
              <a:t>α</a:t>
            </a:r>
            <a:r>
              <a:rPr lang="en-US" dirty="0"/>
              <a:t> +</a:t>
            </a:r>
            <a:r>
              <a:rPr lang="en-US" dirty="0" err="1">
                <a:latin typeface="Symbol" charset="0"/>
                <a:cs typeface="Symbol" charset="0"/>
                <a:sym typeface="Symbol" charset="0"/>
              </a:rPr>
              <a:t>ω</a:t>
            </a:r>
            <a:r>
              <a:rPr lang="en-US" baseline="32000" dirty="0">
                <a:cs typeface="Papyrus"/>
              </a:rPr>
              <a:t>α</a:t>
            </a:r>
            <a:r>
              <a:rPr lang="en-US" dirty="0"/>
              <a:t> +</a:t>
            </a:r>
            <a:r>
              <a:rPr lang="en-US" dirty="0" err="1">
                <a:latin typeface="Symbol" charset="0"/>
                <a:cs typeface="Symbol" charset="0"/>
                <a:sym typeface="Symbol" charset="0"/>
              </a:rPr>
              <a:t>ω</a:t>
            </a:r>
            <a:r>
              <a:rPr lang="en-US" baseline="32000" dirty="0">
                <a:cs typeface="Papyrus"/>
              </a:rPr>
              <a:t>α</a:t>
            </a:r>
            <a:r>
              <a:rPr lang="en-US" dirty="0"/>
              <a:t> + </a:t>
            </a:r>
            <a:r>
              <a:rPr lang="en-US" dirty="0">
                <a:latin typeface="Symbol" charset="0"/>
                <a:cs typeface="Symbol" charset="0"/>
                <a:sym typeface="Symbol" charset="0"/>
              </a:rPr>
              <a:t>...</a:t>
            </a:r>
            <a:r>
              <a:rPr lang="en-US" dirty="0"/>
              <a:t> + </a:t>
            </a:r>
            <a:r>
              <a:rPr lang="en-US" dirty="0" err="1">
                <a:latin typeface="Symbol" charset="0"/>
                <a:cs typeface="Symbol" charset="0"/>
                <a:sym typeface="Symbol" charset="0"/>
              </a:rPr>
              <a:t>ω</a:t>
            </a:r>
            <a:r>
              <a:rPr lang="en-US" baseline="32000" dirty="0">
                <a:cs typeface="Papyrus"/>
              </a:rPr>
              <a:t>α</a:t>
            </a:r>
            <a:endParaRPr lang="en-US" dirty="0"/>
          </a:p>
          <a:p>
            <a:pPr marL="889000"/>
            <a:r>
              <a:rPr lang="en-US" dirty="0" err="1"/>
              <a:t>cnf</a:t>
            </a:r>
            <a:r>
              <a:rPr lang="en-US" dirty="0"/>
              <a:t>: </a:t>
            </a:r>
            <a:r>
              <a:rPr lang="en-US" dirty="0" err="1">
                <a:latin typeface="Symbol" charset="0"/>
                <a:cs typeface="Symbol" charset="0"/>
                <a:sym typeface="Symbol" charset="0"/>
              </a:rPr>
              <a:t>ω</a:t>
            </a:r>
            <a:r>
              <a:rPr lang="en-US" baseline="32000" dirty="0">
                <a:cs typeface="Papyrus"/>
              </a:rPr>
              <a:t>α</a:t>
            </a:r>
            <a:r>
              <a:rPr lang="en-US" dirty="0">
                <a:cs typeface="Papyrus"/>
              </a:rPr>
              <a:t>n + β</a:t>
            </a:r>
            <a:endParaRPr lang="en-US" dirty="0"/>
          </a:p>
          <a:p>
            <a:pPr marL="1333500" lvl="1"/>
            <a:r>
              <a:rPr lang="en-US" dirty="0">
                <a:cs typeface="Papyrus"/>
              </a:rPr>
              <a:t>α,β in </a:t>
            </a:r>
            <a:r>
              <a:rPr lang="en-US" dirty="0" err="1">
                <a:cs typeface="Papyrus"/>
              </a:rPr>
              <a:t>cnf</a:t>
            </a:r>
            <a:r>
              <a:rPr lang="en-US" dirty="0">
                <a:cs typeface="Papyrus"/>
              </a:rPr>
              <a:t>; </a:t>
            </a:r>
            <a:r>
              <a:rPr lang="en-US" dirty="0" err="1">
                <a:latin typeface="Symbol" charset="0"/>
                <a:cs typeface="Symbol" charset="0"/>
                <a:sym typeface="Symbol" charset="0"/>
              </a:rPr>
              <a:t>ω</a:t>
            </a:r>
            <a:r>
              <a:rPr lang="en-US" baseline="32000" dirty="0">
                <a:cs typeface="Papyrus"/>
              </a:rPr>
              <a:t>α</a:t>
            </a:r>
            <a:r>
              <a:rPr lang="en-US" dirty="0">
                <a:cs typeface="Papyrus"/>
              </a:rPr>
              <a:t>n &gt; β</a:t>
            </a:r>
            <a:endParaRPr lang="en-US" dirty="0"/>
          </a:p>
          <a:p>
            <a:pPr marL="1333500" lvl="1"/>
            <a:r>
              <a:rPr lang="en-US" dirty="0" err="1">
                <a:latin typeface="Symbol" charset="0"/>
                <a:cs typeface="Symbol" charset="0"/>
                <a:sym typeface="Symbol" charset="0"/>
              </a:rPr>
              <a:t>ω</a:t>
            </a:r>
            <a:r>
              <a:rPr lang="en-US" baseline="32000" dirty="0">
                <a:cs typeface="Papyrus"/>
              </a:rPr>
              <a:t>α1</a:t>
            </a:r>
            <a:r>
              <a:rPr lang="en-US" dirty="0"/>
              <a:t> +</a:t>
            </a:r>
            <a:r>
              <a:rPr lang="en-US" dirty="0" err="1">
                <a:latin typeface="Symbol" charset="0"/>
                <a:cs typeface="Symbol" charset="0"/>
                <a:sym typeface="Symbol" charset="0"/>
              </a:rPr>
              <a:t>ω</a:t>
            </a:r>
            <a:r>
              <a:rPr lang="en-US" baseline="32000" dirty="0">
                <a:cs typeface="Papyrus"/>
              </a:rPr>
              <a:t>α2</a:t>
            </a:r>
            <a:r>
              <a:rPr lang="en-US" dirty="0"/>
              <a:t> + </a:t>
            </a:r>
            <a:r>
              <a:rPr lang="en-US" dirty="0">
                <a:latin typeface="Symbol" charset="0"/>
                <a:cs typeface="Symbol" charset="0"/>
                <a:sym typeface="Symbol" charset="0"/>
              </a:rPr>
              <a:t>...</a:t>
            </a:r>
            <a:r>
              <a:rPr lang="en-US" dirty="0"/>
              <a:t> + </a:t>
            </a:r>
            <a:r>
              <a:rPr lang="en-US" dirty="0" err="1">
                <a:latin typeface="Symbol" charset="0"/>
                <a:cs typeface="Symbol" charset="0"/>
                <a:sym typeface="Symbol" charset="0"/>
              </a:rPr>
              <a:t>ω</a:t>
            </a:r>
            <a:r>
              <a:rPr lang="en-US" baseline="32000" dirty="0">
                <a:cs typeface="Papyrus"/>
              </a:rPr>
              <a:t>αn ; </a:t>
            </a:r>
            <a:r>
              <a:rPr lang="en-US" dirty="0">
                <a:cs typeface="Papyrus"/>
              </a:rPr>
              <a:t>α1 ≥ α2 ≥ ... ≥ αn</a:t>
            </a:r>
            <a:endParaRPr lang="en-US" dirty="0"/>
          </a:p>
        </p:txBody>
      </p:sp>
    </p:spTree>
  </p:cSld>
  <p:clrMapOvr>
    <a:masterClrMapping/>
  </p:clrMapOvr>
  <p:transition xmlns:p14="http://schemas.microsoft.com/office/powerpoint/2010/main"/>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1"/>
          <p:cNvSpPr>
            <a:spLocks noChangeArrowheads="1"/>
          </p:cNvSpPr>
          <p:nvPr>
            <p:ph type="title"/>
          </p:nvPr>
        </p:nvSpPr>
        <p:spPr>
          <a:xfrm>
            <a:off x="88900" y="254000"/>
            <a:ext cx="12776200" cy="2438400"/>
          </a:xfrm>
          <a:ln/>
        </p:spPr>
        <p:txBody>
          <a:bodyPr/>
          <a:lstStyle/>
          <a:p>
            <a:r>
              <a:rPr lang="en-US"/>
              <a:t>Fundamental Sequence</a:t>
            </a:r>
          </a:p>
        </p:txBody>
      </p:sp>
      <p:sp>
        <p:nvSpPr>
          <p:cNvPr id="557058" name="Rectangle 2"/>
          <p:cNvSpPr>
            <a:spLocks noChangeArrowheads="1"/>
          </p:cNvSpPr>
          <p:nvPr>
            <p:ph type="body" idx="1"/>
          </p:nvPr>
        </p:nvSpPr>
        <p:spPr>
          <a:ln/>
        </p:spPr>
        <p:txBody>
          <a:bodyPr/>
          <a:lstStyle/>
          <a:p>
            <a:pPr marL="889000"/>
            <a:r>
              <a:rPr lang="en-US" sz="4800" dirty="0" err="1"/>
              <a:t>lim</a:t>
            </a:r>
            <a:r>
              <a:rPr lang="en-US" sz="4800" baseline="-6000" dirty="0" err="1">
                <a:cs typeface="Papyrus"/>
              </a:rPr>
              <a:t>n→</a:t>
            </a:r>
            <a:r>
              <a:rPr lang="en-US" sz="4900" baseline="-6000" dirty="0" err="1">
                <a:cs typeface="Papyrus"/>
              </a:rPr>
              <a:t>ω</a:t>
            </a:r>
            <a:r>
              <a:rPr lang="en-US" sz="4600" dirty="0"/>
              <a:t> </a:t>
            </a:r>
            <a:r>
              <a:rPr lang="en-US" sz="4700" dirty="0" err="1">
                <a:cs typeface="Papyrus"/>
              </a:rPr>
              <a:t>λ</a:t>
            </a:r>
            <a:r>
              <a:rPr lang="en-US" sz="4700" dirty="0">
                <a:cs typeface="Papyrus"/>
              </a:rPr>
              <a:t>[n] = </a:t>
            </a:r>
            <a:r>
              <a:rPr lang="en-US" sz="4700" dirty="0" err="1">
                <a:cs typeface="Papyrus"/>
              </a:rPr>
              <a:t>λ</a:t>
            </a:r>
            <a:endParaRPr lang="en-US" sz="4700" dirty="0"/>
          </a:p>
          <a:p>
            <a:pPr marL="1333500" lvl="1"/>
            <a:r>
              <a:rPr lang="en-US" sz="4800" dirty="0">
                <a:cs typeface="Papyrus"/>
              </a:rPr>
              <a:t>(α+</a:t>
            </a:r>
            <a:r>
              <a:rPr lang="en-US" sz="4800" dirty="0">
                <a:latin typeface="Papyrus"/>
                <a:cs typeface="Papyrus"/>
                <a:sym typeface="Times" charset="0"/>
              </a:rPr>
              <a:t>β</a:t>
            </a:r>
            <a:r>
              <a:rPr lang="en-US" sz="4800" dirty="0">
                <a:cs typeface="Papyrus"/>
              </a:rPr>
              <a:t>)[n] := α+</a:t>
            </a:r>
            <a:r>
              <a:rPr lang="en-US" sz="4800" dirty="0">
                <a:latin typeface="Papyrus"/>
                <a:cs typeface="Papyrus"/>
                <a:sym typeface="Times" charset="0"/>
              </a:rPr>
              <a:t>β</a:t>
            </a:r>
            <a:r>
              <a:rPr lang="en-US" sz="4800" dirty="0"/>
              <a:t>[n]</a:t>
            </a:r>
          </a:p>
          <a:p>
            <a:pPr marL="1333500" lvl="1"/>
            <a:r>
              <a:rPr lang="en-US" sz="4800" dirty="0" err="1">
                <a:cs typeface="Papyrus"/>
              </a:rPr>
              <a:t>ω</a:t>
            </a:r>
            <a:r>
              <a:rPr lang="en-US" sz="4800" baseline="32000" dirty="0">
                <a:cs typeface="Papyrus"/>
              </a:rPr>
              <a:t>α+1</a:t>
            </a:r>
            <a:r>
              <a:rPr lang="en-US" sz="4800" dirty="0">
                <a:cs typeface="Papyrus"/>
              </a:rPr>
              <a:t>[n] := </a:t>
            </a:r>
            <a:r>
              <a:rPr lang="en-US" sz="4800" dirty="0" err="1">
                <a:cs typeface="Papyrus"/>
              </a:rPr>
              <a:t>ω</a:t>
            </a:r>
            <a:r>
              <a:rPr lang="en-US" sz="4800" baseline="32000" dirty="0">
                <a:cs typeface="Papyrus"/>
              </a:rPr>
              <a:t>α</a:t>
            </a:r>
            <a:r>
              <a:rPr lang="en-US" sz="4800" dirty="0"/>
              <a:t>n</a:t>
            </a:r>
          </a:p>
          <a:p>
            <a:pPr marL="1333500" lvl="1"/>
            <a:r>
              <a:rPr lang="en-US" sz="4800" dirty="0" err="1">
                <a:cs typeface="Papyrus"/>
              </a:rPr>
              <a:t>ω</a:t>
            </a:r>
            <a:r>
              <a:rPr lang="en-US" sz="4800" baseline="32000" dirty="0" err="1">
                <a:cs typeface="Papyrus"/>
              </a:rPr>
              <a:t>λ</a:t>
            </a:r>
            <a:r>
              <a:rPr lang="en-US" sz="4800" dirty="0">
                <a:cs typeface="Papyrus"/>
              </a:rPr>
              <a:t>[n] := </a:t>
            </a:r>
            <a:r>
              <a:rPr lang="en-US" sz="4800" dirty="0" err="1">
                <a:cs typeface="Papyrus"/>
              </a:rPr>
              <a:t>ω</a:t>
            </a:r>
            <a:r>
              <a:rPr lang="en-US" sz="4800" baseline="32000" dirty="0" err="1">
                <a:cs typeface="Papyrus"/>
              </a:rPr>
              <a:t>λ</a:t>
            </a:r>
            <a:r>
              <a:rPr lang="en-US" sz="4800" baseline="32000" dirty="0">
                <a:cs typeface="Papyrus"/>
              </a:rPr>
              <a:t>[n]</a:t>
            </a:r>
            <a:endParaRPr lang="en-US" sz="4800" baseline="32000" dirty="0"/>
          </a:p>
        </p:txBody>
      </p:sp>
    </p:spTree>
  </p:cSld>
  <p:clrMapOvr>
    <a:masterClrMapping/>
  </p:clrMapOvr>
  <p:transition xmlns:p14="http://schemas.microsoft.com/office/powerpoint/2010/main"/>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1"/>
          <p:cNvSpPr>
            <a:spLocks noChangeArrowheads="1"/>
          </p:cNvSpPr>
          <p:nvPr>
            <p:ph type="title"/>
          </p:nvPr>
        </p:nvSpPr>
        <p:spPr>
          <a:ln/>
        </p:spPr>
        <p:txBody>
          <a:bodyPr/>
          <a:lstStyle/>
          <a:p>
            <a:r>
              <a:rPr lang="en-US"/>
              <a:t>Fast Grzegorczyk</a:t>
            </a:r>
          </a:p>
        </p:txBody>
      </p:sp>
      <p:sp>
        <p:nvSpPr>
          <p:cNvPr id="558082" name="Rectangle 2"/>
          <p:cNvSpPr>
            <a:spLocks noChangeArrowheads="1"/>
          </p:cNvSpPr>
          <p:nvPr>
            <p:ph type="body" idx="1"/>
          </p:nvPr>
        </p:nvSpPr>
        <p:spPr>
          <a:ln/>
        </p:spPr>
        <p:txBody>
          <a:bodyPr/>
          <a:lstStyle/>
          <a:p>
            <a:pPr marL="889000"/>
            <a:r>
              <a:rPr lang="en-US" dirty="0"/>
              <a:t>G</a:t>
            </a:r>
            <a:r>
              <a:rPr lang="en-US" baseline="-6000" dirty="0"/>
              <a:t>0</a:t>
            </a:r>
            <a:r>
              <a:rPr lang="en-US" dirty="0"/>
              <a:t>(n) := n+1</a:t>
            </a:r>
          </a:p>
          <a:p>
            <a:pPr marL="889000"/>
            <a:r>
              <a:rPr lang="en-US" dirty="0"/>
              <a:t>G</a:t>
            </a:r>
            <a:r>
              <a:rPr lang="en-US" baseline="-6000" dirty="0">
                <a:cs typeface="Papyrus"/>
              </a:rPr>
              <a:t>α+1</a:t>
            </a:r>
            <a:r>
              <a:rPr lang="en-US" dirty="0"/>
              <a:t>(n) := G</a:t>
            </a:r>
            <a:r>
              <a:rPr lang="en-US" baseline="-6000" dirty="0">
                <a:cs typeface="Papyrus"/>
              </a:rPr>
              <a:t>α </a:t>
            </a:r>
            <a:r>
              <a:rPr lang="en-US" dirty="0"/>
              <a:t>(n)</a:t>
            </a:r>
          </a:p>
          <a:p>
            <a:pPr marL="889000"/>
            <a:r>
              <a:rPr lang="en-US" dirty="0" err="1"/>
              <a:t>G</a:t>
            </a:r>
            <a:r>
              <a:rPr lang="en-US" baseline="-6000" dirty="0" err="1">
                <a:cs typeface="Papyrus"/>
              </a:rPr>
              <a:t>λ</a:t>
            </a:r>
            <a:r>
              <a:rPr lang="en-US" dirty="0"/>
              <a:t>(n) := </a:t>
            </a:r>
            <a:r>
              <a:rPr lang="en-US" dirty="0" err="1"/>
              <a:t>G</a:t>
            </a:r>
            <a:r>
              <a:rPr lang="en-US" baseline="-6000" dirty="0" err="1">
                <a:cs typeface="Papyrus"/>
              </a:rPr>
              <a:t>λ</a:t>
            </a:r>
            <a:r>
              <a:rPr lang="en-US" baseline="-6000" dirty="0">
                <a:cs typeface="Papyrus"/>
              </a:rPr>
              <a:t>[n]</a:t>
            </a:r>
            <a:r>
              <a:rPr lang="en-US" dirty="0">
                <a:cs typeface="Papyrus"/>
              </a:rPr>
              <a:t>(n)     (</a:t>
            </a:r>
            <a:r>
              <a:rPr lang="en-US" dirty="0" err="1">
                <a:cs typeface="Papyrus"/>
              </a:rPr>
              <a:t>λ</a:t>
            </a:r>
            <a:r>
              <a:rPr lang="en-US" dirty="0">
                <a:cs typeface="Papyrus"/>
              </a:rPr>
              <a:t> limit)</a:t>
            </a:r>
            <a:endParaRPr lang="en-US" dirty="0"/>
          </a:p>
        </p:txBody>
      </p:sp>
      <p:sp>
        <p:nvSpPr>
          <p:cNvPr id="558083" name="Rectangle 3"/>
          <p:cNvSpPr>
            <a:spLocks/>
          </p:cNvSpPr>
          <p:nvPr/>
        </p:nvSpPr>
        <p:spPr bwMode="auto">
          <a:xfrm>
            <a:off x="4279900" y="4953000"/>
            <a:ext cx="10842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400"/>
              </a:spcBef>
            </a:pPr>
            <a:r>
              <a:rPr lang="en-US" sz="2400">
                <a:solidFill>
                  <a:schemeClr val="tx1"/>
                </a:solidFill>
                <a:latin typeface="Papyrus" charset="0"/>
                <a:ea typeface="ＭＳ Ｐゴシック" charset="0"/>
                <a:cs typeface="Papyrus" charset="0"/>
                <a:sym typeface="Papyrus" charset="0"/>
              </a:rPr>
              <a:t>n+1</a:t>
            </a:r>
          </a:p>
        </p:txBody>
      </p:sp>
    </p:spTree>
  </p:cSld>
  <p:clrMapOvr>
    <a:masterClrMapping/>
  </p:clrMapOvr>
  <p:transition xmlns:p14="http://schemas.microsoft.com/office/powerpoint/2010/main"/>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
          <p:cNvSpPr>
            <a:spLocks noChangeArrowheads="1"/>
          </p:cNvSpPr>
          <p:nvPr>
            <p:ph type="title"/>
          </p:nvPr>
        </p:nvSpPr>
        <p:spPr>
          <a:ln/>
        </p:spPr>
        <p:txBody>
          <a:bodyPr/>
          <a:lstStyle/>
          <a:p>
            <a:r>
              <a:rPr lang="en-US"/>
              <a:t>Hardy</a:t>
            </a:r>
          </a:p>
        </p:txBody>
      </p:sp>
      <p:sp>
        <p:nvSpPr>
          <p:cNvPr id="559106" name="Rectangle 2"/>
          <p:cNvSpPr>
            <a:spLocks noChangeArrowheads="1"/>
          </p:cNvSpPr>
          <p:nvPr>
            <p:ph type="body" idx="1"/>
          </p:nvPr>
        </p:nvSpPr>
        <p:spPr>
          <a:ln/>
        </p:spPr>
        <p:txBody>
          <a:bodyPr/>
          <a:lstStyle/>
          <a:p>
            <a:pPr marL="889000"/>
            <a:r>
              <a:rPr lang="en-US" dirty="0"/>
              <a:t>H</a:t>
            </a:r>
            <a:r>
              <a:rPr lang="en-US" baseline="-6000" dirty="0"/>
              <a:t>0</a:t>
            </a:r>
            <a:r>
              <a:rPr lang="en-US" dirty="0"/>
              <a:t>(n) := n</a:t>
            </a:r>
          </a:p>
          <a:p>
            <a:pPr marL="889000"/>
            <a:r>
              <a:rPr lang="en-US" dirty="0"/>
              <a:t>H</a:t>
            </a:r>
            <a:r>
              <a:rPr lang="en-US" baseline="-6000" dirty="0">
                <a:cs typeface="Papyrus"/>
              </a:rPr>
              <a:t>α+1</a:t>
            </a:r>
            <a:r>
              <a:rPr lang="en-US" dirty="0"/>
              <a:t>(n) := H</a:t>
            </a:r>
            <a:r>
              <a:rPr lang="en-US" baseline="-6000" dirty="0">
                <a:cs typeface="Papyrus"/>
              </a:rPr>
              <a:t>α</a:t>
            </a:r>
            <a:r>
              <a:rPr lang="en-US" dirty="0"/>
              <a:t>(n+1)</a:t>
            </a:r>
          </a:p>
          <a:p>
            <a:pPr marL="889000"/>
            <a:r>
              <a:rPr lang="en-US" dirty="0" err="1"/>
              <a:t>H</a:t>
            </a:r>
            <a:r>
              <a:rPr lang="en-US" baseline="-6000" dirty="0" err="1">
                <a:cs typeface="Papyrus"/>
              </a:rPr>
              <a:t>λ</a:t>
            </a:r>
            <a:r>
              <a:rPr lang="en-US" dirty="0"/>
              <a:t>(n) := </a:t>
            </a:r>
            <a:r>
              <a:rPr lang="en-US" dirty="0" err="1"/>
              <a:t>H</a:t>
            </a:r>
            <a:r>
              <a:rPr lang="en-US" baseline="-6000" dirty="0" err="1">
                <a:cs typeface="Papyrus"/>
              </a:rPr>
              <a:t>λ</a:t>
            </a:r>
            <a:r>
              <a:rPr lang="en-US" baseline="-6000" dirty="0">
                <a:cs typeface="Papyrus"/>
              </a:rPr>
              <a:t>[n]</a:t>
            </a:r>
            <a:r>
              <a:rPr lang="en-US" dirty="0">
                <a:cs typeface="Papyrus"/>
              </a:rPr>
              <a:t>(n)     (</a:t>
            </a:r>
            <a:r>
              <a:rPr lang="en-US" dirty="0" err="1">
                <a:cs typeface="Papyrus"/>
              </a:rPr>
              <a:t>λ</a:t>
            </a:r>
            <a:r>
              <a:rPr lang="en-US" dirty="0">
                <a:cs typeface="Papyrus"/>
              </a:rPr>
              <a:t> limit)</a:t>
            </a:r>
            <a:endParaRPr lang="en-US" dirty="0"/>
          </a:p>
        </p:txBody>
      </p:sp>
    </p:spTree>
  </p:cSld>
  <p:clrMapOvr>
    <a:masterClrMapping/>
  </p:clrMapOvr>
  <p:transition xmlns:p14="http://schemas.microsoft.com/office/powerpoint/2010/main"/>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1"/>
          <p:cNvSpPr>
            <a:spLocks noChangeArrowheads="1"/>
          </p:cNvSpPr>
          <p:nvPr>
            <p:ph type="title"/>
          </p:nvPr>
        </p:nvSpPr>
        <p:spPr>
          <a:ln/>
        </p:spPr>
        <p:txBody>
          <a:bodyPr/>
          <a:lstStyle/>
          <a:p>
            <a:r>
              <a:rPr lang="en-US"/>
              <a:t>Slow-Growing</a:t>
            </a:r>
          </a:p>
        </p:txBody>
      </p:sp>
      <p:sp>
        <p:nvSpPr>
          <p:cNvPr id="560130" name="Rectangle 2"/>
          <p:cNvSpPr>
            <a:spLocks noChangeArrowheads="1"/>
          </p:cNvSpPr>
          <p:nvPr>
            <p:ph type="body" idx="1"/>
          </p:nvPr>
        </p:nvSpPr>
        <p:spPr>
          <a:ln/>
        </p:spPr>
        <p:txBody>
          <a:bodyPr/>
          <a:lstStyle/>
          <a:p>
            <a:pPr marL="889000"/>
            <a:r>
              <a:rPr lang="en-US" dirty="0"/>
              <a:t>g</a:t>
            </a:r>
            <a:r>
              <a:rPr lang="en-US" sz="2400" dirty="0"/>
              <a:t> </a:t>
            </a:r>
            <a:r>
              <a:rPr lang="en-US" baseline="-6000" dirty="0"/>
              <a:t>0</a:t>
            </a:r>
            <a:r>
              <a:rPr lang="en-US" dirty="0"/>
              <a:t>(n) := 0</a:t>
            </a:r>
          </a:p>
          <a:p>
            <a:pPr marL="889000"/>
            <a:r>
              <a:rPr lang="en-US" dirty="0"/>
              <a:t>g</a:t>
            </a:r>
            <a:r>
              <a:rPr lang="en-US" sz="2400" dirty="0"/>
              <a:t> </a:t>
            </a:r>
            <a:r>
              <a:rPr lang="en-US" baseline="-6000" dirty="0">
                <a:cs typeface="Papyrus"/>
              </a:rPr>
              <a:t>α+1</a:t>
            </a:r>
            <a:r>
              <a:rPr lang="en-US" dirty="0"/>
              <a:t>(n) := g</a:t>
            </a:r>
            <a:r>
              <a:rPr lang="en-US" sz="2400" dirty="0"/>
              <a:t> </a:t>
            </a:r>
            <a:r>
              <a:rPr lang="en-US" baseline="-6000" dirty="0">
                <a:cs typeface="Papyrus"/>
              </a:rPr>
              <a:t>α</a:t>
            </a:r>
            <a:r>
              <a:rPr lang="en-US" sz="1100" baseline="-6000" dirty="0"/>
              <a:t> </a:t>
            </a:r>
            <a:r>
              <a:rPr lang="en-US" dirty="0"/>
              <a:t>(n)+1</a:t>
            </a:r>
          </a:p>
          <a:p>
            <a:pPr marL="889000"/>
            <a:r>
              <a:rPr lang="en-US" dirty="0"/>
              <a:t>g</a:t>
            </a:r>
            <a:r>
              <a:rPr lang="en-US" sz="2400" dirty="0"/>
              <a:t> </a:t>
            </a:r>
            <a:r>
              <a:rPr lang="en-US" baseline="-6000" dirty="0" err="1">
                <a:cs typeface="Papyrus"/>
              </a:rPr>
              <a:t>λ</a:t>
            </a:r>
            <a:r>
              <a:rPr lang="en-US" dirty="0"/>
              <a:t>(n) := g</a:t>
            </a:r>
            <a:r>
              <a:rPr lang="en-US" sz="2400" dirty="0"/>
              <a:t> </a:t>
            </a:r>
            <a:r>
              <a:rPr lang="en-US" baseline="-6000" dirty="0" err="1">
                <a:cs typeface="Papyrus"/>
              </a:rPr>
              <a:t>λ</a:t>
            </a:r>
            <a:r>
              <a:rPr lang="en-US" baseline="-6000" dirty="0">
                <a:cs typeface="Papyrus"/>
              </a:rPr>
              <a:t>[n]</a:t>
            </a:r>
            <a:r>
              <a:rPr lang="en-US" dirty="0">
                <a:cs typeface="Papyrus"/>
              </a:rPr>
              <a:t>(n)     (</a:t>
            </a:r>
            <a:r>
              <a:rPr lang="en-US" dirty="0" err="1">
                <a:cs typeface="Papyrus"/>
              </a:rPr>
              <a:t>λ</a:t>
            </a:r>
            <a:r>
              <a:rPr lang="en-US" dirty="0">
                <a:cs typeface="Papyrus"/>
              </a:rPr>
              <a:t> limit)</a:t>
            </a:r>
            <a:endParaRPr lang="en-US" dirty="0"/>
          </a:p>
        </p:txBody>
      </p:sp>
    </p:spTree>
  </p:cSld>
  <p:clrMapOvr>
    <a:masterClrMapping/>
  </p:clrMapOvr>
  <p:transition xmlns:p14="http://schemas.microsoft.com/office/powerpoint/2010/main"/>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1"/>
          <p:cNvSpPr>
            <a:spLocks noChangeArrowheads="1"/>
          </p:cNvSpPr>
          <p:nvPr>
            <p:ph type="title"/>
          </p:nvPr>
        </p:nvSpPr>
        <p:spPr>
          <a:ln/>
        </p:spPr>
        <p:txBody>
          <a:bodyPr/>
          <a:lstStyle/>
          <a:p>
            <a:r>
              <a:rPr lang="en-US"/>
              <a:t>Gödel</a:t>
            </a:r>
          </a:p>
        </p:txBody>
      </p:sp>
      <p:sp>
        <p:nvSpPr>
          <p:cNvPr id="561154" name="Rectangle 2"/>
          <p:cNvSpPr>
            <a:spLocks noChangeArrowheads="1"/>
          </p:cNvSpPr>
          <p:nvPr>
            <p:ph type="body" idx="1"/>
          </p:nvPr>
        </p:nvSpPr>
        <p:spPr>
          <a:xfrm>
            <a:off x="1270000" y="1473200"/>
            <a:ext cx="10464800" cy="6807200"/>
          </a:xfrm>
          <a:ln/>
        </p:spPr>
        <p:txBody>
          <a:bodyPr/>
          <a:lstStyle/>
          <a:p>
            <a:pPr marL="889000"/>
            <a:r>
              <a:rPr lang="en-US"/>
              <a:t>For any consistent axiomatization of arithmetic, there are true unprovable sentences.</a:t>
            </a:r>
          </a:p>
        </p:txBody>
      </p:sp>
    </p:spTree>
  </p:cSld>
  <p:clrMapOvr>
    <a:masterClrMapping/>
  </p:clrMapOvr>
  <p:transition xmlns:p14="http://schemas.microsoft.com/office/powerpoint/2010/mai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ph type="title"/>
          </p:nvPr>
        </p:nvSpPr>
        <p:spPr>
          <a:xfrm>
            <a:off x="165696" y="-451792"/>
            <a:ext cx="12839104" cy="2438400"/>
          </a:xfrm>
          <a:ln/>
        </p:spPr>
        <p:txBody>
          <a:bodyPr/>
          <a:lstStyle/>
          <a:p>
            <a:r>
              <a:rPr lang="en-US" dirty="0"/>
              <a:t>Binary Search is Hard</a:t>
            </a:r>
          </a:p>
        </p:txBody>
      </p:sp>
      <p:sp>
        <p:nvSpPr>
          <p:cNvPr id="73730" name="Rectangle 2"/>
          <p:cNvSpPr>
            <a:spLocks noChangeArrowheads="1"/>
          </p:cNvSpPr>
          <p:nvPr>
            <p:ph type="body" idx="1"/>
          </p:nvPr>
        </p:nvSpPr>
        <p:spPr>
          <a:xfrm>
            <a:off x="241300" y="1892300"/>
            <a:ext cx="12230100" cy="7696200"/>
          </a:xfrm>
          <a:ln/>
        </p:spPr>
        <p:txBody>
          <a:bodyPr/>
          <a:lstStyle/>
          <a:p>
            <a:pPr marL="889000"/>
            <a:r>
              <a:rPr lang="en-US"/>
              <a:t>Don Knuth: the idea is comparatively straightforward; the details can be surprisingly tricky.</a:t>
            </a:r>
          </a:p>
          <a:p>
            <a:pPr marL="889000"/>
            <a:r>
              <a:rPr lang="en-US">
                <a:hlinkClick r:id="rId2"/>
              </a:rPr>
              <a:t>Jon Bentley</a:t>
            </a:r>
            <a:r>
              <a:rPr lang="en-US"/>
              <a:t> assigned it as a problem in a course for professional programmers. 90% failed even after several hours.</a:t>
            </a:r>
          </a:p>
          <a:p>
            <a:pPr marL="889000"/>
            <a:r>
              <a:rPr lang="en-US"/>
              <a:t>accurate code is only found in 5 out of 20 textbooks.</a:t>
            </a:r>
          </a:p>
          <a:p>
            <a:pPr marL="889000"/>
            <a:r>
              <a:rPr lang="en-US"/>
              <a:t>Bentley's own implementation (in his Programming Pearls) contains an error that went undetected for over 20 years.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1"/>
          <p:cNvSpPr>
            <a:spLocks noChangeArrowheads="1"/>
          </p:cNvSpPr>
          <p:nvPr>
            <p:ph type="title"/>
          </p:nvPr>
        </p:nvSpPr>
        <p:spPr>
          <a:ln/>
        </p:spPr>
        <p:txBody>
          <a:bodyPr/>
          <a:lstStyle/>
          <a:p>
            <a:r>
              <a:rPr lang="en-US"/>
              <a:t>Peano Arithmetic</a:t>
            </a:r>
          </a:p>
        </p:txBody>
      </p:sp>
      <p:sp>
        <p:nvSpPr>
          <p:cNvPr id="562178" name="Rectangle 2"/>
          <p:cNvSpPr>
            <a:spLocks noChangeArrowheads="1"/>
          </p:cNvSpPr>
          <p:nvPr>
            <p:ph type="body" idx="1"/>
          </p:nvPr>
        </p:nvSpPr>
        <p:spPr>
          <a:xfrm>
            <a:off x="1270000" y="2057400"/>
            <a:ext cx="10464800" cy="7607300"/>
          </a:xfrm>
          <a:ln/>
        </p:spPr>
        <p:txBody>
          <a:bodyPr/>
          <a:lstStyle/>
          <a:p>
            <a:pPr marL="889000"/>
            <a:r>
              <a:rPr lang="en-US"/>
              <a:t>FO logic w/ =</a:t>
            </a:r>
          </a:p>
          <a:p>
            <a:pPr marL="889000"/>
            <a:r>
              <a:rPr lang="en-US"/>
              <a:t>Numbers 0 and its successors</a:t>
            </a:r>
          </a:p>
          <a:p>
            <a:pPr marL="889000"/>
            <a:r>
              <a:rPr lang="en-US" sz="4800">
                <a:cs typeface="Apple Symbols" charset="0"/>
              </a:rPr>
              <a:t>∀</a:t>
            </a:r>
            <a:r>
              <a:rPr lang="en-US" baseline="-6000"/>
              <a:t>n</a:t>
            </a:r>
            <a:r>
              <a:rPr lang="en-US"/>
              <a:t> ¬(s(n)=0)</a:t>
            </a:r>
          </a:p>
          <a:p>
            <a:pPr marL="889000"/>
            <a:r>
              <a:rPr lang="en-US" sz="4800">
                <a:cs typeface="Apple Symbols" charset="0"/>
              </a:rPr>
              <a:t>∀</a:t>
            </a:r>
            <a:r>
              <a:rPr lang="en-US" baseline="-6000"/>
              <a:t>m,n </a:t>
            </a:r>
            <a:r>
              <a:rPr lang="en-US"/>
              <a:t> s(m)=s(n) ⇒ m=n</a:t>
            </a:r>
          </a:p>
          <a:p>
            <a:pPr marL="889000"/>
            <a:r>
              <a:rPr lang="en-US">
                <a:cs typeface="Apple Symbols" charset="0"/>
              </a:rPr>
              <a:t>P(0) ∧ </a:t>
            </a:r>
            <a:r>
              <a:rPr lang="en-US" sz="4800">
                <a:cs typeface="Apple Symbols" charset="0"/>
              </a:rPr>
              <a:t>∀</a:t>
            </a:r>
            <a:r>
              <a:rPr lang="en-US" baseline="-6000"/>
              <a:t>n</a:t>
            </a:r>
            <a:r>
              <a:rPr lang="en-US"/>
              <a:t>(P(n)⇒P(s(n)) ⇒ </a:t>
            </a:r>
            <a:r>
              <a:rPr lang="en-US" sz="4800">
                <a:cs typeface="Apple Symbols" charset="0"/>
              </a:rPr>
              <a:t>∀</a:t>
            </a:r>
            <a:r>
              <a:rPr lang="en-US" baseline="-6000"/>
              <a:t>n</a:t>
            </a:r>
            <a:r>
              <a:rPr lang="en-US"/>
              <a:t> P(n)</a:t>
            </a:r>
          </a:p>
        </p:txBody>
      </p:sp>
    </p:spTree>
  </p:cSld>
  <p:clrMapOvr>
    <a:masterClrMapping/>
  </p:clrMapOvr>
  <p:transition xmlns:p14="http://schemas.microsoft.com/office/powerpoint/2010/main"/>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1"/>
          <p:cNvSpPr>
            <a:spLocks noChangeArrowheads="1"/>
          </p:cNvSpPr>
          <p:nvPr>
            <p:ph type="title"/>
          </p:nvPr>
        </p:nvSpPr>
        <p:spPr>
          <a:ln/>
        </p:spPr>
        <p:txBody>
          <a:bodyPr/>
          <a:lstStyle/>
          <a:p>
            <a:r>
              <a:rPr lang="en-US"/>
              <a:t>Definable</a:t>
            </a:r>
          </a:p>
        </p:txBody>
      </p:sp>
      <p:sp>
        <p:nvSpPr>
          <p:cNvPr id="563202" name="Rectangle 2"/>
          <p:cNvSpPr>
            <a:spLocks noChangeArrowheads="1"/>
          </p:cNvSpPr>
          <p:nvPr>
            <p:ph type="body" idx="1"/>
          </p:nvPr>
        </p:nvSpPr>
        <p:spPr>
          <a:ln/>
        </p:spPr>
        <p:txBody>
          <a:bodyPr/>
          <a:lstStyle/>
          <a:p>
            <a:r>
              <a:rPr lang="en-US" dirty="0"/>
              <a:t>F(</a:t>
            </a:r>
            <a:r>
              <a:rPr lang="en-US" dirty="0" err="1"/>
              <a:t>x,z</a:t>
            </a:r>
            <a:r>
              <a:rPr lang="en-US" dirty="0"/>
              <a:t>) defines f(x) in L if </a:t>
            </a:r>
          </a:p>
          <a:p>
            <a:pPr marL="1333500" lvl="1"/>
            <a:r>
              <a:rPr lang="en-US" dirty="0"/>
              <a:t>z=f(x) </a:t>
            </a:r>
            <a:r>
              <a:rPr lang="en-US" dirty="0" err="1"/>
              <a:t>iff</a:t>
            </a:r>
            <a:r>
              <a:rPr lang="en-US" dirty="0"/>
              <a:t> F(</a:t>
            </a:r>
            <a:r>
              <a:rPr lang="en-US" dirty="0" err="1"/>
              <a:t>x,z</a:t>
            </a:r>
            <a:r>
              <a:rPr lang="en-US" dirty="0"/>
              <a:t>) </a:t>
            </a:r>
          </a:p>
          <a:p>
            <a:pPr marL="1333500" lvl="1"/>
            <a:r>
              <a:rPr lang="en-US" dirty="0"/>
              <a:t>and these are provable:</a:t>
            </a:r>
          </a:p>
          <a:p>
            <a:pPr marL="1778000" lvl="2"/>
            <a:r>
              <a:rPr lang="en-US" dirty="0">
                <a:cs typeface="Apple Symbols" charset="0"/>
              </a:rPr>
              <a:t>∀</a:t>
            </a:r>
            <a:r>
              <a:rPr lang="en-US" baseline="-6000" dirty="0" err="1"/>
              <a:t>x</a:t>
            </a:r>
            <a:r>
              <a:rPr lang="en-US" dirty="0" err="1">
                <a:cs typeface="Apple Symbols" charset="0"/>
              </a:rPr>
              <a:t>∃</a:t>
            </a:r>
            <a:r>
              <a:rPr lang="en-US" baseline="-6000" dirty="0" err="1"/>
              <a:t>z</a:t>
            </a:r>
            <a:r>
              <a:rPr lang="en-US" dirty="0"/>
              <a:t>. F(</a:t>
            </a:r>
            <a:r>
              <a:rPr lang="en-US" dirty="0" err="1"/>
              <a:t>x,z</a:t>
            </a:r>
            <a:r>
              <a:rPr lang="en-US" dirty="0"/>
              <a:t>)</a:t>
            </a:r>
          </a:p>
          <a:p>
            <a:pPr marL="1778000" lvl="2"/>
            <a:r>
              <a:rPr lang="en-US" dirty="0">
                <a:cs typeface="Apple Symbols" charset="0"/>
              </a:rPr>
              <a:t>∀</a:t>
            </a:r>
            <a:r>
              <a:rPr lang="en-US" baseline="-6000" dirty="0" err="1"/>
              <a:t>x,z,z</a:t>
            </a:r>
            <a:r>
              <a:rPr lang="ja-JP" altLang="en-US" baseline="-6000" dirty="0">
                <a:latin typeface="Papyrus"/>
              </a:rPr>
              <a:t>’</a:t>
            </a:r>
            <a:r>
              <a:rPr lang="en-US" baseline="-6000" dirty="0"/>
              <a:t> </a:t>
            </a:r>
            <a:r>
              <a:rPr lang="en-US" dirty="0"/>
              <a:t>. F(</a:t>
            </a:r>
            <a:r>
              <a:rPr lang="en-US" dirty="0" err="1"/>
              <a:t>x,z</a:t>
            </a:r>
            <a:r>
              <a:rPr lang="en-US" dirty="0"/>
              <a:t>) &amp; F(</a:t>
            </a:r>
            <a:r>
              <a:rPr lang="en-US" dirty="0" err="1"/>
              <a:t>x,z</a:t>
            </a:r>
            <a:r>
              <a:rPr lang="ja-JP" altLang="en-US" dirty="0">
                <a:latin typeface="Papyrus"/>
              </a:rPr>
              <a:t>’</a:t>
            </a:r>
            <a:r>
              <a:rPr lang="en-US" dirty="0"/>
              <a:t>) ⇒ z=z</a:t>
            </a:r>
            <a:r>
              <a:rPr lang="ja-JP" altLang="en-US" dirty="0">
                <a:latin typeface="Papyrus"/>
              </a:rPr>
              <a:t>’</a:t>
            </a:r>
            <a:endParaRPr lang="en-US" dirty="0"/>
          </a:p>
        </p:txBody>
      </p:sp>
    </p:spTree>
  </p:cSld>
  <p:clrMapOvr>
    <a:masterClrMapping/>
  </p:clrMapOvr>
  <p:transition xmlns:p14="http://schemas.microsoft.com/office/powerpoint/2010/main"/>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1"/>
          <p:cNvSpPr>
            <a:spLocks noChangeArrowheads="1"/>
          </p:cNvSpPr>
          <p:nvPr>
            <p:ph type="title"/>
          </p:nvPr>
        </p:nvSpPr>
        <p:spPr>
          <a:ln/>
        </p:spPr>
        <p:txBody>
          <a:bodyPr/>
          <a:lstStyle/>
          <a:p>
            <a:r>
              <a:rPr lang="en-US"/>
              <a:t>Gentzen</a:t>
            </a:r>
          </a:p>
        </p:txBody>
      </p:sp>
      <p:sp>
        <p:nvSpPr>
          <p:cNvPr id="564226" name="Rectangle 2"/>
          <p:cNvSpPr>
            <a:spLocks noChangeArrowheads="1"/>
          </p:cNvSpPr>
          <p:nvPr>
            <p:ph type="body" idx="1"/>
          </p:nvPr>
        </p:nvSpPr>
        <p:spPr>
          <a:xfrm>
            <a:off x="1270000" y="2768600"/>
            <a:ext cx="10464800" cy="6807200"/>
          </a:xfrm>
          <a:ln/>
        </p:spPr>
        <p:txBody>
          <a:bodyPr/>
          <a:lstStyle/>
          <a:p>
            <a:pPr marL="889000"/>
            <a:r>
              <a:rPr lang="en-US"/>
              <a:t>The Peano axioms are consistent</a:t>
            </a:r>
          </a:p>
          <a:p>
            <a:pPr marL="1333500" lvl="1"/>
            <a:r>
              <a:rPr lang="en-US"/>
              <a:t>Proof by </a:t>
            </a:r>
            <a:r>
              <a:rPr lang="en-US" sz="4800">
                <a:latin typeface="Symbol" charset="0"/>
                <a:cs typeface="Symbol" charset="0"/>
                <a:sym typeface="Symbol" charset="0"/>
              </a:rPr>
              <a:t>ε</a:t>
            </a:r>
            <a:r>
              <a:rPr lang="en-US" sz="4800" baseline="-19000"/>
              <a:t>0</a:t>
            </a:r>
            <a:r>
              <a:rPr lang="en-US" sz="4800"/>
              <a:t> </a:t>
            </a:r>
            <a:r>
              <a:rPr lang="en-US"/>
              <a:t>induction</a:t>
            </a:r>
          </a:p>
        </p:txBody>
      </p:sp>
    </p:spTree>
  </p:cSld>
  <p:clrMapOvr>
    <a:masterClrMapping/>
  </p:clrMapOvr>
  <p:transition xmlns:p14="http://schemas.microsoft.com/office/powerpoint/2010/main"/>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1"/>
          <p:cNvSpPr>
            <a:spLocks noChangeArrowheads="1"/>
          </p:cNvSpPr>
          <p:nvPr>
            <p:ph type="title"/>
          </p:nvPr>
        </p:nvSpPr>
        <p:spPr>
          <a:ln/>
        </p:spPr>
        <p:txBody>
          <a:bodyPr/>
          <a:lstStyle/>
          <a:p>
            <a:r>
              <a:rPr lang="en-US"/>
              <a:t>Cut Elimination</a:t>
            </a:r>
          </a:p>
        </p:txBody>
      </p:sp>
      <p:sp>
        <p:nvSpPr>
          <p:cNvPr id="565250" name="Rectangle 2"/>
          <p:cNvSpPr>
            <a:spLocks noChangeArrowheads="1"/>
          </p:cNvSpPr>
          <p:nvPr>
            <p:ph type="body" idx="1"/>
          </p:nvPr>
        </p:nvSpPr>
        <p:spPr>
          <a:ln/>
        </p:spPr>
        <p:txBody>
          <a:bodyPr/>
          <a:lstStyle/>
          <a:p>
            <a:pPr marL="889000"/>
            <a:endParaRPr lang="en-US"/>
          </a:p>
        </p:txBody>
      </p:sp>
      <p:pic>
        <p:nvPicPr>
          <p:cNvPr id="565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447800"/>
            <a:ext cx="10442575" cy="8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1"/>
          <p:cNvSpPr>
            <a:spLocks noChangeArrowheads="1"/>
          </p:cNvSpPr>
          <p:nvPr>
            <p:ph type="title"/>
          </p:nvPr>
        </p:nvSpPr>
        <p:spPr>
          <a:ln/>
        </p:spPr>
        <p:txBody>
          <a:bodyPr/>
          <a:lstStyle/>
          <a:p>
            <a:r>
              <a:rPr lang="en-US"/>
              <a:t>Conclusion</a:t>
            </a:r>
          </a:p>
        </p:txBody>
      </p:sp>
      <p:sp>
        <p:nvSpPr>
          <p:cNvPr id="566274" name="Rectangle 2"/>
          <p:cNvSpPr>
            <a:spLocks noChangeArrowheads="1"/>
          </p:cNvSpPr>
          <p:nvPr>
            <p:ph type="body" idx="1"/>
          </p:nvPr>
        </p:nvSpPr>
        <p:spPr>
          <a:xfrm>
            <a:off x="1270000" y="2768600"/>
            <a:ext cx="10464800" cy="6807200"/>
          </a:xfrm>
          <a:ln/>
        </p:spPr>
        <p:txBody>
          <a:bodyPr/>
          <a:lstStyle/>
          <a:p>
            <a:pPr marL="889000"/>
            <a:r>
              <a:rPr lang="en-US"/>
              <a:t>There are true sentences about arithmetic that are not provable from the Peano axioms.</a:t>
            </a:r>
          </a:p>
          <a:p>
            <a:pPr marL="1333500" lvl="1"/>
            <a:r>
              <a:rPr lang="en-US"/>
              <a:t>Hercules beats Hydra</a:t>
            </a:r>
          </a:p>
          <a:p>
            <a:pPr marL="1333500" lvl="1"/>
            <a:r>
              <a:rPr lang="en-US"/>
              <a:t>Finitized Kruskal Theorem</a:t>
            </a:r>
          </a:p>
          <a:p>
            <a:pPr marL="1333500" lvl="1"/>
            <a:r>
              <a:rPr lang="en-US"/>
              <a:t>Finitized Ramsey Theorem</a:t>
            </a:r>
          </a:p>
        </p:txBody>
      </p:sp>
    </p:spTree>
  </p:cSld>
  <p:clrMapOvr>
    <a:masterClrMapping/>
  </p:clrMapOvr>
  <p:transition xmlns:p14="http://schemas.microsoft.com/office/powerpoint/2010/main"/>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1"/>
          <p:cNvSpPr>
            <a:spLocks noChangeArrowheads="1"/>
          </p:cNvSpPr>
          <p:nvPr>
            <p:ph type="title"/>
          </p:nvPr>
        </p:nvSpPr>
        <p:spPr>
          <a:ln/>
        </p:spPr>
        <p:txBody>
          <a:bodyPr/>
          <a:lstStyle/>
          <a:p>
            <a:r>
              <a:rPr lang="en-US"/>
              <a:t>Paris-Harrington</a:t>
            </a:r>
          </a:p>
        </p:txBody>
      </p:sp>
      <p:sp>
        <p:nvSpPr>
          <p:cNvPr id="567298" name="Rectangle 2"/>
          <p:cNvSpPr>
            <a:spLocks noChangeArrowheads="1"/>
          </p:cNvSpPr>
          <p:nvPr>
            <p:ph type="body" idx="1"/>
          </p:nvPr>
        </p:nvSpPr>
        <p:spPr>
          <a:xfrm>
            <a:off x="711200" y="2222500"/>
            <a:ext cx="11836400" cy="7239000"/>
          </a:xfrm>
          <a:ln/>
        </p:spPr>
        <p:txBody>
          <a:bodyPr/>
          <a:lstStyle/>
          <a:p>
            <a:pPr marL="889000"/>
            <a:r>
              <a:rPr lang="en-US" sz="4800">
                <a:cs typeface="Apple Symbols" charset="0"/>
              </a:rPr>
              <a:t>∀</a:t>
            </a:r>
            <a:r>
              <a:rPr lang="en-US"/>
              <a:t> n,k,m&gt;0, </a:t>
            </a:r>
            <a:r>
              <a:rPr lang="en-US" sz="4800">
                <a:cs typeface="Apple Symbols" charset="0"/>
              </a:rPr>
              <a:t>∃</a:t>
            </a:r>
            <a:r>
              <a:rPr lang="en-US"/>
              <a:t> N s.t. if we color each n-element subset of S = {1, 2, 3,..., N} with one of k colors, then </a:t>
            </a:r>
            <a:r>
              <a:rPr lang="en-US" sz="4800">
                <a:cs typeface="Apple Symbols" charset="0"/>
              </a:rPr>
              <a:t>∃</a:t>
            </a:r>
            <a:r>
              <a:rPr lang="en-US"/>
              <a:t> Y </a:t>
            </a:r>
            <a:r>
              <a:rPr lang="en-US" sz="4800">
                <a:cs typeface="Apple Symbols" charset="0"/>
              </a:rPr>
              <a:t>⊆</a:t>
            </a:r>
            <a:r>
              <a:rPr lang="en-US"/>
              <a:t> S , |Y| </a:t>
            </a:r>
            <a:r>
              <a:rPr lang="en-US" sz="4800"/>
              <a:t>≥</a:t>
            </a:r>
            <a:r>
              <a:rPr lang="en-US"/>
              <a:t> m, such that all n element subsets of Y are monochrome</a:t>
            </a:r>
            <a:r>
              <a:rPr lang="en-US">
                <a:solidFill>
                  <a:srgbClr val="86133E"/>
                </a:solidFill>
              </a:rPr>
              <a:t>, and |Y| </a:t>
            </a:r>
            <a:r>
              <a:rPr lang="en-US" sz="4800">
                <a:solidFill>
                  <a:srgbClr val="86133E"/>
                </a:solidFill>
              </a:rPr>
              <a:t>≥</a:t>
            </a:r>
            <a:r>
              <a:rPr lang="en-US">
                <a:solidFill>
                  <a:srgbClr val="86133E"/>
                </a:solidFill>
              </a:rPr>
              <a:t> min Y.</a:t>
            </a:r>
          </a:p>
        </p:txBody>
      </p:sp>
    </p:spTree>
  </p:cSld>
  <p:clrMapOvr>
    <a:masterClrMapping/>
  </p:clrMapOvr>
  <p:transition xmlns:p14="http://schemas.microsoft.com/office/powerpoint/2010/main"/>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
          <p:cNvSpPr>
            <a:spLocks noChangeArrowheads="1"/>
          </p:cNvSpPr>
          <p:nvPr>
            <p:ph type="title"/>
          </p:nvPr>
        </p:nvSpPr>
        <p:spPr>
          <a:ln/>
        </p:spPr>
        <p:txBody>
          <a:bodyPr/>
          <a:lstStyle/>
          <a:p>
            <a:r>
              <a:rPr lang="en-US"/>
              <a:t>Finite Tree Theorem</a:t>
            </a:r>
          </a:p>
        </p:txBody>
      </p:sp>
      <p:sp>
        <p:nvSpPr>
          <p:cNvPr id="568322" name="Rectangle 2"/>
          <p:cNvSpPr>
            <a:spLocks noChangeArrowheads="1"/>
          </p:cNvSpPr>
          <p:nvPr>
            <p:ph type="body" idx="1"/>
          </p:nvPr>
        </p:nvSpPr>
        <p:spPr>
          <a:ln/>
        </p:spPr>
        <p:txBody>
          <a:bodyPr/>
          <a:lstStyle/>
          <a:p>
            <a:pPr marL="889000"/>
            <a:r>
              <a:rPr lang="en-US" sz="4800">
                <a:cs typeface="Apple Symbols" charset="0"/>
              </a:rPr>
              <a:t>∀n∃m</a:t>
            </a:r>
            <a:r>
              <a:rPr lang="en-US"/>
              <a:t> s.t. for trees T1,...,Tm, where each Tk has k+n nodes, then Ti </a:t>
            </a:r>
            <a:r>
              <a:rPr lang="en-US" sz="4800">
                <a:cs typeface="Arial Unicode MS" charset="0"/>
              </a:rPr>
              <a:t>↬</a:t>
            </a:r>
            <a:r>
              <a:rPr lang="en-US"/>
              <a:t> Tj for some i &lt; j.</a:t>
            </a:r>
          </a:p>
        </p:txBody>
      </p:sp>
    </p:spTree>
  </p:cSld>
  <p:clrMapOvr>
    <a:masterClrMapping/>
  </p:clrMapOvr>
  <p:transition xmlns:p14="http://schemas.microsoft.com/office/powerpoint/2010/main"/>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1"/>
          <p:cNvSpPr>
            <a:spLocks noChangeArrowheads="1"/>
          </p:cNvSpPr>
          <p:nvPr>
            <p:ph type="title"/>
          </p:nvPr>
        </p:nvSpPr>
        <p:spPr>
          <a:xfrm>
            <a:off x="1270000" y="254000"/>
            <a:ext cx="10464800" cy="3441700"/>
          </a:xfrm>
          <a:ln/>
        </p:spPr>
        <p:txBody>
          <a:bodyPr/>
          <a:lstStyle/>
          <a:p>
            <a:r>
              <a:rPr lang="en-US"/>
              <a:t>Colored Finite           Tree Theorem</a:t>
            </a:r>
          </a:p>
        </p:txBody>
      </p:sp>
      <p:sp>
        <p:nvSpPr>
          <p:cNvPr id="569346" name="Rectangle 2"/>
          <p:cNvSpPr>
            <a:spLocks noChangeArrowheads="1"/>
          </p:cNvSpPr>
          <p:nvPr>
            <p:ph type="body" idx="1"/>
          </p:nvPr>
        </p:nvSpPr>
        <p:spPr>
          <a:xfrm>
            <a:off x="1270000" y="3162300"/>
            <a:ext cx="10464800" cy="5715000"/>
          </a:xfrm>
          <a:ln/>
        </p:spPr>
        <p:txBody>
          <a:bodyPr/>
          <a:lstStyle/>
          <a:p>
            <a:pPr marL="889000"/>
            <a:r>
              <a:rPr lang="en-US" sz="4800">
                <a:cs typeface="Apple Symbols" charset="0"/>
              </a:rPr>
              <a:t>∀n∃m</a:t>
            </a:r>
            <a:r>
              <a:rPr lang="en-US"/>
              <a:t> s.t. for trees T1,...,Tm, where each Tk has up to k nodes, labeled in n colors, then Ti </a:t>
            </a:r>
            <a:r>
              <a:rPr lang="en-US" sz="4800">
                <a:cs typeface="Arial Unicode MS" charset="0"/>
              </a:rPr>
              <a:t>↬</a:t>
            </a:r>
            <a:r>
              <a:rPr lang="en-US"/>
              <a:t> Tj for some i &lt; j.</a:t>
            </a:r>
          </a:p>
        </p:txBody>
      </p:sp>
    </p:spTree>
  </p:cSld>
  <p:clrMapOvr>
    <a:masterClrMapping/>
  </p:clrMapOvr>
  <p:transition xmlns:p14="http://schemas.microsoft.com/office/powerpoint/2010/main"/>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1"/>
          <p:cNvSpPr>
            <a:spLocks noChangeArrowheads="1"/>
          </p:cNvSpPr>
          <p:nvPr>
            <p:ph type="title"/>
          </p:nvPr>
        </p:nvSpPr>
        <p:spPr>
          <a:ln/>
        </p:spPr>
        <p:txBody>
          <a:bodyPr/>
          <a:lstStyle/>
          <a:p>
            <a:r>
              <a:rPr lang="en-US"/>
              <a:t>Kruskal Bound</a:t>
            </a:r>
          </a:p>
        </p:txBody>
      </p:sp>
      <p:sp>
        <p:nvSpPr>
          <p:cNvPr id="570370" name="Rectangle 2"/>
          <p:cNvSpPr>
            <a:spLocks noChangeArrowheads="1"/>
          </p:cNvSpPr>
          <p:nvPr>
            <p:ph type="body" idx="1"/>
          </p:nvPr>
        </p:nvSpPr>
        <p:spPr>
          <a:xfrm>
            <a:off x="1270000" y="2768600"/>
            <a:ext cx="10464800" cy="6731000"/>
          </a:xfrm>
          <a:ln/>
        </p:spPr>
        <p:txBody>
          <a:bodyPr/>
          <a:lstStyle/>
          <a:p>
            <a:pPr marL="889000"/>
            <a:r>
              <a:rPr lang="en-US" dirty="0"/>
              <a:t>Tree(1) = 1 [length of sequence, 1 color]</a:t>
            </a:r>
          </a:p>
          <a:p>
            <a:pPr marL="889000"/>
            <a:r>
              <a:rPr lang="en-US" dirty="0"/>
              <a:t>Tree(2) = 3</a:t>
            </a:r>
          </a:p>
          <a:p>
            <a:pPr marL="889000"/>
            <a:r>
              <a:rPr lang="en-US" dirty="0">
                <a:cs typeface="Papyrus"/>
              </a:rPr>
              <a:t>Tree(3) &gt; 2↑↑↑↑↑↑↑↑↑↑↑↑↑↑↑↑↑↑↑↑ ↑↑↑↑↑↑↑↑↑↑↑↑↑↑↑↑↑↑↑↑↑↑↑↑↑↑↑↑↑↑↑↑↑↑↑↑↑↑↑↑↑↑↑↑↑↑↑↑↑↑↑↑↑↑↑↑↑↑↑↑↑↑↑↑↑↑↑↑↑↑↑↑↑↑↑↑↑↑↑↑↑↑↑↑↑↑↑↑↑↑↑↑↑↑↑↑↑↑↑↑↑↑↑...</a:t>
            </a:r>
            <a:endParaRPr lang="en-US" dirty="0"/>
          </a:p>
        </p:txBody>
      </p:sp>
    </p:spTree>
  </p:cSld>
  <p:clrMapOvr>
    <a:masterClrMapping/>
  </p:clrMapOvr>
  <p:transition xmlns:p14="http://schemas.microsoft.com/office/powerpoint/2010/main"/>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
          <p:cNvSpPr>
            <a:spLocks noChangeArrowheads="1"/>
          </p:cNvSpPr>
          <p:nvPr>
            <p:ph type="title"/>
          </p:nvPr>
        </p:nvSpPr>
        <p:spPr>
          <a:ln/>
        </p:spPr>
        <p:txBody>
          <a:bodyPr/>
          <a:lstStyle/>
          <a:p>
            <a:r>
              <a:rPr lang="en-US" dirty="0">
                <a:cs typeface="Papyrus"/>
              </a:rPr>
              <a:t>Γ</a:t>
            </a:r>
            <a:r>
              <a:rPr lang="en-US" baseline="-6000" dirty="0"/>
              <a:t>0</a:t>
            </a:r>
          </a:p>
        </p:txBody>
      </p:sp>
      <p:sp>
        <p:nvSpPr>
          <p:cNvPr id="571394" name="Rectangle 2"/>
          <p:cNvSpPr>
            <a:spLocks noChangeArrowheads="1"/>
          </p:cNvSpPr>
          <p:nvPr>
            <p:ph type="body" idx="1"/>
          </p:nvPr>
        </p:nvSpPr>
        <p:spPr>
          <a:ln/>
        </p:spPr>
        <p:txBody>
          <a:bodyPr/>
          <a:lstStyle/>
          <a:p>
            <a:pPr marL="889000"/>
            <a:r>
              <a:rPr lang="en-US" dirty="0">
                <a:cs typeface="Papyrus"/>
              </a:rPr>
              <a:t>0, α+β, </a:t>
            </a:r>
            <a:r>
              <a:rPr lang="en-US" dirty="0" err="1">
                <a:cs typeface="Papyrus"/>
              </a:rPr>
              <a:t>φ</a:t>
            </a:r>
            <a:r>
              <a:rPr lang="en-US" baseline="-6000" dirty="0">
                <a:cs typeface="Papyrus"/>
              </a:rPr>
              <a:t>α</a:t>
            </a:r>
            <a:r>
              <a:rPr lang="en-US" dirty="0">
                <a:cs typeface="Papyrus"/>
              </a:rPr>
              <a:t>(β)</a:t>
            </a:r>
            <a:endParaRPr lang="en-US" dirty="0"/>
          </a:p>
          <a:p>
            <a:pPr marL="1333500" lvl="1"/>
            <a:r>
              <a:rPr lang="en-US" dirty="0">
                <a:cs typeface="Papyrus"/>
              </a:rPr>
              <a:t>φ</a:t>
            </a:r>
            <a:r>
              <a:rPr lang="en-US" baseline="-6000" dirty="0"/>
              <a:t>0</a:t>
            </a:r>
            <a:r>
              <a:rPr lang="en-US" dirty="0">
                <a:cs typeface="Papyrus"/>
              </a:rPr>
              <a:t>(β) = </a:t>
            </a:r>
            <a:r>
              <a:rPr lang="en-US" dirty="0" err="1">
                <a:latin typeface="Symbol" charset="0"/>
                <a:cs typeface="Symbol" charset="0"/>
                <a:sym typeface="Symbol" charset="0"/>
              </a:rPr>
              <a:t>ω</a:t>
            </a:r>
            <a:r>
              <a:rPr lang="en-US" baseline="32000" dirty="0">
                <a:cs typeface="Papyrus"/>
              </a:rPr>
              <a:t>β</a:t>
            </a:r>
            <a:endParaRPr lang="en-US" dirty="0"/>
          </a:p>
          <a:p>
            <a:pPr marL="1333500" lvl="1"/>
            <a:r>
              <a:rPr lang="en-US" dirty="0" err="1">
                <a:cs typeface="Papyrus"/>
              </a:rPr>
              <a:t>φ</a:t>
            </a:r>
            <a:r>
              <a:rPr lang="en-US" baseline="-6000" dirty="0">
                <a:cs typeface="Papyrus"/>
              </a:rPr>
              <a:t>α+1</a:t>
            </a:r>
            <a:r>
              <a:rPr lang="en-US" dirty="0">
                <a:cs typeface="Papyrus"/>
              </a:rPr>
              <a:t>(β) = </a:t>
            </a:r>
            <a:r>
              <a:rPr lang="en-US" sz="6400" dirty="0"/>
              <a:t>{</a:t>
            </a:r>
            <a:r>
              <a:rPr lang="en-US" dirty="0" err="1">
                <a:cs typeface="Papyrus"/>
              </a:rPr>
              <a:t>ɣ</a:t>
            </a:r>
            <a:r>
              <a:rPr lang="en-US" dirty="0">
                <a:cs typeface="Papyrus"/>
              </a:rPr>
              <a:t> : </a:t>
            </a:r>
            <a:r>
              <a:rPr lang="en-US" dirty="0" err="1">
                <a:cs typeface="Papyrus"/>
              </a:rPr>
              <a:t>φ</a:t>
            </a:r>
            <a:r>
              <a:rPr lang="en-US" baseline="-6000" dirty="0">
                <a:cs typeface="Papyrus"/>
              </a:rPr>
              <a:t>α</a:t>
            </a:r>
            <a:r>
              <a:rPr lang="en-US" dirty="0">
                <a:cs typeface="Papyrus"/>
              </a:rPr>
              <a:t>(</a:t>
            </a:r>
            <a:r>
              <a:rPr lang="en-US" dirty="0" err="1">
                <a:cs typeface="Papyrus"/>
              </a:rPr>
              <a:t>ɣ</a:t>
            </a:r>
            <a:r>
              <a:rPr lang="en-US" dirty="0">
                <a:cs typeface="Papyrus"/>
              </a:rPr>
              <a:t>) = </a:t>
            </a:r>
            <a:r>
              <a:rPr lang="en-US" dirty="0" err="1">
                <a:cs typeface="Papyrus"/>
              </a:rPr>
              <a:t>ɣ</a:t>
            </a:r>
            <a:r>
              <a:rPr lang="en-US" sz="6400" dirty="0"/>
              <a:t>}</a:t>
            </a:r>
            <a:r>
              <a:rPr lang="en-US" baseline="-6000" dirty="0">
                <a:cs typeface="Papyrus"/>
              </a:rPr>
              <a:t>β</a:t>
            </a:r>
            <a:endParaRPr lang="en-US" dirty="0"/>
          </a:p>
          <a:p>
            <a:pPr marL="1333500" lvl="1"/>
            <a:r>
              <a:rPr lang="en-US" dirty="0" err="1">
                <a:cs typeface="Papyrus"/>
              </a:rPr>
              <a:t>φ</a:t>
            </a:r>
            <a:r>
              <a:rPr lang="en-US" baseline="-6000" dirty="0" err="1">
                <a:cs typeface="Papyrus"/>
              </a:rPr>
              <a:t>λ</a:t>
            </a:r>
            <a:r>
              <a:rPr lang="en-US" dirty="0">
                <a:cs typeface="Papyrus"/>
              </a:rPr>
              <a:t>(β) = </a:t>
            </a:r>
            <a:r>
              <a:rPr lang="en-US" dirty="0" err="1">
                <a:cs typeface="Papyrus"/>
              </a:rPr>
              <a:t>lim</a:t>
            </a:r>
            <a:r>
              <a:rPr lang="en-US" baseline="-6000" dirty="0">
                <a:cs typeface="Papyrus"/>
              </a:rPr>
              <a:t>α&lt;</a:t>
            </a:r>
            <a:r>
              <a:rPr lang="en-US" baseline="-6000" dirty="0" err="1">
                <a:cs typeface="Papyrus"/>
              </a:rPr>
              <a:t>λ</a:t>
            </a:r>
            <a:r>
              <a:rPr lang="en-US" baseline="-6000" dirty="0">
                <a:cs typeface="Papyrus"/>
              </a:rPr>
              <a:t> </a:t>
            </a:r>
            <a:r>
              <a:rPr lang="en-US" dirty="0" err="1">
                <a:cs typeface="Papyrus"/>
              </a:rPr>
              <a:t>φ</a:t>
            </a:r>
            <a:r>
              <a:rPr lang="en-US" baseline="-6000" dirty="0">
                <a:cs typeface="Papyrus"/>
              </a:rPr>
              <a:t>α</a:t>
            </a:r>
            <a:r>
              <a:rPr lang="en-US" dirty="0">
                <a:cs typeface="Papyrus"/>
              </a:rPr>
              <a:t>(β) </a:t>
            </a:r>
            <a:endParaRPr lang="en-US" dirty="0"/>
          </a:p>
        </p:txBody>
      </p:sp>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ph type="title"/>
          </p:nvPr>
        </p:nvSpPr>
        <p:spPr>
          <a:ln/>
        </p:spPr>
        <p:txBody>
          <a:bodyPr/>
          <a:lstStyle/>
          <a:p>
            <a:r>
              <a:rPr lang="en-US"/>
              <a:t>Termination</a:t>
            </a:r>
          </a:p>
        </p:txBody>
      </p:sp>
      <p:sp>
        <p:nvSpPr>
          <p:cNvPr id="74754" name="Rectangle 2"/>
          <p:cNvSpPr>
            <a:spLocks noChangeArrowheads="1"/>
          </p:cNvSpPr>
          <p:nvPr>
            <p:ph type="body" idx="1"/>
          </p:nvPr>
        </p:nvSpPr>
        <p:spPr>
          <a:ln/>
        </p:spPr>
        <p:txBody>
          <a:bodyPr/>
          <a:lstStyle/>
          <a:p>
            <a:r>
              <a:rPr lang="en-US"/>
              <a:t>2. Games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1"/>
          <p:cNvSpPr>
            <a:spLocks noChangeArrowheads="1"/>
          </p:cNvSpPr>
          <p:nvPr>
            <p:ph type="title"/>
          </p:nvPr>
        </p:nvSpPr>
        <p:spPr>
          <a:ln/>
        </p:spPr>
        <p:txBody>
          <a:bodyPr/>
          <a:lstStyle/>
          <a:p>
            <a:r>
              <a:rPr lang="en-US"/>
              <a:t>Division</a:t>
            </a:r>
          </a:p>
        </p:txBody>
      </p:sp>
      <p:sp>
        <p:nvSpPr>
          <p:cNvPr id="572418" name="Rectangle 2"/>
          <p:cNvSpPr>
            <a:spLocks noChangeArrowheads="1"/>
          </p:cNvSpPr>
          <p:nvPr>
            <p:ph type="body" idx="1"/>
          </p:nvPr>
        </p:nvSpPr>
        <p:spPr>
          <a:ln/>
        </p:spPr>
        <p:txBody>
          <a:bodyPr/>
          <a:lstStyle/>
          <a:p>
            <a:pPr marL="889000"/>
            <a:r>
              <a:rPr lang="en-US"/>
              <a:t>A,B binary relations</a:t>
            </a:r>
          </a:p>
          <a:p>
            <a:pPr marL="889000"/>
            <a:r>
              <a:rPr lang="en-US"/>
              <a:t>A/B is the relation s.t.</a:t>
            </a:r>
          </a:p>
          <a:p>
            <a:pPr marL="1333500" lvl="1"/>
            <a:r>
              <a:rPr lang="en-US"/>
              <a:t>(A/B)</a:t>
            </a:r>
            <a:r>
              <a:rPr lang="en-US" sz="6400">
                <a:cs typeface="Apple Symbols" charset="0"/>
              </a:rPr>
              <a:t>∘</a:t>
            </a:r>
            <a:r>
              <a:rPr lang="en-US">
                <a:cs typeface="Apple Symbols" charset="0"/>
              </a:rPr>
              <a:t>B ⊆ A</a:t>
            </a:r>
            <a:endParaRPr lang="en-US"/>
          </a:p>
          <a:p>
            <a:pPr marL="1333500" lvl="1"/>
            <a:r>
              <a:rPr lang="en-US"/>
              <a:t>s (A/B) t if s A u for all u s.t. t B u</a:t>
            </a:r>
          </a:p>
        </p:txBody>
      </p:sp>
    </p:spTree>
  </p:cSld>
  <p:clrMapOvr>
    <a:masterClrMapping/>
  </p:clrMapOvr>
  <p:transition xmlns:p14="http://schemas.microsoft.com/office/powerpoint/2010/main"/>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1"/>
          <p:cNvSpPr>
            <a:spLocks noChangeArrowheads="1"/>
          </p:cNvSpPr>
          <p:nvPr>
            <p:ph type="title"/>
          </p:nvPr>
        </p:nvSpPr>
        <p:spPr>
          <a:ln/>
        </p:spPr>
        <p:txBody>
          <a:bodyPr/>
          <a:lstStyle/>
          <a:p>
            <a:r>
              <a:rPr lang="en-US"/>
              <a:t>MPO</a:t>
            </a:r>
          </a:p>
        </p:txBody>
      </p:sp>
      <p:sp>
        <p:nvSpPr>
          <p:cNvPr id="573442" name="Rectangle 2"/>
          <p:cNvSpPr>
            <a:spLocks noChangeArrowheads="1"/>
          </p:cNvSpPr>
          <p:nvPr>
            <p:ph type="body" idx="1"/>
          </p:nvPr>
        </p:nvSpPr>
        <p:spPr>
          <a:xfrm>
            <a:off x="1270000" y="2768600"/>
            <a:ext cx="10464800" cy="6527800"/>
          </a:xfrm>
          <a:ln/>
        </p:spPr>
        <p:txBody>
          <a:bodyPr/>
          <a:lstStyle/>
          <a:p>
            <a:pPr marL="889000"/>
            <a:r>
              <a:rPr lang="en-US"/>
              <a:t>(f,{b1,...,bm}) </a:t>
            </a:r>
            <a:r>
              <a:rPr lang="en-US" sz="4800">
                <a:latin typeface="Arial Unicode MS" charset="0"/>
                <a:cs typeface="Arial Unicode MS" charset="0"/>
                <a:sym typeface="Arial Unicode MS" charset="0"/>
              </a:rPr>
              <a:t>⊳ </a:t>
            </a:r>
            <a:r>
              <a:rPr lang="en-US"/>
              <a:t>b1,...,bm</a:t>
            </a:r>
          </a:p>
          <a:p>
            <a:pPr marL="889000"/>
            <a:r>
              <a:rPr lang="en-US"/>
              <a:t>(f,{})</a:t>
            </a:r>
          </a:p>
          <a:p>
            <a:pPr marL="889000"/>
            <a:r>
              <a:rPr lang="en-US"/>
              <a:t>s &gt; t if</a:t>
            </a:r>
          </a:p>
          <a:p>
            <a:pPr marL="1333500" lvl="1"/>
            <a:r>
              <a:rPr lang="en-US"/>
              <a:t>s </a:t>
            </a:r>
            <a:r>
              <a:rPr lang="en-US" sz="4800">
                <a:latin typeface="Arial Unicode MS" charset="0"/>
                <a:cs typeface="Arial Unicode MS" charset="0"/>
                <a:sym typeface="Arial Unicode MS" charset="0"/>
              </a:rPr>
              <a:t>⊳</a:t>
            </a:r>
            <a:r>
              <a:rPr lang="en-US"/>
              <a:t>≥</a:t>
            </a:r>
            <a:r>
              <a:rPr lang="en-US" baseline="-6000"/>
              <a:t> </a:t>
            </a:r>
            <a:r>
              <a:rPr lang="en-US"/>
              <a:t>t or</a:t>
            </a:r>
          </a:p>
          <a:p>
            <a:pPr marL="1333500" lvl="1"/>
            <a:r>
              <a:rPr lang="en-US"/>
              <a:t>s &gt;</a:t>
            </a:r>
            <a:r>
              <a:rPr lang="en-US" baseline="-6000"/>
              <a:t>lex </a:t>
            </a:r>
            <a:r>
              <a:rPr lang="en-US"/>
              <a:t>t and s &gt;</a:t>
            </a:r>
            <a:r>
              <a:rPr lang="en-US" sz="4800">
                <a:latin typeface="Arial Unicode MS" charset="0"/>
                <a:cs typeface="Arial Unicode MS" charset="0"/>
                <a:sym typeface="Arial Unicode MS" charset="0"/>
              </a:rPr>
              <a:t>/⊳</a:t>
            </a:r>
            <a:r>
              <a:rPr lang="en-US" baseline="-6000"/>
              <a:t> </a:t>
            </a:r>
            <a:r>
              <a:rPr lang="en-US"/>
              <a:t>t</a:t>
            </a:r>
          </a:p>
        </p:txBody>
      </p:sp>
    </p:spTree>
  </p:cSld>
  <p:clrMapOvr>
    <a:masterClrMapping/>
  </p:clrMapOvr>
  <p:transition xmlns:p14="http://schemas.microsoft.com/office/powerpoint/2010/main"/>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1"/>
          <p:cNvSpPr>
            <a:spLocks noChangeArrowheads="1"/>
          </p:cNvSpPr>
          <p:nvPr>
            <p:ph type="title"/>
          </p:nvPr>
        </p:nvSpPr>
        <p:spPr>
          <a:ln/>
        </p:spPr>
        <p:txBody>
          <a:bodyPr/>
          <a:lstStyle/>
          <a:p>
            <a:r>
              <a:rPr lang="en-US"/>
              <a:t>Abstract Path Order</a:t>
            </a:r>
          </a:p>
        </p:txBody>
      </p:sp>
      <p:sp>
        <p:nvSpPr>
          <p:cNvPr id="574466" name="Rectangle 2"/>
          <p:cNvSpPr>
            <a:spLocks noChangeArrowheads="1"/>
          </p:cNvSpPr>
          <p:nvPr>
            <p:ph type="body" idx="1"/>
          </p:nvPr>
        </p:nvSpPr>
        <p:spPr>
          <a:xfrm>
            <a:off x="1270000" y="2768600"/>
            <a:ext cx="10464800" cy="6527800"/>
          </a:xfrm>
          <a:ln/>
        </p:spPr>
        <p:txBody>
          <a:bodyPr/>
          <a:lstStyle/>
          <a:p>
            <a:pPr marL="889000"/>
            <a:r>
              <a:rPr lang="en-US"/>
              <a:t>s &gt; t if</a:t>
            </a:r>
          </a:p>
          <a:p>
            <a:pPr marL="1333500" lvl="1"/>
            <a:r>
              <a:rPr lang="en-US"/>
              <a:t>s </a:t>
            </a:r>
            <a:r>
              <a:rPr lang="en-US" sz="4800">
                <a:latin typeface="Arial Unicode MS" charset="0"/>
                <a:cs typeface="Arial Unicode MS" charset="0"/>
                <a:sym typeface="Arial Unicode MS" charset="0"/>
              </a:rPr>
              <a:t>⊳</a:t>
            </a:r>
            <a:r>
              <a:rPr lang="en-US"/>
              <a:t>≥</a:t>
            </a:r>
            <a:r>
              <a:rPr lang="en-US" baseline="-6000"/>
              <a:t> </a:t>
            </a:r>
            <a:r>
              <a:rPr lang="en-US"/>
              <a:t>t or</a:t>
            </a:r>
          </a:p>
          <a:p>
            <a:pPr marL="1333500" lvl="1"/>
            <a:r>
              <a:rPr lang="en-US">
                <a:cs typeface="Apple Symbols" charset="0"/>
              </a:rPr>
              <a:t>s ≫ t and s &gt;</a:t>
            </a:r>
            <a:r>
              <a:rPr lang="en-US" sz="4800">
                <a:latin typeface="Arial Unicode MS" charset="0"/>
                <a:cs typeface="Arial Unicode MS" charset="0"/>
                <a:sym typeface="Arial Unicode MS" charset="0"/>
              </a:rPr>
              <a:t>/⊳</a:t>
            </a:r>
            <a:r>
              <a:rPr lang="en-US" baseline="-6000"/>
              <a:t> </a:t>
            </a:r>
            <a:r>
              <a:rPr lang="en-US"/>
              <a:t>t</a:t>
            </a:r>
          </a:p>
          <a:p>
            <a:pPr marL="889000"/>
            <a:r>
              <a:rPr lang="en-US" sz="7200" baseline="2000">
                <a:latin typeface="Arial Unicode MS" charset="0"/>
                <a:cs typeface="Arial Unicode MS" charset="0"/>
                <a:sym typeface="Arial Unicode MS" charset="0"/>
              </a:rPr>
              <a:t>⊳ </a:t>
            </a:r>
            <a:r>
              <a:rPr lang="en-US" sz="6300" baseline="2000"/>
              <a:t>wfo</a:t>
            </a:r>
          </a:p>
          <a:p>
            <a:pPr marL="889000"/>
            <a:r>
              <a:rPr lang="en-US" sz="7200" baseline="2000">
                <a:latin typeface="Arial Unicode MS" charset="0"/>
                <a:cs typeface="Arial Unicode MS" charset="0"/>
                <a:sym typeface="Arial Unicode MS" charset="0"/>
              </a:rPr>
              <a:t>⊳ </a:t>
            </a:r>
            <a:r>
              <a:rPr lang="en-US" sz="6300" baseline="2000">
                <a:cs typeface="Apple Symbols" charset="0"/>
              </a:rPr>
              <a:t>wfo escapes from ≫</a:t>
            </a:r>
            <a:endParaRPr lang="en-US" sz="6300" baseline="2000"/>
          </a:p>
        </p:txBody>
      </p:sp>
    </p:spTree>
  </p:cSld>
  <p:clrMapOvr>
    <a:masterClrMapping/>
  </p:clrMapOvr>
  <p:transition xmlns:p14="http://schemas.microsoft.com/office/powerpoint/2010/main"/>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
          <p:cNvSpPr>
            <a:spLocks noChangeArrowheads="1"/>
          </p:cNvSpPr>
          <p:nvPr>
            <p:ph type="title"/>
          </p:nvPr>
        </p:nvSpPr>
        <p:spPr>
          <a:ln/>
        </p:spPr>
        <p:txBody>
          <a:bodyPr/>
          <a:lstStyle/>
          <a:p>
            <a:r>
              <a:rPr lang="en-US"/>
              <a:t>Level i Subterm</a:t>
            </a:r>
          </a:p>
        </p:txBody>
      </p:sp>
      <p:sp>
        <p:nvSpPr>
          <p:cNvPr id="575490" name="Rectangle 2"/>
          <p:cNvSpPr>
            <a:spLocks noChangeArrowheads="1"/>
          </p:cNvSpPr>
          <p:nvPr>
            <p:ph type="body" idx="1"/>
          </p:nvPr>
        </p:nvSpPr>
        <p:spPr>
          <a:ln/>
        </p:spPr>
        <p:txBody>
          <a:bodyPr/>
          <a:lstStyle/>
          <a:p>
            <a:pPr marL="889000"/>
            <a:r>
              <a:rPr lang="en-US"/>
              <a:t> </a:t>
            </a:r>
            <a:r>
              <a:rPr lang="en-US" sz="6400">
                <a:latin typeface="Arial Unicode MS" charset="0"/>
                <a:cs typeface="Arial Unicode MS" charset="0"/>
                <a:sym typeface="Arial Unicode MS" charset="0"/>
              </a:rPr>
              <a:t>⊳</a:t>
            </a:r>
            <a:r>
              <a:rPr lang="en-US"/>
              <a:t>i</a:t>
            </a:r>
          </a:p>
          <a:p>
            <a:pPr marL="889000"/>
            <a:r>
              <a:rPr lang="en-US"/>
              <a:t>Subterm with i in node just above and &gt;i from root to there</a:t>
            </a:r>
          </a:p>
        </p:txBody>
      </p:sp>
    </p:spTree>
  </p:cSld>
  <p:clrMapOvr>
    <a:masterClrMapping/>
  </p:clrMapOvr>
  <p:transition xmlns:p14="http://schemas.microsoft.com/office/powerpoint/2010/main"/>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1"/>
          <p:cNvSpPr>
            <a:spLocks noChangeArrowheads="1"/>
          </p:cNvSpPr>
          <p:nvPr>
            <p:ph type="title"/>
          </p:nvPr>
        </p:nvSpPr>
        <p:spPr>
          <a:ln/>
        </p:spPr>
        <p:txBody>
          <a:bodyPr/>
          <a:lstStyle/>
          <a:p>
            <a:r>
              <a:rPr lang="en-US"/>
              <a:t>Ordinal Diagrams</a:t>
            </a:r>
          </a:p>
        </p:txBody>
      </p:sp>
      <p:sp>
        <p:nvSpPr>
          <p:cNvPr id="576514" name="Rectangle 2"/>
          <p:cNvSpPr>
            <a:spLocks noChangeArrowheads="1"/>
          </p:cNvSpPr>
          <p:nvPr>
            <p:ph type="body" idx="1"/>
          </p:nvPr>
        </p:nvSpPr>
        <p:spPr>
          <a:ln/>
        </p:spPr>
        <p:txBody>
          <a:bodyPr/>
          <a:lstStyle/>
          <a:p>
            <a:pPr marL="889000"/>
            <a:r>
              <a:rPr lang="en-US">
                <a:cs typeface="Apple Symbols" charset="0"/>
              </a:rPr>
              <a:t>triples ⟨f,i,</a:t>
            </a:r>
            <a:r>
              <a:rPr lang="en-US" sz="4800"/>
              <a:t>{</a:t>
            </a:r>
            <a:r>
              <a:rPr lang="en-US"/>
              <a:t>b1,...,bm</a:t>
            </a:r>
            <a:r>
              <a:rPr lang="en-US" sz="4800"/>
              <a:t>}</a:t>
            </a:r>
            <a:r>
              <a:rPr lang="en-US">
                <a:cs typeface="Apple Symbols" charset="0"/>
              </a:rPr>
              <a:t>⟩; think tree</a:t>
            </a:r>
            <a:endParaRPr lang="en-US"/>
          </a:p>
          <a:p>
            <a:pPr marL="889000"/>
            <a:r>
              <a:rPr lang="en-US"/>
              <a:t>f: countably many, linearly ordered &gt;</a:t>
            </a:r>
          </a:p>
          <a:p>
            <a:pPr marL="889000"/>
            <a:r>
              <a:rPr lang="en-US"/>
              <a:t>level i: 1..N, linearly ordered &gt;</a:t>
            </a:r>
          </a:p>
          <a:p>
            <a:pPr marL="889000"/>
            <a:r>
              <a:rPr lang="en-US"/>
              <a:t>{...bi...} multiset of diagrams, ms order</a:t>
            </a:r>
          </a:p>
        </p:txBody>
      </p:sp>
    </p:spTree>
  </p:cSld>
  <p:clrMapOvr>
    <a:masterClrMapping/>
  </p:clrMapOvr>
  <p:transition xmlns:p14="http://schemas.microsoft.com/office/powerpoint/2010/main"/>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
          <p:cNvSpPr>
            <a:spLocks noChangeArrowheads="1"/>
          </p:cNvSpPr>
          <p:nvPr>
            <p:ph type="title"/>
          </p:nvPr>
        </p:nvSpPr>
        <p:spPr>
          <a:ln/>
        </p:spPr>
        <p:txBody>
          <a:bodyPr/>
          <a:lstStyle/>
          <a:p>
            <a:r>
              <a:rPr lang="en-US"/>
              <a:t>Lexicographic Level</a:t>
            </a:r>
          </a:p>
        </p:txBody>
      </p:sp>
      <p:sp>
        <p:nvSpPr>
          <p:cNvPr id="577538" name="Rectangle 2"/>
          <p:cNvSpPr>
            <a:spLocks noChangeArrowheads="1"/>
          </p:cNvSpPr>
          <p:nvPr>
            <p:ph type="body" idx="1"/>
          </p:nvPr>
        </p:nvSpPr>
        <p:spPr>
          <a:ln/>
        </p:spPr>
        <p:txBody>
          <a:bodyPr/>
          <a:lstStyle/>
          <a:p>
            <a:pPr marL="889000"/>
            <a:r>
              <a:rPr lang="en-US"/>
              <a:t>&gt;</a:t>
            </a:r>
            <a:r>
              <a:rPr lang="en-US" baseline="-6000"/>
              <a:t>0</a:t>
            </a:r>
            <a:r>
              <a:rPr lang="en-US"/>
              <a:t> is lexicographic</a:t>
            </a:r>
          </a:p>
          <a:p>
            <a:pPr marL="889000"/>
            <a:r>
              <a:rPr lang="en-US"/>
              <a:t>(f,i,x) &gt;</a:t>
            </a:r>
            <a:r>
              <a:rPr lang="en-US" baseline="-6000"/>
              <a:t>0</a:t>
            </a:r>
            <a:r>
              <a:rPr lang="en-US"/>
              <a:t> (g,j,y) if</a:t>
            </a:r>
          </a:p>
          <a:p>
            <a:pPr marL="1333500" lvl="1"/>
            <a:r>
              <a:rPr lang="en-US"/>
              <a:t>f&gt;g</a:t>
            </a:r>
          </a:p>
          <a:p>
            <a:pPr marL="1333500" lvl="1"/>
            <a:r>
              <a:rPr lang="en-US"/>
              <a:t>f=g, i&gt;j</a:t>
            </a:r>
          </a:p>
          <a:p>
            <a:pPr marL="1333500" lvl="1"/>
            <a:r>
              <a:rPr lang="en-US"/>
              <a:t>f=g, i=j, x &gt;</a:t>
            </a:r>
            <a:r>
              <a:rPr lang="en-US" sz="4800" baseline="-6000"/>
              <a:t>i</a:t>
            </a:r>
            <a:r>
              <a:rPr lang="en-US"/>
              <a:t> y</a:t>
            </a:r>
          </a:p>
        </p:txBody>
      </p:sp>
    </p:spTree>
  </p:cSld>
  <p:clrMapOvr>
    <a:masterClrMapping/>
  </p:clrMapOvr>
  <p:transition xmlns:p14="http://schemas.microsoft.com/office/powerpoint/2010/main"/>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
          <p:cNvSpPr>
            <a:spLocks noChangeArrowheads="1"/>
          </p:cNvSpPr>
          <p:nvPr>
            <p:ph type="title"/>
          </p:nvPr>
        </p:nvSpPr>
        <p:spPr>
          <a:ln/>
        </p:spPr>
        <p:txBody>
          <a:bodyPr/>
          <a:lstStyle/>
          <a:p>
            <a:r>
              <a:rPr lang="en-US"/>
              <a:t>Higher Levels</a:t>
            </a:r>
          </a:p>
        </p:txBody>
      </p:sp>
      <p:sp>
        <p:nvSpPr>
          <p:cNvPr id="578562" name="Rectangle 2"/>
          <p:cNvSpPr>
            <a:spLocks noChangeArrowheads="1"/>
          </p:cNvSpPr>
          <p:nvPr>
            <p:ph type="body" idx="1"/>
          </p:nvPr>
        </p:nvSpPr>
        <p:spPr>
          <a:ln/>
        </p:spPr>
        <p:txBody>
          <a:bodyPr/>
          <a:lstStyle/>
          <a:p>
            <a:pPr marL="889000"/>
            <a:r>
              <a:rPr lang="en-US"/>
              <a:t>s &gt;</a:t>
            </a:r>
            <a:r>
              <a:rPr lang="en-US" baseline="-6000"/>
              <a:t>k</a:t>
            </a:r>
            <a:r>
              <a:rPr lang="en-US"/>
              <a:t> t (k&gt;0) if</a:t>
            </a:r>
          </a:p>
          <a:p>
            <a:pPr marL="1333500" lvl="1"/>
            <a:r>
              <a:rPr lang="en-US"/>
              <a:t>s </a:t>
            </a:r>
            <a:r>
              <a:rPr lang="en-US" sz="4800">
                <a:latin typeface="Arial Unicode MS" charset="0"/>
                <a:cs typeface="Arial Unicode MS" charset="0"/>
                <a:sym typeface="Arial Unicode MS" charset="0"/>
              </a:rPr>
              <a:t>⊳</a:t>
            </a:r>
            <a:r>
              <a:rPr lang="en-US" baseline="-6000"/>
              <a:t>k</a:t>
            </a:r>
            <a:r>
              <a:rPr lang="en-US"/>
              <a:t> ≥</a:t>
            </a:r>
            <a:r>
              <a:rPr lang="en-US" baseline="-6000"/>
              <a:t>k </a:t>
            </a:r>
            <a:r>
              <a:rPr lang="en-US"/>
              <a:t>t or</a:t>
            </a:r>
          </a:p>
          <a:p>
            <a:pPr marL="1333500" lvl="1"/>
            <a:r>
              <a:rPr lang="en-US"/>
              <a:t>s &gt;</a:t>
            </a:r>
            <a:r>
              <a:rPr lang="en-US" baseline="-6000"/>
              <a:t>k-1 </a:t>
            </a:r>
            <a:r>
              <a:rPr lang="en-US"/>
              <a:t>t and s &gt;</a:t>
            </a:r>
            <a:r>
              <a:rPr lang="en-US" baseline="-6000"/>
              <a:t>k</a:t>
            </a:r>
            <a:r>
              <a:rPr lang="en-US" sz="4800">
                <a:latin typeface="Arial Unicode MS" charset="0"/>
                <a:cs typeface="Arial Unicode MS" charset="0"/>
                <a:sym typeface="Arial Unicode MS" charset="0"/>
              </a:rPr>
              <a:t>/⊳</a:t>
            </a:r>
            <a:r>
              <a:rPr lang="en-US" baseline="-6000"/>
              <a:t>k </a:t>
            </a:r>
            <a:r>
              <a:rPr lang="en-US"/>
              <a:t>t</a:t>
            </a:r>
          </a:p>
        </p:txBody>
      </p:sp>
    </p:spTree>
  </p:cSld>
  <p:clrMapOvr>
    <a:masterClrMapping/>
  </p:clrMapOvr>
  <p:transition xmlns:p14="http://schemas.microsoft.com/office/powerpoint/2010/main"/>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
          <p:cNvSpPr>
            <a:spLocks noChangeArrowheads="1"/>
          </p:cNvSpPr>
          <p:nvPr>
            <p:ph type="title"/>
          </p:nvPr>
        </p:nvSpPr>
        <p:spPr>
          <a:ln/>
        </p:spPr>
        <p:txBody>
          <a:bodyPr/>
          <a:lstStyle/>
          <a:p>
            <a:r>
              <a:rPr lang="en-US"/>
              <a:t>Conditionals</a:t>
            </a:r>
          </a:p>
        </p:txBody>
      </p:sp>
      <p:sp>
        <p:nvSpPr>
          <p:cNvPr id="579586" name="Rectangle 2"/>
          <p:cNvSpPr>
            <a:spLocks noChangeArrowheads="1"/>
          </p:cNvSpPr>
          <p:nvPr>
            <p:ph type="body" idx="1"/>
          </p:nvPr>
        </p:nvSpPr>
        <p:spPr>
          <a:ln/>
        </p:spPr>
        <p:txBody>
          <a:bodyPr/>
          <a:lstStyle/>
          <a:p>
            <a:pPr marL="889000"/>
            <a:endParaRPr lang="en-US"/>
          </a:p>
        </p:txBody>
      </p:sp>
      <p:pic>
        <p:nvPicPr>
          <p:cNvPr id="579587" name="Picture 3"/>
          <p:cNvPicPr>
            <a:picLocks noChangeAspect="1" noChangeArrowheads="1"/>
          </p:cNvPicPr>
          <p:nvPr/>
        </p:nvPicPr>
        <p:blipFill>
          <a:blip r:embed="rId2">
            <a:extLst>
              <a:ext uri="{28A0092B-C50C-407E-A947-70E740481C1C}">
                <a14:useLocalDpi xmlns:a14="http://schemas.microsoft.com/office/drawing/2010/main" val="0"/>
              </a:ext>
            </a:extLst>
          </a:blip>
          <a:srcRect l="4446" t="5243" r="5109" b="2585"/>
          <a:stretch>
            <a:fillRect/>
          </a:stretch>
        </p:blipFill>
        <p:spPr bwMode="auto">
          <a:xfrm rot="-74958">
            <a:off x="396875" y="2667000"/>
            <a:ext cx="12214225"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
          <p:cNvSpPr>
            <a:spLocks noChangeArrowheads="1"/>
          </p:cNvSpPr>
          <p:nvPr>
            <p:ph type="title"/>
          </p:nvPr>
        </p:nvSpPr>
        <p:spPr>
          <a:ln/>
        </p:spPr>
        <p:txBody>
          <a:bodyPr/>
          <a:lstStyle/>
          <a:p>
            <a:endParaRPr lang="en-US"/>
          </a:p>
        </p:txBody>
      </p:sp>
      <p:sp>
        <p:nvSpPr>
          <p:cNvPr id="580610" name="Rectangle 2"/>
          <p:cNvSpPr>
            <a:spLocks noChangeArrowheads="1"/>
          </p:cNvSpPr>
          <p:nvPr>
            <p:ph type="body" idx="1"/>
          </p:nvPr>
        </p:nvSpPr>
        <p:spPr>
          <a:ln/>
        </p:spPr>
        <p:txBody>
          <a:bodyPr/>
          <a:lstStyle/>
          <a:p>
            <a:pPr marL="889000"/>
            <a:endParaRPr lang="en-US"/>
          </a:p>
        </p:txBody>
      </p:sp>
      <p:pic>
        <p:nvPicPr>
          <p:cNvPr id="580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288925"/>
            <a:ext cx="12331700" cy="924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3" name="Picture 1"/>
          <p:cNvPicPr>
            <a:picLocks noChangeAspect="1" noChangeArrowheads="1"/>
          </p:cNvPicPr>
          <p:nvPr/>
        </p:nvPicPr>
        <p:blipFill>
          <a:blip r:embed="rId2">
            <a:extLst>
              <a:ext uri="{28A0092B-C50C-407E-A947-70E740481C1C}">
                <a14:useLocalDpi xmlns:a14="http://schemas.microsoft.com/office/drawing/2010/main" val="0"/>
              </a:ext>
            </a:extLst>
          </a:blip>
          <a:srcRect t="12947" b="13000"/>
          <a:stretch>
            <a:fillRect/>
          </a:stretch>
        </p:blipFill>
        <p:spPr bwMode="auto">
          <a:xfrm>
            <a:off x="711200" y="246063"/>
            <a:ext cx="115824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1634" name="Rectangle 2"/>
          <p:cNvSpPr>
            <a:spLocks noChangeArrowheads="1"/>
          </p:cNvSpPr>
          <p:nvPr>
            <p:ph type="title"/>
          </p:nvPr>
        </p:nvSpPr>
        <p:spPr>
          <a:ln/>
        </p:spPr>
        <p:txBody>
          <a:bodyPr/>
          <a:lstStyle/>
          <a:p>
            <a:r>
              <a:rPr lang="en-US" dirty="0"/>
              <a:t>It</a:t>
            </a:r>
            <a:r>
              <a:rPr lang="ja-JP" altLang="en-US" dirty="0">
                <a:latin typeface="Papyrus"/>
              </a:rPr>
              <a:t>’</a:t>
            </a:r>
            <a:r>
              <a:rPr lang="en-US" dirty="0"/>
              <a:t>s a Wrap</a:t>
            </a:r>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ph type="title"/>
          </p:nvPr>
        </p:nvSpPr>
        <p:spPr>
          <a:ln/>
        </p:spPr>
        <p:txBody>
          <a:bodyPr/>
          <a:lstStyle/>
          <a:p>
            <a:r>
              <a:rPr lang="en-US"/>
              <a:t>Readings</a:t>
            </a:r>
          </a:p>
        </p:txBody>
      </p:sp>
      <p:sp>
        <p:nvSpPr>
          <p:cNvPr id="75778" name="Rectangle 2"/>
          <p:cNvSpPr>
            <a:spLocks noChangeArrowheads="1"/>
          </p:cNvSpPr>
          <p:nvPr>
            <p:ph type="body" idx="1"/>
          </p:nvPr>
        </p:nvSpPr>
        <p:spPr>
          <a:ln/>
        </p:spPr>
        <p:txBody>
          <a:bodyPr/>
          <a:lstStyle/>
          <a:p>
            <a:pPr marL="889000"/>
            <a:r>
              <a:rPr lang="en-US" dirty="0"/>
              <a:t>Floyd, </a:t>
            </a:r>
            <a:r>
              <a:rPr lang="ja-JP" altLang="en-US" dirty="0">
                <a:latin typeface="Papyrus"/>
              </a:rPr>
              <a:t>“</a:t>
            </a:r>
            <a:r>
              <a:rPr lang="en-US" dirty="0"/>
              <a:t>Assigning Meaning to Programs</a:t>
            </a:r>
            <a:r>
              <a:rPr lang="ja-JP" altLang="en-US" dirty="0">
                <a:latin typeface="Papyrus"/>
              </a:rPr>
              <a:t>”</a:t>
            </a:r>
            <a:endParaRPr lang="en-US" dirty="0"/>
          </a:p>
          <a:p>
            <a:pPr marL="889000"/>
            <a:r>
              <a:rPr lang="ja-JP" altLang="en-US" dirty="0">
                <a:latin typeface="Papyrus"/>
              </a:rPr>
              <a:t>“</a:t>
            </a:r>
            <a:r>
              <a:rPr lang="en-US" dirty="0"/>
              <a:t>Proving Termination with </a:t>
            </a:r>
            <a:r>
              <a:rPr lang="en-US" dirty="0" err="1"/>
              <a:t>Multiset</a:t>
            </a:r>
            <a:r>
              <a:rPr lang="en-US" dirty="0"/>
              <a:t> Orderings</a:t>
            </a:r>
            <a:r>
              <a:rPr lang="ja-JP" altLang="en-US" dirty="0">
                <a:latin typeface="Papyrus"/>
              </a:rPr>
              <a:t>”</a:t>
            </a:r>
            <a:endParaRPr lang="en-US" dirty="0"/>
          </a:p>
        </p:txBody>
      </p:sp>
    </p:spTree>
  </p:cSld>
  <p:clrMapOvr>
    <a:masterClrMapping/>
  </p:clrMapOvr>
  <p:transition xmlns:p14="http://schemas.microsoft.com/office/powerpoint/2010/main"/>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yramid_of_35_spheres_animation-1.mov" descr="/Users/Nachum/Desktop/All.ppt_media/Pyramid_of_35_spheres_animation-1.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171700" y="239713"/>
            <a:ext cx="8661400" cy="6497637"/>
          </a:xfrm>
          <a:prstGeom prst="rect">
            <a:avLst/>
          </a:prstGeom>
          <a:noFill/>
          <a:extLst>
            <a:ext uri="{909E8E84-426E-40dd-AFC4-6F175D3DCCD1}">
              <a14:hiddenFill xmlns:a14="http://schemas.microsoft.com/office/drawing/2010/main">
                <a:solidFill>
                  <a:srgbClr val="FFFFFF"/>
                </a:solidFill>
              </a14:hiddenFill>
            </a:ext>
          </a:extLst>
        </p:spPr>
      </p:pic>
      <p:sp>
        <p:nvSpPr>
          <p:cNvPr id="582658" name="Rectangle 2"/>
          <p:cNvSpPr>
            <a:spLocks noChangeArrowheads="1"/>
          </p:cNvSpPr>
          <p:nvPr>
            <p:ph type="title"/>
          </p:nvPr>
        </p:nvSpPr>
        <p:spPr>
          <a:ln/>
        </p:spPr>
        <p:txBody>
          <a:bodyPr/>
          <a:lstStyle/>
          <a:p>
            <a:r>
              <a:rPr lang="en-US"/>
              <a:t>Kepler Conjecture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826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82657"/>
                </p:tgtEl>
              </p:cMediaNode>
            </p:video>
            <p:seq concurrent="1" nextAc="seek">
              <p:cTn id="8" restart="whenNotActive" fill="hold" evtFilter="cancelBubble" nodeType="interactiveSeq">
                <p:stCondLst>
                  <p:cond evt="onClick" delay="0">
                    <p:tgtEl>
                      <p:spTgt spid="58265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82657"/>
                                        </p:tgtEl>
                                      </p:cBhvr>
                                    </p:cmd>
                                  </p:childTnLst>
                                </p:cTn>
                              </p:par>
                            </p:childTnLst>
                          </p:cTn>
                        </p:par>
                      </p:childTnLst>
                    </p:cTn>
                  </p:par>
                </p:childTnLst>
              </p:cTn>
              <p:nextCondLst>
                <p:cond evt="onClick" delay="0">
                  <p:tgtEl>
                    <p:spTgt spid="582657"/>
                  </p:tgtEl>
                </p:cond>
              </p:nextCondLst>
            </p:seq>
          </p:childTnLst>
        </p:cTn>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1"/>
          <p:cNvPicPr>
            <a:picLocks noChangeAspect="1" noChangeArrowheads="1"/>
          </p:cNvPicPr>
          <p:nvPr/>
        </p:nvPicPr>
        <p:blipFill>
          <a:blip r:embed="rId2">
            <a:extLst>
              <a:ext uri="{28A0092B-C50C-407E-A947-70E740481C1C}">
                <a14:useLocalDpi xmlns:a14="http://schemas.microsoft.com/office/drawing/2010/main" val="0"/>
              </a:ext>
            </a:extLst>
          </a:blip>
          <a:srcRect t="467" b="29974"/>
          <a:stretch>
            <a:fillRect/>
          </a:stretch>
        </p:blipFill>
        <p:spPr bwMode="auto">
          <a:xfrm>
            <a:off x="711200" y="246063"/>
            <a:ext cx="115824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3682" name="Rectangle 2"/>
          <p:cNvSpPr>
            <a:spLocks noChangeArrowheads="1"/>
          </p:cNvSpPr>
          <p:nvPr>
            <p:ph type="title"/>
          </p:nvPr>
        </p:nvSpPr>
        <p:spPr>
          <a:ln/>
        </p:spPr>
        <p:txBody>
          <a:bodyPr/>
          <a:lstStyle/>
          <a:p>
            <a:r>
              <a:rPr lang="en-US"/>
              <a:t>This is really the end</a:t>
            </a:r>
          </a:p>
        </p:txBody>
      </p:sp>
    </p:spTree>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ph type="title"/>
          </p:nvPr>
        </p:nvSpPr>
        <p:spPr>
          <a:ln/>
        </p:spPr>
        <p:txBody>
          <a:bodyPr/>
          <a:lstStyle/>
          <a:p>
            <a:endParaRPr lang="en-US"/>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823913"/>
            <a:ext cx="11442700" cy="8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ph type="title"/>
          </p:nvPr>
        </p:nvSpPr>
        <p:spPr>
          <a:ln/>
        </p:spPr>
        <p:txBody>
          <a:bodyPr/>
          <a:lstStyle/>
          <a:p>
            <a:r>
              <a:rPr lang="en-US"/>
              <a:t>Invariants</a:t>
            </a:r>
          </a:p>
        </p:txBody>
      </p:sp>
      <p:sp>
        <p:nvSpPr>
          <p:cNvPr id="77826" name="Rectangle 2"/>
          <p:cNvSpPr>
            <a:spLocks noChangeArrowheads="1"/>
          </p:cNvSpPr>
          <p:nvPr>
            <p:ph type="body" idx="1"/>
          </p:nvPr>
        </p:nvSpPr>
        <p:spPr>
          <a:xfrm>
            <a:off x="1016000" y="1790700"/>
            <a:ext cx="10464800" cy="89027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77827" name="Rectangle 3"/>
          <p:cNvSpPr>
            <a:spLocks/>
          </p:cNvSpPr>
          <p:nvPr/>
        </p:nvSpPr>
        <p:spPr bwMode="auto">
          <a:xfrm>
            <a:off x="4921527" y="3711138"/>
            <a:ext cx="450981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dirty="0">
                <a:solidFill>
                  <a:srgbClr val="6E0500"/>
                </a:solidFill>
                <a:ea typeface="ＭＳ Ｐゴシック" charset="0"/>
                <a:cs typeface="Papyrus"/>
              </a:rPr>
              <a:t>1≤</a:t>
            </a:r>
            <a:r>
              <a:rPr lang="en-US" dirty="0">
                <a:solidFill>
                  <a:srgbClr val="6E0500"/>
                </a:solidFill>
                <a:ea typeface="ＭＳ Ｐゴシック" charset="0"/>
                <a:cs typeface="Gill Sans" charset="0"/>
              </a:rPr>
              <a:t>r</a:t>
            </a:r>
            <a:r>
              <a:rPr lang="en-US" dirty="0">
                <a:solidFill>
                  <a:srgbClr val="6E0500"/>
                </a:solidFill>
                <a:ea typeface="ＭＳ Ｐゴシック" charset="0"/>
                <a:cs typeface="Papyrus"/>
              </a:rPr>
              <a:t>≤n</a:t>
            </a:r>
          </a:p>
          <a:p>
            <a:pPr algn="r"/>
            <a:endParaRPr lang="en-US" dirty="0">
              <a:solidFill>
                <a:srgbClr val="6E0500"/>
              </a:solidFill>
              <a:ea typeface="ＭＳ Ｐゴシック" charset="0"/>
              <a:cs typeface="Papyrus"/>
            </a:endParaRPr>
          </a:p>
          <a:p>
            <a:pPr algn="r"/>
            <a:endParaRPr lang="en-US" dirty="0">
              <a:solidFill>
                <a:srgbClr val="6E0500"/>
              </a:solidFill>
              <a:ea typeface="ＭＳ Ｐゴシック" charset="0"/>
              <a:cs typeface="Papyrus"/>
            </a:endParaRPr>
          </a:p>
          <a:p>
            <a:pPr algn="r"/>
            <a:r>
              <a:rPr lang="en-US" dirty="0">
                <a:solidFill>
                  <a:srgbClr val="6E0500"/>
                </a:solidFill>
                <a:ea typeface="ＭＳ Ｐゴシック" charset="0"/>
                <a:cs typeface="Papyrus"/>
              </a:rPr>
              <a:t>1≤s≤r+1</a:t>
            </a:r>
          </a:p>
        </p:txBody>
      </p:sp>
    </p:spTree>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ph type="title"/>
          </p:nvPr>
        </p:nvSpPr>
        <p:spPr>
          <a:ln/>
        </p:spPr>
        <p:txBody>
          <a:bodyPr/>
          <a:lstStyle/>
          <a:p>
            <a:r>
              <a:rPr lang="en-US"/>
              <a:t>Double Induction</a:t>
            </a:r>
          </a:p>
        </p:txBody>
      </p:sp>
      <p:sp>
        <p:nvSpPr>
          <p:cNvPr id="78850" name="Rectangle 2"/>
          <p:cNvSpPr>
            <a:spLocks noChangeArrowheads="1"/>
          </p:cNvSpPr>
          <p:nvPr>
            <p:ph type="body" idx="1"/>
          </p:nvPr>
        </p:nvSpPr>
        <p:spPr>
          <a:ln/>
        </p:spPr>
        <p:txBody>
          <a:bodyPr/>
          <a:lstStyle/>
          <a:p>
            <a:pPr marL="889000"/>
            <a:r>
              <a:rPr lang="en-US"/>
              <a:t>Inner loop</a:t>
            </a:r>
          </a:p>
          <a:p>
            <a:pPr marL="889000"/>
            <a:r>
              <a:rPr lang="en-US"/>
              <a:t>Outer loop</a:t>
            </a:r>
          </a:p>
        </p:txBody>
      </p:sp>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ph type="title"/>
          </p:nvPr>
        </p:nvSpPr>
        <p:spPr>
          <a:ln/>
        </p:spPr>
        <p:txBody>
          <a:bodyPr/>
          <a:lstStyle/>
          <a:p>
            <a:r>
              <a:rPr lang="en-US">
                <a:effectLst>
                  <a:outerShdw blurRad="38100" dist="38100" dir="2700000" algn="tl">
                    <a:srgbClr val="DDDDDD"/>
                  </a:outerShdw>
                </a:effectLst>
              </a:rPr>
              <a:t>Orderings</a:t>
            </a:r>
          </a:p>
        </p:txBody>
      </p:sp>
      <p:sp>
        <p:nvSpPr>
          <p:cNvPr id="79874" name="Rectangle 2"/>
          <p:cNvSpPr>
            <a:spLocks noChangeArrowheads="1"/>
          </p:cNvSpPr>
          <p:nvPr>
            <p:ph type="body" idx="1"/>
          </p:nvPr>
        </p:nvSpPr>
        <p:spPr>
          <a:xfrm>
            <a:off x="1270000" y="2768600"/>
            <a:ext cx="10464800" cy="6553200"/>
          </a:xfrm>
          <a:ln/>
        </p:spPr>
        <p:txBody>
          <a:bodyPr/>
          <a:lstStyle/>
          <a:p>
            <a:pPr marL="342900" indent="-76200">
              <a:buClr>
                <a:srgbClr val="FFCC00"/>
              </a:buClr>
              <a:buSzPct val="69000"/>
              <a:buFont typeface="Wingdings" charset="0"/>
              <a:buChar char="n"/>
            </a:pPr>
            <a:r>
              <a:rPr lang="en-US">
                <a:solidFill>
                  <a:srgbClr val="452700"/>
                </a:solidFill>
                <a:effectLst>
                  <a:outerShdw blurRad="38100" dist="38100" dir="2700000" algn="tl">
                    <a:srgbClr val="DDDDDD"/>
                  </a:outerShdw>
                </a:effectLst>
              </a:rPr>
              <a:t>Partial ordering</a:t>
            </a:r>
          </a:p>
          <a:p>
            <a:pPr marL="782638" lvl="1" indent="-285750">
              <a:buClr>
                <a:srgbClr val="FFCC00"/>
              </a:buClr>
              <a:buSzPct val="69000"/>
              <a:buFont typeface="Wingdings" charset="0"/>
              <a:buChar char="n"/>
            </a:pPr>
            <a:r>
              <a:rPr lang="en-US">
                <a:solidFill>
                  <a:srgbClr val="452700"/>
                </a:solidFill>
                <a:effectLst>
                  <a:outerShdw blurRad="38100" dist="38100" dir="2700000" algn="tl">
                    <a:srgbClr val="DDDDDD"/>
                  </a:outerShdw>
                </a:effectLst>
              </a:rPr>
              <a:t>Irreflexive</a:t>
            </a:r>
          </a:p>
          <a:p>
            <a:pPr marL="782638" lvl="1" indent="-285750">
              <a:buClr>
                <a:srgbClr val="FFCC00"/>
              </a:buClr>
              <a:buSzPct val="69000"/>
              <a:buFont typeface="Wingdings" charset="0"/>
              <a:buChar char="n"/>
            </a:pPr>
            <a:r>
              <a:rPr lang="en-US">
                <a:solidFill>
                  <a:srgbClr val="452700"/>
                </a:solidFill>
                <a:effectLst>
                  <a:outerShdw blurRad="38100" dist="38100" dir="2700000" algn="tl">
                    <a:srgbClr val="DDDDDD"/>
                  </a:outerShdw>
                </a:effectLst>
              </a:rPr>
              <a:t>Transitive</a:t>
            </a:r>
          </a:p>
          <a:p>
            <a:pPr marL="782638" lvl="1" indent="-285750">
              <a:buClr>
                <a:srgbClr val="FFCC00"/>
              </a:buClr>
              <a:buSzPct val="69000"/>
              <a:buFont typeface="Wingdings" charset="0"/>
              <a:buChar char="n"/>
            </a:pPr>
            <a:r>
              <a:rPr lang="en-US">
                <a:solidFill>
                  <a:srgbClr val="452700"/>
                </a:solidFill>
                <a:effectLst>
                  <a:outerShdw blurRad="38100" dist="38100" dir="2700000" algn="tl">
                    <a:srgbClr val="DDDDDD"/>
                  </a:outerShdw>
                </a:effectLst>
              </a:rPr>
              <a:t>Asymmetric</a:t>
            </a:r>
          </a:p>
          <a:p>
            <a:pPr marL="782638" lvl="1" indent="-285750">
              <a:buClr>
                <a:srgbClr val="FFCC00"/>
              </a:buClr>
              <a:buSzPct val="69000"/>
              <a:buFont typeface="Wingdings" charset="0"/>
              <a:buChar char="n"/>
            </a:pPr>
            <a:endParaRPr lang="en-US">
              <a:solidFill>
                <a:srgbClr val="452700"/>
              </a:solidFill>
              <a:effectLst>
                <a:outerShdw blurRad="38100" dist="38100" dir="2700000" algn="tl">
                  <a:srgbClr val="DDDDDD"/>
                </a:outerShdw>
              </a:effectLst>
            </a:endParaRPr>
          </a:p>
          <a:p>
            <a:pPr marL="342900" indent="-76200"/>
            <a:endParaRPr lang="en-US">
              <a:solidFill>
                <a:srgbClr val="452700"/>
              </a:solidFill>
              <a:effectLst>
                <a:outerShdw blurRad="38100" dist="38100" dir="2700000" algn="tl">
                  <a:srgbClr val="DDDDDD"/>
                </a:outerShdw>
              </a:effectLst>
            </a:endParaRPr>
          </a:p>
        </p:txBody>
      </p:sp>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ph type="title"/>
          </p:nvPr>
        </p:nvSpPr>
        <p:spPr>
          <a:ln/>
        </p:spPr>
        <p:txBody>
          <a:bodyPr/>
          <a:lstStyle/>
          <a:p>
            <a:r>
              <a:rPr lang="en-US"/>
              <a:t>Plan</a:t>
            </a:r>
          </a:p>
        </p:txBody>
      </p:sp>
      <p:sp>
        <p:nvSpPr>
          <p:cNvPr id="23554" name="Rectangle 2"/>
          <p:cNvSpPr>
            <a:spLocks noChangeArrowheads="1"/>
          </p:cNvSpPr>
          <p:nvPr>
            <p:ph type="body" idx="1"/>
          </p:nvPr>
        </p:nvSpPr>
        <p:spPr>
          <a:ln/>
        </p:spPr>
        <p:txBody>
          <a:bodyPr/>
          <a:lstStyle/>
          <a:p>
            <a:pPr marL="889000"/>
            <a:r>
              <a:rPr lang="en-US"/>
              <a:t>Termination is Undecidable</a:t>
            </a:r>
          </a:p>
          <a:p>
            <a:pPr marL="889000"/>
            <a:r>
              <a:rPr lang="en-US"/>
              <a:t>The Easy Cases</a:t>
            </a:r>
          </a:p>
          <a:p>
            <a:pPr marL="889000"/>
            <a:r>
              <a:rPr lang="en-US"/>
              <a:t>The Hard Cases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2171700"/>
            <a:ext cx="8991600" cy="726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0898" name="Rectangle 2"/>
          <p:cNvSpPr>
            <a:spLocks noChangeArrowheads="1"/>
          </p:cNvSpPr>
          <p:nvPr>
            <p:ph type="title"/>
          </p:nvPr>
        </p:nvSpPr>
        <p:spPr>
          <a:xfrm>
            <a:off x="533400" y="508000"/>
            <a:ext cx="10464800" cy="2108200"/>
          </a:xfrm>
          <a:ln/>
          <a:extLst>
            <a:ext uri="{91240B29-F687-4f45-9708-019B960494DF}">
              <a14:hiddenLine xmlns:a14="http://schemas.microsoft.com/office/drawing/2010/main" w="12700">
                <a:solidFill>
                  <a:srgbClr val="2F1A14"/>
                </a:solidFill>
                <a:miter lim="800000"/>
                <a:headEnd/>
                <a:tailEnd/>
              </a14:hiddenLine>
            </a:ext>
          </a:extLst>
        </p:spPr>
        <p:txBody>
          <a:bodyPr/>
          <a:lstStyle/>
          <a:p>
            <a:pPr algn="l"/>
            <a:r>
              <a:rPr lang="en-US"/>
              <a:t>Hasse Diagram</a:t>
            </a:r>
          </a:p>
        </p:txBody>
      </p:sp>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ph type="title"/>
          </p:nvPr>
        </p:nvSpPr>
        <p:spPr>
          <a:xfrm>
            <a:off x="1270000" y="635000"/>
            <a:ext cx="11176000" cy="2108200"/>
          </a:xfrm>
          <a:ln/>
        </p:spPr>
        <p:txBody>
          <a:bodyPr/>
          <a:lstStyle/>
          <a:p>
            <a:r>
              <a:rPr lang="en-US" sz="6400">
                <a:effectLst>
                  <a:outerShdw blurRad="38100" dist="38100" dir="2700000" algn="tl">
                    <a:srgbClr val="DDDDDD"/>
                  </a:outerShdw>
                </a:effectLst>
              </a:rPr>
              <a:t>Orderings (Well-founded)</a:t>
            </a:r>
          </a:p>
        </p:txBody>
      </p:sp>
      <p:sp>
        <p:nvSpPr>
          <p:cNvPr id="81922" name="Rectangle 2"/>
          <p:cNvSpPr>
            <a:spLocks noChangeArrowheads="1"/>
          </p:cNvSpPr>
          <p:nvPr>
            <p:ph type="body" idx="1"/>
          </p:nvPr>
        </p:nvSpPr>
        <p:spPr>
          <a:xfrm>
            <a:off x="1270000" y="2768600"/>
            <a:ext cx="10464800" cy="6794500"/>
          </a:xfrm>
          <a:ln/>
        </p:spPr>
        <p:txBody>
          <a:bodyPr/>
          <a:lstStyle/>
          <a:p>
            <a:pPr marL="382588" indent="-342900">
              <a:buSzPct val="69000"/>
              <a:buFont typeface="Wingdings" charset="0"/>
              <a:buChar char="n"/>
            </a:pPr>
            <a:r>
              <a:rPr lang="en-US">
                <a:effectLst>
                  <a:outerShdw blurRad="38100" dist="38100" dir="2700000" algn="tl">
                    <a:srgbClr val="DDDDDD"/>
                  </a:outerShdw>
                </a:effectLst>
              </a:rPr>
              <a:t>Partial ordering</a:t>
            </a:r>
          </a:p>
          <a:p>
            <a:pPr marL="782638" lvl="1" indent="-285750">
              <a:buSzPct val="69000"/>
              <a:buFont typeface="Wingdings" charset="0"/>
              <a:buChar char="n"/>
            </a:pPr>
            <a:r>
              <a:rPr lang="en-US">
                <a:effectLst>
                  <a:outerShdw blurRad="38100" dist="38100" dir="2700000" algn="tl">
                    <a:srgbClr val="DDDDDD"/>
                  </a:outerShdw>
                </a:effectLst>
              </a:rPr>
              <a:t>Irreflexive</a:t>
            </a:r>
          </a:p>
          <a:p>
            <a:pPr marL="782638" lvl="1" indent="-285750">
              <a:buSzPct val="69000"/>
              <a:buFont typeface="Wingdings" charset="0"/>
              <a:buChar char="n"/>
            </a:pPr>
            <a:r>
              <a:rPr lang="en-US">
                <a:effectLst>
                  <a:outerShdw blurRad="38100" dist="38100" dir="2700000" algn="tl">
                    <a:srgbClr val="DDDDDD"/>
                  </a:outerShdw>
                </a:effectLst>
              </a:rPr>
              <a:t>Transitive</a:t>
            </a:r>
          </a:p>
          <a:p>
            <a:pPr marL="782638" lvl="1" indent="-285750">
              <a:buSzPct val="69000"/>
              <a:buFont typeface="Wingdings" charset="0"/>
              <a:buChar char="n"/>
            </a:pPr>
            <a:r>
              <a:rPr lang="en-US">
                <a:effectLst>
                  <a:outerShdw blurRad="38100" dist="38100" dir="2700000" algn="tl">
                    <a:srgbClr val="DDDDDD"/>
                  </a:outerShdw>
                </a:effectLst>
              </a:rPr>
              <a:t>Asymmetric</a:t>
            </a:r>
          </a:p>
          <a:p>
            <a:pPr marL="382588" indent="-342900">
              <a:buSzPct val="69000"/>
              <a:buFont typeface="Wingdings" charset="0"/>
              <a:buChar char="n"/>
            </a:pPr>
            <a:r>
              <a:rPr lang="en-US">
                <a:effectLst>
                  <a:outerShdw blurRad="38100" dist="38100" dir="2700000" algn="tl">
                    <a:srgbClr val="DDDDDD"/>
                  </a:outerShdw>
                </a:effectLst>
              </a:rPr>
              <a:t>Well-founded</a:t>
            </a:r>
          </a:p>
          <a:p>
            <a:pPr marL="782638" lvl="1" indent="-285750">
              <a:buSzPct val="69000"/>
              <a:buFont typeface="Wingdings" charset="0"/>
              <a:buChar char="n"/>
            </a:pPr>
            <a:r>
              <a:rPr lang="en-US">
                <a:effectLst>
                  <a:outerShdw blurRad="38100" dist="38100" dir="2700000" algn="tl">
                    <a:srgbClr val="DDDDDD"/>
                  </a:outerShdw>
                </a:effectLst>
              </a:rPr>
              <a:t>No infinite decreasing chains</a:t>
            </a:r>
          </a:p>
        </p:txBody>
      </p:sp>
    </p:spTree>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ph type="title"/>
          </p:nvPr>
        </p:nvSpPr>
        <p:spPr>
          <a:xfrm>
            <a:off x="1270000" y="635000"/>
            <a:ext cx="10934700" cy="2108200"/>
          </a:xfrm>
          <a:ln/>
        </p:spPr>
        <p:txBody>
          <a:bodyPr/>
          <a:lstStyle/>
          <a:p>
            <a:r>
              <a:rPr lang="en-US"/>
              <a:t>Well-Founded Orderings</a:t>
            </a:r>
          </a:p>
        </p:txBody>
      </p:sp>
      <p:sp>
        <p:nvSpPr>
          <p:cNvPr id="82946" name="Rectangle 2"/>
          <p:cNvSpPr>
            <a:spLocks noChangeArrowheads="1"/>
          </p:cNvSpPr>
          <p:nvPr>
            <p:ph type="body" idx="1"/>
          </p:nvPr>
        </p:nvSpPr>
        <p:spPr>
          <a:xfrm>
            <a:off x="1270000" y="2298700"/>
            <a:ext cx="10464800" cy="7378700"/>
          </a:xfrm>
          <a:ln/>
        </p:spPr>
        <p:txBody>
          <a:bodyPr/>
          <a:lstStyle/>
          <a:p>
            <a:pPr marL="889000"/>
            <a:r>
              <a:rPr lang="en-US"/>
              <a:t>N, &gt;</a:t>
            </a:r>
          </a:p>
          <a:p>
            <a:pPr marL="889000"/>
            <a:r>
              <a:rPr lang="en-US"/>
              <a:t>Z</a:t>
            </a:r>
            <a:r>
              <a:rPr lang="en-US" baseline="32000"/>
              <a:t>-</a:t>
            </a:r>
            <a:r>
              <a:rPr lang="en-US"/>
              <a:t>, &lt;</a:t>
            </a:r>
          </a:p>
          <a:p>
            <a:pPr marL="889000"/>
            <a:r>
              <a:rPr lang="en-US"/>
              <a:t>Z, ???</a:t>
            </a:r>
          </a:p>
          <a:p>
            <a:pPr marL="889000"/>
            <a:r>
              <a:rPr lang="en-US"/>
              <a:t>Finite trees, subtree</a:t>
            </a:r>
          </a:p>
          <a:p>
            <a:pPr marL="889000"/>
            <a:r>
              <a:rPr lang="en-US"/>
              <a:t>NxN, lexicographic</a:t>
            </a:r>
          </a:p>
          <a:p>
            <a:pPr marL="889000"/>
            <a:r>
              <a:rPr lang="en-US"/>
              <a:t>∑*, subword</a:t>
            </a:r>
          </a:p>
          <a:p>
            <a:pPr marL="889000"/>
            <a:r>
              <a:rPr lang="en-US"/>
              <a:t>∑*, lexicographic ???</a:t>
            </a:r>
          </a:p>
        </p:txBody>
      </p:sp>
    </p:spTree>
  </p:cSld>
  <p:clrMapOvr>
    <a:masterClrMapping/>
  </p:clrMapOvr>
  <p:transition xmlns:p14="http://schemas.microsoft.com/office/powerpoint/2010/mai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ph type="title"/>
          </p:nvPr>
        </p:nvSpPr>
        <p:spPr>
          <a:ln/>
        </p:spPr>
        <p:txBody>
          <a:bodyPr/>
          <a:lstStyle/>
          <a:p>
            <a:r>
              <a:rPr lang="en-US"/>
              <a:t>Couples</a:t>
            </a:r>
          </a:p>
        </p:txBody>
      </p:sp>
      <p:sp>
        <p:nvSpPr>
          <p:cNvPr id="83970" name="Rectangle 2"/>
          <p:cNvSpPr>
            <a:spLocks noChangeArrowheads="1"/>
          </p:cNvSpPr>
          <p:nvPr>
            <p:ph type="body" idx="1"/>
          </p:nvPr>
        </p:nvSpPr>
        <p:spPr>
          <a:xfrm>
            <a:off x="1003300" y="2819400"/>
            <a:ext cx="11620500" cy="5842000"/>
          </a:xfrm>
          <a:ln/>
        </p:spPr>
        <p:txBody>
          <a:bodyPr/>
          <a:lstStyle/>
          <a:p>
            <a:r>
              <a:rPr lang="en-US" dirty="0"/>
              <a:t>(</a:t>
            </a:r>
            <a:r>
              <a:rPr lang="en-US" dirty="0" err="1"/>
              <a:t>a,b</a:t>
            </a:r>
            <a:r>
              <a:rPr lang="en-US" dirty="0"/>
              <a:t>) &gt; (a</a:t>
            </a:r>
            <a:r>
              <a:rPr lang="ja-JP" altLang="en-US" dirty="0">
                <a:latin typeface="Papyrus"/>
              </a:rPr>
              <a:t>’</a:t>
            </a:r>
            <a:r>
              <a:rPr lang="en-US" dirty="0"/>
              <a:t>,b</a:t>
            </a:r>
            <a:r>
              <a:rPr lang="ja-JP" altLang="en-US" dirty="0">
                <a:latin typeface="Papyrus"/>
              </a:rPr>
              <a:t>’</a:t>
            </a:r>
            <a:r>
              <a:rPr lang="en-US" dirty="0"/>
              <a:t>)</a:t>
            </a:r>
          </a:p>
          <a:p>
            <a:r>
              <a:rPr lang="en-US" dirty="0"/>
              <a:t>Component-wise: a&gt;a</a:t>
            </a:r>
            <a:r>
              <a:rPr lang="ja-JP" altLang="en-US" dirty="0">
                <a:latin typeface="Papyrus"/>
              </a:rPr>
              <a:t>’</a:t>
            </a:r>
            <a:r>
              <a:rPr lang="en-US" dirty="0"/>
              <a:t> &amp; </a:t>
            </a:r>
            <a:r>
              <a:rPr lang="en-US" dirty="0" err="1"/>
              <a:t>b≥b</a:t>
            </a:r>
            <a:r>
              <a:rPr lang="ja-JP" altLang="en-US" dirty="0">
                <a:latin typeface="Papyrus"/>
              </a:rPr>
              <a:t>’</a:t>
            </a:r>
            <a:r>
              <a:rPr lang="en-US" dirty="0"/>
              <a:t> or </a:t>
            </a:r>
            <a:r>
              <a:rPr lang="en-US" dirty="0" err="1"/>
              <a:t>a≥a</a:t>
            </a:r>
            <a:r>
              <a:rPr lang="ja-JP" altLang="en-US" dirty="0">
                <a:latin typeface="Papyrus"/>
              </a:rPr>
              <a:t>’</a:t>
            </a:r>
            <a:r>
              <a:rPr lang="en-US" dirty="0"/>
              <a:t> &amp; b&gt;b</a:t>
            </a:r>
            <a:r>
              <a:rPr lang="ja-JP" altLang="en-US" dirty="0">
                <a:latin typeface="Papyrus"/>
              </a:rPr>
              <a:t>’</a:t>
            </a:r>
            <a:endParaRPr lang="en-US" dirty="0"/>
          </a:p>
          <a:p>
            <a:r>
              <a:rPr lang="en-US" dirty="0"/>
              <a:t>Lexicographic: a&gt;a</a:t>
            </a:r>
            <a:r>
              <a:rPr lang="ja-JP" altLang="en-US" dirty="0">
                <a:latin typeface="Papyrus"/>
              </a:rPr>
              <a:t>’</a:t>
            </a:r>
            <a:r>
              <a:rPr lang="en-US" dirty="0"/>
              <a:t> or a=a</a:t>
            </a:r>
            <a:r>
              <a:rPr lang="ja-JP" altLang="en-US" dirty="0">
                <a:latin typeface="Papyrus"/>
              </a:rPr>
              <a:t>’</a:t>
            </a:r>
            <a:r>
              <a:rPr lang="en-US" dirty="0"/>
              <a:t> &amp; b&gt;b</a:t>
            </a:r>
            <a:r>
              <a:rPr lang="ja-JP" altLang="en-US" dirty="0">
                <a:latin typeface="Papyrus"/>
              </a:rPr>
              <a:t>’</a:t>
            </a:r>
            <a:endParaRPr lang="en-US" dirty="0"/>
          </a:p>
          <a:p>
            <a:r>
              <a:rPr lang="en-US" dirty="0"/>
              <a:t>Reverse lexicographic: a&gt;a</a:t>
            </a:r>
            <a:r>
              <a:rPr lang="ja-JP" altLang="en-US" dirty="0">
                <a:latin typeface="Papyrus"/>
              </a:rPr>
              <a:t>’</a:t>
            </a:r>
            <a:r>
              <a:rPr lang="en-US" dirty="0"/>
              <a:t> &amp; b=b</a:t>
            </a:r>
            <a:r>
              <a:rPr lang="ja-JP" altLang="en-US" dirty="0">
                <a:latin typeface="Papyrus"/>
              </a:rPr>
              <a:t>’</a:t>
            </a:r>
            <a:r>
              <a:rPr lang="en-US" dirty="0"/>
              <a:t> or b&gt;b</a:t>
            </a:r>
            <a:r>
              <a:rPr lang="ja-JP" altLang="en-US" dirty="0">
                <a:latin typeface="Papyrus"/>
              </a:rPr>
              <a:t>’</a:t>
            </a:r>
            <a:endParaRPr lang="en-US" dirty="0"/>
          </a:p>
          <a:p>
            <a:r>
              <a:rPr lang="en-US" dirty="0"/>
              <a:t>Pairs of pairs: (1,0) &gt; (0,(1,0)) &gt; ...</a:t>
            </a:r>
          </a:p>
        </p:txBody>
      </p:sp>
    </p:spTree>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ph type="title"/>
          </p:nvPr>
        </p:nvSpPr>
        <p:spPr>
          <a:ln/>
        </p:spPr>
        <p:txBody>
          <a:bodyPr/>
          <a:lstStyle/>
          <a:p>
            <a:r>
              <a:rPr lang="en-US"/>
              <a:t>Mixed Couples</a:t>
            </a:r>
          </a:p>
        </p:txBody>
      </p:sp>
      <p:sp>
        <p:nvSpPr>
          <p:cNvPr id="84994" name="Rectangle 2"/>
          <p:cNvSpPr>
            <a:spLocks noChangeArrowheads="1"/>
          </p:cNvSpPr>
          <p:nvPr>
            <p:ph type="body" idx="1"/>
          </p:nvPr>
        </p:nvSpPr>
        <p:spPr>
          <a:xfrm>
            <a:off x="1003300" y="2819400"/>
            <a:ext cx="11620500" cy="5842000"/>
          </a:xfrm>
          <a:ln/>
        </p:spPr>
        <p:txBody>
          <a:bodyPr/>
          <a:lstStyle/>
          <a:p>
            <a:r>
              <a:rPr lang="en-US"/>
              <a:t>If V and W are well-founded, then their pairs VxW are well-founded lexicographically.</a:t>
            </a:r>
          </a:p>
        </p:txBody>
      </p:sp>
    </p:spTree>
  </p:cSld>
  <p:clrMapOvr>
    <a:masterClrMapping/>
  </p:clrMapOvr>
  <p:transition xmlns:p14="http://schemas.microsoft.com/office/powerpoint/2010/mai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ph type="title"/>
          </p:nvPr>
        </p:nvSpPr>
        <p:spPr>
          <a:ln/>
        </p:spPr>
        <p:txBody>
          <a:bodyPr/>
          <a:lstStyle/>
          <a:p>
            <a:r>
              <a:rPr lang="en-US"/>
              <a:t>Ackermann</a:t>
            </a:r>
          </a:p>
        </p:txBody>
      </p:sp>
      <p:sp>
        <p:nvSpPr>
          <p:cNvPr id="86018" name="Rectangle 2"/>
          <p:cNvSpPr>
            <a:spLocks noChangeArrowheads="1"/>
          </p:cNvSpPr>
          <p:nvPr>
            <p:ph type="body" idx="1"/>
          </p:nvPr>
        </p:nvSpPr>
        <p:spPr>
          <a:ln/>
        </p:spPr>
        <p:txBody>
          <a:bodyPr/>
          <a:lstStyle/>
          <a:p>
            <a:pPr marL="889000"/>
            <a:endParaRPr lang="en-US"/>
          </a:p>
          <a:p>
            <a:pPr marL="889000"/>
            <a:r>
              <a:rPr lang="en-US"/>
              <a:t>Termination of recursion</a:t>
            </a:r>
          </a:p>
          <a:p>
            <a:pPr marL="1333500" lvl="1"/>
            <a:r>
              <a:rPr lang="en-US"/>
              <a:t>Induction on (m,n)</a:t>
            </a:r>
          </a:p>
        </p:txBody>
      </p:sp>
    </p:spTree>
  </p:cSld>
  <p:clrMapOvr>
    <a:masterClrMapping/>
  </p:clrMapOvr>
  <p:transition xmlns:p14="http://schemas.microsoft.com/office/powerpoint/2010/mai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ph type="title"/>
          </p:nvPr>
        </p:nvSpPr>
        <p:spPr>
          <a:ln/>
        </p:spPr>
        <p:txBody>
          <a:bodyPr/>
          <a:lstStyle/>
          <a:p>
            <a:r>
              <a:rPr lang="en-US" dirty="0"/>
              <a:t>Turing</a:t>
            </a:r>
            <a:r>
              <a:rPr lang="ja-JP" altLang="en-US" dirty="0">
                <a:latin typeface="Papyrus"/>
              </a:rPr>
              <a:t>’</a:t>
            </a:r>
            <a:r>
              <a:rPr lang="en-US" dirty="0"/>
              <a:t>s Program</a:t>
            </a:r>
          </a:p>
        </p:txBody>
      </p:sp>
      <p:sp>
        <p:nvSpPr>
          <p:cNvPr id="87042" name="Rectangle 2"/>
          <p:cNvSpPr>
            <a:spLocks noChangeArrowheads="1"/>
          </p:cNvSpPr>
          <p:nvPr>
            <p:ph type="body" idx="1"/>
          </p:nvPr>
        </p:nvSpPr>
        <p:spPr>
          <a:xfrm>
            <a:off x="1270000" y="1930400"/>
            <a:ext cx="10464800" cy="8572500"/>
          </a:xfrm>
          <a:ln/>
        </p:spPr>
        <p:txBody>
          <a:bodyPr/>
          <a:lstStyle/>
          <a:p>
            <a:pPr>
              <a:lnSpc>
                <a:spcPct val="50000"/>
              </a:lnSpc>
            </a:pPr>
            <a:r>
              <a:rPr lang="en-US"/>
              <a:t>r := 1</a:t>
            </a:r>
          </a:p>
          <a:p>
            <a:pPr>
              <a:lnSpc>
                <a:spcPct val="50000"/>
              </a:lnSpc>
            </a:pPr>
            <a:r>
              <a:rPr lang="en-US"/>
              <a:t>u := 1</a:t>
            </a:r>
          </a:p>
          <a:p>
            <a:pPr>
              <a:lnSpc>
                <a:spcPct val="50000"/>
              </a:lnSpc>
            </a:pPr>
            <a:r>
              <a:rPr lang="en-US"/>
              <a:t>loop     v := u</a:t>
            </a:r>
          </a:p>
          <a:p>
            <a:pPr marL="1714500" lvl="2" indent="0">
              <a:lnSpc>
                <a:spcPct val="50000"/>
              </a:lnSpc>
            </a:pPr>
            <a:r>
              <a:rPr lang="en-US"/>
              <a:t>until r≥n</a:t>
            </a:r>
          </a:p>
          <a:p>
            <a:pPr marL="1714500" lvl="2" indent="0">
              <a:lnSpc>
                <a:spcPct val="50000"/>
              </a:lnSpc>
            </a:pPr>
            <a:r>
              <a:rPr lang="en-US"/>
              <a:t>s := 1</a:t>
            </a:r>
          </a:p>
          <a:p>
            <a:pPr marL="1714500" lvl="2" indent="0">
              <a:lnSpc>
                <a:spcPct val="50000"/>
              </a:lnSpc>
            </a:pPr>
            <a:r>
              <a:rPr lang="en-US"/>
              <a:t>loop   u := u+v</a:t>
            </a:r>
          </a:p>
          <a:p>
            <a:pPr marL="3149600" lvl="4" indent="0">
              <a:lnSpc>
                <a:spcPct val="50000"/>
              </a:lnSpc>
            </a:pPr>
            <a:r>
              <a:rPr lang="en-US"/>
              <a:t>s := s+1</a:t>
            </a:r>
          </a:p>
          <a:p>
            <a:pPr marL="3149600" lvl="4" indent="0">
              <a:lnSpc>
                <a:spcPct val="50000"/>
              </a:lnSpc>
            </a:pPr>
            <a:r>
              <a:rPr lang="en-US"/>
              <a:t>while s≤r</a:t>
            </a:r>
          </a:p>
          <a:p>
            <a:pPr marL="3149600" lvl="4" indent="0">
              <a:lnSpc>
                <a:spcPct val="50000"/>
              </a:lnSpc>
            </a:pPr>
            <a:r>
              <a:rPr lang="en-US"/>
              <a:t>repeat </a:t>
            </a:r>
          </a:p>
          <a:p>
            <a:pPr marL="1714500" lvl="2" indent="0">
              <a:lnSpc>
                <a:spcPct val="50000"/>
              </a:lnSpc>
            </a:pPr>
            <a:r>
              <a:rPr lang="en-US"/>
              <a:t>r := r+1</a:t>
            </a:r>
          </a:p>
          <a:p>
            <a:pPr marL="1714500" lvl="2" indent="0">
              <a:lnSpc>
                <a:spcPct val="50000"/>
              </a:lnSpc>
            </a:pPr>
            <a:r>
              <a:rPr lang="en-US"/>
              <a:t>repeat</a:t>
            </a:r>
          </a:p>
          <a:p>
            <a:pPr lvl="1">
              <a:lnSpc>
                <a:spcPct val="50000"/>
              </a:lnSpc>
            </a:pPr>
            <a:endParaRPr lang="en-US"/>
          </a:p>
        </p:txBody>
      </p:sp>
      <p:sp>
        <p:nvSpPr>
          <p:cNvPr id="87043" name="Rectangle 3"/>
          <p:cNvSpPr>
            <a:spLocks/>
          </p:cNvSpPr>
          <p:nvPr/>
        </p:nvSpPr>
        <p:spPr bwMode="auto">
          <a:xfrm>
            <a:off x="7908925" y="3981450"/>
            <a:ext cx="17192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(n-r,r-s)</a:t>
            </a:r>
          </a:p>
        </p:txBody>
      </p:sp>
    </p:spTree>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6324600" y="9258300"/>
            <a:ext cx="342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C1447F89-7C2A-AF4F-BD1E-1F019F2174D2}" type="slidenum">
              <a:rPr lang="en-US" sz="1800">
                <a:cs typeface="Gill Sans" charset="0"/>
              </a:rPr>
              <a:pPr algn="ctr"/>
              <a:t>67</a:t>
            </a:fld>
            <a:endParaRPr lang="en-US" sz="1800">
              <a:cs typeface="Gill Sans" charset="0"/>
            </a:endParaRPr>
          </a:p>
        </p:txBody>
      </p:sp>
      <p:pic>
        <p:nvPicPr>
          <p:cNvPr id="880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2700"/>
            <a:ext cx="14439900" cy="1022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ph type="title"/>
          </p:nvPr>
        </p:nvSpPr>
        <p:spPr>
          <a:ln/>
        </p:spPr>
        <p:txBody>
          <a:bodyPr/>
          <a:lstStyle/>
          <a:p>
            <a:r>
              <a:rPr lang="en-US"/>
              <a:t>Dutch National Flag</a:t>
            </a:r>
          </a:p>
        </p:txBody>
      </p:sp>
      <p:sp>
        <p:nvSpPr>
          <p:cNvPr id="89090" name="Oval 2"/>
          <p:cNvSpPr>
            <a:spLocks/>
          </p:cNvSpPr>
          <p:nvPr/>
        </p:nvSpPr>
        <p:spPr bwMode="auto">
          <a:xfrm>
            <a:off x="61722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1" name="Oval 3"/>
          <p:cNvSpPr>
            <a:spLocks/>
          </p:cNvSpPr>
          <p:nvPr/>
        </p:nvSpPr>
        <p:spPr bwMode="auto">
          <a:xfrm>
            <a:off x="108331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2" name="Oval 4"/>
          <p:cNvSpPr>
            <a:spLocks/>
          </p:cNvSpPr>
          <p:nvPr/>
        </p:nvSpPr>
        <p:spPr bwMode="auto">
          <a:xfrm>
            <a:off x="84582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3" name="Oval 5"/>
          <p:cNvSpPr>
            <a:spLocks/>
          </p:cNvSpPr>
          <p:nvPr/>
        </p:nvSpPr>
        <p:spPr bwMode="auto">
          <a:xfrm>
            <a:off x="7300913"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4" name="Oval 6"/>
          <p:cNvSpPr>
            <a:spLocks/>
          </p:cNvSpPr>
          <p:nvPr/>
        </p:nvSpPr>
        <p:spPr bwMode="auto">
          <a:xfrm>
            <a:off x="3898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5" name="Oval 7"/>
          <p:cNvSpPr>
            <a:spLocks/>
          </p:cNvSpPr>
          <p:nvPr/>
        </p:nvSpPr>
        <p:spPr bwMode="auto">
          <a:xfrm>
            <a:off x="27051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6"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7" name="Oval 9"/>
          <p:cNvSpPr>
            <a:spLocks/>
          </p:cNvSpPr>
          <p:nvPr/>
        </p:nvSpPr>
        <p:spPr bwMode="auto">
          <a:xfrm>
            <a:off x="50927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89098" name="Oval 10"/>
          <p:cNvSpPr>
            <a:spLocks/>
          </p:cNvSpPr>
          <p:nvPr/>
        </p:nvSpPr>
        <p:spPr bwMode="auto">
          <a:xfrm>
            <a:off x="9685338"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ph type="title"/>
          </p:nvPr>
        </p:nvSpPr>
        <p:spPr>
          <a:ln/>
        </p:spPr>
        <p:txBody>
          <a:bodyPr/>
          <a:lstStyle/>
          <a:p>
            <a:r>
              <a:rPr lang="en-US"/>
              <a:t>Dutch National Flag</a:t>
            </a:r>
          </a:p>
        </p:txBody>
      </p:sp>
      <p:sp>
        <p:nvSpPr>
          <p:cNvPr id="90114" name="Oval 2"/>
          <p:cNvSpPr>
            <a:spLocks/>
          </p:cNvSpPr>
          <p:nvPr/>
        </p:nvSpPr>
        <p:spPr bwMode="auto">
          <a:xfrm>
            <a:off x="6172200" y="30337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15" name="Oval 3"/>
          <p:cNvSpPr>
            <a:spLocks/>
          </p:cNvSpPr>
          <p:nvPr/>
        </p:nvSpPr>
        <p:spPr bwMode="auto">
          <a:xfrm>
            <a:off x="10833100" y="30337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16" name="Oval 4"/>
          <p:cNvSpPr>
            <a:spLocks/>
          </p:cNvSpPr>
          <p:nvPr/>
        </p:nvSpPr>
        <p:spPr bwMode="auto">
          <a:xfrm>
            <a:off x="8559800" y="30337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17" name="Oval 5"/>
          <p:cNvSpPr>
            <a:spLocks/>
          </p:cNvSpPr>
          <p:nvPr/>
        </p:nvSpPr>
        <p:spPr bwMode="auto">
          <a:xfrm>
            <a:off x="7264400" y="30337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18" name="Oval 6"/>
          <p:cNvSpPr>
            <a:spLocks/>
          </p:cNvSpPr>
          <p:nvPr/>
        </p:nvSpPr>
        <p:spPr bwMode="auto">
          <a:xfrm>
            <a:off x="3898900" y="30337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19" name="Oval 7"/>
          <p:cNvSpPr>
            <a:spLocks/>
          </p:cNvSpPr>
          <p:nvPr/>
        </p:nvSpPr>
        <p:spPr bwMode="auto">
          <a:xfrm>
            <a:off x="27051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20"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21" name="Oval 9"/>
          <p:cNvSpPr>
            <a:spLocks/>
          </p:cNvSpPr>
          <p:nvPr/>
        </p:nvSpPr>
        <p:spPr bwMode="auto">
          <a:xfrm>
            <a:off x="50927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0122" name="Oval 10"/>
          <p:cNvSpPr>
            <a:spLocks/>
          </p:cNvSpPr>
          <p:nvPr/>
        </p:nvSpPr>
        <p:spPr bwMode="auto">
          <a:xfrm>
            <a:off x="9639300" y="30337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ph type="title"/>
          </p:nvPr>
        </p:nvSpPr>
        <p:spPr>
          <a:ln/>
        </p:spPr>
        <p:txBody>
          <a:bodyPr/>
          <a:lstStyle/>
          <a:p>
            <a:r>
              <a:rPr lang="en-US"/>
              <a:t>Requirements</a:t>
            </a:r>
          </a:p>
        </p:txBody>
      </p:sp>
      <p:sp>
        <p:nvSpPr>
          <p:cNvPr id="24578" name="Rectangle 2"/>
          <p:cNvSpPr>
            <a:spLocks noChangeArrowheads="1"/>
          </p:cNvSpPr>
          <p:nvPr>
            <p:ph type="body" idx="1"/>
          </p:nvPr>
        </p:nvSpPr>
        <p:spPr>
          <a:ln/>
        </p:spPr>
        <p:txBody>
          <a:bodyPr/>
          <a:lstStyle/>
          <a:p>
            <a:pPr marL="889000"/>
            <a:r>
              <a:rPr lang="en-US"/>
              <a:t>Attendance and participation</a:t>
            </a:r>
          </a:p>
          <a:p>
            <a:pPr marL="889000"/>
            <a:r>
              <a:rPr lang="en-US"/>
              <a:t>Readings and discussions</a:t>
            </a:r>
          </a:p>
          <a:p>
            <a:pPr marL="889000"/>
            <a:r>
              <a:rPr lang="en-US"/>
              <a:t>Try to solve assignments</a:t>
            </a:r>
          </a:p>
          <a:p>
            <a:pPr marL="889000"/>
            <a:r>
              <a:rPr lang="en-US"/>
              <a:t>final exam or term paper or system (tbd)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ph type="title"/>
          </p:nvPr>
        </p:nvSpPr>
        <p:spPr>
          <a:ln/>
        </p:spPr>
        <p:txBody>
          <a:bodyPr/>
          <a:lstStyle/>
          <a:p>
            <a:r>
              <a:rPr lang="en-US"/>
              <a:t>Flag Problem</a:t>
            </a:r>
          </a:p>
        </p:txBody>
      </p:sp>
      <p:sp>
        <p:nvSpPr>
          <p:cNvPr id="91138" name="Oval 2"/>
          <p:cNvSpPr>
            <a:spLocks/>
          </p:cNvSpPr>
          <p:nvPr/>
        </p:nvSpPr>
        <p:spPr bwMode="auto">
          <a:xfrm>
            <a:off x="2814638" y="29321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39" name="Oval 3"/>
          <p:cNvSpPr>
            <a:spLocks/>
          </p:cNvSpPr>
          <p:nvPr/>
        </p:nvSpPr>
        <p:spPr bwMode="auto">
          <a:xfrm>
            <a:off x="4043363" y="29321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0" name="Oval 4"/>
          <p:cNvSpPr>
            <a:spLocks/>
          </p:cNvSpPr>
          <p:nvPr/>
        </p:nvSpPr>
        <p:spPr bwMode="auto">
          <a:xfrm>
            <a:off x="2814638" y="4364038"/>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1" name="AutoShape 5"/>
          <p:cNvSpPr>
            <a:spLocks/>
          </p:cNvSpPr>
          <p:nvPr/>
        </p:nvSpPr>
        <p:spPr bwMode="auto">
          <a:xfrm>
            <a:off x="5681663" y="2930525"/>
            <a:ext cx="1389062" cy="690563"/>
          </a:xfrm>
          <a:custGeom>
            <a:avLst/>
            <a:gdLst/>
            <a:ahLst/>
            <a:cxnLst/>
            <a:rect l="0" t="0" r="r" b="b"/>
            <a:pathLst>
              <a:path w="21600" h="21600">
                <a:moveTo>
                  <a:pt x="16200" y="0"/>
                </a:moveTo>
                <a:lnTo>
                  <a:pt x="16200" y="5400"/>
                </a:lnTo>
                <a:lnTo>
                  <a:pt x="0" y="5400"/>
                </a:lnTo>
                <a:lnTo>
                  <a:pt x="2700" y="10800"/>
                </a:lnTo>
                <a:lnTo>
                  <a:pt x="0" y="16200"/>
                </a:lnTo>
                <a:lnTo>
                  <a:pt x="16200" y="16200"/>
                </a:lnTo>
                <a:lnTo>
                  <a:pt x="16200" y="21600"/>
                </a:lnTo>
                <a:lnTo>
                  <a:pt x="21600" y="10800"/>
                </a:lnTo>
                <a:close/>
                <a:moveTo>
                  <a:pt x="16200" y="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2" name="Oval 6"/>
          <p:cNvSpPr>
            <a:spLocks/>
          </p:cNvSpPr>
          <p:nvPr/>
        </p:nvSpPr>
        <p:spPr bwMode="auto">
          <a:xfrm>
            <a:off x="9061450" y="2930525"/>
            <a:ext cx="719138" cy="714375"/>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3" name="Oval 7"/>
          <p:cNvSpPr>
            <a:spLocks/>
          </p:cNvSpPr>
          <p:nvPr/>
        </p:nvSpPr>
        <p:spPr bwMode="auto">
          <a:xfrm>
            <a:off x="7834313" y="2930525"/>
            <a:ext cx="717550" cy="714375"/>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4" name="Oval 8"/>
          <p:cNvSpPr>
            <a:spLocks/>
          </p:cNvSpPr>
          <p:nvPr/>
        </p:nvSpPr>
        <p:spPr bwMode="auto">
          <a:xfrm>
            <a:off x="4043363" y="5900738"/>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5" name="Oval 9"/>
          <p:cNvSpPr>
            <a:spLocks/>
          </p:cNvSpPr>
          <p:nvPr/>
        </p:nvSpPr>
        <p:spPr bwMode="auto">
          <a:xfrm>
            <a:off x="4043363" y="4365625"/>
            <a:ext cx="717550"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6" name="AutoShape 10"/>
          <p:cNvSpPr>
            <a:spLocks/>
          </p:cNvSpPr>
          <p:nvPr/>
        </p:nvSpPr>
        <p:spPr bwMode="auto">
          <a:xfrm>
            <a:off x="5681663" y="4364038"/>
            <a:ext cx="1389062" cy="690562"/>
          </a:xfrm>
          <a:custGeom>
            <a:avLst/>
            <a:gdLst/>
            <a:ahLst/>
            <a:cxnLst/>
            <a:rect l="0" t="0" r="r" b="b"/>
            <a:pathLst>
              <a:path w="21600" h="21600">
                <a:moveTo>
                  <a:pt x="16200" y="0"/>
                </a:moveTo>
                <a:lnTo>
                  <a:pt x="16200" y="5400"/>
                </a:lnTo>
                <a:lnTo>
                  <a:pt x="0" y="5400"/>
                </a:lnTo>
                <a:lnTo>
                  <a:pt x="2700" y="10800"/>
                </a:lnTo>
                <a:lnTo>
                  <a:pt x="0" y="16200"/>
                </a:lnTo>
                <a:lnTo>
                  <a:pt x="16200" y="16200"/>
                </a:lnTo>
                <a:lnTo>
                  <a:pt x="16200" y="21600"/>
                </a:lnTo>
                <a:lnTo>
                  <a:pt x="21600" y="10800"/>
                </a:lnTo>
                <a:close/>
                <a:moveTo>
                  <a:pt x="16200" y="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7" name="Oval 11"/>
          <p:cNvSpPr>
            <a:spLocks/>
          </p:cNvSpPr>
          <p:nvPr/>
        </p:nvSpPr>
        <p:spPr bwMode="auto">
          <a:xfrm>
            <a:off x="7834313" y="5900738"/>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8" name="Oval 12"/>
          <p:cNvSpPr>
            <a:spLocks/>
          </p:cNvSpPr>
          <p:nvPr/>
        </p:nvSpPr>
        <p:spPr bwMode="auto">
          <a:xfrm>
            <a:off x="7834313" y="4364038"/>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49" name="Oval 13"/>
          <p:cNvSpPr>
            <a:spLocks/>
          </p:cNvSpPr>
          <p:nvPr/>
        </p:nvSpPr>
        <p:spPr bwMode="auto">
          <a:xfrm>
            <a:off x="9061450" y="4364038"/>
            <a:ext cx="719138"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50" name="Oval 14"/>
          <p:cNvSpPr>
            <a:spLocks/>
          </p:cNvSpPr>
          <p:nvPr/>
        </p:nvSpPr>
        <p:spPr bwMode="auto">
          <a:xfrm>
            <a:off x="2814638" y="5899150"/>
            <a:ext cx="717550" cy="715963"/>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51" name="AutoShape 15"/>
          <p:cNvSpPr>
            <a:spLocks/>
          </p:cNvSpPr>
          <p:nvPr/>
        </p:nvSpPr>
        <p:spPr bwMode="auto">
          <a:xfrm>
            <a:off x="5681663" y="5899150"/>
            <a:ext cx="1389062" cy="690563"/>
          </a:xfrm>
          <a:custGeom>
            <a:avLst/>
            <a:gdLst/>
            <a:ahLst/>
            <a:cxnLst/>
            <a:rect l="0" t="0" r="r" b="b"/>
            <a:pathLst>
              <a:path w="21600" h="21600">
                <a:moveTo>
                  <a:pt x="16200" y="0"/>
                </a:moveTo>
                <a:lnTo>
                  <a:pt x="16200" y="5400"/>
                </a:lnTo>
                <a:lnTo>
                  <a:pt x="0" y="5400"/>
                </a:lnTo>
                <a:lnTo>
                  <a:pt x="2700" y="10800"/>
                </a:lnTo>
                <a:lnTo>
                  <a:pt x="0" y="16200"/>
                </a:lnTo>
                <a:lnTo>
                  <a:pt x="16200" y="16200"/>
                </a:lnTo>
                <a:lnTo>
                  <a:pt x="16200" y="21600"/>
                </a:lnTo>
                <a:lnTo>
                  <a:pt x="21600" y="10800"/>
                </a:lnTo>
                <a:close/>
                <a:moveTo>
                  <a:pt x="16200" y="0"/>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1152" name="Oval 16"/>
          <p:cNvSpPr>
            <a:spLocks/>
          </p:cNvSpPr>
          <p:nvPr/>
        </p:nvSpPr>
        <p:spPr bwMode="auto">
          <a:xfrm>
            <a:off x="9061450" y="5899150"/>
            <a:ext cx="719138" cy="715963"/>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ph type="title"/>
          </p:nvPr>
        </p:nvSpPr>
        <p:spPr>
          <a:ln/>
        </p:spPr>
        <p:txBody>
          <a:bodyPr/>
          <a:lstStyle/>
          <a:p>
            <a:r>
              <a:rPr lang="en-US"/>
              <a:t>Dutch National Flag</a:t>
            </a:r>
          </a:p>
        </p:txBody>
      </p:sp>
      <p:sp>
        <p:nvSpPr>
          <p:cNvPr id="92162" name="Oval 2"/>
          <p:cNvSpPr>
            <a:spLocks/>
          </p:cNvSpPr>
          <p:nvPr/>
        </p:nvSpPr>
        <p:spPr bwMode="auto">
          <a:xfrm>
            <a:off x="6289675" y="2930525"/>
            <a:ext cx="717550" cy="714375"/>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3" name="Oval 3"/>
          <p:cNvSpPr>
            <a:spLocks/>
          </p:cNvSpPr>
          <p:nvPr/>
        </p:nvSpPr>
        <p:spPr bwMode="auto">
          <a:xfrm>
            <a:off x="108775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4" name="Oval 4"/>
          <p:cNvSpPr>
            <a:spLocks/>
          </p:cNvSpPr>
          <p:nvPr/>
        </p:nvSpPr>
        <p:spPr bwMode="auto">
          <a:xfrm>
            <a:off x="8709025" y="2927350"/>
            <a:ext cx="719138"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5" name="Oval 5"/>
          <p:cNvSpPr>
            <a:spLocks/>
          </p:cNvSpPr>
          <p:nvPr/>
        </p:nvSpPr>
        <p:spPr bwMode="auto">
          <a:xfrm>
            <a:off x="7518400" y="29321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6" name="Oval 6"/>
          <p:cNvSpPr>
            <a:spLocks/>
          </p:cNvSpPr>
          <p:nvPr/>
        </p:nvSpPr>
        <p:spPr bwMode="auto">
          <a:xfrm>
            <a:off x="3898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7" name="Oval 7"/>
          <p:cNvSpPr>
            <a:spLocks/>
          </p:cNvSpPr>
          <p:nvPr/>
        </p:nvSpPr>
        <p:spPr bwMode="auto">
          <a:xfrm>
            <a:off x="2794000" y="2930525"/>
            <a:ext cx="717550" cy="714375"/>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8"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69" name="Oval 9"/>
          <p:cNvSpPr>
            <a:spLocks/>
          </p:cNvSpPr>
          <p:nvPr/>
        </p:nvSpPr>
        <p:spPr bwMode="auto">
          <a:xfrm>
            <a:off x="5207000" y="296862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2170" name="Oval 10"/>
          <p:cNvSpPr>
            <a:spLocks/>
          </p:cNvSpPr>
          <p:nvPr/>
        </p:nvSpPr>
        <p:spPr bwMode="auto">
          <a:xfrm>
            <a:off x="9761538"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ph type="title"/>
          </p:nvPr>
        </p:nvSpPr>
        <p:spPr>
          <a:ln/>
        </p:spPr>
        <p:txBody>
          <a:bodyPr/>
          <a:lstStyle/>
          <a:p>
            <a:r>
              <a:rPr lang="en-US"/>
              <a:t>Dutch National Flag</a:t>
            </a:r>
          </a:p>
        </p:txBody>
      </p:sp>
      <p:sp>
        <p:nvSpPr>
          <p:cNvPr id="93186" name="Oval 2"/>
          <p:cNvSpPr>
            <a:spLocks/>
          </p:cNvSpPr>
          <p:nvPr/>
        </p:nvSpPr>
        <p:spPr bwMode="auto">
          <a:xfrm>
            <a:off x="6289675" y="2930525"/>
            <a:ext cx="717550" cy="714375"/>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87" name="Oval 3"/>
          <p:cNvSpPr>
            <a:spLocks/>
          </p:cNvSpPr>
          <p:nvPr/>
        </p:nvSpPr>
        <p:spPr bwMode="auto">
          <a:xfrm>
            <a:off x="108775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88" name="Oval 4"/>
          <p:cNvSpPr>
            <a:spLocks/>
          </p:cNvSpPr>
          <p:nvPr/>
        </p:nvSpPr>
        <p:spPr bwMode="auto">
          <a:xfrm>
            <a:off x="8709025" y="2927350"/>
            <a:ext cx="719138"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89" name="Oval 5"/>
          <p:cNvSpPr>
            <a:spLocks/>
          </p:cNvSpPr>
          <p:nvPr/>
        </p:nvSpPr>
        <p:spPr bwMode="auto">
          <a:xfrm>
            <a:off x="7518400" y="29321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90" name="Oval 6"/>
          <p:cNvSpPr>
            <a:spLocks/>
          </p:cNvSpPr>
          <p:nvPr/>
        </p:nvSpPr>
        <p:spPr bwMode="auto">
          <a:xfrm>
            <a:off x="5092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91" name="Oval 7"/>
          <p:cNvSpPr>
            <a:spLocks/>
          </p:cNvSpPr>
          <p:nvPr/>
        </p:nvSpPr>
        <p:spPr bwMode="auto">
          <a:xfrm>
            <a:off x="2794000" y="2930525"/>
            <a:ext cx="717550" cy="714375"/>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92"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93" name="Oval 9"/>
          <p:cNvSpPr>
            <a:spLocks/>
          </p:cNvSpPr>
          <p:nvPr/>
        </p:nvSpPr>
        <p:spPr bwMode="auto">
          <a:xfrm>
            <a:off x="38989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3194" name="Oval 10"/>
          <p:cNvSpPr>
            <a:spLocks/>
          </p:cNvSpPr>
          <p:nvPr/>
        </p:nvSpPr>
        <p:spPr bwMode="auto">
          <a:xfrm>
            <a:off x="9761538"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ph type="title"/>
          </p:nvPr>
        </p:nvSpPr>
        <p:spPr>
          <a:ln/>
        </p:spPr>
        <p:txBody>
          <a:bodyPr/>
          <a:lstStyle/>
          <a:p>
            <a:r>
              <a:rPr lang="en-US"/>
              <a:t>Dutch National Flag</a:t>
            </a:r>
          </a:p>
        </p:txBody>
      </p:sp>
      <p:sp>
        <p:nvSpPr>
          <p:cNvPr id="94210" name="Oval 2"/>
          <p:cNvSpPr>
            <a:spLocks/>
          </p:cNvSpPr>
          <p:nvPr/>
        </p:nvSpPr>
        <p:spPr bwMode="auto">
          <a:xfrm>
            <a:off x="6289675" y="2930525"/>
            <a:ext cx="717550" cy="714375"/>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1" name="Oval 3"/>
          <p:cNvSpPr>
            <a:spLocks/>
          </p:cNvSpPr>
          <p:nvPr/>
        </p:nvSpPr>
        <p:spPr bwMode="auto">
          <a:xfrm>
            <a:off x="108775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2" name="Oval 4"/>
          <p:cNvSpPr>
            <a:spLocks/>
          </p:cNvSpPr>
          <p:nvPr/>
        </p:nvSpPr>
        <p:spPr bwMode="auto">
          <a:xfrm>
            <a:off x="74803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3" name="Oval 5"/>
          <p:cNvSpPr>
            <a:spLocks/>
          </p:cNvSpPr>
          <p:nvPr/>
        </p:nvSpPr>
        <p:spPr bwMode="auto">
          <a:xfrm>
            <a:off x="8559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4" name="Oval 6"/>
          <p:cNvSpPr>
            <a:spLocks/>
          </p:cNvSpPr>
          <p:nvPr/>
        </p:nvSpPr>
        <p:spPr bwMode="auto">
          <a:xfrm>
            <a:off x="5092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5" name="Oval 7"/>
          <p:cNvSpPr>
            <a:spLocks/>
          </p:cNvSpPr>
          <p:nvPr/>
        </p:nvSpPr>
        <p:spPr bwMode="auto">
          <a:xfrm>
            <a:off x="2794000" y="2930525"/>
            <a:ext cx="717550" cy="714375"/>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6"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7" name="Oval 9"/>
          <p:cNvSpPr>
            <a:spLocks/>
          </p:cNvSpPr>
          <p:nvPr/>
        </p:nvSpPr>
        <p:spPr bwMode="auto">
          <a:xfrm>
            <a:off x="38989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4218" name="Oval 10"/>
          <p:cNvSpPr>
            <a:spLocks/>
          </p:cNvSpPr>
          <p:nvPr/>
        </p:nvSpPr>
        <p:spPr bwMode="auto">
          <a:xfrm>
            <a:off x="9761538"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ph type="title"/>
          </p:nvPr>
        </p:nvSpPr>
        <p:spPr>
          <a:ln/>
        </p:spPr>
        <p:txBody>
          <a:bodyPr/>
          <a:lstStyle/>
          <a:p>
            <a:r>
              <a:rPr lang="en-US"/>
              <a:t>Dutch National Flag</a:t>
            </a:r>
          </a:p>
        </p:txBody>
      </p:sp>
      <p:sp>
        <p:nvSpPr>
          <p:cNvPr id="95234" name="Oval 2"/>
          <p:cNvSpPr>
            <a:spLocks/>
          </p:cNvSpPr>
          <p:nvPr/>
        </p:nvSpPr>
        <p:spPr bwMode="auto">
          <a:xfrm>
            <a:off x="4876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35" name="Oval 3"/>
          <p:cNvSpPr>
            <a:spLocks/>
          </p:cNvSpPr>
          <p:nvPr/>
        </p:nvSpPr>
        <p:spPr bwMode="auto">
          <a:xfrm>
            <a:off x="108775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36" name="Oval 4"/>
          <p:cNvSpPr>
            <a:spLocks/>
          </p:cNvSpPr>
          <p:nvPr/>
        </p:nvSpPr>
        <p:spPr bwMode="auto">
          <a:xfrm>
            <a:off x="74803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37" name="Oval 5"/>
          <p:cNvSpPr>
            <a:spLocks/>
          </p:cNvSpPr>
          <p:nvPr/>
        </p:nvSpPr>
        <p:spPr bwMode="auto">
          <a:xfrm>
            <a:off x="97536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38" name="Oval 6"/>
          <p:cNvSpPr>
            <a:spLocks/>
          </p:cNvSpPr>
          <p:nvPr/>
        </p:nvSpPr>
        <p:spPr bwMode="auto">
          <a:xfrm>
            <a:off x="61722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39" name="Oval 7"/>
          <p:cNvSpPr>
            <a:spLocks/>
          </p:cNvSpPr>
          <p:nvPr/>
        </p:nvSpPr>
        <p:spPr bwMode="auto">
          <a:xfrm>
            <a:off x="3898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40"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41" name="Oval 9"/>
          <p:cNvSpPr>
            <a:spLocks/>
          </p:cNvSpPr>
          <p:nvPr/>
        </p:nvSpPr>
        <p:spPr bwMode="auto">
          <a:xfrm>
            <a:off x="2819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5242" name="Oval 10"/>
          <p:cNvSpPr>
            <a:spLocks/>
          </p:cNvSpPr>
          <p:nvPr/>
        </p:nvSpPr>
        <p:spPr bwMode="auto">
          <a:xfrm>
            <a:off x="86741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ChangeArrowheads="1"/>
          </p:cNvSpPr>
          <p:nvPr>
            <p:ph type="title"/>
          </p:nvPr>
        </p:nvSpPr>
        <p:spPr>
          <a:ln/>
        </p:spPr>
        <p:txBody>
          <a:bodyPr/>
          <a:lstStyle/>
          <a:p>
            <a:r>
              <a:rPr lang="en-US"/>
              <a:t>Dutch National Flag</a:t>
            </a:r>
          </a:p>
        </p:txBody>
      </p:sp>
      <p:sp>
        <p:nvSpPr>
          <p:cNvPr id="96258" name="Oval 2"/>
          <p:cNvSpPr>
            <a:spLocks/>
          </p:cNvSpPr>
          <p:nvPr/>
        </p:nvSpPr>
        <p:spPr bwMode="auto">
          <a:xfrm>
            <a:off x="4876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59" name="Oval 3"/>
          <p:cNvSpPr>
            <a:spLocks/>
          </p:cNvSpPr>
          <p:nvPr/>
        </p:nvSpPr>
        <p:spPr bwMode="auto">
          <a:xfrm>
            <a:off x="108775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0" name="Oval 4"/>
          <p:cNvSpPr>
            <a:spLocks/>
          </p:cNvSpPr>
          <p:nvPr/>
        </p:nvSpPr>
        <p:spPr bwMode="auto">
          <a:xfrm>
            <a:off x="62865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1" name="Oval 5"/>
          <p:cNvSpPr>
            <a:spLocks/>
          </p:cNvSpPr>
          <p:nvPr/>
        </p:nvSpPr>
        <p:spPr bwMode="auto">
          <a:xfrm>
            <a:off x="97536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2" name="Oval 6"/>
          <p:cNvSpPr>
            <a:spLocks/>
          </p:cNvSpPr>
          <p:nvPr/>
        </p:nvSpPr>
        <p:spPr bwMode="auto">
          <a:xfrm>
            <a:off x="74803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3" name="Oval 7"/>
          <p:cNvSpPr>
            <a:spLocks/>
          </p:cNvSpPr>
          <p:nvPr/>
        </p:nvSpPr>
        <p:spPr bwMode="auto">
          <a:xfrm>
            <a:off x="3898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4" name="Oval 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5" name="Oval 9"/>
          <p:cNvSpPr>
            <a:spLocks/>
          </p:cNvSpPr>
          <p:nvPr/>
        </p:nvSpPr>
        <p:spPr bwMode="auto">
          <a:xfrm>
            <a:off x="2819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6266" name="Oval 10"/>
          <p:cNvSpPr>
            <a:spLocks/>
          </p:cNvSpPr>
          <p:nvPr/>
        </p:nvSpPr>
        <p:spPr bwMode="auto">
          <a:xfrm>
            <a:off x="86741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ph type="title"/>
          </p:nvPr>
        </p:nvSpPr>
        <p:spPr>
          <a:ln/>
        </p:spPr>
        <p:txBody>
          <a:bodyPr/>
          <a:lstStyle/>
          <a:p>
            <a:r>
              <a:rPr lang="en-US"/>
              <a:t>Dutch National Flag</a:t>
            </a:r>
          </a:p>
        </p:txBody>
      </p:sp>
      <p:sp>
        <p:nvSpPr>
          <p:cNvPr id="97282" name="Oval 2"/>
          <p:cNvSpPr>
            <a:spLocks/>
          </p:cNvSpPr>
          <p:nvPr/>
        </p:nvSpPr>
        <p:spPr bwMode="auto">
          <a:xfrm>
            <a:off x="38989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3" name="Oval 3"/>
          <p:cNvSpPr>
            <a:spLocks/>
          </p:cNvSpPr>
          <p:nvPr/>
        </p:nvSpPr>
        <p:spPr bwMode="auto">
          <a:xfrm>
            <a:off x="96837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4" name="Oval 4"/>
          <p:cNvSpPr>
            <a:spLocks/>
          </p:cNvSpPr>
          <p:nvPr/>
        </p:nvSpPr>
        <p:spPr bwMode="auto">
          <a:xfrm>
            <a:off x="62865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5" name="Oval 5"/>
          <p:cNvSpPr>
            <a:spLocks/>
          </p:cNvSpPr>
          <p:nvPr/>
        </p:nvSpPr>
        <p:spPr bwMode="auto">
          <a:xfrm>
            <a:off x="107950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6" name="Oval 6"/>
          <p:cNvSpPr>
            <a:spLocks/>
          </p:cNvSpPr>
          <p:nvPr/>
        </p:nvSpPr>
        <p:spPr bwMode="auto">
          <a:xfrm>
            <a:off x="85852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7" name="Oval 7"/>
          <p:cNvSpPr>
            <a:spLocks/>
          </p:cNvSpPr>
          <p:nvPr/>
        </p:nvSpPr>
        <p:spPr bwMode="auto">
          <a:xfrm>
            <a:off x="50038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8" name="Oval 8"/>
          <p:cNvSpPr>
            <a:spLocks/>
          </p:cNvSpPr>
          <p:nvPr/>
        </p:nvSpPr>
        <p:spPr bwMode="auto">
          <a:xfrm>
            <a:off x="29083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89" name="Oval 9"/>
          <p:cNvSpPr>
            <a:spLocks/>
          </p:cNvSpPr>
          <p:nvPr/>
        </p:nvSpPr>
        <p:spPr bwMode="auto">
          <a:xfrm>
            <a:off x="1930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7290" name="Oval 10"/>
          <p:cNvSpPr>
            <a:spLocks/>
          </p:cNvSpPr>
          <p:nvPr/>
        </p:nvSpPr>
        <p:spPr bwMode="auto">
          <a:xfrm>
            <a:off x="73914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ph type="title"/>
          </p:nvPr>
        </p:nvSpPr>
        <p:spPr>
          <a:ln/>
        </p:spPr>
        <p:txBody>
          <a:bodyPr/>
          <a:lstStyle/>
          <a:p>
            <a:r>
              <a:rPr lang="en-US"/>
              <a:t>Dutch National Flag</a:t>
            </a:r>
          </a:p>
        </p:txBody>
      </p:sp>
      <p:sp>
        <p:nvSpPr>
          <p:cNvPr id="98306" name="Oval 2"/>
          <p:cNvSpPr>
            <a:spLocks/>
          </p:cNvSpPr>
          <p:nvPr/>
        </p:nvSpPr>
        <p:spPr bwMode="auto">
          <a:xfrm>
            <a:off x="2946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07" name="Oval 3"/>
          <p:cNvSpPr>
            <a:spLocks/>
          </p:cNvSpPr>
          <p:nvPr/>
        </p:nvSpPr>
        <p:spPr bwMode="auto">
          <a:xfrm>
            <a:off x="86677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08" name="Oval 4"/>
          <p:cNvSpPr>
            <a:spLocks/>
          </p:cNvSpPr>
          <p:nvPr/>
        </p:nvSpPr>
        <p:spPr bwMode="auto">
          <a:xfrm>
            <a:off x="52578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09" name="Oval 5"/>
          <p:cNvSpPr>
            <a:spLocks/>
          </p:cNvSpPr>
          <p:nvPr/>
        </p:nvSpPr>
        <p:spPr bwMode="auto">
          <a:xfrm>
            <a:off x="107950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10" name="Oval 6"/>
          <p:cNvSpPr>
            <a:spLocks/>
          </p:cNvSpPr>
          <p:nvPr/>
        </p:nvSpPr>
        <p:spPr bwMode="auto">
          <a:xfrm>
            <a:off x="96901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11" name="Oval 7"/>
          <p:cNvSpPr>
            <a:spLocks/>
          </p:cNvSpPr>
          <p:nvPr/>
        </p:nvSpPr>
        <p:spPr bwMode="auto">
          <a:xfrm>
            <a:off x="63754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12" name="Oval 8"/>
          <p:cNvSpPr>
            <a:spLocks/>
          </p:cNvSpPr>
          <p:nvPr/>
        </p:nvSpPr>
        <p:spPr bwMode="auto">
          <a:xfrm>
            <a:off x="40513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13" name="Oval 9"/>
          <p:cNvSpPr>
            <a:spLocks/>
          </p:cNvSpPr>
          <p:nvPr/>
        </p:nvSpPr>
        <p:spPr bwMode="auto">
          <a:xfrm>
            <a:off x="1930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8314" name="Oval 10"/>
          <p:cNvSpPr>
            <a:spLocks/>
          </p:cNvSpPr>
          <p:nvPr/>
        </p:nvSpPr>
        <p:spPr bwMode="auto">
          <a:xfrm>
            <a:off x="73914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ph type="title"/>
          </p:nvPr>
        </p:nvSpPr>
        <p:spPr>
          <a:ln/>
        </p:spPr>
        <p:txBody>
          <a:bodyPr/>
          <a:lstStyle/>
          <a:p>
            <a:r>
              <a:rPr lang="en-US"/>
              <a:t>Dutch National Flag</a:t>
            </a:r>
          </a:p>
        </p:txBody>
      </p:sp>
      <p:sp>
        <p:nvSpPr>
          <p:cNvPr id="99330" name="Oval 2"/>
          <p:cNvSpPr>
            <a:spLocks/>
          </p:cNvSpPr>
          <p:nvPr/>
        </p:nvSpPr>
        <p:spPr bwMode="auto">
          <a:xfrm>
            <a:off x="41275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1" name="Oval 3"/>
          <p:cNvSpPr>
            <a:spLocks/>
          </p:cNvSpPr>
          <p:nvPr/>
        </p:nvSpPr>
        <p:spPr bwMode="auto">
          <a:xfrm>
            <a:off x="86677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2" name="Oval 4"/>
          <p:cNvSpPr>
            <a:spLocks/>
          </p:cNvSpPr>
          <p:nvPr/>
        </p:nvSpPr>
        <p:spPr bwMode="auto">
          <a:xfrm>
            <a:off x="52578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3" name="Oval 5"/>
          <p:cNvSpPr>
            <a:spLocks/>
          </p:cNvSpPr>
          <p:nvPr/>
        </p:nvSpPr>
        <p:spPr bwMode="auto">
          <a:xfrm>
            <a:off x="97917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4" name="Oval 6"/>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5" name="Oval 7"/>
          <p:cNvSpPr>
            <a:spLocks/>
          </p:cNvSpPr>
          <p:nvPr/>
        </p:nvSpPr>
        <p:spPr bwMode="auto">
          <a:xfrm>
            <a:off x="7467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6" name="Oval 8"/>
          <p:cNvSpPr>
            <a:spLocks/>
          </p:cNvSpPr>
          <p:nvPr/>
        </p:nvSpPr>
        <p:spPr bwMode="auto">
          <a:xfrm>
            <a:off x="30480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7" name="Oval 9"/>
          <p:cNvSpPr>
            <a:spLocks/>
          </p:cNvSpPr>
          <p:nvPr/>
        </p:nvSpPr>
        <p:spPr bwMode="auto">
          <a:xfrm>
            <a:off x="1930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99338" name="Oval 10"/>
          <p:cNvSpPr>
            <a:spLocks/>
          </p:cNvSpPr>
          <p:nvPr/>
        </p:nvSpPr>
        <p:spPr bwMode="auto">
          <a:xfrm>
            <a:off x="65405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ph type="title"/>
          </p:nvPr>
        </p:nvSpPr>
        <p:spPr>
          <a:ln/>
        </p:spPr>
        <p:txBody>
          <a:bodyPr/>
          <a:lstStyle/>
          <a:p>
            <a:r>
              <a:rPr lang="en-US"/>
              <a:t>Dutch National Flag</a:t>
            </a:r>
          </a:p>
        </p:txBody>
      </p:sp>
      <p:sp>
        <p:nvSpPr>
          <p:cNvPr id="100354" name="Oval 2"/>
          <p:cNvSpPr>
            <a:spLocks/>
          </p:cNvSpPr>
          <p:nvPr/>
        </p:nvSpPr>
        <p:spPr bwMode="auto">
          <a:xfrm>
            <a:off x="53340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55" name="Oval 3"/>
          <p:cNvSpPr>
            <a:spLocks/>
          </p:cNvSpPr>
          <p:nvPr/>
        </p:nvSpPr>
        <p:spPr bwMode="auto">
          <a:xfrm>
            <a:off x="76009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56" name="Oval 4"/>
          <p:cNvSpPr>
            <a:spLocks/>
          </p:cNvSpPr>
          <p:nvPr/>
        </p:nvSpPr>
        <p:spPr bwMode="auto">
          <a:xfrm>
            <a:off x="42418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57" name="Oval 5"/>
          <p:cNvSpPr>
            <a:spLocks/>
          </p:cNvSpPr>
          <p:nvPr/>
        </p:nvSpPr>
        <p:spPr bwMode="auto">
          <a:xfrm>
            <a:off x="97917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58" name="Oval 6"/>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59" name="Oval 7"/>
          <p:cNvSpPr>
            <a:spLocks/>
          </p:cNvSpPr>
          <p:nvPr/>
        </p:nvSpPr>
        <p:spPr bwMode="auto">
          <a:xfrm>
            <a:off x="85852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60" name="Oval 8"/>
          <p:cNvSpPr>
            <a:spLocks/>
          </p:cNvSpPr>
          <p:nvPr/>
        </p:nvSpPr>
        <p:spPr bwMode="auto">
          <a:xfrm>
            <a:off x="3060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61" name="Oval 9"/>
          <p:cNvSpPr>
            <a:spLocks/>
          </p:cNvSpPr>
          <p:nvPr/>
        </p:nvSpPr>
        <p:spPr bwMode="auto">
          <a:xfrm>
            <a:off x="1930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0362" name="Oval 10"/>
          <p:cNvSpPr>
            <a:spLocks/>
          </p:cNvSpPr>
          <p:nvPr/>
        </p:nvSpPr>
        <p:spPr bwMode="auto">
          <a:xfrm>
            <a:off x="65405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title"/>
          </p:nvPr>
        </p:nvSpPr>
        <p:spPr>
          <a:ln/>
        </p:spPr>
        <p:txBody>
          <a:bodyPr/>
          <a:lstStyle/>
          <a:p>
            <a:r>
              <a:rPr lang="en-US"/>
              <a:t>Readings</a:t>
            </a:r>
          </a:p>
        </p:txBody>
      </p:sp>
      <p:sp>
        <p:nvSpPr>
          <p:cNvPr id="25602" name="Rectangle 2"/>
          <p:cNvSpPr>
            <a:spLocks noChangeArrowheads="1"/>
          </p:cNvSpPr>
          <p:nvPr>
            <p:ph type="body" idx="1"/>
          </p:nvPr>
        </p:nvSpPr>
        <p:spPr>
          <a:ln/>
        </p:spPr>
        <p:txBody>
          <a:bodyPr/>
          <a:lstStyle/>
          <a:p>
            <a:pPr marL="889000"/>
            <a:r>
              <a:rPr lang="en-US"/>
              <a:t>Turing, 1936</a:t>
            </a:r>
          </a:p>
          <a:p>
            <a:pPr marL="889000"/>
            <a:r>
              <a:rPr lang="en-US"/>
              <a:t>Strachey, 1965</a:t>
            </a:r>
          </a:p>
          <a:p>
            <a:pPr marL="889000"/>
            <a:r>
              <a:rPr lang="en-US"/>
              <a:t>Katz &amp; Manna, 1975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ph type="title"/>
          </p:nvPr>
        </p:nvSpPr>
        <p:spPr>
          <a:ln/>
        </p:spPr>
        <p:txBody>
          <a:bodyPr/>
          <a:lstStyle/>
          <a:p>
            <a:r>
              <a:rPr lang="en-US"/>
              <a:t>Dutch National Flag</a:t>
            </a:r>
          </a:p>
        </p:txBody>
      </p:sp>
      <p:sp>
        <p:nvSpPr>
          <p:cNvPr id="101378" name="Oval 2"/>
          <p:cNvSpPr>
            <a:spLocks/>
          </p:cNvSpPr>
          <p:nvPr/>
        </p:nvSpPr>
        <p:spPr bwMode="auto">
          <a:xfrm>
            <a:off x="64897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79" name="Oval 3"/>
          <p:cNvSpPr>
            <a:spLocks/>
          </p:cNvSpPr>
          <p:nvPr/>
        </p:nvSpPr>
        <p:spPr bwMode="auto">
          <a:xfrm>
            <a:off x="76009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0" name="Oval 4"/>
          <p:cNvSpPr>
            <a:spLocks/>
          </p:cNvSpPr>
          <p:nvPr/>
        </p:nvSpPr>
        <p:spPr bwMode="auto">
          <a:xfrm>
            <a:off x="29210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1" name="Oval 5"/>
          <p:cNvSpPr>
            <a:spLocks/>
          </p:cNvSpPr>
          <p:nvPr/>
        </p:nvSpPr>
        <p:spPr bwMode="auto">
          <a:xfrm>
            <a:off x="8686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2" name="Oval 6"/>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3" name="Oval 7"/>
          <p:cNvSpPr>
            <a:spLocks/>
          </p:cNvSpPr>
          <p:nvPr/>
        </p:nvSpPr>
        <p:spPr bwMode="auto">
          <a:xfrm>
            <a:off x="9791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4" name="Oval 8"/>
          <p:cNvSpPr>
            <a:spLocks/>
          </p:cNvSpPr>
          <p:nvPr/>
        </p:nvSpPr>
        <p:spPr bwMode="auto">
          <a:xfrm>
            <a:off x="4203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5" name="Oval 9"/>
          <p:cNvSpPr>
            <a:spLocks/>
          </p:cNvSpPr>
          <p:nvPr/>
        </p:nvSpPr>
        <p:spPr bwMode="auto">
          <a:xfrm>
            <a:off x="1930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1386" name="Oval 10"/>
          <p:cNvSpPr>
            <a:spLocks/>
          </p:cNvSpPr>
          <p:nvPr/>
        </p:nvSpPr>
        <p:spPr bwMode="auto">
          <a:xfrm>
            <a:off x="54102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ChangeArrowheads="1"/>
          </p:cNvSpPr>
          <p:nvPr>
            <p:ph type="title"/>
          </p:nvPr>
        </p:nvSpPr>
        <p:spPr>
          <a:ln/>
        </p:spPr>
        <p:txBody>
          <a:bodyPr/>
          <a:lstStyle/>
          <a:p>
            <a:r>
              <a:rPr lang="en-US"/>
              <a:t>Dutch National Flag</a:t>
            </a:r>
          </a:p>
        </p:txBody>
      </p:sp>
      <p:sp>
        <p:nvSpPr>
          <p:cNvPr id="102402" name="Oval 2"/>
          <p:cNvSpPr>
            <a:spLocks/>
          </p:cNvSpPr>
          <p:nvPr/>
        </p:nvSpPr>
        <p:spPr bwMode="auto">
          <a:xfrm>
            <a:off x="75819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3" name="Oval 3"/>
          <p:cNvSpPr>
            <a:spLocks/>
          </p:cNvSpPr>
          <p:nvPr/>
        </p:nvSpPr>
        <p:spPr bwMode="auto">
          <a:xfrm>
            <a:off x="65214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4" name="Oval 4"/>
          <p:cNvSpPr>
            <a:spLocks/>
          </p:cNvSpPr>
          <p:nvPr/>
        </p:nvSpPr>
        <p:spPr bwMode="auto">
          <a:xfrm>
            <a:off x="20574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5" name="Oval 5"/>
          <p:cNvSpPr>
            <a:spLocks/>
          </p:cNvSpPr>
          <p:nvPr/>
        </p:nvSpPr>
        <p:spPr bwMode="auto">
          <a:xfrm>
            <a:off x="8686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6" name="Oval 6"/>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7" name="Oval 7"/>
          <p:cNvSpPr>
            <a:spLocks/>
          </p:cNvSpPr>
          <p:nvPr/>
        </p:nvSpPr>
        <p:spPr bwMode="auto">
          <a:xfrm>
            <a:off x="9791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8" name="Oval 8"/>
          <p:cNvSpPr>
            <a:spLocks/>
          </p:cNvSpPr>
          <p:nvPr/>
        </p:nvSpPr>
        <p:spPr bwMode="auto">
          <a:xfrm>
            <a:off x="5422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09" name="Oval 9"/>
          <p:cNvSpPr>
            <a:spLocks/>
          </p:cNvSpPr>
          <p:nvPr/>
        </p:nvSpPr>
        <p:spPr bwMode="auto">
          <a:xfrm>
            <a:off x="31242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2410" name="Oval 10"/>
          <p:cNvSpPr>
            <a:spLocks/>
          </p:cNvSpPr>
          <p:nvPr/>
        </p:nvSpPr>
        <p:spPr bwMode="auto">
          <a:xfrm>
            <a:off x="43180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ph type="title"/>
          </p:nvPr>
        </p:nvSpPr>
        <p:spPr>
          <a:ln/>
        </p:spPr>
        <p:txBody>
          <a:bodyPr/>
          <a:lstStyle/>
          <a:p>
            <a:r>
              <a:rPr lang="en-US"/>
              <a:t>Dutch National Flag</a:t>
            </a:r>
          </a:p>
        </p:txBody>
      </p:sp>
      <p:sp>
        <p:nvSpPr>
          <p:cNvPr id="103426" name="Oval 2"/>
          <p:cNvSpPr>
            <a:spLocks/>
          </p:cNvSpPr>
          <p:nvPr/>
        </p:nvSpPr>
        <p:spPr bwMode="auto">
          <a:xfrm>
            <a:off x="75819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27" name="Oval 3"/>
          <p:cNvSpPr>
            <a:spLocks/>
          </p:cNvSpPr>
          <p:nvPr/>
        </p:nvSpPr>
        <p:spPr bwMode="auto">
          <a:xfrm>
            <a:off x="53911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28" name="Oval 4"/>
          <p:cNvSpPr>
            <a:spLocks/>
          </p:cNvSpPr>
          <p:nvPr/>
        </p:nvSpPr>
        <p:spPr bwMode="auto">
          <a:xfrm>
            <a:off x="20574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29" name="Oval 5"/>
          <p:cNvSpPr>
            <a:spLocks/>
          </p:cNvSpPr>
          <p:nvPr/>
        </p:nvSpPr>
        <p:spPr bwMode="auto">
          <a:xfrm>
            <a:off x="8686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30" name="Oval 6"/>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31" name="Oval 7"/>
          <p:cNvSpPr>
            <a:spLocks/>
          </p:cNvSpPr>
          <p:nvPr/>
        </p:nvSpPr>
        <p:spPr bwMode="auto">
          <a:xfrm>
            <a:off x="9791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32" name="Oval 8"/>
          <p:cNvSpPr>
            <a:spLocks/>
          </p:cNvSpPr>
          <p:nvPr/>
        </p:nvSpPr>
        <p:spPr bwMode="auto">
          <a:xfrm>
            <a:off x="65024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33" name="Oval 9"/>
          <p:cNvSpPr>
            <a:spLocks/>
          </p:cNvSpPr>
          <p:nvPr/>
        </p:nvSpPr>
        <p:spPr bwMode="auto">
          <a:xfrm>
            <a:off x="42799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3434" name="Oval 10"/>
          <p:cNvSpPr>
            <a:spLocks/>
          </p:cNvSpPr>
          <p:nvPr/>
        </p:nvSpPr>
        <p:spPr bwMode="auto">
          <a:xfrm>
            <a:off x="32131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Oval 1"/>
          <p:cNvSpPr>
            <a:spLocks/>
          </p:cNvSpPr>
          <p:nvPr/>
        </p:nvSpPr>
        <p:spPr bwMode="auto">
          <a:xfrm>
            <a:off x="7632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0" name="Rectangle 2"/>
          <p:cNvSpPr>
            <a:spLocks noChangeArrowheads="1"/>
          </p:cNvSpPr>
          <p:nvPr>
            <p:ph type="title"/>
          </p:nvPr>
        </p:nvSpPr>
        <p:spPr>
          <a:ln/>
        </p:spPr>
        <p:txBody>
          <a:bodyPr/>
          <a:lstStyle/>
          <a:p>
            <a:r>
              <a:rPr lang="en-US"/>
              <a:t>Dutch National Flag</a:t>
            </a:r>
          </a:p>
        </p:txBody>
      </p:sp>
      <p:sp>
        <p:nvSpPr>
          <p:cNvPr id="104451" name="Oval 3"/>
          <p:cNvSpPr>
            <a:spLocks/>
          </p:cNvSpPr>
          <p:nvPr/>
        </p:nvSpPr>
        <p:spPr bwMode="auto">
          <a:xfrm>
            <a:off x="6629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2" name="Oval 4"/>
          <p:cNvSpPr>
            <a:spLocks/>
          </p:cNvSpPr>
          <p:nvPr/>
        </p:nvSpPr>
        <p:spPr bwMode="auto">
          <a:xfrm>
            <a:off x="43878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3" name="Oval 5"/>
          <p:cNvSpPr>
            <a:spLocks/>
          </p:cNvSpPr>
          <p:nvPr/>
        </p:nvSpPr>
        <p:spPr bwMode="auto">
          <a:xfrm>
            <a:off x="20574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4" name="Oval 6"/>
          <p:cNvSpPr>
            <a:spLocks/>
          </p:cNvSpPr>
          <p:nvPr/>
        </p:nvSpPr>
        <p:spPr bwMode="auto">
          <a:xfrm>
            <a:off x="86868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5" name="Oval 7"/>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6" name="Oval 8"/>
          <p:cNvSpPr>
            <a:spLocks/>
          </p:cNvSpPr>
          <p:nvPr/>
        </p:nvSpPr>
        <p:spPr bwMode="auto">
          <a:xfrm>
            <a:off x="9791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7" name="Oval 9"/>
          <p:cNvSpPr>
            <a:spLocks/>
          </p:cNvSpPr>
          <p:nvPr/>
        </p:nvSpPr>
        <p:spPr bwMode="auto">
          <a:xfrm>
            <a:off x="55372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4458" name="Oval 10"/>
          <p:cNvSpPr>
            <a:spLocks/>
          </p:cNvSpPr>
          <p:nvPr/>
        </p:nvSpPr>
        <p:spPr bwMode="auto">
          <a:xfrm>
            <a:off x="32131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Oval 1"/>
          <p:cNvSpPr>
            <a:spLocks/>
          </p:cNvSpPr>
          <p:nvPr/>
        </p:nvSpPr>
        <p:spPr bwMode="auto">
          <a:xfrm>
            <a:off x="87630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74" name="Rectangle 2"/>
          <p:cNvSpPr>
            <a:spLocks noChangeArrowheads="1"/>
          </p:cNvSpPr>
          <p:nvPr>
            <p:ph type="title"/>
          </p:nvPr>
        </p:nvSpPr>
        <p:spPr>
          <a:ln/>
        </p:spPr>
        <p:txBody>
          <a:bodyPr/>
          <a:lstStyle/>
          <a:p>
            <a:r>
              <a:rPr lang="en-US"/>
              <a:t>Dutch National Flag</a:t>
            </a:r>
          </a:p>
        </p:txBody>
      </p:sp>
      <p:sp>
        <p:nvSpPr>
          <p:cNvPr id="105475" name="Oval 3"/>
          <p:cNvSpPr>
            <a:spLocks/>
          </p:cNvSpPr>
          <p:nvPr/>
        </p:nvSpPr>
        <p:spPr bwMode="auto">
          <a:xfrm>
            <a:off x="66294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76" name="Oval 4"/>
          <p:cNvSpPr>
            <a:spLocks/>
          </p:cNvSpPr>
          <p:nvPr/>
        </p:nvSpPr>
        <p:spPr bwMode="auto">
          <a:xfrm>
            <a:off x="43878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77" name="Oval 5"/>
          <p:cNvSpPr>
            <a:spLocks/>
          </p:cNvSpPr>
          <p:nvPr/>
        </p:nvSpPr>
        <p:spPr bwMode="auto">
          <a:xfrm>
            <a:off x="20574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78" name="Oval 6"/>
          <p:cNvSpPr>
            <a:spLocks/>
          </p:cNvSpPr>
          <p:nvPr/>
        </p:nvSpPr>
        <p:spPr bwMode="auto">
          <a:xfrm>
            <a:off x="76581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79" name="Oval 7"/>
          <p:cNvSpPr>
            <a:spLocks/>
          </p:cNvSpPr>
          <p:nvPr/>
        </p:nvSpPr>
        <p:spPr bwMode="auto">
          <a:xfrm>
            <a:off x="10883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80" name="Oval 8"/>
          <p:cNvSpPr>
            <a:spLocks/>
          </p:cNvSpPr>
          <p:nvPr/>
        </p:nvSpPr>
        <p:spPr bwMode="auto">
          <a:xfrm>
            <a:off x="97917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81" name="Oval 9"/>
          <p:cNvSpPr>
            <a:spLocks/>
          </p:cNvSpPr>
          <p:nvPr/>
        </p:nvSpPr>
        <p:spPr bwMode="auto">
          <a:xfrm>
            <a:off x="5537200" y="29194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5482" name="Oval 10"/>
          <p:cNvSpPr>
            <a:spLocks/>
          </p:cNvSpPr>
          <p:nvPr/>
        </p:nvSpPr>
        <p:spPr bwMode="auto">
          <a:xfrm>
            <a:off x="321310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ph type="title"/>
          </p:nvPr>
        </p:nvSpPr>
        <p:spPr>
          <a:ln/>
        </p:spPr>
        <p:txBody>
          <a:bodyPr/>
          <a:lstStyle/>
          <a:p>
            <a:r>
              <a:rPr lang="en-US"/>
              <a:t>Dutch National Flag</a:t>
            </a:r>
          </a:p>
        </p:txBody>
      </p:sp>
      <p:sp>
        <p:nvSpPr>
          <p:cNvPr id="106498" name="Oval 2"/>
          <p:cNvSpPr>
            <a:spLocks/>
          </p:cNvSpPr>
          <p:nvPr/>
        </p:nvSpPr>
        <p:spPr bwMode="auto">
          <a:xfrm>
            <a:off x="6289675" y="672306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499" name="Oval 3"/>
          <p:cNvSpPr>
            <a:spLocks/>
          </p:cNvSpPr>
          <p:nvPr/>
        </p:nvSpPr>
        <p:spPr bwMode="auto">
          <a:xfrm>
            <a:off x="3832225" y="6718300"/>
            <a:ext cx="719138" cy="714375"/>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0" name="Oval 4"/>
          <p:cNvSpPr>
            <a:spLocks/>
          </p:cNvSpPr>
          <p:nvPr/>
        </p:nvSpPr>
        <p:spPr bwMode="auto">
          <a:xfrm>
            <a:off x="1665288" y="6719888"/>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1" name="Oval 5"/>
          <p:cNvSpPr>
            <a:spLocks/>
          </p:cNvSpPr>
          <p:nvPr/>
        </p:nvSpPr>
        <p:spPr bwMode="auto">
          <a:xfrm>
            <a:off x="7518400" y="6724650"/>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2" name="Oval 6"/>
          <p:cNvSpPr>
            <a:spLocks/>
          </p:cNvSpPr>
          <p:nvPr/>
        </p:nvSpPr>
        <p:spPr bwMode="auto">
          <a:xfrm>
            <a:off x="10985500" y="6718300"/>
            <a:ext cx="717550" cy="714375"/>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3" name="Oval 7"/>
          <p:cNvSpPr>
            <a:spLocks/>
          </p:cNvSpPr>
          <p:nvPr/>
        </p:nvSpPr>
        <p:spPr bwMode="auto">
          <a:xfrm>
            <a:off x="9880600" y="672306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4" name="Oval 8"/>
          <p:cNvSpPr>
            <a:spLocks/>
          </p:cNvSpPr>
          <p:nvPr/>
        </p:nvSpPr>
        <p:spPr bwMode="auto">
          <a:xfrm>
            <a:off x="8709025" y="6718300"/>
            <a:ext cx="719138" cy="714375"/>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5" name="Oval 9"/>
          <p:cNvSpPr>
            <a:spLocks/>
          </p:cNvSpPr>
          <p:nvPr/>
        </p:nvSpPr>
        <p:spPr bwMode="auto">
          <a:xfrm>
            <a:off x="5207000" y="676116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6" name="Oval 10"/>
          <p:cNvSpPr>
            <a:spLocks/>
          </p:cNvSpPr>
          <p:nvPr/>
        </p:nvSpPr>
        <p:spPr bwMode="auto">
          <a:xfrm>
            <a:off x="2717800" y="6718300"/>
            <a:ext cx="717550" cy="714375"/>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7" name="AutoShape 11"/>
          <p:cNvSpPr>
            <a:spLocks/>
          </p:cNvSpPr>
          <p:nvPr/>
        </p:nvSpPr>
        <p:spPr bwMode="auto">
          <a:xfrm>
            <a:off x="6197600" y="4467225"/>
            <a:ext cx="927100" cy="1389063"/>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3333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8" name="Oval 12"/>
          <p:cNvSpPr>
            <a:spLocks/>
          </p:cNvSpPr>
          <p:nvPr/>
        </p:nvSpPr>
        <p:spPr bwMode="auto">
          <a:xfrm>
            <a:off x="6289675" y="2930525"/>
            <a:ext cx="717550" cy="714375"/>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09" name="Oval 13"/>
          <p:cNvSpPr>
            <a:spLocks/>
          </p:cNvSpPr>
          <p:nvPr/>
        </p:nvSpPr>
        <p:spPr bwMode="auto">
          <a:xfrm>
            <a:off x="10877550"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0" name="Oval 14"/>
          <p:cNvSpPr>
            <a:spLocks/>
          </p:cNvSpPr>
          <p:nvPr/>
        </p:nvSpPr>
        <p:spPr bwMode="auto">
          <a:xfrm>
            <a:off x="8709025" y="2927350"/>
            <a:ext cx="719138" cy="715963"/>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1" name="Oval 15"/>
          <p:cNvSpPr>
            <a:spLocks/>
          </p:cNvSpPr>
          <p:nvPr/>
        </p:nvSpPr>
        <p:spPr bwMode="auto">
          <a:xfrm>
            <a:off x="7518400" y="2932113"/>
            <a:ext cx="717550" cy="715962"/>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2" name="Oval 16"/>
          <p:cNvSpPr>
            <a:spLocks/>
          </p:cNvSpPr>
          <p:nvPr/>
        </p:nvSpPr>
        <p:spPr bwMode="auto">
          <a:xfrm>
            <a:off x="38989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3" name="Oval 17"/>
          <p:cNvSpPr>
            <a:spLocks/>
          </p:cNvSpPr>
          <p:nvPr/>
        </p:nvSpPr>
        <p:spPr bwMode="auto">
          <a:xfrm>
            <a:off x="2794000" y="2930525"/>
            <a:ext cx="717550" cy="714375"/>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4" name="Oval 18"/>
          <p:cNvSpPr>
            <a:spLocks/>
          </p:cNvSpPr>
          <p:nvPr/>
        </p:nvSpPr>
        <p:spPr bwMode="auto">
          <a:xfrm>
            <a:off x="1625600" y="2919413"/>
            <a:ext cx="717550" cy="715962"/>
          </a:xfrm>
          <a:prstGeom prst="ellipse">
            <a:avLst/>
          </a:prstGeom>
          <a:gradFill rotWithShape="0">
            <a:gsLst>
              <a:gs pos="0">
                <a:srgbClr val="FF3300"/>
              </a:gs>
              <a:gs pos="50000">
                <a:srgbClr val="761700"/>
              </a:gs>
              <a:gs pos="100000">
                <a:srgbClr val="FF33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5" name="Oval 19"/>
          <p:cNvSpPr>
            <a:spLocks/>
          </p:cNvSpPr>
          <p:nvPr/>
        </p:nvSpPr>
        <p:spPr bwMode="auto">
          <a:xfrm>
            <a:off x="5207000" y="2968625"/>
            <a:ext cx="717550" cy="715963"/>
          </a:xfrm>
          <a:prstGeom prst="ellipse">
            <a:avLst/>
          </a:prstGeom>
          <a:gradFill rotWithShape="0">
            <a:gsLst>
              <a:gs pos="0">
                <a:srgbClr val="FFFFFF"/>
              </a:gs>
              <a:gs pos="100000">
                <a:srgbClr val="76767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06516" name="Oval 20"/>
          <p:cNvSpPr>
            <a:spLocks/>
          </p:cNvSpPr>
          <p:nvPr/>
        </p:nvSpPr>
        <p:spPr bwMode="auto">
          <a:xfrm>
            <a:off x="9761538" y="2919413"/>
            <a:ext cx="717550" cy="715962"/>
          </a:xfrm>
          <a:prstGeom prst="ellipse">
            <a:avLst/>
          </a:prstGeom>
          <a:gradFill rotWithShape="0">
            <a:gsLst>
              <a:gs pos="0">
                <a:srgbClr val="171746"/>
              </a:gs>
              <a:gs pos="50000">
                <a:srgbClr val="333399"/>
              </a:gs>
              <a:gs pos="100000">
                <a:srgbClr val="171746"/>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ChangeArrowheads="1"/>
          </p:cNvSpPr>
          <p:nvPr>
            <p:ph type="title"/>
          </p:nvPr>
        </p:nvSpPr>
        <p:spPr>
          <a:ln/>
        </p:spPr>
        <p:txBody>
          <a:bodyPr/>
          <a:lstStyle/>
          <a:p>
            <a:r>
              <a:rPr lang="en-US" dirty="0"/>
              <a:t>Ackermann</a:t>
            </a:r>
            <a:r>
              <a:rPr lang="ja-JP" altLang="en-US" dirty="0">
                <a:latin typeface="Papyrus"/>
              </a:rPr>
              <a:t>’</a:t>
            </a:r>
            <a:r>
              <a:rPr lang="en-US" dirty="0"/>
              <a:t>s Function</a:t>
            </a:r>
          </a:p>
        </p:txBody>
      </p:sp>
      <p:sp>
        <p:nvSpPr>
          <p:cNvPr id="107522" name="Rectangle 2"/>
          <p:cNvSpPr>
            <a:spLocks/>
          </p:cNvSpPr>
          <p:nvPr/>
        </p:nvSpPr>
        <p:spPr bwMode="auto">
          <a:xfrm>
            <a:off x="3389313" y="3194050"/>
            <a:ext cx="6235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nSpc>
                <a:spcPct val="150000"/>
              </a:lnSpc>
            </a:pPr>
            <a:r>
              <a:rPr lang="en-US">
                <a:solidFill>
                  <a:schemeClr val="tx1"/>
                </a:solidFill>
                <a:latin typeface="Papyrus" charset="0"/>
                <a:ea typeface="ＭＳ Ｐゴシック" charset="0"/>
                <a:cs typeface="Papyrus" charset="0"/>
                <a:sym typeface="Papyrus" charset="0"/>
              </a:rPr>
              <a:t>A(0,n) = n+1</a:t>
            </a:r>
          </a:p>
          <a:p>
            <a:pPr>
              <a:lnSpc>
                <a:spcPct val="150000"/>
              </a:lnSpc>
            </a:pPr>
            <a:r>
              <a:rPr lang="en-US">
                <a:solidFill>
                  <a:schemeClr val="tx1"/>
                </a:solidFill>
                <a:latin typeface="Papyrus" charset="0"/>
                <a:ea typeface="ＭＳ Ｐゴシック" charset="0"/>
                <a:cs typeface="Papyrus" charset="0"/>
                <a:sym typeface="Papyrus" charset="0"/>
              </a:rPr>
              <a:t>A(m+1,0) = a(m,1)</a:t>
            </a:r>
          </a:p>
          <a:p>
            <a:pPr>
              <a:lnSpc>
                <a:spcPct val="150000"/>
              </a:lnSpc>
            </a:pPr>
            <a:r>
              <a:rPr lang="en-US">
                <a:solidFill>
                  <a:schemeClr val="tx1"/>
                </a:solidFill>
                <a:latin typeface="Papyrus" charset="0"/>
                <a:ea typeface="ＭＳ Ｐゴシック" charset="0"/>
                <a:cs typeface="Papyrus" charset="0"/>
                <a:sym typeface="Papyrus" charset="0"/>
              </a:rPr>
              <a:t>a(m+1,n+1) = a(m,a(m+1,n))</a:t>
            </a:r>
          </a:p>
        </p:txBody>
      </p:sp>
    </p:spTree>
  </p:cSld>
  <p:clrMapOvr>
    <a:masterClrMapping/>
  </p:clrMapOvr>
  <p:transition xmlns:p14="http://schemas.microsoft.com/office/powerpoint/2010/mai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ChangeArrowheads="1"/>
          </p:cNvSpPr>
          <p:nvPr>
            <p:ph type="title"/>
          </p:nvPr>
        </p:nvSpPr>
        <p:spPr>
          <a:ln/>
        </p:spPr>
        <p:txBody>
          <a:bodyPr/>
          <a:lstStyle/>
          <a:p>
            <a:r>
              <a:rPr lang="en-US"/>
              <a:t>Ackermann</a:t>
            </a:r>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1690688"/>
            <a:ext cx="10377487" cy="794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ph type="title"/>
          </p:nvPr>
        </p:nvSpPr>
        <p:spPr>
          <a:ln/>
        </p:spPr>
        <p:txBody>
          <a:bodyPr/>
          <a:lstStyle/>
          <a:p>
            <a:r>
              <a:rPr lang="en-US"/>
              <a:t>Ackermann</a:t>
            </a:r>
          </a:p>
        </p:txBody>
      </p:sp>
      <p:sp>
        <p:nvSpPr>
          <p:cNvPr id="109570" name="Rectangle 2"/>
          <p:cNvSpPr>
            <a:spLocks noChangeArrowheads="1"/>
          </p:cNvSpPr>
          <p:nvPr>
            <p:ph type="body" idx="1"/>
          </p:nvPr>
        </p:nvSpPr>
        <p:spPr>
          <a:ln/>
        </p:spPr>
        <p:txBody>
          <a:bodyPr/>
          <a:lstStyle/>
          <a:p>
            <a:pPr marL="889000"/>
            <a:endParaRPr lang="en-US" dirty="0"/>
          </a:p>
          <a:p>
            <a:pPr marL="889000"/>
            <a:r>
              <a:rPr lang="en-US" dirty="0">
                <a:cs typeface="Papyrus"/>
              </a:rPr>
              <a:t> a(4,4) = 2↑7-3</a:t>
            </a:r>
            <a:endParaRPr lang="en-US" dirty="0"/>
          </a:p>
          <a:p>
            <a:pPr marL="889000"/>
            <a:r>
              <a:rPr lang="en-US" dirty="0"/>
              <a:t> Computation is much longer</a:t>
            </a:r>
          </a:p>
          <a:p>
            <a:pPr marL="889000"/>
            <a:r>
              <a:rPr lang="en-US" dirty="0"/>
              <a:t> Fact: a(</a:t>
            </a:r>
            <a:r>
              <a:rPr lang="en-US" dirty="0" err="1"/>
              <a:t>m,n</a:t>
            </a:r>
            <a:r>
              <a:rPr lang="en-US" dirty="0"/>
              <a:t>) &gt; </a:t>
            </a:r>
            <a:r>
              <a:rPr lang="en-US" dirty="0" err="1"/>
              <a:t>m+n</a:t>
            </a:r>
            <a:r>
              <a:rPr lang="en-US" dirty="0"/>
              <a:t> ≥ </a:t>
            </a:r>
            <a:r>
              <a:rPr lang="en-US" dirty="0" err="1"/>
              <a:t>m,n</a:t>
            </a:r>
            <a:endParaRPr lang="en-US" dirty="0"/>
          </a:p>
        </p:txBody>
      </p:sp>
    </p:spTree>
  </p:cSld>
  <p:clrMapOvr>
    <a:masterClrMapping/>
  </p:clrMapOvr>
  <p:transition xmlns:p14="http://schemas.microsoft.com/office/powerpoint/2010/mai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ChangeArrowheads="1"/>
          </p:cNvSpPr>
          <p:nvPr>
            <p:ph type="title"/>
          </p:nvPr>
        </p:nvSpPr>
        <p:spPr>
          <a:ln/>
        </p:spPr>
        <p:txBody>
          <a:bodyPr/>
          <a:lstStyle/>
          <a:p>
            <a:r>
              <a:rPr lang="en-US"/>
              <a:t>Double Induction</a:t>
            </a:r>
          </a:p>
        </p:txBody>
      </p:sp>
      <p:sp>
        <p:nvSpPr>
          <p:cNvPr id="110594" name="Rectangle 2"/>
          <p:cNvSpPr>
            <a:spLocks noChangeArrowheads="1"/>
          </p:cNvSpPr>
          <p:nvPr>
            <p:ph type="body" idx="1"/>
          </p:nvPr>
        </p:nvSpPr>
        <p:spPr>
          <a:ln/>
        </p:spPr>
        <p:txBody>
          <a:bodyPr/>
          <a:lstStyle/>
          <a:p>
            <a:pPr marL="889000"/>
            <a:r>
              <a:rPr lang="en-US"/>
              <a:t>Call by value termination</a:t>
            </a:r>
          </a:p>
          <a:p>
            <a:pPr marL="889000"/>
            <a:endParaRPr lang="en-US"/>
          </a:p>
          <a:p>
            <a:pPr marL="889000"/>
            <a:r>
              <a:rPr lang="en-US"/>
              <a:t>Assume terminating for smaller m</a:t>
            </a:r>
          </a:p>
          <a:p>
            <a:pPr marL="1333500" lvl="1"/>
            <a:r>
              <a:rPr lang="en-US"/>
              <a:t>Assume terminating for same m and smaller n</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ph type="title"/>
          </p:nvPr>
        </p:nvSpPr>
        <p:spPr>
          <a:ln/>
        </p:spPr>
        <p:txBody>
          <a:bodyPr/>
          <a:lstStyle/>
          <a:p>
            <a:r>
              <a:rPr lang="en-US"/>
              <a:t>History</a:t>
            </a:r>
          </a:p>
        </p:txBody>
      </p:sp>
      <p:sp>
        <p:nvSpPr>
          <p:cNvPr id="26626" name="Rectangle 2"/>
          <p:cNvSpPr>
            <a:spLocks noChangeArrowheads="1"/>
          </p:cNvSpPr>
          <p:nvPr>
            <p:ph type="body" idx="1"/>
          </p:nvPr>
        </p:nvSpPr>
        <p:spPr>
          <a:ln/>
        </p:spPr>
        <p:txBody>
          <a:bodyPr/>
          <a:lstStyle/>
          <a:p>
            <a:pPr marL="889000"/>
            <a:r>
              <a:rPr lang="en-US"/>
              <a:t>Euclid</a:t>
            </a:r>
          </a:p>
          <a:p>
            <a:pPr marL="889000"/>
            <a:r>
              <a:rPr lang="en-US"/>
              <a:t>Alan Turing</a:t>
            </a:r>
          </a:p>
          <a:p>
            <a:pPr marL="889000"/>
            <a:r>
              <a:rPr lang="en-US"/>
              <a:t>Bob Floyd</a:t>
            </a:r>
          </a:p>
          <a:p>
            <a:pPr marL="889000"/>
            <a:r>
              <a:rPr lang="en-US"/>
              <a:t>Zohar Manna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ph type="title"/>
          </p:nvPr>
        </p:nvSpPr>
        <p:spPr>
          <a:xfrm>
            <a:off x="1270000" y="254000"/>
            <a:ext cx="10464800" cy="2489200"/>
          </a:xfrm>
          <a:ln/>
        </p:spPr>
        <p:txBody>
          <a:bodyPr/>
          <a:lstStyle/>
          <a:p>
            <a:r>
              <a:rPr lang="en-US"/>
              <a:t>Primitive Recursion</a:t>
            </a:r>
          </a:p>
        </p:txBody>
      </p:sp>
      <p:sp>
        <p:nvSpPr>
          <p:cNvPr id="111618" name="Rectangle 2"/>
          <p:cNvSpPr>
            <a:spLocks noChangeArrowheads="1"/>
          </p:cNvSpPr>
          <p:nvPr>
            <p:ph type="body" idx="1"/>
          </p:nvPr>
        </p:nvSpPr>
        <p:spPr>
          <a:xfrm>
            <a:off x="368300" y="2819400"/>
            <a:ext cx="12865100" cy="5842000"/>
          </a:xfrm>
          <a:ln/>
        </p:spPr>
        <p:txBody>
          <a:bodyPr/>
          <a:lstStyle/>
          <a:p>
            <a:pPr marL="1333500" lvl="1"/>
            <a:r>
              <a:rPr lang="en-US"/>
              <a:t>0</a:t>
            </a:r>
          </a:p>
          <a:p>
            <a:pPr marL="1333500" lvl="1"/>
            <a:r>
              <a:rPr lang="en-US"/>
              <a:t>+1</a:t>
            </a:r>
          </a:p>
          <a:p>
            <a:pPr marL="1333500" lvl="1"/>
            <a:r>
              <a:rPr lang="en-US"/>
              <a:t>projections</a:t>
            </a:r>
          </a:p>
          <a:p>
            <a:pPr marL="1333500" lvl="1"/>
            <a:r>
              <a:rPr lang="en-US"/>
              <a:t>composition</a:t>
            </a:r>
          </a:p>
          <a:p>
            <a:pPr marL="1333500" lvl="1"/>
            <a:r>
              <a:rPr lang="en-US"/>
              <a:t>f(x,n) := if n=0 then g(x) else h(f(x,n-1),x,n-1)</a:t>
            </a:r>
          </a:p>
        </p:txBody>
      </p:sp>
    </p:spTree>
  </p:cSld>
  <p:clrMapOvr>
    <a:masterClrMapping/>
  </p:clrMapOvr>
  <p:transition xmlns:p14="http://schemas.microsoft.com/office/powerpoint/2010/mai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ph type="title"/>
          </p:nvPr>
        </p:nvSpPr>
        <p:spPr>
          <a:xfrm>
            <a:off x="101600" y="254000"/>
            <a:ext cx="12877800" cy="2438400"/>
          </a:xfrm>
          <a:ln/>
        </p:spPr>
        <p:txBody>
          <a:bodyPr/>
          <a:lstStyle/>
          <a:p>
            <a:r>
              <a:rPr lang="en-US" dirty="0"/>
              <a:t>Ackermann</a:t>
            </a:r>
            <a:r>
              <a:rPr lang="ja-JP" altLang="en-US" dirty="0">
                <a:latin typeface="Papyrus"/>
              </a:rPr>
              <a:t>’</a:t>
            </a:r>
            <a:r>
              <a:rPr lang="en-US" dirty="0"/>
              <a:t>s Function</a:t>
            </a:r>
          </a:p>
        </p:txBody>
      </p:sp>
      <p:sp>
        <p:nvSpPr>
          <p:cNvPr id="112642" name="Rectangle 2"/>
          <p:cNvSpPr>
            <a:spLocks noChangeArrowheads="1"/>
          </p:cNvSpPr>
          <p:nvPr>
            <p:ph type="body" idx="1"/>
          </p:nvPr>
        </p:nvSpPr>
        <p:spPr>
          <a:xfrm>
            <a:off x="1270000" y="2819400"/>
            <a:ext cx="11391900" cy="5842000"/>
          </a:xfrm>
          <a:ln/>
        </p:spPr>
        <p:txBody>
          <a:bodyPr/>
          <a:lstStyle/>
          <a:p>
            <a:pPr marL="1333500" lvl="1"/>
            <a:r>
              <a:rPr lang="en-US"/>
              <a:t>A(0,n) = n+1</a:t>
            </a:r>
          </a:p>
          <a:p>
            <a:pPr marL="1333500" lvl="1"/>
            <a:r>
              <a:rPr lang="en-US"/>
              <a:t>A(m+1,0) = A(m,1)</a:t>
            </a:r>
          </a:p>
          <a:p>
            <a:pPr marL="1333500" lvl="1"/>
            <a:r>
              <a:rPr lang="en-US"/>
              <a:t>A(m+1,n+1) = A(m,A(m+1,n)) </a:t>
            </a:r>
          </a:p>
        </p:txBody>
      </p:sp>
    </p:spTree>
  </p:cSld>
  <p:clrMapOvr>
    <a:masterClrMapping/>
  </p:clrMapOvr>
  <p:transition xmlns:p14="http://schemas.microsoft.com/office/powerpoint/2010/mai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ChangeArrowheads="1"/>
          </p:cNvSpPr>
          <p:nvPr>
            <p:ph type="title"/>
          </p:nvPr>
        </p:nvSpPr>
        <p:spPr>
          <a:ln/>
        </p:spPr>
        <p:txBody>
          <a:bodyPr/>
          <a:lstStyle/>
          <a:p>
            <a:r>
              <a:rPr lang="en-US"/>
              <a:t>A(m,n) &gt; m+n</a:t>
            </a:r>
          </a:p>
        </p:txBody>
      </p:sp>
      <p:sp>
        <p:nvSpPr>
          <p:cNvPr id="113666" name="Rectangle 2"/>
          <p:cNvSpPr>
            <a:spLocks noChangeArrowheads="1"/>
          </p:cNvSpPr>
          <p:nvPr>
            <p:ph type="body" idx="1"/>
          </p:nvPr>
        </p:nvSpPr>
        <p:spPr>
          <a:xfrm>
            <a:off x="1270000" y="2819400"/>
            <a:ext cx="11391900" cy="5842000"/>
          </a:xfrm>
          <a:ln/>
        </p:spPr>
        <p:txBody>
          <a:bodyPr/>
          <a:lstStyle/>
          <a:p>
            <a:pPr marL="1333500" lvl="1"/>
            <a:r>
              <a:rPr lang="en-US"/>
              <a:t>Induction on (m,n)</a:t>
            </a:r>
          </a:p>
          <a:p>
            <a:pPr marL="1778000" lvl="2"/>
            <a:r>
              <a:rPr lang="en-US"/>
              <a:t>A(0,n) = n+1 &gt; n</a:t>
            </a:r>
          </a:p>
          <a:p>
            <a:pPr marL="1778000" lvl="2"/>
            <a:r>
              <a:rPr lang="en-US"/>
              <a:t>A(m+1,0) = A(m,1) &gt; m+1</a:t>
            </a:r>
          </a:p>
          <a:p>
            <a:pPr marL="1778000" lvl="2"/>
            <a:r>
              <a:rPr lang="en-US"/>
              <a:t>A(m+1,n+1) = A(m,A(m+1,n))                        &gt; m+A(m+1,n) ≥ m+n+2</a:t>
            </a:r>
          </a:p>
        </p:txBody>
      </p:sp>
    </p:spTree>
  </p:cSld>
  <p:clrMapOvr>
    <a:masterClrMapping/>
  </p:clrMapOvr>
  <p:transition xmlns:p14="http://schemas.microsoft.com/office/powerpoint/2010/mai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ph type="title"/>
          </p:nvPr>
        </p:nvSpPr>
        <p:spPr>
          <a:xfrm>
            <a:off x="63500" y="254000"/>
            <a:ext cx="12890500" cy="2438400"/>
          </a:xfrm>
          <a:ln/>
        </p:spPr>
        <p:txBody>
          <a:bodyPr/>
          <a:lstStyle/>
          <a:p>
            <a:r>
              <a:rPr lang="en-US"/>
              <a:t>x&gt;y ⇒ A(m,x) &gt; A(m,y)</a:t>
            </a:r>
          </a:p>
        </p:txBody>
      </p:sp>
      <p:sp>
        <p:nvSpPr>
          <p:cNvPr id="114690" name="Rectangle 2"/>
          <p:cNvSpPr>
            <a:spLocks noChangeArrowheads="1"/>
          </p:cNvSpPr>
          <p:nvPr>
            <p:ph type="body" idx="1"/>
          </p:nvPr>
        </p:nvSpPr>
        <p:spPr>
          <a:xfrm>
            <a:off x="1270000" y="2819400"/>
            <a:ext cx="11391900" cy="5842000"/>
          </a:xfrm>
          <a:ln/>
        </p:spPr>
        <p:txBody>
          <a:bodyPr/>
          <a:lstStyle/>
          <a:p>
            <a:pPr marL="1333500" lvl="1"/>
            <a:r>
              <a:rPr lang="en-US"/>
              <a:t>Induction on (m,x)</a:t>
            </a:r>
          </a:p>
          <a:p>
            <a:pPr marL="1778000" lvl="2"/>
            <a:r>
              <a:rPr lang="en-US"/>
              <a:t>A(0,x) = x+1 &gt; y+1 = A(0,y)</a:t>
            </a:r>
          </a:p>
          <a:p>
            <a:pPr marL="1778000" lvl="2"/>
            <a:r>
              <a:rPr lang="en-US"/>
              <a:t>A(m+1,x+1) = A(m,A(m+1,x)) &gt; A(m,A(m+1,y)) = A(m+1,y+1)</a:t>
            </a:r>
          </a:p>
        </p:txBody>
      </p:sp>
    </p:spTree>
  </p:cSld>
  <p:clrMapOvr>
    <a:masterClrMapping/>
  </p:clrMapOvr>
  <p:transition xmlns:p14="http://schemas.microsoft.com/office/powerpoint/2010/mai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ph type="title"/>
          </p:nvPr>
        </p:nvSpPr>
        <p:spPr>
          <a:xfrm>
            <a:off x="12700" y="254000"/>
            <a:ext cx="12928600" cy="2438400"/>
          </a:xfrm>
          <a:ln/>
        </p:spPr>
        <p:txBody>
          <a:bodyPr/>
          <a:lstStyle/>
          <a:p>
            <a:r>
              <a:rPr lang="en-US"/>
              <a:t>x&gt;y ⇒ A(x,n) &gt; A(y,n)</a:t>
            </a:r>
          </a:p>
        </p:txBody>
      </p:sp>
      <p:sp>
        <p:nvSpPr>
          <p:cNvPr id="115714" name="Rectangle 2"/>
          <p:cNvSpPr>
            <a:spLocks noChangeArrowheads="1"/>
          </p:cNvSpPr>
          <p:nvPr>
            <p:ph type="body" idx="1"/>
          </p:nvPr>
        </p:nvSpPr>
        <p:spPr>
          <a:xfrm>
            <a:off x="1270000" y="2819400"/>
            <a:ext cx="11391900" cy="6477000"/>
          </a:xfrm>
          <a:ln/>
        </p:spPr>
        <p:txBody>
          <a:bodyPr/>
          <a:lstStyle/>
          <a:p>
            <a:pPr marL="1333500" lvl="1"/>
            <a:r>
              <a:rPr lang="en-US"/>
              <a:t>Induction on (x,n)</a:t>
            </a:r>
          </a:p>
          <a:p>
            <a:pPr marL="1778000" lvl="2"/>
            <a:r>
              <a:rPr lang="en-US"/>
              <a:t>A(x,n) &gt; x+n &gt; n = A(0,n)</a:t>
            </a:r>
          </a:p>
          <a:p>
            <a:pPr marL="1778000" lvl="2"/>
            <a:r>
              <a:rPr lang="en-US"/>
              <a:t>A(x+1,0) = A(x,1) &gt; A(y,1) = A(y+1,0)</a:t>
            </a:r>
          </a:p>
          <a:p>
            <a:pPr marL="1778000" lvl="2"/>
            <a:r>
              <a:rPr lang="en-US"/>
              <a:t>A(x+1,n+1) = A(x,A(x+1,n))          &gt; A(y,A(x+1,n)) &gt; A(y,A(y+1,n))            = A(y+1,n+1)</a:t>
            </a:r>
          </a:p>
        </p:txBody>
      </p:sp>
    </p:spTree>
  </p:cSld>
  <p:clrMapOvr>
    <a:masterClrMapping/>
  </p:clrMapOvr>
  <p:transition xmlns:p14="http://schemas.microsoft.com/office/powerpoint/2010/mai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ph type="title"/>
          </p:nvPr>
        </p:nvSpPr>
        <p:spPr>
          <a:xfrm>
            <a:off x="1206500" y="635000"/>
            <a:ext cx="11518900" cy="2108200"/>
          </a:xfrm>
          <a:ln/>
        </p:spPr>
        <p:txBody>
          <a:bodyPr/>
          <a:lstStyle/>
          <a:p>
            <a:r>
              <a:rPr lang="en-US"/>
              <a:t>A(m+n+2,x) &gt; A(m,A(n,x))</a:t>
            </a:r>
            <a:br>
              <a:rPr lang="en-US"/>
            </a:br>
            <a:endParaRPr lang="en-US"/>
          </a:p>
        </p:txBody>
      </p:sp>
      <p:sp>
        <p:nvSpPr>
          <p:cNvPr id="116738" name="Rectangle 2"/>
          <p:cNvSpPr>
            <a:spLocks noChangeArrowheads="1"/>
          </p:cNvSpPr>
          <p:nvPr>
            <p:ph type="body" idx="1"/>
          </p:nvPr>
        </p:nvSpPr>
        <p:spPr>
          <a:xfrm>
            <a:off x="304800" y="2641600"/>
            <a:ext cx="12179300" cy="6515100"/>
          </a:xfrm>
          <a:ln/>
        </p:spPr>
        <p:txBody>
          <a:bodyPr/>
          <a:lstStyle/>
          <a:p>
            <a:pPr marL="1333500" lvl="1"/>
            <a:r>
              <a:rPr lang="en-US"/>
              <a:t>Induction (m+n,x)</a:t>
            </a:r>
          </a:p>
          <a:p>
            <a:pPr marL="1778000" lvl="2"/>
            <a:r>
              <a:rPr lang="en-US"/>
              <a:t>A(n+2,x) &gt; A(n+1,x) ≥ A(n,x)+1 = A(0,A(n,x))</a:t>
            </a:r>
          </a:p>
          <a:p>
            <a:pPr marL="1778000" lvl="2"/>
            <a:r>
              <a:rPr lang="en-US"/>
              <a:t>A(m+n+2,0) = A(m+n+1,1) &gt; A(m,A(n-1,1)) = A(m,A(n,0))</a:t>
            </a:r>
          </a:p>
          <a:p>
            <a:pPr marL="1778000" lvl="2"/>
            <a:r>
              <a:rPr lang="en-US"/>
              <a:t>A(m+n+2,x+1) = A(m+n+1,A(n+m+2,x)) &gt; A(m,A(n,A(m,x))) &gt; A(m,A(n,x+m)) ≥ A(m,A(n,x+1))</a:t>
            </a:r>
          </a:p>
        </p:txBody>
      </p:sp>
    </p:spTree>
  </p:cSld>
  <p:clrMapOvr>
    <a:masterClrMapping/>
  </p:clrMapOvr>
  <p:transition xmlns:p14="http://schemas.microsoft.com/office/powerpoint/2010/mai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ph type="title"/>
          </p:nvPr>
        </p:nvSpPr>
        <p:spPr>
          <a:xfrm>
            <a:off x="1270000" y="635000"/>
            <a:ext cx="11518900" cy="2413000"/>
          </a:xfrm>
          <a:ln/>
        </p:spPr>
        <p:txBody>
          <a:bodyPr/>
          <a:lstStyle/>
          <a:p>
            <a:r>
              <a:rPr lang="en-US" dirty="0"/>
              <a:t>A </a:t>
            </a:r>
            <a:r>
              <a:rPr lang="en-US" dirty="0" err="1"/>
              <a:t>isn</a:t>
            </a:r>
            <a:r>
              <a:rPr lang="ja-JP" altLang="en-US" dirty="0">
                <a:latin typeface="Papyrus"/>
              </a:rPr>
              <a:t>’</a:t>
            </a:r>
            <a:r>
              <a:rPr lang="en-US" dirty="0"/>
              <a:t>t Primitive Recursive</a:t>
            </a:r>
          </a:p>
        </p:txBody>
      </p:sp>
      <p:sp>
        <p:nvSpPr>
          <p:cNvPr id="117762" name="Rectangle 2"/>
          <p:cNvSpPr>
            <a:spLocks noChangeArrowheads="1"/>
          </p:cNvSpPr>
          <p:nvPr>
            <p:ph type="body" idx="1"/>
          </p:nvPr>
        </p:nvSpPr>
        <p:spPr>
          <a:xfrm>
            <a:off x="1270000" y="2819400"/>
            <a:ext cx="11391900" cy="5842000"/>
          </a:xfrm>
          <a:ln/>
        </p:spPr>
        <p:txBody>
          <a:bodyPr/>
          <a:lstStyle/>
          <a:p>
            <a:pPr marL="889000"/>
            <a:r>
              <a:rPr lang="en-US"/>
              <a:t>Denote x = x</a:t>
            </a:r>
            <a:r>
              <a:rPr lang="en-US" baseline="-6000"/>
              <a:t>1</a:t>
            </a:r>
            <a:r>
              <a:rPr lang="en-US"/>
              <a:t>,...,x</a:t>
            </a:r>
            <a:r>
              <a:rPr lang="en-US" baseline="-6000"/>
              <a:t>k </a:t>
            </a:r>
            <a:r>
              <a:rPr lang="en-US"/>
              <a:t>and x</a:t>
            </a:r>
            <a:r>
              <a:rPr lang="en-US" baseline="-6000"/>
              <a:t>m</a:t>
            </a:r>
            <a:r>
              <a:rPr lang="en-US"/>
              <a:t> = max x</a:t>
            </a:r>
            <a:r>
              <a:rPr lang="en-US" baseline="-6000"/>
              <a:t>j</a:t>
            </a:r>
          </a:p>
          <a:p>
            <a:pPr marL="889000"/>
            <a:r>
              <a:rPr lang="en-US"/>
              <a:t>Say A</a:t>
            </a:r>
            <a:r>
              <a:rPr lang="en-US" baseline="-6000"/>
              <a:t>i </a:t>
            </a:r>
            <a:r>
              <a:rPr lang="en-US"/>
              <a:t> &gt; g  if A(i,x</a:t>
            </a:r>
            <a:r>
              <a:rPr lang="en-US" baseline="-6000"/>
              <a:t>m</a:t>
            </a:r>
            <a:r>
              <a:rPr lang="en-US"/>
              <a:t>) &gt; g(x) for all x</a:t>
            </a:r>
          </a:p>
          <a:p>
            <a:pPr marL="889000"/>
            <a:r>
              <a:rPr lang="en-US"/>
              <a:t>Easy: A</a:t>
            </a:r>
            <a:r>
              <a:rPr lang="en-US" baseline="-6000"/>
              <a:t>0</a:t>
            </a:r>
            <a:r>
              <a:rPr lang="en-US"/>
              <a:t> &gt; 0; A</a:t>
            </a:r>
            <a:r>
              <a:rPr lang="en-US" baseline="-6000"/>
              <a:t>1 </a:t>
            </a:r>
            <a:r>
              <a:rPr lang="en-US"/>
              <a:t>&gt; +1; A</a:t>
            </a:r>
            <a:r>
              <a:rPr lang="en-US" baseline="-6000"/>
              <a:t>0 </a:t>
            </a:r>
            <a:r>
              <a:rPr lang="en-US"/>
              <a:t>&gt; proj</a:t>
            </a:r>
            <a:r>
              <a:rPr lang="en-US" baseline="-6000"/>
              <a:t>i</a:t>
            </a:r>
            <a:endParaRPr lang="en-US"/>
          </a:p>
          <a:p>
            <a:pPr marL="889000"/>
            <a:r>
              <a:rPr lang="en-US"/>
              <a:t>Suppose f(x) = h(g</a:t>
            </a:r>
            <a:r>
              <a:rPr lang="en-US" baseline="-6000"/>
              <a:t>1</a:t>
            </a:r>
            <a:r>
              <a:rPr lang="en-US"/>
              <a:t>x,...,g</a:t>
            </a:r>
            <a:r>
              <a:rPr lang="en-US" baseline="-6000"/>
              <a:t>k</a:t>
            </a:r>
            <a:r>
              <a:rPr lang="en-US"/>
              <a:t>x), A</a:t>
            </a:r>
            <a:r>
              <a:rPr lang="en-US" baseline="-6000"/>
              <a:t>s </a:t>
            </a:r>
            <a:r>
              <a:rPr lang="en-US"/>
              <a:t>&gt; g</a:t>
            </a:r>
            <a:r>
              <a:rPr lang="en-US" baseline="-6000"/>
              <a:t>1</a:t>
            </a:r>
            <a:r>
              <a:rPr lang="en-US"/>
              <a:t>,...,g</a:t>
            </a:r>
            <a:r>
              <a:rPr lang="en-US" baseline="-6000"/>
              <a:t>k</a:t>
            </a:r>
            <a:r>
              <a:rPr lang="en-US"/>
              <a:t>,h</a:t>
            </a:r>
          </a:p>
          <a:p>
            <a:pPr marL="1333500" lvl="1"/>
            <a:r>
              <a:rPr lang="en-US"/>
              <a:t>A</a:t>
            </a:r>
            <a:r>
              <a:rPr lang="en-US" baseline="-6000"/>
              <a:t>2s+2 </a:t>
            </a:r>
            <a:r>
              <a:rPr lang="en-US"/>
              <a:t>&gt; f: A(2s+2,x) &gt; A(s,A(s,x))                      &gt; A(s,max{g</a:t>
            </a:r>
            <a:r>
              <a:rPr lang="en-US" baseline="-6000"/>
              <a:t>j</a:t>
            </a:r>
            <a:r>
              <a:rPr lang="en-US"/>
              <a:t>x}) &gt; h(g</a:t>
            </a:r>
            <a:r>
              <a:rPr lang="en-US" baseline="-6000"/>
              <a:t>1</a:t>
            </a:r>
            <a:r>
              <a:rPr lang="en-US"/>
              <a:t>x,...,g</a:t>
            </a:r>
            <a:r>
              <a:rPr lang="en-US" baseline="-6000"/>
              <a:t>k</a:t>
            </a:r>
            <a:r>
              <a:rPr lang="en-US"/>
              <a:t>x)</a:t>
            </a:r>
          </a:p>
        </p:txBody>
      </p:sp>
    </p:spTree>
  </p:cSld>
  <p:clrMapOvr>
    <a:masterClrMapping/>
  </p:clrMapOvr>
  <p:transition xmlns:p14="http://schemas.microsoft.com/office/powerpoint/2010/mai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ph type="title"/>
          </p:nvPr>
        </p:nvSpPr>
        <p:spPr>
          <a:xfrm>
            <a:off x="1257300" y="279400"/>
            <a:ext cx="11518900" cy="2413000"/>
          </a:xfrm>
          <a:ln/>
        </p:spPr>
        <p:txBody>
          <a:bodyPr/>
          <a:lstStyle/>
          <a:p>
            <a:r>
              <a:rPr lang="en-US" dirty="0"/>
              <a:t>A </a:t>
            </a:r>
            <a:r>
              <a:rPr lang="en-US" dirty="0" err="1"/>
              <a:t>isn</a:t>
            </a:r>
            <a:r>
              <a:rPr lang="ja-JP" altLang="en-US" dirty="0">
                <a:latin typeface="Papyrus"/>
              </a:rPr>
              <a:t>’</a:t>
            </a:r>
            <a:r>
              <a:rPr lang="en-US" dirty="0"/>
              <a:t>t Primitive Recursive</a:t>
            </a:r>
          </a:p>
        </p:txBody>
      </p:sp>
      <p:sp>
        <p:nvSpPr>
          <p:cNvPr id="118786" name="Rectangle 2"/>
          <p:cNvSpPr>
            <a:spLocks noChangeArrowheads="1"/>
          </p:cNvSpPr>
          <p:nvPr>
            <p:ph type="body" idx="1"/>
          </p:nvPr>
        </p:nvSpPr>
        <p:spPr>
          <a:xfrm>
            <a:off x="419100" y="1917700"/>
            <a:ext cx="12382500" cy="7645400"/>
          </a:xfrm>
          <a:ln/>
        </p:spPr>
        <p:txBody>
          <a:bodyPr/>
          <a:lstStyle/>
          <a:p>
            <a:pPr marL="889000"/>
            <a:r>
              <a:rPr lang="en-US"/>
              <a:t>Suppose A</a:t>
            </a:r>
            <a:r>
              <a:rPr lang="en-US" baseline="-6000"/>
              <a:t>s </a:t>
            </a:r>
            <a:r>
              <a:rPr lang="en-US"/>
              <a:t>&gt; g,h and                                                      f(x,n)=if n=0 then g(x) else h(f(x,n-1),x,n-1)</a:t>
            </a:r>
          </a:p>
          <a:p>
            <a:pPr marL="889000"/>
            <a:r>
              <a:rPr lang="en-US"/>
              <a:t>A(r,n+x</a:t>
            </a:r>
            <a:r>
              <a:rPr lang="en-US" baseline="-6000"/>
              <a:t>m</a:t>
            </a:r>
            <a:r>
              <a:rPr lang="en-US"/>
              <a:t>) &gt; f(x,n), r = 2s+1, by induction on n:</a:t>
            </a:r>
          </a:p>
          <a:p>
            <a:pPr marL="1333500" lvl="1"/>
            <a:r>
              <a:rPr lang="en-US"/>
              <a:t>f(x,0) = g(x) &lt; A(s,x</a:t>
            </a:r>
            <a:r>
              <a:rPr lang="en-US" baseline="-6000"/>
              <a:t>m</a:t>
            </a:r>
            <a:r>
              <a:rPr lang="en-US"/>
              <a:t>) &lt; A(r,0+x</a:t>
            </a:r>
            <a:r>
              <a:rPr lang="en-US" baseline="-6000"/>
              <a:t>m</a:t>
            </a:r>
            <a:r>
              <a:rPr lang="en-US"/>
              <a:t>)</a:t>
            </a:r>
          </a:p>
          <a:p>
            <a:pPr marL="1333500" lvl="1"/>
            <a:r>
              <a:rPr lang="en-US"/>
              <a:t>f(x,n+1) = h(f(x,n),x,n) &lt; A(s,max{f(x,n),n,x</a:t>
            </a:r>
            <a:r>
              <a:rPr lang="en-US" baseline="-6000"/>
              <a:t>m</a:t>
            </a:r>
            <a:r>
              <a:rPr lang="en-US"/>
              <a:t>}) &lt; A(s,A(r,n+x</a:t>
            </a:r>
            <a:r>
              <a:rPr lang="en-US" baseline="-6000"/>
              <a:t>m</a:t>
            </a:r>
            <a:r>
              <a:rPr lang="en-US"/>
              <a:t>)) &lt; A(2s,A(r,n+x</a:t>
            </a:r>
            <a:r>
              <a:rPr lang="en-US" baseline="-6000"/>
              <a:t>m</a:t>
            </a:r>
            <a:r>
              <a:rPr lang="en-US"/>
              <a:t>)) = A(r,n+1+x</a:t>
            </a:r>
            <a:r>
              <a:rPr lang="en-US" baseline="-6000"/>
              <a:t>m</a:t>
            </a:r>
            <a:r>
              <a:rPr lang="en-US"/>
              <a:t>)</a:t>
            </a:r>
          </a:p>
          <a:p>
            <a:pPr marL="889000"/>
            <a:r>
              <a:rPr lang="en-US"/>
              <a:t>f(x,n) &lt; A(r,n+x</a:t>
            </a:r>
            <a:r>
              <a:rPr lang="en-US" baseline="-6000"/>
              <a:t>m</a:t>
            </a:r>
            <a:r>
              <a:rPr lang="en-US"/>
              <a:t>) &lt; A(r,2N+3)= A(r,A(2,N))&lt; A(r+4,N)       where N = max{n,x</a:t>
            </a:r>
            <a:r>
              <a:rPr lang="en-US" baseline="-6000"/>
              <a:t>m</a:t>
            </a:r>
            <a:r>
              <a:rPr lang="en-US"/>
              <a:t>}</a:t>
            </a:r>
          </a:p>
        </p:txBody>
      </p:sp>
    </p:spTree>
  </p:cSld>
  <p:clrMapOvr>
    <a:masterClrMapping/>
  </p:clrMapOvr>
  <p:transition xmlns:p14="http://schemas.microsoft.com/office/powerpoint/2010/mai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ph type="title"/>
          </p:nvPr>
        </p:nvSpPr>
        <p:spPr>
          <a:ln/>
        </p:spPr>
        <p:txBody>
          <a:bodyPr/>
          <a:lstStyle/>
          <a:p>
            <a:r>
              <a:rPr lang="en-US"/>
              <a:t>Basic A(</a:t>
            </a:r>
            <a:r>
              <a:rPr lang="en-US">
                <a:latin typeface="Chalkboard" charset="0"/>
                <a:cs typeface="Chalkboard" charset="0"/>
                <a:sym typeface="Chalkboard" charset="0"/>
              </a:rPr>
              <a:t>m,n</a:t>
            </a:r>
            <a:r>
              <a:rPr lang="en-US"/>
              <a:t>)</a:t>
            </a:r>
            <a:br>
              <a:rPr lang="en-US"/>
            </a:br>
            <a:endParaRPr lang="en-US"/>
          </a:p>
        </p:txBody>
      </p:sp>
      <p:sp>
        <p:nvSpPr>
          <p:cNvPr id="119810" name="Rectangle 2"/>
          <p:cNvSpPr>
            <a:spLocks noChangeArrowheads="1"/>
          </p:cNvSpPr>
          <p:nvPr>
            <p:ph type="body" idx="1"/>
          </p:nvPr>
        </p:nvSpPr>
        <p:spPr>
          <a:xfrm>
            <a:off x="635000" y="2146300"/>
            <a:ext cx="12865100" cy="7543800"/>
          </a:xfrm>
          <a:ln/>
        </p:spPr>
        <p:txBody>
          <a:bodyPr/>
          <a:lstStyle/>
          <a:p>
            <a:pPr algn="just">
              <a:lnSpc>
                <a:spcPct val="50000"/>
              </a:lnSpc>
              <a:spcBef>
                <a:spcPts val="800"/>
              </a:spcBef>
            </a:pPr>
            <a:r>
              <a:rPr lang="en-US" sz="2400" b="1" dirty="0">
                <a:latin typeface="Papyrus"/>
                <a:cs typeface="Papyrus"/>
                <a:sym typeface="Courier" charset="0"/>
              </a:rPr>
              <a:t>DIM s(</a:t>
            </a:r>
            <a:r>
              <a:rPr lang="en-US" sz="2400" b="1" dirty="0" err="1">
                <a:latin typeface="Papyrus"/>
                <a:cs typeface="Papyrus"/>
                <a:sym typeface="Courier" charset="0"/>
              </a:rPr>
              <a:t>tsize</a:t>
            </a:r>
            <a:r>
              <a:rPr lang="en-US" sz="2400" b="1" dirty="0">
                <a:latin typeface="Papyrus"/>
                <a:cs typeface="Papyrus"/>
                <a:sym typeface="Courier" charset="0"/>
              </a:rPr>
              <a:t>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t = 1: s(t) = m</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DO</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c = c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m = s(t): t = t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IF m = 0 THEN</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ELSEIF n = 0 THEN</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t = t + 1: s(t) = m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n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ELSE</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t = t + 1: s(t) = m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t = t + 1: s(t) = m</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IF t &gt; d THEN</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d = t</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IF d &gt; </a:t>
            </a:r>
            <a:r>
              <a:rPr lang="en-US" sz="2400" b="1" dirty="0" err="1">
                <a:latin typeface="Papyrus"/>
                <a:cs typeface="Papyrus"/>
                <a:sym typeface="Courier" charset="0"/>
              </a:rPr>
              <a:t>tsize</a:t>
            </a: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PRINT "failure": END</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   LOOP UNTIL t = 0</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A = n</a:t>
            </a:r>
            <a:endParaRPr lang="en-US" sz="2400" b="1" dirty="0">
              <a:latin typeface="Papyrus"/>
              <a:ea typeface="ヒラギノ角ゴ ProN W6" charset="0"/>
              <a:cs typeface="ヒラギノ角ゴ ProN W6" charset="0"/>
              <a:sym typeface="Courier" charset="0"/>
            </a:endParaRPr>
          </a:p>
          <a:p>
            <a:pPr algn="just">
              <a:lnSpc>
                <a:spcPct val="50000"/>
              </a:lnSpc>
              <a:spcBef>
                <a:spcPts val="800"/>
              </a:spcBef>
            </a:pPr>
            <a:r>
              <a:rPr lang="en-US" sz="2400" b="1" dirty="0">
                <a:latin typeface="Papyrus"/>
                <a:cs typeface="Papyrus"/>
                <a:sym typeface="Courier" charset="0"/>
              </a:rPr>
              <a:t>END FUNCTION</a:t>
            </a:r>
            <a:endParaRPr lang="en-US" sz="2400" b="1" dirty="0">
              <a:latin typeface="Papyrus"/>
              <a:ea typeface="ヒラギノ角ゴ ProN W6" charset="0"/>
              <a:cs typeface="ヒラギノ角ゴ ProN W6" charset="0"/>
              <a:sym typeface="Courier" charset="0"/>
            </a:endParaRPr>
          </a:p>
        </p:txBody>
      </p:sp>
    </p:spTree>
  </p:cSld>
  <p:clrMapOvr>
    <a:masterClrMapping/>
  </p:clrMapOvr>
  <p:transition xmlns:p14="http://schemas.microsoft.com/office/powerpoint/2010/mai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ChangeArrowheads="1"/>
          </p:cNvSpPr>
          <p:nvPr>
            <p:ph type="title"/>
          </p:nvPr>
        </p:nvSpPr>
        <p:spPr>
          <a:ln/>
        </p:spPr>
        <p:txBody>
          <a:bodyPr/>
          <a:lstStyle/>
          <a:p>
            <a:r>
              <a:rPr lang="en-US"/>
              <a:t>Basic A(</a:t>
            </a:r>
            <a:r>
              <a:rPr lang="en-US" sz="6400">
                <a:latin typeface="Chalkboard" charset="0"/>
                <a:cs typeface="Chalkboard" charset="0"/>
                <a:sym typeface="Chalkboard" charset="0"/>
              </a:rPr>
              <a:t>m,n</a:t>
            </a:r>
            <a:r>
              <a:rPr lang="en-US"/>
              <a:t>)</a:t>
            </a:r>
            <a:br>
              <a:rPr lang="en-US"/>
            </a:br>
            <a:endParaRPr lang="en-US"/>
          </a:p>
        </p:txBody>
      </p:sp>
      <p:sp>
        <p:nvSpPr>
          <p:cNvPr id="120834" name="Rectangle 2"/>
          <p:cNvSpPr>
            <a:spLocks noChangeArrowheads="1"/>
          </p:cNvSpPr>
          <p:nvPr>
            <p:ph type="body" idx="1"/>
          </p:nvPr>
        </p:nvSpPr>
        <p:spPr>
          <a:xfrm>
            <a:off x="635000" y="2146300"/>
            <a:ext cx="12865100" cy="7543800"/>
          </a:xfrm>
          <a:ln/>
        </p:spPr>
        <p:txBody>
          <a:bodyPr/>
          <a:lstStyle/>
          <a:p>
            <a:pPr algn="just">
              <a:lnSpc>
                <a:spcPct val="70000"/>
              </a:lnSpc>
              <a:spcBef>
                <a:spcPts val="200"/>
              </a:spcBef>
            </a:pPr>
            <a:r>
              <a:rPr lang="en-US" sz="2400" b="1" dirty="0">
                <a:latin typeface="Papyrus"/>
                <a:cs typeface="Papyrus"/>
                <a:sym typeface="Courier" charset="0"/>
              </a:rPr>
              <a:t>DIM s(</a:t>
            </a:r>
            <a:r>
              <a:rPr lang="en-US" sz="2400" b="1" dirty="0" err="1">
                <a:latin typeface="Papyrus"/>
                <a:cs typeface="Papyrus"/>
                <a:sym typeface="Courier" charset="0"/>
              </a:rPr>
              <a:t>tsize</a:t>
            </a:r>
            <a:r>
              <a:rPr lang="en-US" sz="2400" b="1" dirty="0">
                <a:latin typeface="Papyrus"/>
                <a:cs typeface="Papyrus"/>
                <a:sym typeface="Courier" charset="0"/>
              </a:rPr>
              <a:t>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1: s(t) = m</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DO</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c = c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m = s(t): t = t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IF m = 0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ELSEIF n = 0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t + 1: s(t) = m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ELSE</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t + 1: s(t) = m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t = t + 1: s(t) = m</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n = n - 1</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IF t &gt; d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d = t</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IF d &gt; </a:t>
            </a:r>
            <a:r>
              <a:rPr lang="en-US" sz="2400" b="1" dirty="0" err="1">
                <a:latin typeface="Papyrus"/>
                <a:cs typeface="Papyrus"/>
                <a:sym typeface="Courier" charset="0"/>
              </a:rPr>
              <a:t>tsize</a:t>
            </a:r>
            <a:r>
              <a:rPr lang="en-US" sz="2400" b="1" dirty="0">
                <a:latin typeface="Papyrus"/>
                <a:cs typeface="Papyrus"/>
                <a:sym typeface="Courier" charset="0"/>
              </a:rPr>
              <a:t> THEN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PRINT "failure": END</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END IF</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   LOOP UNTIL t = 0</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A = n</a:t>
            </a:r>
            <a:endParaRPr lang="en-US" sz="2400" b="1" dirty="0">
              <a:latin typeface="Papyrus"/>
              <a:ea typeface="ヒラギノ角ゴ ProN W6" charset="0"/>
              <a:cs typeface="ヒラギノ角ゴ ProN W6" charset="0"/>
              <a:sym typeface="Courier" charset="0"/>
            </a:endParaRPr>
          </a:p>
          <a:p>
            <a:pPr algn="just">
              <a:lnSpc>
                <a:spcPct val="70000"/>
              </a:lnSpc>
              <a:spcBef>
                <a:spcPts val="200"/>
              </a:spcBef>
            </a:pPr>
            <a:r>
              <a:rPr lang="en-US" sz="2400" b="1" dirty="0">
                <a:latin typeface="Papyrus"/>
                <a:cs typeface="Papyrus"/>
                <a:sym typeface="Courier" charset="0"/>
              </a:rPr>
              <a:t>END FUNCTION</a:t>
            </a:r>
            <a:endParaRPr lang="en-US" sz="2400" b="1" dirty="0">
              <a:latin typeface="Papyrus"/>
              <a:ea typeface="ヒラギノ角ゴ ProN W6" charset="0"/>
              <a:cs typeface="ヒラギノ角ゴ ProN W6" charset="0"/>
              <a:sym typeface="Courier" charset="0"/>
            </a:endParaRPr>
          </a:p>
        </p:txBody>
      </p:sp>
    </p:spTree>
  </p:cSld>
  <p:clrMapOvr>
    <a:masterClrMapping/>
  </p:clrMapOvr>
  <p:transition xmlns:p14="http://schemas.microsoft.com/office/powerpoint/2010/mai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CC0000"/>
      </a:accent1>
      <a:accent2>
        <a:srgbClr val="333399"/>
      </a:accent2>
      <a:accent3>
        <a:srgbClr val="FFFFFF"/>
      </a:accent3>
      <a:accent4>
        <a:srgbClr val="000000"/>
      </a:accent4>
      <a:accent5>
        <a:srgbClr val="E2AAAA"/>
      </a:accent5>
      <a:accent6>
        <a:srgbClr val="2D2D8A"/>
      </a:accent6>
      <a:hlink>
        <a:srgbClr val="009999"/>
      </a:hlink>
      <a:folHlink>
        <a:srgbClr val="99CC00"/>
      </a:folHlink>
    </a:clrScheme>
    <a:fontScheme name="Title &amp; Subtitle">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pyru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copy 1">
  <a:themeElements>
    <a:clrScheme name="Photo - Horizontal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a:themeElements>
    <a:clrScheme name="">
      <a:dk1>
        <a:srgbClr val="2B2922"/>
      </a:dk1>
      <a:lt1>
        <a:srgbClr val="D4D6DD"/>
      </a:lt1>
      <a:dk2>
        <a:srgbClr val="000000"/>
      </a:dk2>
      <a:lt2>
        <a:srgbClr val="808080"/>
      </a:lt2>
      <a:accent1>
        <a:srgbClr val="BBE0E3"/>
      </a:accent1>
      <a:accent2>
        <a:srgbClr val="333399"/>
      </a:accent2>
      <a:accent3>
        <a:srgbClr val="E6E8EB"/>
      </a:accent3>
      <a:accent4>
        <a:srgbClr val="23211B"/>
      </a:accent4>
      <a:accent5>
        <a:srgbClr val="DAEDEF"/>
      </a:accent5>
      <a:accent6>
        <a:srgbClr val="2D2D8A"/>
      </a:accent6>
      <a:hlink>
        <a:srgbClr val="009999"/>
      </a:hlink>
      <a:folHlink>
        <a:srgbClr val="99CC00"/>
      </a:folHlink>
    </a:clrScheme>
    <a:fontScheme name="Title &amp; Bullets">
      <a:majorFont>
        <a:latin typeface="Copperplate Light"/>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Subtitle">
  <a:themeElements>
    <a:clrScheme name="">
      <a:dk1>
        <a:srgbClr val="2B2922"/>
      </a:dk1>
      <a:lt1>
        <a:srgbClr val="D4D6DD"/>
      </a:lt1>
      <a:dk2>
        <a:srgbClr val="000000"/>
      </a:dk2>
      <a:lt2>
        <a:srgbClr val="808080"/>
      </a:lt2>
      <a:accent1>
        <a:srgbClr val="BBE0E3"/>
      </a:accent1>
      <a:accent2>
        <a:srgbClr val="333399"/>
      </a:accent2>
      <a:accent3>
        <a:srgbClr val="E6E8EB"/>
      </a:accent3>
      <a:accent4>
        <a:srgbClr val="23211B"/>
      </a:accent4>
      <a:accent5>
        <a:srgbClr val="DAEDEF"/>
      </a:accent5>
      <a:accent6>
        <a:srgbClr val="2D2D8A"/>
      </a:accent6>
      <a:hlink>
        <a:srgbClr val="009999"/>
      </a:hlink>
      <a:folHlink>
        <a:srgbClr val="99CC00"/>
      </a:folHlink>
    </a:clrScheme>
    <a:fontScheme name="Title &amp; Subtitle">
      <a:majorFont>
        <a:latin typeface="Copperplate Light"/>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hoto - Horizontal copy">
  <a:themeElements>
    <a:clrScheme name="Photo - Horizontal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 2 Column">
  <a:themeElements>
    <a:clrScheme name="">
      <a:dk1>
        <a:srgbClr val="2B2922"/>
      </a:dk1>
      <a:lt1>
        <a:srgbClr val="D4D6DD"/>
      </a:lt1>
      <a:dk2>
        <a:srgbClr val="000000"/>
      </a:dk2>
      <a:lt2>
        <a:srgbClr val="808080"/>
      </a:lt2>
      <a:accent1>
        <a:srgbClr val="BBE0E3"/>
      </a:accent1>
      <a:accent2>
        <a:srgbClr val="333399"/>
      </a:accent2>
      <a:accent3>
        <a:srgbClr val="E6E8EB"/>
      </a:accent3>
      <a:accent4>
        <a:srgbClr val="23211B"/>
      </a:accent4>
      <a:accent5>
        <a:srgbClr val="DAEDEF"/>
      </a:accent5>
      <a:accent6>
        <a:srgbClr val="2D2D8A"/>
      </a:accent6>
      <a:hlink>
        <a:srgbClr val="009999"/>
      </a:hlink>
      <a:folHlink>
        <a:srgbClr val="99CC00"/>
      </a:folHlink>
    </a:clrScheme>
    <a:fontScheme name="Title &amp; Bullets - 2 Column">
      <a:majorFont>
        <a:latin typeface="Copperplate Light"/>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a:themeElements>
    <a:clrScheme name="">
      <a:dk1>
        <a:srgbClr val="2B2922"/>
      </a:dk1>
      <a:lt1>
        <a:srgbClr val="D4D6DD"/>
      </a:lt1>
      <a:dk2>
        <a:srgbClr val="000000"/>
      </a:dk2>
      <a:lt2>
        <a:srgbClr val="808080"/>
      </a:lt2>
      <a:accent1>
        <a:srgbClr val="BBE0E3"/>
      </a:accent1>
      <a:accent2>
        <a:srgbClr val="333399"/>
      </a:accent2>
      <a:accent3>
        <a:srgbClr val="E6E8EB"/>
      </a:accent3>
      <a:accent4>
        <a:srgbClr val="23211B"/>
      </a:accent4>
      <a:accent5>
        <a:srgbClr val="DAEDEF"/>
      </a:accent5>
      <a:accent6>
        <a:srgbClr val="2D2D8A"/>
      </a:accent6>
      <a:hlink>
        <a:srgbClr val="009999"/>
      </a:hlink>
      <a:folHlink>
        <a:srgbClr val="99CC00"/>
      </a:folHlink>
    </a:clrScheme>
    <a:fontScheme name="Blank">
      <a:majorFont>
        <a:latin typeface="Copperplate Light"/>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CC3300"/>
      </a:accent1>
      <a:accent2>
        <a:srgbClr val="333399"/>
      </a:accent2>
      <a:accent3>
        <a:srgbClr val="FFFFFF"/>
      </a:accent3>
      <a:accent4>
        <a:srgbClr val="000000"/>
      </a:accent4>
      <a:accent5>
        <a:srgbClr val="E2ADAA"/>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Vertical">
  <a:themeElements>
    <a:clrScheme name="">
      <a:dk1>
        <a:srgbClr val="2B2922"/>
      </a:dk1>
      <a:lt1>
        <a:srgbClr val="D4D6DD"/>
      </a:lt1>
      <a:dk2>
        <a:srgbClr val="000000"/>
      </a:dk2>
      <a:lt2>
        <a:srgbClr val="808080"/>
      </a:lt2>
      <a:accent1>
        <a:srgbClr val="BBE0E3"/>
      </a:accent1>
      <a:accent2>
        <a:srgbClr val="333399"/>
      </a:accent2>
      <a:accent3>
        <a:srgbClr val="E6E8EB"/>
      </a:accent3>
      <a:accent4>
        <a:srgbClr val="23211B"/>
      </a:accent4>
      <a:accent5>
        <a:srgbClr val="DAEDEF"/>
      </a:accent5>
      <a:accent6>
        <a:srgbClr val="2D2D8A"/>
      </a:accent6>
      <a:hlink>
        <a:srgbClr val="009999"/>
      </a:hlink>
      <a:folHlink>
        <a:srgbClr val="99CC00"/>
      </a:folHlink>
    </a:clrScheme>
    <a:fontScheme name="Photo - Vertical">
      <a:majorFont>
        <a:latin typeface="Copperplate Light"/>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ullets">
  <a:themeElements>
    <a:clrScheme name="">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
      <a:dk1>
        <a:srgbClr val="000000"/>
      </a:dk1>
      <a:lt1>
        <a:srgbClr val="FFFFFF"/>
      </a:lt1>
      <a:dk2>
        <a:srgbClr val="000000"/>
      </a:dk2>
      <a:lt2>
        <a:srgbClr val="808080"/>
      </a:lt2>
      <a:accent1>
        <a:srgbClr val="F3CBA5"/>
      </a:accent1>
      <a:accent2>
        <a:srgbClr val="333399"/>
      </a:accent2>
      <a:accent3>
        <a:srgbClr val="FFFFFF"/>
      </a:accent3>
      <a:accent4>
        <a:srgbClr val="000000"/>
      </a:accent4>
      <a:accent5>
        <a:srgbClr val="F8E2C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Top">
  <a:themeElements>
    <a:clrScheme name="">
      <a:dk1>
        <a:srgbClr val="000000"/>
      </a:dk1>
      <a:lt1>
        <a:srgbClr val="FFFFFF"/>
      </a:lt1>
      <a:dk2>
        <a:srgbClr val="000000"/>
      </a:dk2>
      <a:lt2>
        <a:srgbClr val="808080"/>
      </a:lt2>
      <a:accent1>
        <a:srgbClr val="FF3300"/>
      </a:accent1>
      <a:accent2>
        <a:srgbClr val="333399"/>
      </a:accent2>
      <a:accent3>
        <a:srgbClr val="FFFFFF"/>
      </a:accent3>
      <a:accent4>
        <a:srgbClr val="000000"/>
      </a:accent4>
      <a:accent5>
        <a:srgbClr val="FFADAA"/>
      </a:accent5>
      <a:accent6>
        <a:srgbClr val="2D2D8A"/>
      </a:accent6>
      <a:hlink>
        <a:srgbClr val="009999"/>
      </a:hlink>
      <a:folHlink>
        <a:srgbClr val="99CC00"/>
      </a:folHlink>
    </a:clrScheme>
    <a:fontScheme name="Title - Top">
      <a:majorFont>
        <a:latin typeface="Papyru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Papyru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copy">
  <a:themeElements>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TotalTime>
  <Pages>0</Pages>
  <Words>19703</Words>
  <Characters>0</Characters>
  <Application>Microsoft Macintosh PowerPoint</Application>
  <PresentationFormat>Custom</PresentationFormat>
  <Lines>0</Lines>
  <Paragraphs>2377</Paragraphs>
  <Slides>551</Slides>
  <Notes>1</Notes>
  <HiddenSlides>0</HiddenSlides>
  <MMClips>1</MMClips>
  <ScaleCrop>false</ScaleCrop>
  <HeadingPairs>
    <vt:vector size="6" baseType="variant">
      <vt:variant>
        <vt:lpstr>Fonts Used</vt:lpstr>
      </vt:variant>
      <vt:variant>
        <vt:i4>24</vt:i4>
      </vt:variant>
      <vt:variant>
        <vt:lpstr>Theme</vt:lpstr>
      </vt:variant>
      <vt:variant>
        <vt:i4>17</vt:i4>
      </vt:variant>
      <vt:variant>
        <vt:lpstr>Slide Titles</vt:lpstr>
      </vt:variant>
      <vt:variant>
        <vt:i4>551</vt:i4>
      </vt:variant>
    </vt:vector>
  </HeadingPairs>
  <TitlesOfParts>
    <vt:vector size="592" baseType="lpstr">
      <vt:lpstr>Gill Sans</vt:lpstr>
      <vt:lpstr>ヒラギノ角ゴ ProN W3</vt:lpstr>
      <vt:lpstr>Papyrus</vt:lpstr>
      <vt:lpstr>Copperplate Light</vt:lpstr>
      <vt:lpstr>ヒラギノ明朝 ProN W3</vt:lpstr>
      <vt:lpstr>Copperplate</vt:lpstr>
      <vt:lpstr>Lucida Grande</vt:lpstr>
      <vt:lpstr>Times</vt:lpstr>
      <vt:lpstr>Chalkduster</vt:lpstr>
      <vt:lpstr>Comic Sans MS</vt:lpstr>
      <vt:lpstr>Wingdings</vt:lpstr>
      <vt:lpstr>Chalkboard</vt:lpstr>
      <vt:lpstr>Courier</vt:lpstr>
      <vt:lpstr>ヒラギノ角ゴ ProN W6</vt:lpstr>
      <vt:lpstr>Arial Unicode MS</vt:lpstr>
      <vt:lpstr>Comic Sans MS Bold</vt:lpstr>
      <vt:lpstr>Symbol</vt:lpstr>
      <vt:lpstr>Apple Symbols</vt:lpstr>
      <vt:lpstr>Menlo Bold</vt:lpstr>
      <vt:lpstr>Zapf Dingbats</vt:lpstr>
      <vt:lpstr>Abadi MT Condensed Light</vt:lpstr>
      <vt:lpstr>Arial</vt:lpstr>
      <vt:lpstr>Cambria</vt:lpstr>
      <vt:lpstr>Damascus</vt:lpstr>
      <vt:lpstr>Title &amp; Subtitle</vt:lpstr>
      <vt:lpstr>Title &amp; Bullets</vt:lpstr>
      <vt:lpstr>Photo - Vertical</vt:lpstr>
      <vt:lpstr>Title &amp; Bullets - 2 Column</vt:lpstr>
      <vt:lpstr>Bullets</vt:lpstr>
      <vt:lpstr>Blank</vt:lpstr>
      <vt:lpstr>Title - Top</vt:lpstr>
      <vt:lpstr>Photo - Horizontal</vt:lpstr>
      <vt:lpstr>Title &amp; Bullets copy</vt:lpstr>
      <vt:lpstr>Title - Center</vt:lpstr>
      <vt:lpstr>Title, Bullets &amp; Photo</vt:lpstr>
      <vt:lpstr>Photo - Horizontal copy 1</vt:lpstr>
      <vt:lpstr>Title &amp; Bullets</vt:lpstr>
      <vt:lpstr>Title &amp; Subtitle</vt:lpstr>
      <vt:lpstr>Photo - Horizontal copy</vt:lpstr>
      <vt:lpstr>Title &amp; Bullets - 2 Column</vt:lpstr>
      <vt:lpstr>Blank</vt:lpstr>
      <vt:lpstr>Methods for Proving  Termination </vt:lpstr>
      <vt:lpstr>Termination</vt:lpstr>
      <vt:lpstr>Software Correctness</vt:lpstr>
      <vt:lpstr>Termination</vt:lpstr>
      <vt:lpstr>Microsoft: Liveness</vt:lpstr>
      <vt:lpstr>Plan</vt:lpstr>
      <vt:lpstr>Requirements</vt:lpstr>
      <vt:lpstr>Readings</vt:lpstr>
      <vt:lpstr>History</vt:lpstr>
      <vt:lpstr>PowerPoint Presentation</vt:lpstr>
      <vt:lpstr>Antique Algorithm</vt:lpstr>
      <vt:lpstr>Antenaresis</vt:lpstr>
      <vt:lpstr>Greatest Common Divisor</vt:lpstr>
      <vt:lpstr>PowerPoint Presentation</vt:lpstr>
      <vt:lpstr>PowerPoint Presentation</vt:lpstr>
      <vt:lpstr>PowerPoint Presentation</vt:lpstr>
      <vt:lpstr>PowerPoint Presentation</vt:lpstr>
      <vt:lpstr>PowerPoint Presentation</vt:lpstr>
      <vt:lpstr>PowerPoint Presentation</vt:lpstr>
      <vt:lpstr>Proof</vt:lpstr>
      <vt:lpstr>Proof</vt:lpstr>
      <vt:lpstr>Proof</vt:lpstr>
      <vt:lpstr>Proof</vt:lpstr>
      <vt:lpstr>Proof</vt:lpstr>
      <vt:lpstr>Size Proof</vt:lpstr>
      <vt:lpstr>Size Proof</vt:lpstr>
      <vt:lpstr>Size Proof</vt:lpstr>
      <vt:lpstr>PowerPoint Presentation</vt:lpstr>
      <vt:lpstr>PowerPoint Presentation</vt:lpstr>
      <vt:lpstr>Invariants</vt:lpstr>
      <vt:lpstr>Invariants</vt:lpstr>
      <vt:lpstr>PowerPoint Presentation</vt:lpstr>
      <vt:lpstr>Turing’s Proof</vt:lpstr>
      <vt:lpstr>PowerPoint Presentation</vt:lpstr>
      <vt:lpstr>Greatest Common Divisor</vt:lpstr>
      <vt:lpstr>Method</vt:lpstr>
      <vt:lpstr>Loop Invariants</vt:lpstr>
      <vt:lpstr>PowerPoint Presentation</vt:lpstr>
      <vt:lpstr>PowerPoint Presentation</vt:lpstr>
      <vt:lpstr>PowerPoint Presentation</vt:lpstr>
      <vt:lpstr>PowerPoint Presentation</vt:lpstr>
      <vt:lpstr>PowerPoint Presentation</vt:lpstr>
      <vt:lpstr>Non-Example</vt:lpstr>
      <vt:lpstr>PowerPoint Presentation</vt:lpstr>
      <vt:lpstr>91</vt:lpstr>
      <vt:lpstr>Solve for Decrease</vt:lpstr>
      <vt:lpstr>Artificial Variables</vt:lpstr>
      <vt:lpstr>Infer Invariants</vt:lpstr>
      <vt:lpstr>PowerPoint Presentation</vt:lpstr>
      <vt:lpstr>König’s Lemma</vt:lpstr>
      <vt:lpstr>Binary Search (x=y[l])</vt:lpstr>
      <vt:lpstr>Binary Search (x=y[l])</vt:lpstr>
      <vt:lpstr>Binary Search is Hard</vt:lpstr>
      <vt:lpstr>Termination</vt:lpstr>
      <vt:lpstr>Readings</vt:lpstr>
      <vt:lpstr>PowerPoint Presentation</vt:lpstr>
      <vt:lpstr>Invariants</vt:lpstr>
      <vt:lpstr>Double Induction</vt:lpstr>
      <vt:lpstr>Orderings</vt:lpstr>
      <vt:lpstr>Hasse Diagram</vt:lpstr>
      <vt:lpstr>Orderings (Well-founded)</vt:lpstr>
      <vt:lpstr>Well-Founded Orderings</vt:lpstr>
      <vt:lpstr>Couples</vt:lpstr>
      <vt:lpstr>Mixed Couples</vt:lpstr>
      <vt:lpstr>Ackermann</vt:lpstr>
      <vt:lpstr>Turing’s Program</vt:lpstr>
      <vt:lpstr>PowerPoint Presentation</vt:lpstr>
      <vt:lpstr>Dutch National Flag</vt:lpstr>
      <vt:lpstr>Dutch National Flag</vt:lpstr>
      <vt:lpstr>Flag Problem</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Dutch National Flag</vt:lpstr>
      <vt:lpstr>Ackermann’s Function</vt:lpstr>
      <vt:lpstr>Ackermann</vt:lpstr>
      <vt:lpstr>Ackermann</vt:lpstr>
      <vt:lpstr>Double Induction</vt:lpstr>
      <vt:lpstr>Primitive Recursion</vt:lpstr>
      <vt:lpstr>Ackermann’s Function</vt:lpstr>
      <vt:lpstr>A(m,n) &gt; m+n</vt:lpstr>
      <vt:lpstr>x&gt;y ⇒ A(m,x) &gt; A(m,y)</vt:lpstr>
      <vt:lpstr>x&gt;y ⇒ A(x,n) &gt; A(y,n)</vt:lpstr>
      <vt:lpstr>A(m+n+2,x) &gt; A(m,A(n,x)) </vt:lpstr>
      <vt:lpstr>A isn’t Primitive Recursive</vt:lpstr>
      <vt:lpstr>A isn’t Primitive Recursive</vt:lpstr>
      <vt:lpstr>Basic A(m,n) </vt:lpstr>
      <vt:lpstr>Basic A(m,n) </vt:lpstr>
      <vt:lpstr>Basic A(m,n) </vt:lpstr>
      <vt:lpstr>Sequences</vt:lpstr>
      <vt:lpstr>Unbounded Sequences</vt:lpstr>
      <vt:lpstr>Sorted Sequences</vt:lpstr>
      <vt:lpstr>Harder A(m,n) </vt:lpstr>
      <vt:lpstr>Harder A(m,n) </vt:lpstr>
      <vt:lpstr>Well-Orderings</vt:lpstr>
      <vt:lpstr>Chocolate Bar</vt:lpstr>
      <vt:lpstr>PowerPoint Presentation</vt:lpstr>
      <vt:lpstr>PowerPoint Presentation</vt:lpstr>
      <vt:lpstr>PowerPoint Presentation</vt:lpstr>
      <vt:lpstr>PowerPoint Presentation</vt:lpstr>
      <vt:lpstr>Before &amp; After</vt:lpstr>
      <vt:lpstr>Before &amp; After</vt:lpstr>
      <vt:lpstr>Before &amp; After</vt:lpstr>
      <vt:lpstr>Before &amp; After</vt:lpstr>
      <vt:lpstr>Before &amp; After</vt:lpstr>
      <vt:lpstr>Proof by Cases</vt:lpstr>
      <vt:lpstr>Before &amp; After</vt:lpstr>
      <vt:lpstr>Before &amp; After</vt:lpstr>
      <vt:lpstr>Before &amp; After</vt:lpstr>
      <vt:lpstr>Konig’s Lemma</vt:lpstr>
      <vt:lpstr>Billiards</vt:lpstr>
      <vt:lpstr>Smullyan’s Billiards</vt:lpstr>
      <vt:lpstr>Multiset (Bag) Ordering</vt:lpstr>
      <vt:lpstr>Multiset (Bag) Ordering</vt:lpstr>
      <vt:lpstr>Harder A(m,n) </vt:lpstr>
      <vt:lpstr>Nested Matryoshka Dolls</vt:lpstr>
      <vt:lpstr>Nested Bags</vt:lpstr>
      <vt:lpstr>Nested Ordering</vt:lpstr>
      <vt:lpstr>Nested Ordering</vt:lpstr>
      <vt:lpstr>Hydra</vt:lpstr>
      <vt:lpstr>PowerPoint Presentation</vt:lpstr>
      <vt:lpstr>PowerPoint Presentation</vt:lpstr>
      <vt:lpstr>PowerPoint Presentation</vt:lpstr>
      <vt:lpstr>PowerPoint Presentation</vt:lpstr>
      <vt:lpstr>Hydra vs. Hercules</vt:lpstr>
      <vt:lpstr>Hydra vs. Hercules</vt:lpstr>
      <vt:lpstr>Hydra vs. Hercules</vt:lpstr>
      <vt:lpstr>Hercules &gt; Hydra</vt:lpstr>
      <vt:lpstr>Hercules &gt; Hydra</vt:lpstr>
      <vt:lpstr>Hercules &gt; Hydra</vt:lpstr>
      <vt:lpstr>Hercules Defeats Hydra</vt:lpstr>
      <vt:lpstr>Termination</vt:lpstr>
      <vt:lpstr>PowerPoint Presentation</vt:lpstr>
      <vt:lpstr>PowerPoint Presentation</vt:lpstr>
      <vt:lpstr>Well-Founded Induction</vt:lpstr>
      <vt:lpstr>Ordinals</vt:lpstr>
      <vt:lpstr>Bags of Bags</vt:lpstr>
      <vt:lpstr>Goodstein Step</vt:lpstr>
      <vt:lpstr>Goodstein 4</vt:lpstr>
      <vt:lpstr>Goodstein 19</vt:lpstr>
      <vt:lpstr>Goodstein Step</vt:lpstr>
      <vt:lpstr>Goodstein Step</vt:lpstr>
      <vt:lpstr>Goodstein 16</vt:lpstr>
      <vt:lpstr>Goodstein 16</vt:lpstr>
      <vt:lpstr>Goodstein 16</vt:lpstr>
      <vt:lpstr>Goodstein </vt:lpstr>
      <vt:lpstr>PowerPoint Presentation</vt:lpstr>
      <vt:lpstr>Hercules Defeats Hydra</vt:lpstr>
      <vt:lpstr>Hydra Step</vt:lpstr>
      <vt:lpstr>Hydra Step</vt:lpstr>
      <vt:lpstr>Hercules Defeats Hydra</vt:lpstr>
      <vt:lpstr>Termination</vt:lpstr>
      <vt:lpstr>PowerPoint Presentation</vt:lpstr>
      <vt:lpstr>PowerPoint Presentation</vt:lpstr>
      <vt:lpstr>PowerPoint Presentation</vt:lpstr>
      <vt:lpstr>Amoebae</vt:lpstr>
      <vt:lpstr>Fission</vt:lpstr>
      <vt:lpstr>PowerPoint Presentation</vt:lpstr>
      <vt:lpstr>Colony Dies Out</vt:lpstr>
      <vt:lpstr>Colony Dies Out</vt:lpstr>
      <vt:lpstr>Big Picture</vt:lpstr>
      <vt:lpstr>Real Picture</vt:lpstr>
      <vt:lpstr>Imaginary Picture</vt:lpstr>
      <vt:lpstr>Nested Loops</vt:lpstr>
      <vt:lpstr>Per Iteration</vt:lpstr>
      <vt:lpstr>Lexicographic</vt:lpstr>
      <vt:lpstr>Invariants</vt:lpstr>
      <vt:lpstr>Well-Founded Orderings</vt:lpstr>
      <vt:lpstr>Well-Founded Induction</vt:lpstr>
      <vt:lpstr>David Gries</vt:lpstr>
      <vt:lpstr>PowerPoint Presentation</vt:lpstr>
      <vt:lpstr>PowerPoint Presentation</vt:lpstr>
      <vt:lpstr>Contra-Gries</vt:lpstr>
      <vt:lpstr>All-Purpose Ranks</vt:lpstr>
      <vt:lpstr>Ordinals</vt:lpstr>
      <vt:lpstr>PowerPoint Presentation</vt:lpstr>
      <vt:lpstr>Transition System</vt:lpstr>
      <vt:lpstr>PowerPoint Presentation</vt:lpstr>
      <vt:lpstr>Well-Founded Method</vt:lpstr>
      <vt:lpstr>All-Purpose Ranking</vt:lpstr>
      <vt:lpstr>Computation</vt:lpstr>
      <vt:lpstr>Abstraction</vt:lpstr>
      <vt:lpstr>Frank Ramsey</vt:lpstr>
      <vt:lpstr>Ramsey’s Theorem</vt:lpstr>
      <vt:lpstr>Closure</vt:lpstr>
      <vt:lpstr>Proof</vt:lpstr>
      <vt:lpstr>Proof</vt:lpstr>
      <vt:lpstr>Proof</vt:lpstr>
      <vt:lpstr>Disjunctive Orders</vt:lpstr>
      <vt:lpstr>Ranking Method</vt:lpstr>
      <vt:lpstr>Invariants</vt:lpstr>
      <vt:lpstr>Algorithmic System</vt:lpstr>
      <vt:lpstr>Classical Algorithms</vt:lpstr>
      <vt:lpstr>Practical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Enough?</vt:lpstr>
      <vt:lpstr>Enough?</vt:lpstr>
      <vt:lpstr>Enough?</vt:lpstr>
      <vt:lpstr>PowerPoint Presentation</vt:lpstr>
      <vt:lpstr>PowerPoint Presentation</vt:lpstr>
      <vt:lpstr>PowerPoint Presentation</vt:lpstr>
      <vt:lpstr>PowerPoint Presentation</vt:lpstr>
      <vt:lpstr>PowerPoint Presentation</vt:lpstr>
      <vt:lpstr>PowerPoint Presentation</vt:lpstr>
      <vt:lpstr>Termination</vt:lpstr>
      <vt:lpstr>PowerPoint Presentation</vt:lpstr>
      <vt:lpstr>PowerPoint Presentation</vt:lpstr>
      <vt:lpstr>PowerPoint Presentation</vt:lpstr>
      <vt:lpstr>Disjunctiveness</vt:lpstr>
      <vt:lpstr>Disjunctiveness</vt:lpstr>
      <vt:lpstr>Jumping</vt:lpstr>
      <vt:lpstr>Jumping</vt:lpstr>
      <vt:lpstr>Jumping</vt:lpstr>
      <vt:lpstr>Disjunctiveness</vt:lpstr>
      <vt:lpstr>Fairness</vt:lpstr>
      <vt:lpstr>Fairness</vt:lpstr>
      <vt:lpstr>Grid Game</vt:lpstr>
      <vt:lpstr>Grid Game</vt:lpstr>
      <vt:lpstr>Grid Game</vt:lpstr>
      <vt:lpstr>Grid Game</vt:lpstr>
      <vt:lpstr>Grid Game</vt:lpstr>
      <vt:lpstr>Grid Game</vt:lpstr>
      <vt:lpstr>Tricolor</vt:lpstr>
      <vt:lpstr>Ramsey’s Theorem</vt:lpstr>
      <vt:lpstr>Ramsey’s Theorem</vt:lpstr>
      <vt:lpstr>PowerPoint Presentation</vt:lpstr>
      <vt:lpstr>PowerPoint Presentation</vt:lpstr>
      <vt:lpstr>Ramsey’s Theorem</vt:lpstr>
      <vt:lpstr>Quasi-ordering</vt:lpstr>
      <vt:lpstr>Quasi-ordering</vt:lpstr>
      <vt:lpstr>Well-quasi-ordering</vt:lpstr>
      <vt:lpstr>Wqo</vt:lpstr>
      <vt:lpstr>PowerPoint Presentation</vt:lpstr>
      <vt:lpstr>PowerPoint Presentation</vt:lpstr>
      <vt:lpstr>Equivalent Properties</vt:lpstr>
      <vt:lpstr>Well-Quasi-Order</vt:lpstr>
      <vt:lpstr>Equivalent Properties</vt:lpstr>
      <vt:lpstr>Properties </vt:lpstr>
      <vt:lpstr>Dickson’s Lemma</vt:lpstr>
      <vt:lpstr>Good</vt:lpstr>
      <vt:lpstr>Bad</vt:lpstr>
      <vt:lpstr>Good &amp; Bad</vt:lpstr>
      <vt:lpstr>Higman’s Lemma</vt:lpstr>
      <vt:lpstr>Homeomorphic Embedding</vt:lpstr>
      <vt:lpstr>Higman’s Lemma</vt:lpstr>
      <vt:lpstr>Precedence</vt:lpstr>
      <vt:lpstr>Minimal Bad Sequence</vt:lpstr>
      <vt:lpstr>Minimal Bad Sequence</vt:lpstr>
      <vt:lpstr>Minimal Bad Sequence</vt:lpstr>
      <vt:lpstr>Minimal Bad Sequence</vt:lpstr>
      <vt:lpstr>Minimal Bad Sequence</vt:lpstr>
      <vt:lpstr>Minimal Bad Sequence</vt:lpstr>
      <vt:lpstr>Minimal Bad Sequence</vt:lpstr>
      <vt:lpstr>Proof</vt:lpstr>
      <vt:lpstr>PowerPoint Presentation</vt:lpstr>
      <vt:lpstr>Contradiction</vt:lpstr>
      <vt:lpstr>Corollary: Bag Ordering</vt:lpstr>
      <vt:lpstr>Termination</vt:lpstr>
      <vt:lpstr>Symbolic Computation</vt:lpstr>
      <vt:lpstr>Exponential Interpretation</vt:lpstr>
      <vt:lpstr>WQO</vt:lpstr>
      <vt:lpstr>Corollary</vt:lpstr>
      <vt:lpstr>Tree Embedding</vt:lpstr>
      <vt:lpstr>Kruskal’s Tree Theorem</vt:lpstr>
      <vt:lpstr>Good Sequence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Labels</vt:lpstr>
      <vt:lpstr>Gremlins</vt:lpstr>
      <vt:lpstr>Gremlins</vt:lpstr>
      <vt:lpstr>Multiset Path Order</vt:lpstr>
      <vt:lpstr>Symbolic Computation</vt:lpstr>
      <vt:lpstr>Distributivity</vt:lpstr>
      <vt:lpstr>DNF</vt:lpstr>
      <vt:lpstr>Simplification Order</vt:lpstr>
      <vt:lpstr>Simplification Order</vt:lpstr>
      <vt:lpstr>Lexicographic Path Order</vt:lpstr>
      <vt:lpstr>Recursive Path Order</vt:lpstr>
      <vt:lpstr>Weak  Simplification Order</vt:lpstr>
      <vt:lpstr>Simplification Ordering</vt:lpstr>
      <vt:lpstr>Termination</vt:lpstr>
      <vt:lpstr>Fission</vt:lpstr>
      <vt:lpstr>PowerPoint Presentation</vt:lpstr>
      <vt:lpstr>Better</vt:lpstr>
      <vt:lpstr>DNF0</vt:lpstr>
      <vt:lpstr>DNF1</vt:lpstr>
      <vt:lpstr>DNF2</vt:lpstr>
      <vt:lpstr>DNF3</vt:lpstr>
      <vt:lpstr>DNF3</vt:lpstr>
      <vt:lpstr>DNF4</vt:lpstr>
      <vt:lpstr>DNF5</vt:lpstr>
      <vt:lpstr>DNF6</vt:lpstr>
      <vt:lpstr>DNF7</vt:lpstr>
      <vt:lpstr>Symbolic Computation</vt:lpstr>
      <vt:lpstr>Rewriting</vt:lpstr>
      <vt:lpstr>Factorial</vt:lpstr>
      <vt:lpstr>Factorial</vt:lpstr>
      <vt:lpstr>Termination</vt:lpstr>
      <vt:lpstr>Exponential Interpretation</vt:lpstr>
      <vt:lpstr>Polynomial Interpretation</vt:lpstr>
      <vt:lpstr>Multiset Path Order</vt:lpstr>
      <vt:lpstr>Lexicographic Path Order</vt:lpstr>
      <vt:lpstr>Boyer &amp; Moore</vt:lpstr>
      <vt:lpstr>Recursive Path Order</vt:lpstr>
      <vt:lpstr>Simplification Order</vt:lpstr>
      <vt:lpstr>Weak Simplification Order</vt:lpstr>
      <vt:lpstr>Total Order</vt:lpstr>
      <vt:lpstr>Semantic Path Order</vt:lpstr>
      <vt:lpstr>Proof</vt:lpstr>
      <vt:lpstr>Termination</vt:lpstr>
      <vt:lpstr>DNF3</vt:lpstr>
      <vt:lpstr>DNF4</vt:lpstr>
      <vt:lpstr>DNF5</vt:lpstr>
      <vt:lpstr>DNF6</vt:lpstr>
      <vt:lpstr>DNF6</vt:lpstr>
      <vt:lpstr>Labeling</vt:lpstr>
      <vt:lpstr>Semantic Path Order</vt:lpstr>
      <vt:lpstr>Semantic Path Order</vt:lpstr>
      <vt:lpstr>Proof</vt:lpstr>
      <vt:lpstr>Jumping</vt:lpstr>
      <vt:lpstr>Constricting</vt:lpstr>
      <vt:lpstr>PowerPoint Presentation</vt:lpstr>
      <vt:lpstr>PowerPoint Presentation</vt:lpstr>
      <vt:lpstr>PowerPoint Presentation</vt:lpstr>
      <vt:lpstr>Constricted Jumping</vt:lpstr>
      <vt:lpstr>Jumping Union</vt:lpstr>
      <vt:lpstr>Lifting</vt:lpstr>
      <vt:lpstr>Lifting Union</vt:lpstr>
      <vt:lpstr>Nested Multisets</vt:lpstr>
      <vt:lpstr>Escaping</vt:lpstr>
      <vt:lpstr>PowerPoint Presentation</vt:lpstr>
      <vt:lpstr>PowerPoint Presentation</vt:lpstr>
      <vt:lpstr>Escaping Union</vt:lpstr>
      <vt:lpstr>Termination</vt:lpstr>
      <vt:lpstr>Assumption</vt:lpstr>
      <vt:lpstr>Substitutions</vt:lpstr>
      <vt:lpstr>Unifiers</vt:lpstr>
      <vt:lpstr>Unifiers</vt:lpstr>
      <vt:lpstr>Non-termination</vt:lpstr>
      <vt:lpstr>Jumping</vt:lpstr>
      <vt:lpstr>Jumping Union</vt:lpstr>
      <vt:lpstr>Escaping</vt:lpstr>
      <vt:lpstr>Escaping Union</vt:lpstr>
      <vt:lpstr>Top &amp; Not</vt:lpstr>
      <vt:lpstr>Top | Not</vt:lpstr>
      <vt:lpstr>Facts</vt:lpstr>
      <vt:lpstr>Dependencies</vt:lpstr>
      <vt:lpstr>Dependency Pairs</vt:lpstr>
      <vt:lpstr>Dependencies</vt:lpstr>
      <vt:lpstr>Dependencies</vt:lpstr>
      <vt:lpstr>Proof</vt:lpstr>
      <vt:lpstr>Advantage</vt:lpstr>
      <vt:lpstr>Quotient</vt:lpstr>
      <vt:lpstr>Rules</vt:lpstr>
      <vt:lpstr>Drop Subtrahend LPO with only first argument of -</vt:lpstr>
      <vt:lpstr>Pairs</vt:lpstr>
      <vt:lpstr>Pairs</vt:lpstr>
      <vt:lpstr>Dependency Graph</vt:lpstr>
      <vt:lpstr>Termination</vt:lpstr>
      <vt:lpstr>PowerPoint Presentation</vt:lpstr>
      <vt:lpstr>PowerPoint Presentation</vt:lpstr>
      <vt:lpstr>PowerPoint Presentation</vt:lpstr>
      <vt:lpstr>PowerPoint Presentation</vt:lpstr>
      <vt:lpstr>Apply</vt:lpstr>
      <vt:lpstr>Occur?</vt:lpstr>
      <vt:lpstr>Unify</vt:lpstr>
      <vt:lpstr>Primitive Recursion</vt:lpstr>
      <vt:lpstr>Inductive Definitions</vt:lpstr>
      <vt:lpstr>Structural Induction</vt:lpstr>
      <vt:lpstr>Functions</vt:lpstr>
      <vt:lpstr>Definitions</vt:lpstr>
      <vt:lpstr>Evaluations</vt:lpstr>
      <vt:lpstr>Inner/Outer</vt:lpstr>
      <vt:lpstr>Inner &amp; Outer</vt:lpstr>
      <vt:lpstr>91 Example</vt:lpstr>
      <vt:lpstr>Example</vt:lpstr>
      <vt:lpstr>Example</vt:lpstr>
      <vt:lpstr>Example</vt:lpstr>
      <vt:lpstr>In vs. Out</vt:lpstr>
      <vt:lpstr>Normal is Very Good</vt:lpstr>
      <vt:lpstr>Applicative is Very Bad</vt:lpstr>
      <vt:lpstr>Termination</vt:lpstr>
      <vt:lpstr>Transformation</vt:lpstr>
      <vt:lpstr>Transitions</vt:lpstr>
      <vt:lpstr>Homework</vt:lpstr>
      <vt:lpstr>Example</vt:lpstr>
      <vt:lpstr>Easy Rules</vt:lpstr>
      <vt:lpstr>Precedence</vt:lpstr>
      <vt:lpstr>Hard Rule</vt:lpstr>
      <vt:lpstr>Solution</vt:lpstr>
      <vt:lpstr>Problem</vt:lpstr>
      <vt:lpstr>Pairs</vt:lpstr>
      <vt:lpstr>Pairs - Colored</vt:lpstr>
      <vt:lpstr>Pairs - Separated</vt:lpstr>
      <vt:lpstr>Pairs - Separated</vt:lpstr>
      <vt:lpstr>Pairs - Separated</vt:lpstr>
      <vt:lpstr>Pairs - Separated</vt:lpstr>
      <vt:lpstr>Pairs - Separated</vt:lpstr>
      <vt:lpstr>Rules</vt:lpstr>
      <vt:lpstr>Rules -</vt:lpstr>
      <vt:lpstr>Rules ≳</vt:lpstr>
      <vt:lpstr>PowerPoint Presentation</vt:lpstr>
      <vt:lpstr>PowerPoint Presentation</vt:lpstr>
      <vt:lpstr>PowerPoint Presentation</vt:lpstr>
      <vt:lpstr>Dataflow</vt:lpstr>
      <vt:lpstr>Top Graph</vt:lpstr>
      <vt:lpstr>Argument Graph</vt:lpstr>
      <vt:lpstr>Induction</vt:lpstr>
      <vt:lpstr>Leaves</vt:lpstr>
      <vt:lpstr>Counting Leaves</vt:lpstr>
      <vt:lpstr>Correctness</vt:lpstr>
      <vt:lpstr>Lemma</vt:lpstr>
      <vt:lpstr>Induction (1)</vt:lpstr>
      <vt:lpstr>Induction (2)</vt:lpstr>
      <vt:lpstr>Termination</vt:lpstr>
      <vt:lpstr>Lemma</vt:lpstr>
      <vt:lpstr>Ackermann</vt:lpstr>
      <vt:lpstr>Termination</vt:lpstr>
      <vt:lpstr>Termination</vt:lpstr>
      <vt:lpstr>Grades</vt:lpstr>
      <vt:lpstr>PowerPoint Presentation</vt:lpstr>
      <vt:lpstr>PowerPoint Presentation</vt:lpstr>
      <vt:lpstr>PowerPoint Presentation</vt:lpstr>
      <vt:lpstr>PowerPoint Presentation</vt:lpstr>
      <vt:lpstr>PowerPoint Presentation</vt:lpstr>
      <vt:lpstr>Lambda Calculus</vt:lpstr>
      <vt:lpstr>Lambda Terms</vt:lpstr>
      <vt:lpstr>Positions</vt:lpstr>
      <vt:lpstr>Free Occurrences</vt:lpstr>
      <vt:lpstr>Lambda Calculus</vt:lpstr>
      <vt:lpstr>Substitution</vt:lpstr>
      <vt:lpstr>Beta Immortality</vt:lpstr>
      <vt:lpstr>Completeness</vt:lpstr>
      <vt:lpstr>Church Numerals</vt:lpstr>
      <vt:lpstr>Church Numerals</vt:lpstr>
      <vt:lpstr>Synagogue Numerals</vt:lpstr>
      <vt:lpstr>Scheme</vt:lpstr>
      <vt:lpstr>Inner vs. Outer</vt:lpstr>
      <vt:lpstr>Recursor</vt:lpstr>
      <vt:lpstr>Currying</vt:lpstr>
      <vt:lpstr>Arithmetic (Rosser)</vt:lpstr>
      <vt:lpstr>PowerPoint Presentation</vt:lpstr>
      <vt:lpstr>Simple Types</vt:lpstr>
      <vt:lpstr>PowerPoint Presentation</vt:lpstr>
      <vt:lpstr>Typed Lambda Calculus</vt:lpstr>
      <vt:lpstr>Typed Beta Mortality</vt:lpstr>
      <vt:lpstr>Termination</vt:lpstr>
      <vt:lpstr>PowerPoint Presentation</vt:lpstr>
      <vt:lpstr>PowerPoint Presentation</vt:lpstr>
      <vt:lpstr>Predicates</vt:lpstr>
      <vt:lpstr>Facts</vt:lpstr>
      <vt:lpstr>Desiderata</vt:lpstr>
      <vt:lpstr>PowerPoint Presentation</vt:lpstr>
      <vt:lpstr>Termination</vt:lpstr>
      <vt:lpstr>Predicates</vt:lpstr>
      <vt:lpstr>Computability</vt:lpstr>
      <vt:lpstr>Lemmas</vt:lpstr>
      <vt:lpstr>Lemma 0</vt:lpstr>
      <vt:lpstr>Proof of Lemma 0</vt:lpstr>
      <vt:lpstr>Lemma 1</vt:lpstr>
      <vt:lpstr>Proof of Lemma 1</vt:lpstr>
      <vt:lpstr>Neutrality</vt:lpstr>
      <vt:lpstr>Lemma 2</vt:lpstr>
      <vt:lpstr>Proof of Lemma 2</vt:lpstr>
      <vt:lpstr>Corollary</vt:lpstr>
      <vt:lpstr>Proof of Corollary</vt:lpstr>
      <vt:lpstr>Lemma 3</vt:lpstr>
      <vt:lpstr>Main Lemma</vt:lpstr>
      <vt:lpstr>Proof of Main Lemma</vt:lpstr>
      <vt:lpstr>Theorem</vt:lpstr>
      <vt:lpstr>Frédéric</vt:lpstr>
      <vt:lpstr>Functional</vt:lpstr>
      <vt:lpstr>Higher-Order Rewriting</vt:lpstr>
      <vt:lpstr>System T</vt:lpstr>
      <vt:lpstr>Mixing Problem</vt:lpstr>
      <vt:lpstr>Explicit Application</vt:lpstr>
      <vt:lpstr>System T</vt:lpstr>
      <vt:lpstr>Eta</vt:lpstr>
      <vt:lpstr>Higher-Order RPO</vt:lpstr>
      <vt:lpstr>Example Type Order</vt:lpstr>
      <vt:lpstr>Higher-Order RPO</vt:lpstr>
      <vt:lpstr>Plain Cases</vt:lpstr>
      <vt:lpstr>Variable Case</vt:lpstr>
      <vt:lpstr>Lambda Cases</vt:lpstr>
      <vt:lpstr>Beta-Eta Cases</vt:lpstr>
      <vt:lpstr>Lambda-Lambda</vt:lpstr>
      <vt:lpstr>System T</vt:lpstr>
      <vt:lpstr>Brower Ordinals</vt:lpstr>
      <vt:lpstr>Termination</vt:lpstr>
      <vt:lpstr>ε0</vt:lpstr>
      <vt:lpstr>Ordinal Indexing</vt:lpstr>
      <vt:lpstr>Defenestration</vt:lpstr>
      <vt:lpstr>Graduate Students</vt:lpstr>
      <vt:lpstr>“Binary” Search</vt:lpstr>
      <vt:lpstr>Unbounded Search</vt:lpstr>
      <vt:lpstr>PowerPoint Presentation</vt:lpstr>
      <vt:lpstr>PowerPoint Presentation</vt:lpstr>
      <vt:lpstr>Iterated Ackermann</vt:lpstr>
      <vt:lpstr>Knuth’s Arrows</vt:lpstr>
      <vt:lpstr>Cantor Normal Form</vt:lpstr>
      <vt:lpstr>Fundamental Sequence</vt:lpstr>
      <vt:lpstr>Fast Grzegorczyk</vt:lpstr>
      <vt:lpstr>Hardy</vt:lpstr>
      <vt:lpstr>Slow-Growing</vt:lpstr>
      <vt:lpstr>Gödel</vt:lpstr>
      <vt:lpstr>Peano Arithmetic</vt:lpstr>
      <vt:lpstr>Definable</vt:lpstr>
      <vt:lpstr>Gentzen</vt:lpstr>
      <vt:lpstr>Cut Elimination</vt:lpstr>
      <vt:lpstr>Conclusion</vt:lpstr>
      <vt:lpstr>Paris-Harrington</vt:lpstr>
      <vt:lpstr>Finite Tree Theorem</vt:lpstr>
      <vt:lpstr>Colored Finite           Tree Theorem</vt:lpstr>
      <vt:lpstr>Kruskal Bound</vt:lpstr>
      <vt:lpstr>Γ0</vt:lpstr>
      <vt:lpstr>Division</vt:lpstr>
      <vt:lpstr>MPO</vt:lpstr>
      <vt:lpstr>Abstract Path Order</vt:lpstr>
      <vt:lpstr>Level i Subterm</vt:lpstr>
      <vt:lpstr>Ordinal Diagrams</vt:lpstr>
      <vt:lpstr>Lexicographic Level</vt:lpstr>
      <vt:lpstr>Higher Levels</vt:lpstr>
      <vt:lpstr>Conditionals</vt:lpstr>
      <vt:lpstr>PowerPoint Presentation</vt:lpstr>
      <vt:lpstr>It’s a Wrap</vt:lpstr>
      <vt:lpstr>Kepler Conjecture</vt:lpstr>
      <vt:lpstr>This is really 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Methods for Proving  Termination </dc:title>
  <dc:subject/>
  <dc:creator/>
  <cp:keywords/>
  <dc:description/>
  <cp:lastModifiedBy>Nachum Dershowitz</cp:lastModifiedBy>
  <cp:revision>6</cp:revision>
  <dcterms:modified xsi:type="dcterms:W3CDTF">2013-06-20T12:30:26Z</dcterms:modified>
</cp:coreProperties>
</file>