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.xml" ContentType="application/vnd.openxmlformats-officedocument.drawingml.chart+xml"/>
  <Override PartName="/ppt/notesSlides/notesSlide3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92" r:id="rId1"/>
  </p:sldMasterIdLst>
  <p:notesMasterIdLst>
    <p:notesMasterId r:id="rId60"/>
  </p:notesMasterIdLst>
  <p:sldIdLst>
    <p:sldId id="444" r:id="rId2"/>
    <p:sldId id="523" r:id="rId3"/>
    <p:sldId id="500" r:id="rId4"/>
    <p:sldId id="496" r:id="rId5"/>
    <p:sldId id="536" r:id="rId6"/>
    <p:sldId id="525" r:id="rId7"/>
    <p:sldId id="535" r:id="rId8"/>
    <p:sldId id="452" r:id="rId9"/>
    <p:sldId id="455" r:id="rId10"/>
    <p:sldId id="445" r:id="rId11"/>
    <p:sldId id="476" r:id="rId12"/>
    <p:sldId id="495" r:id="rId13"/>
    <p:sldId id="475" r:id="rId14"/>
    <p:sldId id="461" r:id="rId15"/>
    <p:sldId id="472" r:id="rId16"/>
    <p:sldId id="544" r:id="rId17"/>
    <p:sldId id="456" r:id="rId18"/>
    <p:sldId id="478" r:id="rId19"/>
    <p:sldId id="538" r:id="rId20"/>
    <p:sldId id="498" r:id="rId21"/>
    <p:sldId id="480" r:id="rId22"/>
    <p:sldId id="483" r:id="rId23"/>
    <p:sldId id="481" r:id="rId24"/>
    <p:sldId id="488" r:id="rId25"/>
    <p:sldId id="543" r:id="rId26"/>
    <p:sldId id="489" r:id="rId27"/>
    <p:sldId id="312" r:id="rId28"/>
    <p:sldId id="501" r:id="rId29"/>
    <p:sldId id="492" r:id="rId30"/>
    <p:sldId id="539" r:id="rId31"/>
    <p:sldId id="499" r:id="rId32"/>
    <p:sldId id="504" r:id="rId33"/>
    <p:sldId id="508" r:id="rId34"/>
    <p:sldId id="509" r:id="rId35"/>
    <p:sldId id="513" r:id="rId36"/>
    <p:sldId id="511" r:id="rId37"/>
    <p:sldId id="512" r:id="rId38"/>
    <p:sldId id="357" r:id="rId39"/>
    <p:sldId id="515" r:id="rId40"/>
    <p:sldId id="519" r:id="rId41"/>
    <p:sldId id="516" r:id="rId42"/>
    <p:sldId id="517" r:id="rId43"/>
    <p:sldId id="518" r:id="rId44"/>
    <p:sldId id="526" r:id="rId45"/>
    <p:sldId id="527" r:id="rId46"/>
    <p:sldId id="528" r:id="rId47"/>
    <p:sldId id="529" r:id="rId48"/>
    <p:sldId id="532" r:id="rId49"/>
    <p:sldId id="531" r:id="rId50"/>
    <p:sldId id="540" r:id="rId51"/>
    <p:sldId id="369" r:id="rId52"/>
    <p:sldId id="370" r:id="rId53"/>
    <p:sldId id="371" r:id="rId54"/>
    <p:sldId id="520" r:id="rId55"/>
    <p:sldId id="373" r:id="rId56"/>
    <p:sldId id="451" r:id="rId57"/>
    <p:sldId id="491" r:id="rId58"/>
    <p:sldId id="533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hila Castelnuovo" initials="G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10" autoAdjust="0"/>
    <p:restoredTop sz="73878" autoAdjust="0"/>
  </p:normalViewPr>
  <p:slideViewPr>
    <p:cSldViewPr snapToGrid="0">
      <p:cViewPr>
        <p:scale>
          <a:sx n="75" d="100"/>
          <a:sy n="75" d="100"/>
        </p:scale>
        <p:origin x="1992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86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45" d="100"/>
        <a:sy n="45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25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notesMaster" Target="notesMasters/notesMaster1.xml"/><Relationship Id="rId61" Type="http://schemas.openxmlformats.org/officeDocument/2006/relationships/commentAuthors" Target="commentAuthors.xml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ila\Documents\Studies\Thesis\trunk\data\plots%20-%20Copy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ila\Documents\Studies\Thesis\trunk\data\plots%20-%20Copy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ila\Documents\Studies\Thesis\trunk\data\plots%20-%20Cop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hila\Documents\Studies\Thesis\trunk\data\plots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061451125427"/>
          <c:y val="0.0469748834728888"/>
          <c:w val="0.735180545613616"/>
          <c:h val="0.576418323671799"/>
        </c:manualLayout>
      </c:layout>
      <c:lineChart>
        <c:grouping val="standard"/>
        <c:varyColors val="0"/>
        <c:ser>
          <c:idx val="1"/>
          <c:order val="0"/>
          <c:tx>
            <c:v>original top-down</c:v>
          </c:tx>
          <c:spPr>
            <a:ln>
              <a:noFill/>
            </a:ln>
          </c:spPr>
          <c:marker>
            <c:symbol val="circle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</c:numCache>
            </c:numRef>
          </c:cat>
          <c:val>
            <c:numRef>
              <c:f>Sheet1!$B$2:$B$34</c:f>
              <c:numCache>
                <c:formatCode>General</c:formatCode>
                <c:ptCount val="33"/>
                <c:pt idx="0">
                  <c:v>0.0</c:v>
                </c:pt>
                <c:pt idx="1">
                  <c:v>0.26551724137931</c:v>
                </c:pt>
                <c:pt idx="2">
                  <c:v>0.420689655172414</c:v>
                </c:pt>
                <c:pt idx="3">
                  <c:v>0.534482758620689</c:v>
                </c:pt>
                <c:pt idx="4">
                  <c:v>0.593103448275862</c:v>
                </c:pt>
                <c:pt idx="5">
                  <c:v>0.651724137931034</c:v>
                </c:pt>
                <c:pt idx="6">
                  <c:v>0.7</c:v>
                </c:pt>
                <c:pt idx="7">
                  <c:v>0.73448275862069</c:v>
                </c:pt>
                <c:pt idx="8">
                  <c:v>0.751724137931034</c:v>
                </c:pt>
                <c:pt idx="9">
                  <c:v>0.789655172413793</c:v>
                </c:pt>
                <c:pt idx="10">
                  <c:v>0.796551724137931</c:v>
                </c:pt>
                <c:pt idx="11">
                  <c:v>0.796551724137931</c:v>
                </c:pt>
                <c:pt idx="12">
                  <c:v>0.796551724137931</c:v>
                </c:pt>
                <c:pt idx="13">
                  <c:v>0.858620689655173</c:v>
                </c:pt>
                <c:pt idx="14">
                  <c:v>0.917241379310345</c:v>
                </c:pt>
                <c:pt idx="15">
                  <c:v>0.917241379310345</c:v>
                </c:pt>
                <c:pt idx="16">
                  <c:v>0.917241379310345</c:v>
                </c:pt>
                <c:pt idx="17">
                  <c:v>0.917241379310345</c:v>
                </c:pt>
                <c:pt idx="18">
                  <c:v>0.917241379310345</c:v>
                </c:pt>
                <c:pt idx="19">
                  <c:v>0.917241379310345</c:v>
                </c:pt>
                <c:pt idx="20">
                  <c:v>0.917241379310345</c:v>
                </c:pt>
                <c:pt idx="21">
                  <c:v>0.962068965517241</c:v>
                </c:pt>
                <c:pt idx="22">
                  <c:v>0.96551724137931</c:v>
                </c:pt>
                <c:pt idx="23">
                  <c:v>0.96896551724138</c:v>
                </c:pt>
                <c:pt idx="24">
                  <c:v>0.972413793103448</c:v>
                </c:pt>
                <c:pt idx="25">
                  <c:v>0.975862068965517</c:v>
                </c:pt>
                <c:pt idx="26">
                  <c:v>0.979310344827586</c:v>
                </c:pt>
                <c:pt idx="27">
                  <c:v>0.982758620689655</c:v>
                </c:pt>
                <c:pt idx="28">
                  <c:v>0.986206896551724</c:v>
                </c:pt>
                <c:pt idx="29">
                  <c:v>0.989655172413793</c:v>
                </c:pt>
                <c:pt idx="30">
                  <c:v>0.993103448275862</c:v>
                </c:pt>
                <c:pt idx="31">
                  <c:v>0.996551724137931</c:v>
                </c:pt>
                <c:pt idx="32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v>modified top-down</c:v>
          </c:tx>
          <c:spPr>
            <a:ln>
              <a:noFill/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Sheet1!$A$2:$A$34</c:f>
              <c:numCache>
                <c:formatCode>General</c:formatCode>
                <c:ptCount val="3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</c:numCache>
            </c:numRef>
          </c:cat>
          <c:val>
            <c:numRef>
              <c:f>Sheet1!$C$2:$C$34</c:f>
              <c:numCache>
                <c:formatCode>General</c:formatCode>
                <c:ptCount val="33"/>
                <c:pt idx="0">
                  <c:v>0.0</c:v>
                </c:pt>
                <c:pt idx="1">
                  <c:v>0.255172413793103</c:v>
                </c:pt>
                <c:pt idx="2">
                  <c:v>0.413793103448276</c:v>
                </c:pt>
                <c:pt idx="3">
                  <c:v>0.527586206896552</c:v>
                </c:pt>
                <c:pt idx="4">
                  <c:v>0.586206896551724</c:v>
                </c:pt>
                <c:pt idx="5">
                  <c:v>0.641379310344828</c:v>
                </c:pt>
                <c:pt idx="6">
                  <c:v>0.689655172413793</c:v>
                </c:pt>
                <c:pt idx="7">
                  <c:v>0.731034482758621</c:v>
                </c:pt>
                <c:pt idx="8">
                  <c:v>0.751724137931034</c:v>
                </c:pt>
                <c:pt idx="9">
                  <c:v>0.789655172413793</c:v>
                </c:pt>
                <c:pt idx="10">
                  <c:v>0.796551724137931</c:v>
                </c:pt>
                <c:pt idx="11">
                  <c:v>0.796551724137931</c:v>
                </c:pt>
                <c:pt idx="12">
                  <c:v>0.796551724137931</c:v>
                </c:pt>
                <c:pt idx="13">
                  <c:v>0.858620689655173</c:v>
                </c:pt>
                <c:pt idx="14">
                  <c:v>0.917241379310345</c:v>
                </c:pt>
                <c:pt idx="15">
                  <c:v>0.917241379310345</c:v>
                </c:pt>
                <c:pt idx="16">
                  <c:v>0.917241379310345</c:v>
                </c:pt>
                <c:pt idx="17">
                  <c:v>0.917241379310345</c:v>
                </c:pt>
                <c:pt idx="18">
                  <c:v>0.917241379310345</c:v>
                </c:pt>
                <c:pt idx="19">
                  <c:v>0.917241379310345</c:v>
                </c:pt>
                <c:pt idx="20">
                  <c:v>0.917241379310345</c:v>
                </c:pt>
                <c:pt idx="21">
                  <c:v>0.962068965517241</c:v>
                </c:pt>
                <c:pt idx="22">
                  <c:v>0.96551724137931</c:v>
                </c:pt>
                <c:pt idx="23">
                  <c:v>0.96896551724138</c:v>
                </c:pt>
                <c:pt idx="24">
                  <c:v>0.972413793103448</c:v>
                </c:pt>
                <c:pt idx="25">
                  <c:v>0.975862068965517</c:v>
                </c:pt>
                <c:pt idx="26">
                  <c:v>0.979310344827586</c:v>
                </c:pt>
                <c:pt idx="27">
                  <c:v>0.982758620689655</c:v>
                </c:pt>
                <c:pt idx="28">
                  <c:v>0.986206896551724</c:v>
                </c:pt>
                <c:pt idx="29">
                  <c:v>0.989655172413793</c:v>
                </c:pt>
                <c:pt idx="30">
                  <c:v>0.993103448275862</c:v>
                </c:pt>
                <c:pt idx="31">
                  <c:v>0.996551724137931</c:v>
                </c:pt>
                <c:pt idx="32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33321312"/>
        <c:axId val="-2082671008"/>
      </c:lineChart>
      <c:catAx>
        <c:axId val="2133321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size of connection</a:t>
                </a:r>
                <a:r>
                  <a:rPr lang="en-US" sz="1600" baseline="0"/>
                  <a:t> set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2671008"/>
        <c:crosses val="autoZero"/>
        <c:auto val="1"/>
        <c:lblAlgn val="ctr"/>
        <c:lblOffset val="100"/>
        <c:tickLblSkip val="4"/>
        <c:tickMarkSkip val="4"/>
        <c:noMultiLvlLbl val="0"/>
      </c:catAx>
      <c:valAx>
        <c:axId val="-208267100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%</a:t>
                </a:r>
                <a:r>
                  <a:rPr lang="en-US" sz="1600" baseline="0"/>
                  <a:t> field accesses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33321312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bloat*</a:t>
            </a:r>
          </a:p>
        </c:rich>
      </c:tx>
      <c:layout>
        <c:manualLayout>
          <c:xMode val="edge"/>
          <c:yMode val="edge"/>
          <c:x val="0.785924103237095"/>
          <c:y val="0.189814814814815"/>
        </c:manualLayout>
      </c:layout>
      <c:overlay val="1"/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6350">
              <a:solidFill>
                <a:srgbClr val="FF0000"/>
              </a:solidFill>
            </a:ln>
          </c:spPr>
          <c:marker>
            <c:symbol val="circle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Sheet1!$AN$2:$AN$415</c:f>
              <c:numCache>
                <c:formatCode>General</c:formatCode>
                <c:ptCount val="41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</c:numCache>
            </c:numRef>
          </c:cat>
          <c:val>
            <c:numRef>
              <c:f>Sheet1!$AO$2:$AO$415</c:f>
              <c:numCache>
                <c:formatCode>General</c:formatCode>
                <c:ptCount val="414"/>
                <c:pt idx="0">
                  <c:v>0.0</c:v>
                </c:pt>
                <c:pt idx="1">
                  <c:v>0.249782566679552</c:v>
                </c:pt>
                <c:pt idx="2">
                  <c:v>0.396115191341322</c:v>
                </c:pt>
                <c:pt idx="3">
                  <c:v>0.447888480865868</c:v>
                </c:pt>
                <c:pt idx="4">
                  <c:v>0.454701391573251</c:v>
                </c:pt>
                <c:pt idx="5">
                  <c:v>0.483136838036335</c:v>
                </c:pt>
                <c:pt idx="6">
                  <c:v>0.484368960185543</c:v>
                </c:pt>
                <c:pt idx="7">
                  <c:v>0.488186122922304</c:v>
                </c:pt>
                <c:pt idx="8">
                  <c:v>0.499323540780827</c:v>
                </c:pt>
                <c:pt idx="9">
                  <c:v>0.509736180904523</c:v>
                </c:pt>
                <c:pt idx="10">
                  <c:v>0.512200425202938</c:v>
                </c:pt>
                <c:pt idx="11">
                  <c:v>0.514374758407422</c:v>
                </c:pt>
                <c:pt idx="12">
                  <c:v>0.514447236180905</c:v>
                </c:pt>
                <c:pt idx="13">
                  <c:v>0.514447236180905</c:v>
                </c:pt>
                <c:pt idx="14">
                  <c:v>0.534112872052571</c:v>
                </c:pt>
                <c:pt idx="15">
                  <c:v>0.536045612678779</c:v>
                </c:pt>
                <c:pt idx="16">
                  <c:v>0.564191148047932</c:v>
                </c:pt>
                <c:pt idx="17">
                  <c:v>0.565978933127174</c:v>
                </c:pt>
                <c:pt idx="18">
                  <c:v>0.570134325473522</c:v>
                </c:pt>
                <c:pt idx="19">
                  <c:v>0.571076536528798</c:v>
                </c:pt>
                <c:pt idx="20">
                  <c:v>0.572791843834558</c:v>
                </c:pt>
                <c:pt idx="21">
                  <c:v>0.572985117897178</c:v>
                </c:pt>
                <c:pt idx="22">
                  <c:v>0.605382682643989</c:v>
                </c:pt>
                <c:pt idx="23">
                  <c:v>0.606252415925783</c:v>
                </c:pt>
                <c:pt idx="24">
                  <c:v>0.607460378817162</c:v>
                </c:pt>
                <c:pt idx="25">
                  <c:v>0.609513915732508</c:v>
                </c:pt>
                <c:pt idx="26">
                  <c:v>0.612968689601855</c:v>
                </c:pt>
                <c:pt idx="27">
                  <c:v>0.620433900270584</c:v>
                </c:pt>
                <c:pt idx="28">
                  <c:v>0.628261499806726</c:v>
                </c:pt>
                <c:pt idx="29">
                  <c:v>0.633600695786625</c:v>
                </c:pt>
                <c:pt idx="30">
                  <c:v>0.636137417858524</c:v>
                </c:pt>
                <c:pt idx="31">
                  <c:v>0.640220332431388</c:v>
                </c:pt>
                <c:pt idx="32">
                  <c:v>0.643699265558562</c:v>
                </c:pt>
                <c:pt idx="33">
                  <c:v>0.643965017394666</c:v>
                </c:pt>
                <c:pt idx="34">
                  <c:v>0.644858909934287</c:v>
                </c:pt>
                <c:pt idx="35">
                  <c:v>0.650173946656359</c:v>
                </c:pt>
                <c:pt idx="36">
                  <c:v>0.650802087359876</c:v>
                </c:pt>
                <c:pt idx="37">
                  <c:v>0.651043679938152</c:v>
                </c:pt>
                <c:pt idx="38">
                  <c:v>0.651212794742945</c:v>
                </c:pt>
                <c:pt idx="39">
                  <c:v>0.652758987243912</c:v>
                </c:pt>
                <c:pt idx="40">
                  <c:v>0.653266331658292</c:v>
                </c:pt>
                <c:pt idx="41">
                  <c:v>0.653507924236567</c:v>
                </c:pt>
                <c:pt idx="42">
                  <c:v>0.653507924236567</c:v>
                </c:pt>
                <c:pt idx="43">
                  <c:v>0.657083494395052</c:v>
                </c:pt>
                <c:pt idx="44">
                  <c:v>0.657083494395052</c:v>
                </c:pt>
                <c:pt idx="45">
                  <c:v>0.660973134905296</c:v>
                </c:pt>
                <c:pt idx="46">
                  <c:v>0.665466756861229</c:v>
                </c:pt>
                <c:pt idx="47">
                  <c:v>0.665539234634712</c:v>
                </c:pt>
                <c:pt idx="48">
                  <c:v>0.725599149594124</c:v>
                </c:pt>
                <c:pt idx="49">
                  <c:v>0.726927908774642</c:v>
                </c:pt>
                <c:pt idx="50">
                  <c:v>0.732774449168922</c:v>
                </c:pt>
                <c:pt idx="51">
                  <c:v>0.87550734441438</c:v>
                </c:pt>
                <c:pt idx="52">
                  <c:v>0.928826826439892</c:v>
                </c:pt>
                <c:pt idx="53">
                  <c:v>0.955909354464631</c:v>
                </c:pt>
                <c:pt idx="54">
                  <c:v>0.957769617317356</c:v>
                </c:pt>
                <c:pt idx="55">
                  <c:v>0.965669694626981</c:v>
                </c:pt>
                <c:pt idx="56">
                  <c:v>0.967988983378431</c:v>
                </c:pt>
                <c:pt idx="57">
                  <c:v>0.970984731349053</c:v>
                </c:pt>
                <c:pt idx="58">
                  <c:v>0.971564553536915</c:v>
                </c:pt>
                <c:pt idx="59">
                  <c:v>0.971999420177812</c:v>
                </c:pt>
                <c:pt idx="60">
                  <c:v>0.972241012756088</c:v>
                </c:pt>
                <c:pt idx="61">
                  <c:v>0.972241012756088</c:v>
                </c:pt>
                <c:pt idx="62">
                  <c:v>0.972772516428295</c:v>
                </c:pt>
                <c:pt idx="63">
                  <c:v>0.972772516428295</c:v>
                </c:pt>
                <c:pt idx="64">
                  <c:v>0.972772516428295</c:v>
                </c:pt>
                <c:pt idx="65">
                  <c:v>0.972941631233089</c:v>
                </c:pt>
                <c:pt idx="66">
                  <c:v>0.972941631233089</c:v>
                </c:pt>
                <c:pt idx="67">
                  <c:v>0.972941631233089</c:v>
                </c:pt>
                <c:pt idx="68">
                  <c:v>0.972941631233089</c:v>
                </c:pt>
                <c:pt idx="69">
                  <c:v>0.973014109006571</c:v>
                </c:pt>
                <c:pt idx="70">
                  <c:v>0.973279860842675</c:v>
                </c:pt>
                <c:pt idx="71">
                  <c:v>0.973279860842675</c:v>
                </c:pt>
                <c:pt idx="72">
                  <c:v>0.973279860842675</c:v>
                </c:pt>
                <c:pt idx="73">
                  <c:v>0.973279860842675</c:v>
                </c:pt>
                <c:pt idx="74">
                  <c:v>0.976541360649401</c:v>
                </c:pt>
                <c:pt idx="75">
                  <c:v>0.976589679165056</c:v>
                </c:pt>
                <c:pt idx="76">
                  <c:v>0.977483571704677</c:v>
                </c:pt>
                <c:pt idx="77">
                  <c:v>0.977483571704677</c:v>
                </c:pt>
                <c:pt idx="78">
                  <c:v>0.979150560494782</c:v>
                </c:pt>
                <c:pt idx="79">
                  <c:v>0.979633745651333</c:v>
                </c:pt>
                <c:pt idx="80">
                  <c:v>0.979778701198299</c:v>
                </c:pt>
                <c:pt idx="81">
                  <c:v>0.97987533822961</c:v>
                </c:pt>
                <c:pt idx="82">
                  <c:v>0.97987533822961</c:v>
                </c:pt>
                <c:pt idx="83">
                  <c:v>0.981542327019714</c:v>
                </c:pt>
                <c:pt idx="84">
                  <c:v>0.983523386161577</c:v>
                </c:pt>
                <c:pt idx="85">
                  <c:v>0.992703904136065</c:v>
                </c:pt>
                <c:pt idx="86">
                  <c:v>0.992703904136065</c:v>
                </c:pt>
                <c:pt idx="87">
                  <c:v>0.993017974487824</c:v>
                </c:pt>
                <c:pt idx="88">
                  <c:v>0.993017974487824</c:v>
                </c:pt>
                <c:pt idx="89">
                  <c:v>0.993017974487824</c:v>
                </c:pt>
                <c:pt idx="90">
                  <c:v>0.993017974487824</c:v>
                </c:pt>
                <c:pt idx="91">
                  <c:v>0.993017974487824</c:v>
                </c:pt>
                <c:pt idx="92">
                  <c:v>0.993017974487824</c:v>
                </c:pt>
                <c:pt idx="93">
                  <c:v>0.993017974487824</c:v>
                </c:pt>
                <c:pt idx="94">
                  <c:v>0.993017974487824</c:v>
                </c:pt>
                <c:pt idx="95">
                  <c:v>0.993017974487824</c:v>
                </c:pt>
                <c:pt idx="96">
                  <c:v>0.993017974487824</c:v>
                </c:pt>
                <c:pt idx="97">
                  <c:v>0.993017974487824</c:v>
                </c:pt>
                <c:pt idx="98">
                  <c:v>0.993017974487824</c:v>
                </c:pt>
                <c:pt idx="99">
                  <c:v>0.993017974487824</c:v>
                </c:pt>
                <c:pt idx="100">
                  <c:v>0.993017974487824</c:v>
                </c:pt>
                <c:pt idx="101">
                  <c:v>0.993017974487824</c:v>
                </c:pt>
                <c:pt idx="102">
                  <c:v>0.993138770776962</c:v>
                </c:pt>
                <c:pt idx="103">
                  <c:v>0.993138770776962</c:v>
                </c:pt>
                <c:pt idx="104">
                  <c:v>0.993138770776962</c:v>
                </c:pt>
                <c:pt idx="105">
                  <c:v>0.993138770776962</c:v>
                </c:pt>
                <c:pt idx="106">
                  <c:v>0.993138770776962</c:v>
                </c:pt>
                <c:pt idx="107">
                  <c:v>0.993138770776962</c:v>
                </c:pt>
                <c:pt idx="108">
                  <c:v>0.993138770776962</c:v>
                </c:pt>
                <c:pt idx="109">
                  <c:v>0.993138770776962</c:v>
                </c:pt>
                <c:pt idx="110">
                  <c:v>0.993138770776962</c:v>
                </c:pt>
                <c:pt idx="111">
                  <c:v>0.993138770776962</c:v>
                </c:pt>
                <c:pt idx="112">
                  <c:v>0.993138770776962</c:v>
                </c:pt>
                <c:pt idx="113">
                  <c:v>0.993138770776962</c:v>
                </c:pt>
                <c:pt idx="114">
                  <c:v>0.993162930034789</c:v>
                </c:pt>
                <c:pt idx="115">
                  <c:v>0.993162930034789</c:v>
                </c:pt>
                <c:pt idx="116">
                  <c:v>0.993404522613065</c:v>
                </c:pt>
                <c:pt idx="117">
                  <c:v>0.993404522613065</c:v>
                </c:pt>
                <c:pt idx="118">
                  <c:v>0.993404522613065</c:v>
                </c:pt>
                <c:pt idx="119">
                  <c:v>0.993404522613065</c:v>
                </c:pt>
                <c:pt idx="120">
                  <c:v>0.993404522613065</c:v>
                </c:pt>
                <c:pt idx="121">
                  <c:v>0.993404522613065</c:v>
                </c:pt>
                <c:pt idx="122">
                  <c:v>0.993404522613065</c:v>
                </c:pt>
                <c:pt idx="123">
                  <c:v>0.993404522613065</c:v>
                </c:pt>
                <c:pt idx="124">
                  <c:v>0.993404522613065</c:v>
                </c:pt>
                <c:pt idx="125">
                  <c:v>0.993404522613065</c:v>
                </c:pt>
                <c:pt idx="126">
                  <c:v>0.993404522613065</c:v>
                </c:pt>
                <c:pt idx="127">
                  <c:v>0.993404522613065</c:v>
                </c:pt>
                <c:pt idx="128">
                  <c:v>0.993404522613065</c:v>
                </c:pt>
                <c:pt idx="129">
                  <c:v>0.993404522613065</c:v>
                </c:pt>
                <c:pt idx="130">
                  <c:v>0.993404522613065</c:v>
                </c:pt>
                <c:pt idx="131">
                  <c:v>0.993404522613065</c:v>
                </c:pt>
                <c:pt idx="132">
                  <c:v>0.993404522613065</c:v>
                </c:pt>
                <c:pt idx="133">
                  <c:v>0.993404522613065</c:v>
                </c:pt>
                <c:pt idx="134">
                  <c:v>0.993404522613065</c:v>
                </c:pt>
                <c:pt idx="135">
                  <c:v>0.993404522613065</c:v>
                </c:pt>
                <c:pt idx="136">
                  <c:v>0.993404522613065</c:v>
                </c:pt>
                <c:pt idx="137">
                  <c:v>0.993404522613065</c:v>
                </c:pt>
                <c:pt idx="138">
                  <c:v>0.993404522613065</c:v>
                </c:pt>
                <c:pt idx="139">
                  <c:v>0.993404522613065</c:v>
                </c:pt>
                <c:pt idx="140">
                  <c:v>0.993404522613065</c:v>
                </c:pt>
                <c:pt idx="141">
                  <c:v>0.993404522613065</c:v>
                </c:pt>
                <c:pt idx="142">
                  <c:v>0.993404522613065</c:v>
                </c:pt>
                <c:pt idx="143">
                  <c:v>0.993404522613065</c:v>
                </c:pt>
                <c:pt idx="144">
                  <c:v>0.993404522613065</c:v>
                </c:pt>
                <c:pt idx="145">
                  <c:v>0.993404522613065</c:v>
                </c:pt>
                <c:pt idx="146">
                  <c:v>0.993404522613065</c:v>
                </c:pt>
                <c:pt idx="147">
                  <c:v>0.993404522613065</c:v>
                </c:pt>
                <c:pt idx="148">
                  <c:v>0.993404522613065</c:v>
                </c:pt>
                <c:pt idx="149">
                  <c:v>0.993404522613065</c:v>
                </c:pt>
                <c:pt idx="150">
                  <c:v>0.993404522613065</c:v>
                </c:pt>
                <c:pt idx="151">
                  <c:v>0.993404522613065</c:v>
                </c:pt>
                <c:pt idx="152">
                  <c:v>0.995699652106687</c:v>
                </c:pt>
                <c:pt idx="153">
                  <c:v>0.99577212988017</c:v>
                </c:pt>
                <c:pt idx="154">
                  <c:v>0.99577212988017</c:v>
                </c:pt>
                <c:pt idx="155">
                  <c:v>0.99577212988017</c:v>
                </c:pt>
                <c:pt idx="156">
                  <c:v>0.99577212988017</c:v>
                </c:pt>
                <c:pt idx="157">
                  <c:v>0.99577212988017</c:v>
                </c:pt>
                <c:pt idx="158">
                  <c:v>0.99577212988017</c:v>
                </c:pt>
                <c:pt idx="159">
                  <c:v>0.99577212988017</c:v>
                </c:pt>
                <c:pt idx="160">
                  <c:v>0.99577212988017</c:v>
                </c:pt>
                <c:pt idx="161">
                  <c:v>0.99577212988017</c:v>
                </c:pt>
                <c:pt idx="162">
                  <c:v>0.99577212988017</c:v>
                </c:pt>
                <c:pt idx="163">
                  <c:v>0.99577212988017</c:v>
                </c:pt>
                <c:pt idx="164">
                  <c:v>0.99577212988017</c:v>
                </c:pt>
                <c:pt idx="165">
                  <c:v>0.996086200231929</c:v>
                </c:pt>
                <c:pt idx="166">
                  <c:v>0.996086200231929</c:v>
                </c:pt>
                <c:pt idx="167">
                  <c:v>0.99647274835717</c:v>
                </c:pt>
                <c:pt idx="168">
                  <c:v>0.99647274835717</c:v>
                </c:pt>
                <c:pt idx="169">
                  <c:v>0.99647274835717</c:v>
                </c:pt>
                <c:pt idx="170">
                  <c:v>0.99888867413993</c:v>
                </c:pt>
                <c:pt idx="171">
                  <c:v>0.99888867413993</c:v>
                </c:pt>
                <c:pt idx="172">
                  <c:v>0.99888867413993</c:v>
                </c:pt>
                <c:pt idx="173">
                  <c:v>0.99888867413993</c:v>
                </c:pt>
                <c:pt idx="174">
                  <c:v>0.99888867413993</c:v>
                </c:pt>
                <c:pt idx="175">
                  <c:v>0.99888867413993</c:v>
                </c:pt>
                <c:pt idx="176">
                  <c:v>0.99888867413993</c:v>
                </c:pt>
                <c:pt idx="177">
                  <c:v>0.99888867413993</c:v>
                </c:pt>
                <c:pt idx="178">
                  <c:v>0.99888867413993</c:v>
                </c:pt>
                <c:pt idx="179">
                  <c:v>0.99888867413993</c:v>
                </c:pt>
                <c:pt idx="180">
                  <c:v>0.99888867413993</c:v>
                </c:pt>
                <c:pt idx="181">
                  <c:v>0.99888867413993</c:v>
                </c:pt>
                <c:pt idx="182">
                  <c:v>0.99888867413993</c:v>
                </c:pt>
                <c:pt idx="183">
                  <c:v>0.99888867413993</c:v>
                </c:pt>
                <c:pt idx="184">
                  <c:v>0.99888867413993</c:v>
                </c:pt>
                <c:pt idx="185">
                  <c:v>0.99888867413993</c:v>
                </c:pt>
                <c:pt idx="186">
                  <c:v>0.99888867413993</c:v>
                </c:pt>
                <c:pt idx="187">
                  <c:v>0.99888867413993</c:v>
                </c:pt>
                <c:pt idx="188">
                  <c:v>0.99888867413993</c:v>
                </c:pt>
                <c:pt idx="189">
                  <c:v>0.99888867413993</c:v>
                </c:pt>
                <c:pt idx="190">
                  <c:v>0.99888867413993</c:v>
                </c:pt>
                <c:pt idx="191">
                  <c:v>0.99888867413993</c:v>
                </c:pt>
                <c:pt idx="192">
                  <c:v>0.99888867413993</c:v>
                </c:pt>
                <c:pt idx="193">
                  <c:v>0.99888867413993</c:v>
                </c:pt>
                <c:pt idx="194">
                  <c:v>0.99888867413993</c:v>
                </c:pt>
                <c:pt idx="195">
                  <c:v>0.99888867413993</c:v>
                </c:pt>
                <c:pt idx="196">
                  <c:v>0.99888867413993</c:v>
                </c:pt>
                <c:pt idx="197">
                  <c:v>0.99888867413993</c:v>
                </c:pt>
                <c:pt idx="198">
                  <c:v>0.99888867413993</c:v>
                </c:pt>
                <c:pt idx="199">
                  <c:v>0.99888867413993</c:v>
                </c:pt>
                <c:pt idx="200">
                  <c:v>0.99888867413993</c:v>
                </c:pt>
                <c:pt idx="201">
                  <c:v>0.99888867413993</c:v>
                </c:pt>
                <c:pt idx="202">
                  <c:v>0.99888867413993</c:v>
                </c:pt>
                <c:pt idx="203">
                  <c:v>0.99888867413993</c:v>
                </c:pt>
                <c:pt idx="204">
                  <c:v>0.99888867413993</c:v>
                </c:pt>
                <c:pt idx="205">
                  <c:v>0.99888867413993</c:v>
                </c:pt>
                <c:pt idx="206">
                  <c:v>0.99888867413993</c:v>
                </c:pt>
                <c:pt idx="207">
                  <c:v>0.99888867413993</c:v>
                </c:pt>
                <c:pt idx="208">
                  <c:v>0.99888867413993</c:v>
                </c:pt>
                <c:pt idx="209">
                  <c:v>0.99888867413993</c:v>
                </c:pt>
                <c:pt idx="210">
                  <c:v>0.99888867413993</c:v>
                </c:pt>
                <c:pt idx="211">
                  <c:v>0.99888867413993</c:v>
                </c:pt>
                <c:pt idx="212">
                  <c:v>0.99888867413993</c:v>
                </c:pt>
                <c:pt idx="213">
                  <c:v>0.99888867413993</c:v>
                </c:pt>
                <c:pt idx="214">
                  <c:v>0.99888867413993</c:v>
                </c:pt>
                <c:pt idx="215">
                  <c:v>0.99888867413993</c:v>
                </c:pt>
                <c:pt idx="216">
                  <c:v>0.99888867413993</c:v>
                </c:pt>
                <c:pt idx="217">
                  <c:v>0.99888867413993</c:v>
                </c:pt>
                <c:pt idx="218">
                  <c:v>0.99888867413993</c:v>
                </c:pt>
                <c:pt idx="219">
                  <c:v>0.99888867413993</c:v>
                </c:pt>
                <c:pt idx="220">
                  <c:v>0.99888867413993</c:v>
                </c:pt>
                <c:pt idx="221">
                  <c:v>0.99888867413993</c:v>
                </c:pt>
                <c:pt idx="222">
                  <c:v>0.99888867413993</c:v>
                </c:pt>
                <c:pt idx="223">
                  <c:v>0.99888867413993</c:v>
                </c:pt>
                <c:pt idx="224">
                  <c:v>0.99888867413993</c:v>
                </c:pt>
                <c:pt idx="225">
                  <c:v>0.99888867413993</c:v>
                </c:pt>
                <c:pt idx="226">
                  <c:v>0.99888867413993</c:v>
                </c:pt>
                <c:pt idx="227">
                  <c:v>0.99888867413993</c:v>
                </c:pt>
                <c:pt idx="228">
                  <c:v>0.99888867413993</c:v>
                </c:pt>
                <c:pt idx="229">
                  <c:v>0.99888867413993</c:v>
                </c:pt>
                <c:pt idx="230">
                  <c:v>0.99888867413993</c:v>
                </c:pt>
                <c:pt idx="231">
                  <c:v>0.99888867413993</c:v>
                </c:pt>
                <c:pt idx="232">
                  <c:v>0.999009470429068</c:v>
                </c:pt>
                <c:pt idx="233">
                  <c:v>0.999033629686896</c:v>
                </c:pt>
                <c:pt idx="234">
                  <c:v>0.999033629686896</c:v>
                </c:pt>
                <c:pt idx="235">
                  <c:v>0.999516814843448</c:v>
                </c:pt>
                <c:pt idx="236">
                  <c:v>0.999516814843448</c:v>
                </c:pt>
                <c:pt idx="237">
                  <c:v>0.999613451874758</c:v>
                </c:pt>
                <c:pt idx="238">
                  <c:v>0.999613451874758</c:v>
                </c:pt>
                <c:pt idx="239">
                  <c:v>0.999613451874758</c:v>
                </c:pt>
                <c:pt idx="240">
                  <c:v>0.999613451874758</c:v>
                </c:pt>
                <c:pt idx="241">
                  <c:v>0.999613451874758</c:v>
                </c:pt>
                <c:pt idx="242">
                  <c:v>0.999613451874758</c:v>
                </c:pt>
                <c:pt idx="243">
                  <c:v>0.999613451874758</c:v>
                </c:pt>
                <c:pt idx="244">
                  <c:v>0.999613451874758</c:v>
                </c:pt>
                <c:pt idx="245">
                  <c:v>0.999613451874758</c:v>
                </c:pt>
                <c:pt idx="246">
                  <c:v>0.999613451874758</c:v>
                </c:pt>
                <c:pt idx="247">
                  <c:v>0.999613451874758</c:v>
                </c:pt>
                <c:pt idx="248">
                  <c:v>0.999613451874758</c:v>
                </c:pt>
                <c:pt idx="249">
                  <c:v>0.999613451874758</c:v>
                </c:pt>
                <c:pt idx="250">
                  <c:v>0.999613451874758</c:v>
                </c:pt>
                <c:pt idx="251">
                  <c:v>0.999613451874758</c:v>
                </c:pt>
                <c:pt idx="252">
                  <c:v>0.999613451874758</c:v>
                </c:pt>
                <c:pt idx="253">
                  <c:v>1.0</c:v>
                </c:pt>
                <c:pt idx="254">
                  <c:v>0.999613451874758</c:v>
                </c:pt>
                <c:pt idx="255">
                  <c:v>0.999613451874758</c:v>
                </c:pt>
                <c:pt idx="256">
                  <c:v>1.0</c:v>
                </c:pt>
              </c:numCache>
            </c:numRef>
          </c:val>
          <c:smooth val="0"/>
        </c:ser>
        <c:ser>
          <c:idx val="2"/>
          <c:order val="1"/>
          <c:spPr>
            <a:ln w="6350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Sheet1!$AN$2:$AN$415</c:f>
              <c:numCache>
                <c:formatCode>General</c:formatCode>
                <c:ptCount val="41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</c:numCache>
            </c:numRef>
          </c:cat>
          <c:val>
            <c:numRef>
              <c:f>Sheet1!$AP$2:$AP$415</c:f>
              <c:numCache>
                <c:formatCode>General</c:formatCode>
                <c:ptCount val="414"/>
                <c:pt idx="0">
                  <c:v>0.0</c:v>
                </c:pt>
                <c:pt idx="1">
                  <c:v>0.571566589571683</c:v>
                </c:pt>
                <c:pt idx="2">
                  <c:v>0.652369938811956</c:v>
                </c:pt>
                <c:pt idx="3">
                  <c:v>0.660713762918289</c:v>
                </c:pt>
                <c:pt idx="4">
                  <c:v>0.664109845712445</c:v>
                </c:pt>
                <c:pt idx="5">
                  <c:v>0.871768597944784</c:v>
                </c:pt>
                <c:pt idx="6">
                  <c:v>0.878882805867026</c:v>
                </c:pt>
                <c:pt idx="7">
                  <c:v>0.879614720262318</c:v>
                </c:pt>
                <c:pt idx="8">
                  <c:v>0.879731826565565</c:v>
                </c:pt>
                <c:pt idx="9">
                  <c:v>0.879731826565565</c:v>
                </c:pt>
                <c:pt idx="10">
                  <c:v>0.916795971543168</c:v>
                </c:pt>
                <c:pt idx="11">
                  <c:v>0.91682524811898</c:v>
                </c:pt>
                <c:pt idx="12">
                  <c:v>0.936001405275639</c:v>
                </c:pt>
                <c:pt idx="13">
                  <c:v>0.936264894457944</c:v>
                </c:pt>
                <c:pt idx="14">
                  <c:v>0.936264894457944</c:v>
                </c:pt>
                <c:pt idx="15">
                  <c:v>0.937699446672717</c:v>
                </c:pt>
                <c:pt idx="16">
                  <c:v>0.937699446672717</c:v>
                </c:pt>
                <c:pt idx="17">
                  <c:v>0.937962935855022</c:v>
                </c:pt>
                <c:pt idx="18">
                  <c:v>0.937992212430834</c:v>
                </c:pt>
                <c:pt idx="19">
                  <c:v>0.937992212430834</c:v>
                </c:pt>
                <c:pt idx="20">
                  <c:v>0.940627104253887</c:v>
                </c:pt>
                <c:pt idx="21">
                  <c:v>0.940627104253887</c:v>
                </c:pt>
                <c:pt idx="22">
                  <c:v>0.999560851362825</c:v>
                </c:pt>
                <c:pt idx="23">
                  <c:v>0.999560851362825</c:v>
                </c:pt>
                <c:pt idx="24">
                  <c:v>0.999560851362825</c:v>
                </c:pt>
                <c:pt idx="25">
                  <c:v>0.999560851362825</c:v>
                </c:pt>
                <c:pt idx="26">
                  <c:v>0.999560851362825</c:v>
                </c:pt>
                <c:pt idx="27">
                  <c:v>0.999707234241883</c:v>
                </c:pt>
                <c:pt idx="28">
                  <c:v>0.999736510817695</c:v>
                </c:pt>
                <c:pt idx="29">
                  <c:v>0.999853617120942</c:v>
                </c:pt>
                <c:pt idx="30">
                  <c:v>0.999853617120942</c:v>
                </c:pt>
                <c:pt idx="31">
                  <c:v>0.999853617120942</c:v>
                </c:pt>
                <c:pt idx="32">
                  <c:v>0.999853617120942</c:v>
                </c:pt>
                <c:pt idx="33">
                  <c:v>0.999853617120942</c:v>
                </c:pt>
                <c:pt idx="34">
                  <c:v>0.999853617120942</c:v>
                </c:pt>
                <c:pt idx="35">
                  <c:v>0.999853617120942</c:v>
                </c:pt>
                <c:pt idx="36">
                  <c:v>0.999853617120942</c:v>
                </c:pt>
                <c:pt idx="37">
                  <c:v>0.999912170272565</c:v>
                </c:pt>
                <c:pt idx="38">
                  <c:v>0.999912170272565</c:v>
                </c:pt>
                <c:pt idx="39">
                  <c:v>0.999912170272565</c:v>
                </c:pt>
                <c:pt idx="40">
                  <c:v>0.999912170272565</c:v>
                </c:pt>
                <c:pt idx="41">
                  <c:v>0.999912170272565</c:v>
                </c:pt>
                <c:pt idx="42">
                  <c:v>0.999912170272565</c:v>
                </c:pt>
                <c:pt idx="43">
                  <c:v>0.999912170272565</c:v>
                </c:pt>
                <c:pt idx="44">
                  <c:v>0.999912170272565</c:v>
                </c:pt>
                <c:pt idx="45">
                  <c:v>0.999912170272565</c:v>
                </c:pt>
                <c:pt idx="46">
                  <c:v>0.999912170272565</c:v>
                </c:pt>
                <c:pt idx="47">
                  <c:v>0.999912170272565</c:v>
                </c:pt>
                <c:pt idx="48">
                  <c:v>0.999912170272565</c:v>
                </c:pt>
                <c:pt idx="49">
                  <c:v>0.999912170272565</c:v>
                </c:pt>
                <c:pt idx="50">
                  <c:v>0.999912170272565</c:v>
                </c:pt>
                <c:pt idx="51">
                  <c:v>0.999912170272565</c:v>
                </c:pt>
                <c:pt idx="52">
                  <c:v>0.999912170272565</c:v>
                </c:pt>
                <c:pt idx="53">
                  <c:v>0.999912170272565</c:v>
                </c:pt>
                <c:pt idx="54">
                  <c:v>0.999912170272565</c:v>
                </c:pt>
                <c:pt idx="55">
                  <c:v>0.999912170272565</c:v>
                </c:pt>
                <c:pt idx="56">
                  <c:v>0.999912170272565</c:v>
                </c:pt>
                <c:pt idx="57">
                  <c:v>0.999912170272565</c:v>
                </c:pt>
                <c:pt idx="58">
                  <c:v>0.999912170272565</c:v>
                </c:pt>
                <c:pt idx="59">
                  <c:v>0.999912170272565</c:v>
                </c:pt>
                <c:pt idx="60">
                  <c:v>1.0</c:v>
                </c:pt>
              </c:numCache>
            </c:numRef>
          </c:val>
          <c:smooth val="0"/>
        </c:ser>
        <c:ser>
          <c:idx val="0"/>
          <c:order val="2"/>
          <c:spPr>
            <a:ln w="22225"/>
          </c:spPr>
          <c:cat>
            <c:numRef>
              <c:f>Sheet1!$AN$2:$AN$415</c:f>
              <c:numCache>
                <c:formatCode>General</c:formatCode>
                <c:ptCount val="414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</c:numCache>
            </c:numRef>
          </c:cat>
          <c:val>
            <c:numRef>
              <c:f>Sheet1!$AQ$2:$AQ$415</c:f>
              <c:numCache>
                <c:formatCode>General</c:formatCode>
                <c:ptCount val="414"/>
                <c:pt idx="0">
                  <c:v>0.0</c:v>
                </c:pt>
                <c:pt idx="1">
                  <c:v>0.308918079182945</c:v>
                </c:pt>
                <c:pt idx="2">
                  <c:v>0.392500076906512</c:v>
                </c:pt>
                <c:pt idx="3">
                  <c:v>0.396622265973483</c:v>
                </c:pt>
                <c:pt idx="4">
                  <c:v>0.403974528563079</c:v>
                </c:pt>
                <c:pt idx="5">
                  <c:v>0.409296459224167</c:v>
                </c:pt>
                <c:pt idx="6">
                  <c:v>0.422032177684806</c:v>
                </c:pt>
                <c:pt idx="7">
                  <c:v>0.422955055834128</c:v>
                </c:pt>
                <c:pt idx="8">
                  <c:v>0.422955055834128</c:v>
                </c:pt>
                <c:pt idx="9">
                  <c:v>0.422955055834128</c:v>
                </c:pt>
                <c:pt idx="10">
                  <c:v>0.427754022210601</c:v>
                </c:pt>
                <c:pt idx="11">
                  <c:v>0.431660873042729</c:v>
                </c:pt>
                <c:pt idx="12">
                  <c:v>0.431814686067616</c:v>
                </c:pt>
                <c:pt idx="13">
                  <c:v>0.433475866736395</c:v>
                </c:pt>
                <c:pt idx="14">
                  <c:v>0.437967207063094</c:v>
                </c:pt>
                <c:pt idx="15">
                  <c:v>0.438397883532778</c:v>
                </c:pt>
                <c:pt idx="16">
                  <c:v>0.438397883532778</c:v>
                </c:pt>
                <c:pt idx="17">
                  <c:v>0.440705078906082</c:v>
                </c:pt>
                <c:pt idx="18">
                  <c:v>0.441474144030517</c:v>
                </c:pt>
                <c:pt idx="19">
                  <c:v>0.442181683944997</c:v>
                </c:pt>
                <c:pt idx="20">
                  <c:v>0.442181683944997</c:v>
                </c:pt>
                <c:pt idx="21">
                  <c:v>0.442181683944997</c:v>
                </c:pt>
                <c:pt idx="22">
                  <c:v>0.442458547389793</c:v>
                </c:pt>
                <c:pt idx="23">
                  <c:v>0.445011843602916</c:v>
                </c:pt>
                <c:pt idx="24">
                  <c:v>0.450210723844095</c:v>
                </c:pt>
                <c:pt idx="25">
                  <c:v>0.459777893992063</c:v>
                </c:pt>
                <c:pt idx="26">
                  <c:v>0.461131448611068</c:v>
                </c:pt>
                <c:pt idx="27">
                  <c:v>0.465715076752699</c:v>
                </c:pt>
                <c:pt idx="28">
                  <c:v>0.47029870489433</c:v>
                </c:pt>
                <c:pt idx="29">
                  <c:v>0.477804780508814</c:v>
                </c:pt>
                <c:pt idx="30">
                  <c:v>0.479742824622389</c:v>
                </c:pt>
                <c:pt idx="31">
                  <c:v>0.480327314116959</c:v>
                </c:pt>
                <c:pt idx="32">
                  <c:v>0.480327314116959</c:v>
                </c:pt>
                <c:pt idx="33">
                  <c:v>0.48515704309841</c:v>
                </c:pt>
                <c:pt idx="34">
                  <c:v>0.48515704309841</c:v>
                </c:pt>
                <c:pt idx="35">
                  <c:v>0.485403143938229</c:v>
                </c:pt>
                <c:pt idx="36">
                  <c:v>0.485403143938229</c:v>
                </c:pt>
                <c:pt idx="37">
                  <c:v>0.486941274187098</c:v>
                </c:pt>
                <c:pt idx="38">
                  <c:v>0.487987202756329</c:v>
                </c:pt>
                <c:pt idx="39">
                  <c:v>0.490602024179408</c:v>
                </c:pt>
                <c:pt idx="40">
                  <c:v>0.491463377118774</c:v>
                </c:pt>
                <c:pt idx="41">
                  <c:v>0.491463377118774</c:v>
                </c:pt>
                <c:pt idx="42">
                  <c:v>0.491463377118774</c:v>
                </c:pt>
                <c:pt idx="43">
                  <c:v>0.491463377118774</c:v>
                </c:pt>
                <c:pt idx="44">
                  <c:v>0.491463377118774</c:v>
                </c:pt>
                <c:pt idx="45">
                  <c:v>0.491524902328729</c:v>
                </c:pt>
                <c:pt idx="46">
                  <c:v>0.492663118712893</c:v>
                </c:pt>
                <c:pt idx="47">
                  <c:v>0.492847694342757</c:v>
                </c:pt>
                <c:pt idx="48">
                  <c:v>0.493032269972621</c:v>
                </c:pt>
                <c:pt idx="49">
                  <c:v>0.495216414926016</c:v>
                </c:pt>
                <c:pt idx="50">
                  <c:v>0.501553511551358</c:v>
                </c:pt>
                <c:pt idx="51">
                  <c:v>0.50189190020611</c:v>
                </c:pt>
                <c:pt idx="52">
                  <c:v>0.502291814070816</c:v>
                </c:pt>
                <c:pt idx="53">
                  <c:v>0.505429599778509</c:v>
                </c:pt>
                <c:pt idx="54">
                  <c:v>0.505429599778509</c:v>
                </c:pt>
                <c:pt idx="55">
                  <c:v>0.505491124988464</c:v>
                </c:pt>
                <c:pt idx="56">
                  <c:v>0.506352477927831</c:v>
                </c:pt>
                <c:pt idx="57">
                  <c:v>0.506690866582582</c:v>
                </c:pt>
                <c:pt idx="58">
                  <c:v>0.506690866582582</c:v>
                </c:pt>
                <c:pt idx="59">
                  <c:v>0.513489402282585</c:v>
                </c:pt>
                <c:pt idx="60">
                  <c:v>0.513797028332359</c:v>
                </c:pt>
                <c:pt idx="61">
                  <c:v>0.513858553542314</c:v>
                </c:pt>
                <c:pt idx="62">
                  <c:v>0.514719906481681</c:v>
                </c:pt>
                <c:pt idx="63">
                  <c:v>0.515427446396161</c:v>
                </c:pt>
                <c:pt idx="64">
                  <c:v>0.558495093364506</c:v>
                </c:pt>
                <c:pt idx="65">
                  <c:v>0.55938720890885</c:v>
                </c:pt>
                <c:pt idx="66">
                  <c:v>0.561325253022426</c:v>
                </c:pt>
                <c:pt idx="67">
                  <c:v>0.564216937890301</c:v>
                </c:pt>
                <c:pt idx="68">
                  <c:v>0.564893715199803</c:v>
                </c:pt>
                <c:pt idx="69">
                  <c:v>0.573753345433291</c:v>
                </c:pt>
                <c:pt idx="70">
                  <c:v>0.574460885347771</c:v>
                </c:pt>
                <c:pt idx="71">
                  <c:v>0.574983849632387</c:v>
                </c:pt>
                <c:pt idx="72">
                  <c:v>0.575568339126957</c:v>
                </c:pt>
                <c:pt idx="73">
                  <c:v>0.575568339126957</c:v>
                </c:pt>
                <c:pt idx="74">
                  <c:v>0.575722152151844</c:v>
                </c:pt>
                <c:pt idx="75">
                  <c:v>0.575783677361799</c:v>
                </c:pt>
                <c:pt idx="76">
                  <c:v>0.576983418955917</c:v>
                </c:pt>
                <c:pt idx="77">
                  <c:v>0.577937059710216</c:v>
                </c:pt>
                <c:pt idx="78">
                  <c:v>0.579629002983973</c:v>
                </c:pt>
                <c:pt idx="79">
                  <c:v>0.580859507183068</c:v>
                </c:pt>
                <c:pt idx="80">
                  <c:v>0.581474759282616</c:v>
                </c:pt>
                <c:pt idx="81">
                  <c:v>0.585258559694835</c:v>
                </c:pt>
                <c:pt idx="82">
                  <c:v>0.585689236164519</c:v>
                </c:pt>
                <c:pt idx="83">
                  <c:v>0.587135078598456</c:v>
                </c:pt>
                <c:pt idx="84">
                  <c:v>0.587258129018365</c:v>
                </c:pt>
                <c:pt idx="85">
                  <c:v>0.58731965422832</c:v>
                </c:pt>
                <c:pt idx="86">
                  <c:v>0.587596517673117</c:v>
                </c:pt>
                <c:pt idx="87">
                  <c:v>0.589073122712031</c:v>
                </c:pt>
                <c:pt idx="88">
                  <c:v>0.589073122712031</c:v>
                </c:pt>
                <c:pt idx="89">
                  <c:v>0.590272864306149</c:v>
                </c:pt>
                <c:pt idx="90">
                  <c:v>0.594210477743255</c:v>
                </c:pt>
                <c:pt idx="91">
                  <c:v>0.599563171009321</c:v>
                </c:pt>
                <c:pt idx="92">
                  <c:v>0.601531977727874</c:v>
                </c:pt>
                <c:pt idx="93">
                  <c:v>0.601808841172671</c:v>
                </c:pt>
                <c:pt idx="94">
                  <c:v>0.601808841172671</c:v>
                </c:pt>
                <c:pt idx="95">
                  <c:v>0.601808841172671</c:v>
                </c:pt>
                <c:pt idx="96">
                  <c:v>0.605254252930138</c:v>
                </c:pt>
                <c:pt idx="97">
                  <c:v>0.605254252930138</c:v>
                </c:pt>
                <c:pt idx="98">
                  <c:v>0.605254252930138</c:v>
                </c:pt>
                <c:pt idx="99">
                  <c:v>0.605254252930138</c:v>
                </c:pt>
                <c:pt idx="100">
                  <c:v>0.605254252930138</c:v>
                </c:pt>
                <c:pt idx="101">
                  <c:v>0.605254252930138</c:v>
                </c:pt>
                <c:pt idx="102">
                  <c:v>0.605254252930138</c:v>
                </c:pt>
                <c:pt idx="103">
                  <c:v>0.605254252930138</c:v>
                </c:pt>
                <c:pt idx="104">
                  <c:v>0.605254252930138</c:v>
                </c:pt>
                <c:pt idx="105">
                  <c:v>0.605254252930138</c:v>
                </c:pt>
                <c:pt idx="106">
                  <c:v>0.605254252930138</c:v>
                </c:pt>
                <c:pt idx="107">
                  <c:v>0.605254252930138</c:v>
                </c:pt>
                <c:pt idx="108">
                  <c:v>0.605254252930138</c:v>
                </c:pt>
                <c:pt idx="109">
                  <c:v>0.605254252930138</c:v>
                </c:pt>
                <c:pt idx="110">
                  <c:v>0.605254252930138</c:v>
                </c:pt>
                <c:pt idx="111">
                  <c:v>0.605254252930138</c:v>
                </c:pt>
                <c:pt idx="112">
                  <c:v>0.605315778140093</c:v>
                </c:pt>
                <c:pt idx="113">
                  <c:v>0.605315778140093</c:v>
                </c:pt>
                <c:pt idx="114">
                  <c:v>0.605315778140093</c:v>
                </c:pt>
                <c:pt idx="115">
                  <c:v>0.605315778140093</c:v>
                </c:pt>
                <c:pt idx="116">
                  <c:v>0.605315778140093</c:v>
                </c:pt>
                <c:pt idx="117">
                  <c:v>0.605315778140093</c:v>
                </c:pt>
                <c:pt idx="118">
                  <c:v>0.605654166794844</c:v>
                </c:pt>
                <c:pt idx="119">
                  <c:v>0.605807979819731</c:v>
                </c:pt>
                <c:pt idx="120">
                  <c:v>0.605807979819731</c:v>
                </c:pt>
                <c:pt idx="121">
                  <c:v>0.605807979819731</c:v>
                </c:pt>
                <c:pt idx="122">
                  <c:v>0.605807979819731</c:v>
                </c:pt>
                <c:pt idx="123">
                  <c:v>0.607746023933307</c:v>
                </c:pt>
                <c:pt idx="124">
                  <c:v>0.607746023933307</c:v>
                </c:pt>
                <c:pt idx="125">
                  <c:v>0.607746023933307</c:v>
                </c:pt>
                <c:pt idx="126">
                  <c:v>0.607746023933307</c:v>
                </c:pt>
                <c:pt idx="127">
                  <c:v>0.607746023933307</c:v>
                </c:pt>
                <c:pt idx="128">
                  <c:v>0.608453563847787</c:v>
                </c:pt>
                <c:pt idx="129">
                  <c:v>0.609222628972221</c:v>
                </c:pt>
                <c:pt idx="130">
                  <c:v>0.609222628972221</c:v>
                </c:pt>
                <c:pt idx="131">
                  <c:v>0.611775925185345</c:v>
                </c:pt>
                <c:pt idx="132">
                  <c:v>0.613252530224259</c:v>
                </c:pt>
                <c:pt idx="133">
                  <c:v>0.613252530224259</c:v>
                </c:pt>
                <c:pt idx="134">
                  <c:v>0.613252530224259</c:v>
                </c:pt>
                <c:pt idx="135">
                  <c:v>0.613621681483988</c:v>
                </c:pt>
                <c:pt idx="136">
                  <c:v>0.613621681483988</c:v>
                </c:pt>
                <c:pt idx="137">
                  <c:v>0.613683206693943</c:v>
                </c:pt>
                <c:pt idx="138">
                  <c:v>0.613683206693943</c:v>
                </c:pt>
                <c:pt idx="139">
                  <c:v>0.613683206693943</c:v>
                </c:pt>
                <c:pt idx="140">
                  <c:v>0.613683206693943</c:v>
                </c:pt>
                <c:pt idx="141">
                  <c:v>0.613683206693943</c:v>
                </c:pt>
                <c:pt idx="142">
                  <c:v>0.613683206693943</c:v>
                </c:pt>
                <c:pt idx="143">
                  <c:v>0.61371396929892</c:v>
                </c:pt>
                <c:pt idx="144">
                  <c:v>0.61371396929892</c:v>
                </c:pt>
                <c:pt idx="145">
                  <c:v>0.617190143661365</c:v>
                </c:pt>
                <c:pt idx="146">
                  <c:v>0.643461408312056</c:v>
                </c:pt>
                <c:pt idx="147">
                  <c:v>0.655735687698034</c:v>
                </c:pt>
                <c:pt idx="148">
                  <c:v>0.658196696096225</c:v>
                </c:pt>
                <c:pt idx="149">
                  <c:v>0.661119143569078</c:v>
                </c:pt>
                <c:pt idx="150">
                  <c:v>0.661180668779032</c:v>
                </c:pt>
                <c:pt idx="151">
                  <c:v>0.661334481803919</c:v>
                </c:pt>
                <c:pt idx="152">
                  <c:v>0.663118712892608</c:v>
                </c:pt>
                <c:pt idx="153">
                  <c:v>0.663518626757314</c:v>
                </c:pt>
                <c:pt idx="154">
                  <c:v>0.663610914572246</c:v>
                </c:pt>
                <c:pt idx="155">
                  <c:v>0.664164641461839</c:v>
                </c:pt>
                <c:pt idx="156">
                  <c:v>0.667856154059126</c:v>
                </c:pt>
                <c:pt idx="157">
                  <c:v>0.673670286399853</c:v>
                </c:pt>
                <c:pt idx="158">
                  <c:v>0.674377826314332</c:v>
                </c:pt>
                <c:pt idx="159">
                  <c:v>0.709108807333805</c:v>
                </c:pt>
                <c:pt idx="160">
                  <c:v>0.731288645522503</c:v>
                </c:pt>
                <c:pt idx="161">
                  <c:v>0.740455901805765</c:v>
                </c:pt>
                <c:pt idx="162">
                  <c:v>0.753868397575907</c:v>
                </c:pt>
                <c:pt idx="163">
                  <c:v>0.762328113944689</c:v>
                </c:pt>
                <c:pt idx="164">
                  <c:v>0.783738887008952</c:v>
                </c:pt>
                <c:pt idx="165">
                  <c:v>0.797459008828868</c:v>
                </c:pt>
                <c:pt idx="166">
                  <c:v>0.82536069154336</c:v>
                </c:pt>
                <c:pt idx="167">
                  <c:v>0.83843479865875</c:v>
                </c:pt>
                <c:pt idx="168">
                  <c:v>0.845417909988618</c:v>
                </c:pt>
                <c:pt idx="169">
                  <c:v>0.876703479250623</c:v>
                </c:pt>
                <c:pt idx="170">
                  <c:v>0.890269788045652</c:v>
                </c:pt>
                <c:pt idx="171">
                  <c:v>0.890300550650629</c:v>
                </c:pt>
                <c:pt idx="172">
                  <c:v>0.890454363675516</c:v>
                </c:pt>
                <c:pt idx="173">
                  <c:v>0.890485126280494</c:v>
                </c:pt>
                <c:pt idx="174">
                  <c:v>0.892423170394069</c:v>
                </c:pt>
                <c:pt idx="175">
                  <c:v>0.893653674593165</c:v>
                </c:pt>
                <c:pt idx="176">
                  <c:v>0.910849970775525</c:v>
                </c:pt>
                <c:pt idx="177">
                  <c:v>0.931368628295444</c:v>
                </c:pt>
                <c:pt idx="178">
                  <c:v>0.956071000092288</c:v>
                </c:pt>
                <c:pt idx="179">
                  <c:v>0.95816285723075</c:v>
                </c:pt>
                <c:pt idx="180">
                  <c:v>0.958378195465592</c:v>
                </c:pt>
                <c:pt idx="181">
                  <c:v>0.958931922355185</c:v>
                </c:pt>
                <c:pt idx="182">
                  <c:v>0.958931922355185</c:v>
                </c:pt>
                <c:pt idx="183">
                  <c:v>0.961054542098625</c:v>
                </c:pt>
                <c:pt idx="184">
                  <c:v>0.961054542098625</c:v>
                </c:pt>
                <c:pt idx="185">
                  <c:v>0.968314516873289</c:v>
                </c:pt>
                <c:pt idx="186">
                  <c:v>0.968468329898176</c:v>
                </c:pt>
                <c:pt idx="187">
                  <c:v>0.968775955947949</c:v>
                </c:pt>
                <c:pt idx="188">
                  <c:v>0.971759928630756</c:v>
                </c:pt>
                <c:pt idx="189">
                  <c:v>0.972006029470576</c:v>
                </c:pt>
                <c:pt idx="190">
                  <c:v>0.97206755468053</c:v>
                </c:pt>
                <c:pt idx="191">
                  <c:v>0.974343987448857</c:v>
                </c:pt>
                <c:pt idx="192">
                  <c:v>0.974436275263789</c:v>
                </c:pt>
                <c:pt idx="193">
                  <c:v>0.974528563078721</c:v>
                </c:pt>
                <c:pt idx="194">
                  <c:v>0.974528563078721</c:v>
                </c:pt>
                <c:pt idx="195">
                  <c:v>0.975020764758359</c:v>
                </c:pt>
                <c:pt idx="196">
                  <c:v>0.975205340388224</c:v>
                </c:pt>
                <c:pt idx="197">
                  <c:v>0.97548220383302</c:v>
                </c:pt>
                <c:pt idx="198">
                  <c:v>0.978066262651121</c:v>
                </c:pt>
                <c:pt idx="199">
                  <c:v>0.978066262651121</c:v>
                </c:pt>
                <c:pt idx="200">
                  <c:v>0.979081428615375</c:v>
                </c:pt>
                <c:pt idx="201">
                  <c:v>0.979665918109945</c:v>
                </c:pt>
                <c:pt idx="202">
                  <c:v>0.980065831974652</c:v>
                </c:pt>
                <c:pt idx="203">
                  <c:v>0.981603962223521</c:v>
                </c:pt>
                <c:pt idx="204">
                  <c:v>0.984188021041622</c:v>
                </c:pt>
                <c:pt idx="205">
                  <c:v>0.984218783646599</c:v>
                </c:pt>
                <c:pt idx="206">
                  <c:v>0.984218783646599</c:v>
                </c:pt>
                <c:pt idx="207">
                  <c:v>0.984218783646599</c:v>
                </c:pt>
                <c:pt idx="208">
                  <c:v>0.984218783646599</c:v>
                </c:pt>
                <c:pt idx="209">
                  <c:v>0.984587934906328</c:v>
                </c:pt>
                <c:pt idx="210">
                  <c:v>0.985357000030762</c:v>
                </c:pt>
                <c:pt idx="211">
                  <c:v>0.985357000030762</c:v>
                </c:pt>
                <c:pt idx="212">
                  <c:v>0.98538776263574</c:v>
                </c:pt>
                <c:pt idx="213">
                  <c:v>0.9893869012828</c:v>
                </c:pt>
                <c:pt idx="214">
                  <c:v>0.991909434890946</c:v>
                </c:pt>
                <c:pt idx="215">
                  <c:v>0.995354846648414</c:v>
                </c:pt>
                <c:pt idx="216">
                  <c:v>0.995477897068324</c:v>
                </c:pt>
                <c:pt idx="217">
                  <c:v>0.995477897068324</c:v>
                </c:pt>
                <c:pt idx="218">
                  <c:v>0.995723997908143</c:v>
                </c:pt>
                <c:pt idx="219">
                  <c:v>0.995723997908143</c:v>
                </c:pt>
                <c:pt idx="220">
                  <c:v>0.995723997908143</c:v>
                </c:pt>
                <c:pt idx="221">
                  <c:v>0.995723997908143</c:v>
                </c:pt>
                <c:pt idx="222">
                  <c:v>0.995723997908143</c:v>
                </c:pt>
                <c:pt idx="223">
                  <c:v>0.995723997908143</c:v>
                </c:pt>
                <c:pt idx="224">
                  <c:v>0.995723997908143</c:v>
                </c:pt>
                <c:pt idx="225">
                  <c:v>0.995723997908143</c:v>
                </c:pt>
                <c:pt idx="226">
                  <c:v>0.995816285723075</c:v>
                </c:pt>
                <c:pt idx="227">
                  <c:v>0.995816285723075</c:v>
                </c:pt>
                <c:pt idx="228">
                  <c:v>0.995816285723075</c:v>
                </c:pt>
                <c:pt idx="229">
                  <c:v>0.995816285723075</c:v>
                </c:pt>
                <c:pt idx="230">
                  <c:v>0.995816285723075</c:v>
                </c:pt>
                <c:pt idx="231">
                  <c:v>0.995816285723075</c:v>
                </c:pt>
                <c:pt idx="232">
                  <c:v>0.995816285723075</c:v>
                </c:pt>
                <c:pt idx="233">
                  <c:v>0.995816285723075</c:v>
                </c:pt>
                <c:pt idx="234">
                  <c:v>0.995816285723075</c:v>
                </c:pt>
                <c:pt idx="235">
                  <c:v>0.995816285723075</c:v>
                </c:pt>
                <c:pt idx="236">
                  <c:v>0.995816285723075</c:v>
                </c:pt>
                <c:pt idx="237">
                  <c:v>0.995816285723075</c:v>
                </c:pt>
                <c:pt idx="238">
                  <c:v>0.995816285723075</c:v>
                </c:pt>
                <c:pt idx="239">
                  <c:v>0.995816285723075</c:v>
                </c:pt>
                <c:pt idx="240">
                  <c:v>0.995816285723075</c:v>
                </c:pt>
                <c:pt idx="241">
                  <c:v>0.996216199587781</c:v>
                </c:pt>
                <c:pt idx="242">
                  <c:v>0.996216199587781</c:v>
                </c:pt>
                <c:pt idx="243">
                  <c:v>0.996216199587781</c:v>
                </c:pt>
                <c:pt idx="244">
                  <c:v>0.996216199587781</c:v>
                </c:pt>
                <c:pt idx="245">
                  <c:v>0.996216199587781</c:v>
                </c:pt>
                <c:pt idx="246">
                  <c:v>0.996216199587781</c:v>
                </c:pt>
                <c:pt idx="247">
                  <c:v>0.996216199587781</c:v>
                </c:pt>
                <c:pt idx="248">
                  <c:v>0.996216199587781</c:v>
                </c:pt>
                <c:pt idx="249">
                  <c:v>0.996216199587781</c:v>
                </c:pt>
                <c:pt idx="250">
                  <c:v>0.996216199587781</c:v>
                </c:pt>
                <c:pt idx="251">
                  <c:v>0.996216199587781</c:v>
                </c:pt>
                <c:pt idx="252">
                  <c:v>0.996216199587781</c:v>
                </c:pt>
                <c:pt idx="253">
                  <c:v>0.996216199587781</c:v>
                </c:pt>
                <c:pt idx="254">
                  <c:v>0.996216199587781</c:v>
                </c:pt>
                <c:pt idx="255">
                  <c:v>0.996216199587781</c:v>
                </c:pt>
                <c:pt idx="256">
                  <c:v>0.996216199587781</c:v>
                </c:pt>
                <c:pt idx="257">
                  <c:v>0.996216199587781</c:v>
                </c:pt>
                <c:pt idx="258">
                  <c:v>0.996216199587781</c:v>
                </c:pt>
                <c:pt idx="259">
                  <c:v>0.996216199587781</c:v>
                </c:pt>
                <c:pt idx="260">
                  <c:v>0.996216199587781</c:v>
                </c:pt>
                <c:pt idx="261">
                  <c:v>0.996216199587781</c:v>
                </c:pt>
                <c:pt idx="262">
                  <c:v>0.996216199587781</c:v>
                </c:pt>
                <c:pt idx="263">
                  <c:v>0.996216199587781</c:v>
                </c:pt>
                <c:pt idx="264">
                  <c:v>0.996216199587781</c:v>
                </c:pt>
                <c:pt idx="265">
                  <c:v>0.996216199587781</c:v>
                </c:pt>
                <c:pt idx="266">
                  <c:v>0.996216199587781</c:v>
                </c:pt>
                <c:pt idx="267">
                  <c:v>0.996216199587781</c:v>
                </c:pt>
                <c:pt idx="268">
                  <c:v>0.996216199587781</c:v>
                </c:pt>
                <c:pt idx="269">
                  <c:v>0.996216199587781</c:v>
                </c:pt>
                <c:pt idx="270">
                  <c:v>0.996216199587781</c:v>
                </c:pt>
                <c:pt idx="271">
                  <c:v>0.996216199587781</c:v>
                </c:pt>
                <c:pt idx="272">
                  <c:v>0.996216199587781</c:v>
                </c:pt>
                <c:pt idx="273">
                  <c:v>0.996216199587781</c:v>
                </c:pt>
                <c:pt idx="274">
                  <c:v>0.996216199587781</c:v>
                </c:pt>
                <c:pt idx="275">
                  <c:v>0.996216199587781</c:v>
                </c:pt>
                <c:pt idx="276">
                  <c:v>0.996216199587781</c:v>
                </c:pt>
                <c:pt idx="277">
                  <c:v>0.996216199587781</c:v>
                </c:pt>
                <c:pt idx="278">
                  <c:v>0.996216199587781</c:v>
                </c:pt>
                <c:pt idx="279">
                  <c:v>0.996216199587781</c:v>
                </c:pt>
                <c:pt idx="280">
                  <c:v>0.996216199587781</c:v>
                </c:pt>
                <c:pt idx="281">
                  <c:v>0.996616113452487</c:v>
                </c:pt>
                <c:pt idx="282">
                  <c:v>0.996616113452487</c:v>
                </c:pt>
                <c:pt idx="283">
                  <c:v>0.996616113452487</c:v>
                </c:pt>
                <c:pt idx="284">
                  <c:v>0.996616113452487</c:v>
                </c:pt>
                <c:pt idx="285">
                  <c:v>0.996616113452487</c:v>
                </c:pt>
                <c:pt idx="286">
                  <c:v>0.996616113452487</c:v>
                </c:pt>
                <c:pt idx="287">
                  <c:v>0.996616113452487</c:v>
                </c:pt>
                <c:pt idx="288">
                  <c:v>0.996616113452487</c:v>
                </c:pt>
                <c:pt idx="289">
                  <c:v>0.996616113452487</c:v>
                </c:pt>
                <c:pt idx="290">
                  <c:v>0.996616113452487</c:v>
                </c:pt>
                <c:pt idx="291">
                  <c:v>0.996616113452487</c:v>
                </c:pt>
                <c:pt idx="292">
                  <c:v>0.996616113452487</c:v>
                </c:pt>
                <c:pt idx="293">
                  <c:v>0.996616113452487</c:v>
                </c:pt>
                <c:pt idx="294">
                  <c:v>0.996616113452487</c:v>
                </c:pt>
                <c:pt idx="295">
                  <c:v>0.996616113452487</c:v>
                </c:pt>
                <c:pt idx="296">
                  <c:v>0.996616113452487</c:v>
                </c:pt>
                <c:pt idx="297">
                  <c:v>0.996616113452487</c:v>
                </c:pt>
                <c:pt idx="298">
                  <c:v>0.996616113452487</c:v>
                </c:pt>
                <c:pt idx="299">
                  <c:v>0.996677638662442</c:v>
                </c:pt>
                <c:pt idx="300">
                  <c:v>0.996677638662442</c:v>
                </c:pt>
                <c:pt idx="301">
                  <c:v>0.996677638662442</c:v>
                </c:pt>
                <c:pt idx="302">
                  <c:v>0.996677638662442</c:v>
                </c:pt>
                <c:pt idx="303">
                  <c:v>0.996677638662442</c:v>
                </c:pt>
                <c:pt idx="304">
                  <c:v>0.996677638662442</c:v>
                </c:pt>
                <c:pt idx="305">
                  <c:v>0.996677638662442</c:v>
                </c:pt>
                <c:pt idx="306">
                  <c:v>0.996677638662442</c:v>
                </c:pt>
                <c:pt idx="307">
                  <c:v>0.996677638662442</c:v>
                </c:pt>
                <c:pt idx="308">
                  <c:v>0.996677638662442</c:v>
                </c:pt>
                <c:pt idx="309">
                  <c:v>0.996677638662442</c:v>
                </c:pt>
                <c:pt idx="310">
                  <c:v>0.996677638662442</c:v>
                </c:pt>
                <c:pt idx="311">
                  <c:v>0.996677638662442</c:v>
                </c:pt>
                <c:pt idx="312">
                  <c:v>0.996677638662442</c:v>
                </c:pt>
                <c:pt idx="313">
                  <c:v>0.996677638662442</c:v>
                </c:pt>
                <c:pt idx="314">
                  <c:v>0.996677638662442</c:v>
                </c:pt>
                <c:pt idx="315">
                  <c:v>0.996677638662442</c:v>
                </c:pt>
                <c:pt idx="316">
                  <c:v>0.996677638662442</c:v>
                </c:pt>
                <c:pt idx="317">
                  <c:v>0.996677638662442</c:v>
                </c:pt>
                <c:pt idx="318">
                  <c:v>0.996677638662442</c:v>
                </c:pt>
                <c:pt idx="319">
                  <c:v>0.996677638662442</c:v>
                </c:pt>
                <c:pt idx="320">
                  <c:v>0.996677638662442</c:v>
                </c:pt>
                <c:pt idx="321">
                  <c:v>0.996677638662442</c:v>
                </c:pt>
                <c:pt idx="322">
                  <c:v>0.996677638662442</c:v>
                </c:pt>
                <c:pt idx="323">
                  <c:v>0.996677638662442</c:v>
                </c:pt>
                <c:pt idx="324">
                  <c:v>0.996677638662442</c:v>
                </c:pt>
                <c:pt idx="325">
                  <c:v>0.996677638662442</c:v>
                </c:pt>
                <c:pt idx="326">
                  <c:v>0.996708401267419</c:v>
                </c:pt>
                <c:pt idx="327">
                  <c:v>0.996954502107238</c:v>
                </c:pt>
                <c:pt idx="328">
                  <c:v>0.996954502107238</c:v>
                </c:pt>
                <c:pt idx="329">
                  <c:v>0.996954502107238</c:v>
                </c:pt>
                <c:pt idx="330">
                  <c:v>0.996954502107238</c:v>
                </c:pt>
                <c:pt idx="331">
                  <c:v>0.996985264712216</c:v>
                </c:pt>
                <c:pt idx="332">
                  <c:v>0.996985264712216</c:v>
                </c:pt>
                <c:pt idx="333">
                  <c:v>0.996985264712216</c:v>
                </c:pt>
                <c:pt idx="334">
                  <c:v>0.996985264712216</c:v>
                </c:pt>
                <c:pt idx="335">
                  <c:v>0.996985264712216</c:v>
                </c:pt>
                <c:pt idx="336">
                  <c:v>0.998338819331221</c:v>
                </c:pt>
                <c:pt idx="337">
                  <c:v>0.999077121850678</c:v>
                </c:pt>
                <c:pt idx="338">
                  <c:v>0.999077121850678</c:v>
                </c:pt>
                <c:pt idx="339">
                  <c:v>0.999077121850678</c:v>
                </c:pt>
                <c:pt idx="340">
                  <c:v>0.999077121850678</c:v>
                </c:pt>
                <c:pt idx="341">
                  <c:v>0.999077121850678</c:v>
                </c:pt>
                <c:pt idx="342">
                  <c:v>0.999077121850678</c:v>
                </c:pt>
                <c:pt idx="343">
                  <c:v>0.999077121850678</c:v>
                </c:pt>
                <c:pt idx="344">
                  <c:v>0.999077121850678</c:v>
                </c:pt>
                <c:pt idx="345">
                  <c:v>0.999077121850678</c:v>
                </c:pt>
                <c:pt idx="346">
                  <c:v>0.999077121850678</c:v>
                </c:pt>
                <c:pt idx="347">
                  <c:v>0.999077121850678</c:v>
                </c:pt>
                <c:pt idx="348">
                  <c:v>0.999077121850678</c:v>
                </c:pt>
                <c:pt idx="349">
                  <c:v>0.999077121850678</c:v>
                </c:pt>
                <c:pt idx="350">
                  <c:v>0.999077121850678</c:v>
                </c:pt>
                <c:pt idx="351">
                  <c:v>0.999077121850678</c:v>
                </c:pt>
                <c:pt idx="352">
                  <c:v>0.999077121850678</c:v>
                </c:pt>
                <c:pt idx="353">
                  <c:v>0.999077121850678</c:v>
                </c:pt>
                <c:pt idx="354">
                  <c:v>0.999077121850678</c:v>
                </c:pt>
                <c:pt idx="355">
                  <c:v>0.999077121850678</c:v>
                </c:pt>
                <c:pt idx="356">
                  <c:v>0.999077121850678</c:v>
                </c:pt>
                <c:pt idx="357">
                  <c:v>0.999077121850678</c:v>
                </c:pt>
                <c:pt idx="358">
                  <c:v>0.999077121850678</c:v>
                </c:pt>
                <c:pt idx="359">
                  <c:v>0.999077121850678</c:v>
                </c:pt>
                <c:pt idx="360">
                  <c:v>0.999077121850678</c:v>
                </c:pt>
                <c:pt idx="361">
                  <c:v>0.999077121850678</c:v>
                </c:pt>
                <c:pt idx="362">
                  <c:v>0.999077121850678</c:v>
                </c:pt>
                <c:pt idx="363">
                  <c:v>0.999077121850678</c:v>
                </c:pt>
                <c:pt idx="364">
                  <c:v>0.999077121850678</c:v>
                </c:pt>
                <c:pt idx="365">
                  <c:v>0.999077121850678</c:v>
                </c:pt>
                <c:pt idx="366">
                  <c:v>0.999077121850678</c:v>
                </c:pt>
                <c:pt idx="367">
                  <c:v>0.999077121850678</c:v>
                </c:pt>
                <c:pt idx="368">
                  <c:v>0.999077121850678</c:v>
                </c:pt>
                <c:pt idx="369">
                  <c:v>0.999077121850678</c:v>
                </c:pt>
                <c:pt idx="370">
                  <c:v>0.999077121850678</c:v>
                </c:pt>
                <c:pt idx="371">
                  <c:v>0.999077121850678</c:v>
                </c:pt>
                <c:pt idx="372">
                  <c:v>0.999077121850678</c:v>
                </c:pt>
                <c:pt idx="373">
                  <c:v>0.999077121850678</c:v>
                </c:pt>
                <c:pt idx="374">
                  <c:v>0.999077121850678</c:v>
                </c:pt>
                <c:pt idx="375">
                  <c:v>0.999077121850678</c:v>
                </c:pt>
                <c:pt idx="376">
                  <c:v>0.999077121850678</c:v>
                </c:pt>
                <c:pt idx="377">
                  <c:v>0.999077121850678</c:v>
                </c:pt>
                <c:pt idx="378">
                  <c:v>0.999077121850678</c:v>
                </c:pt>
                <c:pt idx="379">
                  <c:v>0.999077121850678</c:v>
                </c:pt>
                <c:pt idx="380">
                  <c:v>0.999077121850678</c:v>
                </c:pt>
                <c:pt idx="381">
                  <c:v>0.999077121850678</c:v>
                </c:pt>
                <c:pt idx="382">
                  <c:v>0.999077121850678</c:v>
                </c:pt>
                <c:pt idx="383">
                  <c:v>0.999077121850678</c:v>
                </c:pt>
                <c:pt idx="384">
                  <c:v>0.999077121850678</c:v>
                </c:pt>
                <c:pt idx="385">
                  <c:v>0.999077121850678</c:v>
                </c:pt>
                <c:pt idx="386">
                  <c:v>0.999077121850678</c:v>
                </c:pt>
                <c:pt idx="387">
                  <c:v>0.999077121850678</c:v>
                </c:pt>
                <c:pt idx="388">
                  <c:v>0.999077121850678</c:v>
                </c:pt>
                <c:pt idx="389">
                  <c:v>0.999230934875565</c:v>
                </c:pt>
                <c:pt idx="390">
                  <c:v>0.999230934875565</c:v>
                </c:pt>
                <c:pt idx="391">
                  <c:v>0.999230934875565</c:v>
                </c:pt>
                <c:pt idx="392">
                  <c:v>0.999230934875565</c:v>
                </c:pt>
                <c:pt idx="393">
                  <c:v>0.999230934875565</c:v>
                </c:pt>
                <c:pt idx="394">
                  <c:v>0.999230934875565</c:v>
                </c:pt>
                <c:pt idx="395">
                  <c:v>0.999230934875565</c:v>
                </c:pt>
                <c:pt idx="396">
                  <c:v>0.999230934875565</c:v>
                </c:pt>
                <c:pt idx="397">
                  <c:v>0.999230934875565</c:v>
                </c:pt>
                <c:pt idx="398">
                  <c:v>0.999230934875565</c:v>
                </c:pt>
                <c:pt idx="399">
                  <c:v>0.999261697480543</c:v>
                </c:pt>
                <c:pt idx="400">
                  <c:v>0.999261697480543</c:v>
                </c:pt>
                <c:pt idx="401">
                  <c:v>0.999507798320361</c:v>
                </c:pt>
                <c:pt idx="402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494704"/>
        <c:axId val="-2121499936"/>
      </c:lineChart>
      <c:catAx>
        <c:axId val="-21214947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# of incoming abstract states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499936"/>
        <c:crosses val="autoZero"/>
        <c:auto val="1"/>
        <c:lblAlgn val="ctr"/>
        <c:lblOffset val="100"/>
        <c:tickMarkSkip val="30"/>
        <c:noMultiLvlLbl val="0"/>
      </c:catAx>
      <c:valAx>
        <c:axId val="-2121499936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% statements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4947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top-down</c:v>
          </c:tx>
          <c:spPr>
            <a:ln w="12700">
              <a:solidFill>
                <a:srgbClr val="FF0000"/>
              </a:solidFill>
            </a:ln>
          </c:spPr>
          <c:marker>
            <c:symbol val="circle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val>
            <c:numRef>
              <c:f>Sheet1!$AC$2:$AC$5</c:f>
              <c:numCache>
                <c:formatCode>General</c:formatCode>
                <c:ptCount val="4"/>
                <c:pt idx="0">
                  <c:v>0.0</c:v>
                </c:pt>
                <c:pt idx="1">
                  <c:v>0.963785355537933</c:v>
                </c:pt>
                <c:pt idx="2">
                  <c:v>0.989690721649485</c:v>
                </c:pt>
                <c:pt idx="3">
                  <c:v>1.0</c:v>
                </c:pt>
              </c:numCache>
            </c:numRef>
          </c:val>
          <c:smooth val="0"/>
        </c:ser>
        <c:ser>
          <c:idx val="2"/>
          <c:order val="1"/>
          <c:tx>
            <c:v>bottom-up</c:v>
          </c:tx>
          <c:spPr>
            <a:ln w="12700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val>
            <c:numRef>
              <c:f>Sheet1!$AD$2:$AD$5</c:f>
              <c:numCache>
                <c:formatCode>General</c:formatCode>
                <c:ptCount val="4"/>
                <c:pt idx="0">
                  <c:v>0.0</c:v>
                </c:pt>
                <c:pt idx="1">
                  <c:v>0.976984126984127</c:v>
                </c:pt>
                <c:pt idx="2">
                  <c:v>0.976984126984127</c:v>
                </c:pt>
                <c:pt idx="3">
                  <c:v>1.0</c:v>
                </c:pt>
              </c:numCache>
            </c:numRef>
          </c:val>
          <c:smooth val="0"/>
        </c:ser>
        <c:ser>
          <c:idx val="0"/>
          <c:order val="2"/>
          <c:tx>
            <c:v>modified top-down</c:v>
          </c:tx>
          <c:spPr>
            <a:ln w="9525"/>
          </c:spPr>
          <c:marker>
            <c:spPr>
              <a:ln w="9525"/>
            </c:spPr>
          </c:marker>
          <c:val>
            <c:numRef>
              <c:f>Sheet1!$AE$2:$AE$5</c:f>
              <c:numCache>
                <c:formatCode>General</c:formatCode>
                <c:ptCount val="4"/>
                <c:pt idx="0">
                  <c:v>0.0</c:v>
                </c:pt>
                <c:pt idx="1">
                  <c:v>0.975945017182131</c:v>
                </c:pt>
                <c:pt idx="2">
                  <c:v>0.975945017182131</c:v>
                </c:pt>
                <c:pt idx="3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1468208"/>
        <c:axId val="-2121533552"/>
      </c:lineChart>
      <c:catAx>
        <c:axId val="-21214682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# of incoming</a:t>
                </a:r>
                <a:r>
                  <a:rPr lang="en-US" sz="1600" baseline="0"/>
                  <a:t> abstract states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533552"/>
        <c:crosses val="autoZero"/>
        <c:auto val="1"/>
        <c:lblAlgn val="ctr"/>
        <c:lblOffset val="100"/>
        <c:noMultiLvlLbl val="0"/>
      </c:catAx>
      <c:valAx>
        <c:axId val="-2121533552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% statements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146820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spPr>
            <a:ln w="0">
              <a:solidFill>
                <a:srgbClr val="FF0000"/>
              </a:solidFill>
            </a:ln>
          </c:spPr>
          <c:marker>
            <c:symbol val="circle"/>
            <c:size val="8"/>
            <c:spPr>
              <a:noFill/>
              <a:ln>
                <a:solidFill>
                  <a:srgbClr val="FF0000"/>
                </a:solidFill>
              </a:ln>
            </c:spPr>
          </c:marker>
          <c:cat>
            <c:numRef>
              <c:f>Sheet1!$AR$2:$AR$574</c:f>
              <c:numCache>
                <c:formatCode>General</c:formatCode>
                <c:ptCount val="57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</c:numCache>
            </c:numRef>
          </c:cat>
          <c:val>
            <c:numRef>
              <c:f>Sheet1!$AS$2:$AS$574</c:f>
              <c:numCache>
                <c:formatCode>General</c:formatCode>
                <c:ptCount val="573"/>
                <c:pt idx="0">
                  <c:v>0.0</c:v>
                </c:pt>
                <c:pt idx="1">
                  <c:v>0.42584244477099</c:v>
                </c:pt>
                <c:pt idx="2">
                  <c:v>0.659086946775921</c:v>
                </c:pt>
                <c:pt idx="3">
                  <c:v>0.684142362581256</c:v>
                </c:pt>
                <c:pt idx="4">
                  <c:v>0.692809643595428</c:v>
                </c:pt>
                <c:pt idx="5">
                  <c:v>0.70902343652711</c:v>
                </c:pt>
                <c:pt idx="6">
                  <c:v>0.710318547483251</c:v>
                </c:pt>
                <c:pt idx="7">
                  <c:v>0.710692137182137</c:v>
                </c:pt>
                <c:pt idx="8">
                  <c:v>0.716022016886254</c:v>
                </c:pt>
                <c:pt idx="9">
                  <c:v>0.716719384324176</c:v>
                </c:pt>
                <c:pt idx="10">
                  <c:v>0.716719384324176</c:v>
                </c:pt>
                <c:pt idx="11">
                  <c:v>0.716719384324176</c:v>
                </c:pt>
                <c:pt idx="12">
                  <c:v>0.718363178999278</c:v>
                </c:pt>
                <c:pt idx="13">
                  <c:v>0.718363178999278</c:v>
                </c:pt>
                <c:pt idx="14">
                  <c:v>0.722049264028293</c:v>
                </c:pt>
                <c:pt idx="15">
                  <c:v>0.725461383278125</c:v>
                </c:pt>
                <c:pt idx="16">
                  <c:v>0.726382904535379</c:v>
                </c:pt>
                <c:pt idx="17">
                  <c:v>0.726382904535379</c:v>
                </c:pt>
                <c:pt idx="18">
                  <c:v>0.72879878458818</c:v>
                </c:pt>
                <c:pt idx="19">
                  <c:v>0.73823815098005</c:v>
                </c:pt>
                <c:pt idx="20">
                  <c:v>0.746257876516152</c:v>
                </c:pt>
                <c:pt idx="21">
                  <c:v>0.76391621628353</c:v>
                </c:pt>
                <c:pt idx="22">
                  <c:v>0.764190182062713</c:v>
                </c:pt>
                <c:pt idx="23">
                  <c:v>0.764588677741526</c:v>
                </c:pt>
                <c:pt idx="24">
                  <c:v>0.769943463425569</c:v>
                </c:pt>
                <c:pt idx="25">
                  <c:v>0.769943463425569</c:v>
                </c:pt>
                <c:pt idx="26">
                  <c:v>0.770341959104381</c:v>
                </c:pt>
                <c:pt idx="27">
                  <c:v>0.778785086299221</c:v>
                </c:pt>
                <c:pt idx="28">
                  <c:v>0.781250778311873</c:v>
                </c:pt>
                <c:pt idx="29">
                  <c:v>0.781250778311873</c:v>
                </c:pt>
                <c:pt idx="30">
                  <c:v>0.781425120171353</c:v>
                </c:pt>
                <c:pt idx="31">
                  <c:v>0.785908196557994</c:v>
                </c:pt>
                <c:pt idx="32">
                  <c:v>0.786207068317103</c:v>
                </c:pt>
                <c:pt idx="33">
                  <c:v>0.802844262907524</c:v>
                </c:pt>
                <c:pt idx="34">
                  <c:v>0.80623147617743</c:v>
                </c:pt>
                <c:pt idx="35">
                  <c:v>0.80623147617743</c:v>
                </c:pt>
                <c:pt idx="36">
                  <c:v>0.80623147617743</c:v>
                </c:pt>
                <c:pt idx="37">
                  <c:v>0.809743219346965</c:v>
                </c:pt>
                <c:pt idx="38">
                  <c:v>0.818086722622102</c:v>
                </c:pt>
                <c:pt idx="39">
                  <c:v>0.823840003984957</c:v>
                </c:pt>
                <c:pt idx="40">
                  <c:v>0.830066498966402</c:v>
                </c:pt>
                <c:pt idx="41">
                  <c:v>0.836193370028144</c:v>
                </c:pt>
                <c:pt idx="42">
                  <c:v>0.836193370028144</c:v>
                </c:pt>
                <c:pt idx="43">
                  <c:v>0.836193370028144</c:v>
                </c:pt>
                <c:pt idx="44">
                  <c:v>0.840203232796194</c:v>
                </c:pt>
                <c:pt idx="45">
                  <c:v>0.840203232796194</c:v>
                </c:pt>
                <c:pt idx="46">
                  <c:v>0.845034992901796</c:v>
                </c:pt>
                <c:pt idx="47">
                  <c:v>0.851610171602201</c:v>
                </c:pt>
                <c:pt idx="48">
                  <c:v>0.851610171602201</c:v>
                </c:pt>
                <c:pt idx="49">
                  <c:v>0.851610171602201</c:v>
                </c:pt>
                <c:pt idx="50">
                  <c:v>0.851610171602201</c:v>
                </c:pt>
                <c:pt idx="51">
                  <c:v>0.851610171602201</c:v>
                </c:pt>
                <c:pt idx="52">
                  <c:v>0.855769470249807</c:v>
                </c:pt>
                <c:pt idx="53">
                  <c:v>0.855769470249807</c:v>
                </c:pt>
                <c:pt idx="54">
                  <c:v>0.856043436028991</c:v>
                </c:pt>
                <c:pt idx="55">
                  <c:v>0.864735623023088</c:v>
                </c:pt>
                <c:pt idx="56">
                  <c:v>0.864735623023088</c:v>
                </c:pt>
                <c:pt idx="57">
                  <c:v>0.874598391073697</c:v>
                </c:pt>
                <c:pt idx="58">
                  <c:v>0.874598391073697</c:v>
                </c:pt>
                <c:pt idx="59">
                  <c:v>0.876541057507908</c:v>
                </c:pt>
                <c:pt idx="60">
                  <c:v>0.876541057507908</c:v>
                </c:pt>
                <c:pt idx="61">
                  <c:v>0.882020373091579</c:v>
                </c:pt>
                <c:pt idx="62">
                  <c:v>0.888421209932505</c:v>
                </c:pt>
                <c:pt idx="63">
                  <c:v>0.910712061966078</c:v>
                </c:pt>
                <c:pt idx="64">
                  <c:v>0.934148589076237</c:v>
                </c:pt>
                <c:pt idx="65">
                  <c:v>0.934148589076237</c:v>
                </c:pt>
                <c:pt idx="66">
                  <c:v>0.934148589076237</c:v>
                </c:pt>
                <c:pt idx="67">
                  <c:v>0.934148589076237</c:v>
                </c:pt>
                <c:pt idx="68">
                  <c:v>0.934148589076237</c:v>
                </c:pt>
                <c:pt idx="69">
                  <c:v>0.934148589076237</c:v>
                </c:pt>
                <c:pt idx="70">
                  <c:v>0.934148589076237</c:v>
                </c:pt>
                <c:pt idx="71">
                  <c:v>0.934497272795198</c:v>
                </c:pt>
                <c:pt idx="72">
                  <c:v>0.936390127269557</c:v>
                </c:pt>
                <c:pt idx="73">
                  <c:v>0.936439939229409</c:v>
                </c:pt>
                <c:pt idx="74">
                  <c:v>0.937485990386292</c:v>
                </c:pt>
                <c:pt idx="75">
                  <c:v>0.937485990386292</c:v>
                </c:pt>
                <c:pt idx="76">
                  <c:v>0.940399990037608</c:v>
                </c:pt>
                <c:pt idx="77">
                  <c:v>0.940399990037608</c:v>
                </c:pt>
                <c:pt idx="78">
                  <c:v>0.940399990037608</c:v>
                </c:pt>
                <c:pt idx="79">
                  <c:v>0.940574331897088</c:v>
                </c:pt>
                <c:pt idx="80">
                  <c:v>0.956713406888994</c:v>
                </c:pt>
                <c:pt idx="81">
                  <c:v>0.956713406888994</c:v>
                </c:pt>
                <c:pt idx="82">
                  <c:v>0.958058329804986</c:v>
                </c:pt>
                <c:pt idx="83">
                  <c:v>0.959278722821349</c:v>
                </c:pt>
                <c:pt idx="84">
                  <c:v>0.959278722821349</c:v>
                </c:pt>
                <c:pt idx="85">
                  <c:v>0.960449303877861</c:v>
                </c:pt>
                <c:pt idx="86">
                  <c:v>0.966924858658564</c:v>
                </c:pt>
                <c:pt idx="87">
                  <c:v>0.966924858658564</c:v>
                </c:pt>
                <c:pt idx="88">
                  <c:v>0.966924858658564</c:v>
                </c:pt>
                <c:pt idx="89">
                  <c:v>0.966924858658564</c:v>
                </c:pt>
                <c:pt idx="90">
                  <c:v>0.966924858658564</c:v>
                </c:pt>
                <c:pt idx="91">
                  <c:v>0.966924858658564</c:v>
                </c:pt>
                <c:pt idx="92">
                  <c:v>0.966999576598341</c:v>
                </c:pt>
                <c:pt idx="93">
                  <c:v>0.966999576598341</c:v>
                </c:pt>
                <c:pt idx="94">
                  <c:v>0.968095439715076</c:v>
                </c:pt>
                <c:pt idx="95">
                  <c:v>0.968095439715076</c:v>
                </c:pt>
                <c:pt idx="96">
                  <c:v>0.968095439715076</c:v>
                </c:pt>
                <c:pt idx="97">
                  <c:v>0.968095439715076</c:v>
                </c:pt>
                <c:pt idx="98">
                  <c:v>0.968095439715076</c:v>
                </c:pt>
                <c:pt idx="99">
                  <c:v>0.968095439715076</c:v>
                </c:pt>
                <c:pt idx="100">
                  <c:v>0.968767901173072</c:v>
                </c:pt>
                <c:pt idx="101">
                  <c:v>0.968767901173072</c:v>
                </c:pt>
                <c:pt idx="102">
                  <c:v>0.968767901173072</c:v>
                </c:pt>
                <c:pt idx="103">
                  <c:v>0.968767901173072</c:v>
                </c:pt>
                <c:pt idx="104">
                  <c:v>0.968767901173072</c:v>
                </c:pt>
                <c:pt idx="105">
                  <c:v>0.968767901173072</c:v>
                </c:pt>
                <c:pt idx="106">
                  <c:v>0.968767901173072</c:v>
                </c:pt>
                <c:pt idx="107">
                  <c:v>0.968767901173072</c:v>
                </c:pt>
                <c:pt idx="108">
                  <c:v>0.968767901173072</c:v>
                </c:pt>
                <c:pt idx="109">
                  <c:v>0.972827575900974</c:v>
                </c:pt>
                <c:pt idx="110">
                  <c:v>0.972827575900974</c:v>
                </c:pt>
                <c:pt idx="111">
                  <c:v>0.972827575900974</c:v>
                </c:pt>
                <c:pt idx="112">
                  <c:v>0.972827575900974</c:v>
                </c:pt>
                <c:pt idx="113">
                  <c:v>0.972827575900974</c:v>
                </c:pt>
                <c:pt idx="114">
                  <c:v>0.974346840676446</c:v>
                </c:pt>
                <c:pt idx="115">
                  <c:v>0.974496276556001</c:v>
                </c:pt>
                <c:pt idx="116">
                  <c:v>0.974496276556001</c:v>
                </c:pt>
                <c:pt idx="117">
                  <c:v>0.975492515753032</c:v>
                </c:pt>
                <c:pt idx="118">
                  <c:v>0.975866105451919</c:v>
                </c:pt>
                <c:pt idx="119">
                  <c:v>0.975866105451919</c:v>
                </c:pt>
                <c:pt idx="120">
                  <c:v>0.982839779831137</c:v>
                </c:pt>
                <c:pt idx="121">
                  <c:v>0.983611865208837</c:v>
                </c:pt>
                <c:pt idx="122">
                  <c:v>0.983611865208837</c:v>
                </c:pt>
                <c:pt idx="123">
                  <c:v>0.983611865208837</c:v>
                </c:pt>
                <c:pt idx="124">
                  <c:v>0.985380189783567</c:v>
                </c:pt>
                <c:pt idx="125">
                  <c:v>0.993026325620781</c:v>
                </c:pt>
                <c:pt idx="126">
                  <c:v>0.993026325620781</c:v>
                </c:pt>
                <c:pt idx="127">
                  <c:v>0.993026325620781</c:v>
                </c:pt>
                <c:pt idx="128">
                  <c:v>0.993026325620781</c:v>
                </c:pt>
                <c:pt idx="129">
                  <c:v>0.993026325620781</c:v>
                </c:pt>
                <c:pt idx="130">
                  <c:v>0.993026325620781</c:v>
                </c:pt>
                <c:pt idx="131">
                  <c:v>0.993026325620781</c:v>
                </c:pt>
                <c:pt idx="132">
                  <c:v>0.993026325620781</c:v>
                </c:pt>
                <c:pt idx="133">
                  <c:v>0.993026325620781</c:v>
                </c:pt>
                <c:pt idx="134">
                  <c:v>0.993026325620781</c:v>
                </c:pt>
                <c:pt idx="135">
                  <c:v>0.993026325620781</c:v>
                </c:pt>
                <c:pt idx="136">
                  <c:v>0.993026325620781</c:v>
                </c:pt>
                <c:pt idx="137">
                  <c:v>0.993026325620781</c:v>
                </c:pt>
                <c:pt idx="138">
                  <c:v>0.993026325620781</c:v>
                </c:pt>
                <c:pt idx="139">
                  <c:v>0.993549351199223</c:v>
                </c:pt>
                <c:pt idx="140">
                  <c:v>0.993748599038629</c:v>
                </c:pt>
                <c:pt idx="141">
                  <c:v>0.995018804014844</c:v>
                </c:pt>
                <c:pt idx="142">
                  <c:v>0.995018804014844</c:v>
                </c:pt>
                <c:pt idx="143">
                  <c:v>0.995018804014844</c:v>
                </c:pt>
                <c:pt idx="144">
                  <c:v>0.995018804014844</c:v>
                </c:pt>
                <c:pt idx="145">
                  <c:v>0.995018804014844</c:v>
                </c:pt>
                <c:pt idx="146">
                  <c:v>0.995018804014844</c:v>
                </c:pt>
                <c:pt idx="147">
                  <c:v>0.995018804014844</c:v>
                </c:pt>
                <c:pt idx="148">
                  <c:v>0.995018804014844</c:v>
                </c:pt>
                <c:pt idx="149">
                  <c:v>0.995018804014844</c:v>
                </c:pt>
                <c:pt idx="150">
                  <c:v>0.995018804014844</c:v>
                </c:pt>
                <c:pt idx="151">
                  <c:v>0.995018804014844</c:v>
                </c:pt>
                <c:pt idx="152">
                  <c:v>0.995018804014844</c:v>
                </c:pt>
                <c:pt idx="153">
                  <c:v>0.995018804014844</c:v>
                </c:pt>
                <c:pt idx="154">
                  <c:v>0.995018804014844</c:v>
                </c:pt>
                <c:pt idx="155">
                  <c:v>0.995018804014844</c:v>
                </c:pt>
                <c:pt idx="156">
                  <c:v>0.995018804014844</c:v>
                </c:pt>
                <c:pt idx="157">
                  <c:v>0.995018804014844</c:v>
                </c:pt>
                <c:pt idx="158">
                  <c:v>0.995018804014844</c:v>
                </c:pt>
                <c:pt idx="159">
                  <c:v>0.995018804014844</c:v>
                </c:pt>
                <c:pt idx="160">
                  <c:v>0.995018804014844</c:v>
                </c:pt>
                <c:pt idx="161">
                  <c:v>0.995018804014844</c:v>
                </c:pt>
                <c:pt idx="162">
                  <c:v>0.995018804014844</c:v>
                </c:pt>
                <c:pt idx="163">
                  <c:v>0.995018804014844</c:v>
                </c:pt>
                <c:pt idx="164">
                  <c:v>0.995018804014844</c:v>
                </c:pt>
                <c:pt idx="165">
                  <c:v>0.995018804014844</c:v>
                </c:pt>
                <c:pt idx="166">
                  <c:v>0.995018804014844</c:v>
                </c:pt>
                <c:pt idx="167">
                  <c:v>0.995018804014844</c:v>
                </c:pt>
                <c:pt idx="168">
                  <c:v>0.995018804014844</c:v>
                </c:pt>
                <c:pt idx="169">
                  <c:v>0.995018804014844</c:v>
                </c:pt>
                <c:pt idx="170">
                  <c:v>0.995018804014844</c:v>
                </c:pt>
                <c:pt idx="171">
                  <c:v>0.995018804014844</c:v>
                </c:pt>
                <c:pt idx="172">
                  <c:v>0.995018804014844</c:v>
                </c:pt>
                <c:pt idx="173">
                  <c:v>0.995018804014844</c:v>
                </c:pt>
                <c:pt idx="174">
                  <c:v>0.995018804014844</c:v>
                </c:pt>
                <c:pt idx="175">
                  <c:v>0.995018804014844</c:v>
                </c:pt>
                <c:pt idx="176">
                  <c:v>0.995018804014844</c:v>
                </c:pt>
                <c:pt idx="177">
                  <c:v>0.995018804014844</c:v>
                </c:pt>
                <c:pt idx="178">
                  <c:v>0.995018804014844</c:v>
                </c:pt>
                <c:pt idx="179">
                  <c:v>0.995018804014844</c:v>
                </c:pt>
                <c:pt idx="180">
                  <c:v>0.995018804014844</c:v>
                </c:pt>
                <c:pt idx="181">
                  <c:v>0.995018804014844</c:v>
                </c:pt>
                <c:pt idx="182">
                  <c:v>0.995018804014844</c:v>
                </c:pt>
                <c:pt idx="183">
                  <c:v>0.997833179746457</c:v>
                </c:pt>
                <c:pt idx="184">
                  <c:v>1.0</c:v>
                </c:pt>
              </c:numCache>
            </c:numRef>
          </c:val>
          <c:smooth val="0"/>
        </c:ser>
        <c:ser>
          <c:idx val="2"/>
          <c:order val="1"/>
          <c:spPr>
            <a:ln w="12700">
              <a:solidFill>
                <a:schemeClr val="tx1"/>
              </a:solidFill>
            </a:ln>
          </c:spPr>
          <c:marker>
            <c:symbol val="triang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cat>
            <c:numRef>
              <c:f>Sheet1!$AR$2:$AR$574</c:f>
              <c:numCache>
                <c:formatCode>General</c:formatCode>
                <c:ptCount val="57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</c:numCache>
            </c:numRef>
          </c:cat>
          <c:val>
            <c:numRef>
              <c:f>Sheet1!$AT$2:$AT$574</c:f>
              <c:numCache>
                <c:formatCode>General</c:formatCode>
                <c:ptCount val="573"/>
                <c:pt idx="0">
                  <c:v>0.0</c:v>
                </c:pt>
                <c:pt idx="1">
                  <c:v>0.710294808945</c:v>
                </c:pt>
                <c:pt idx="2">
                  <c:v>0.79652138875831</c:v>
                </c:pt>
                <c:pt idx="3">
                  <c:v>0.956282318178766</c:v>
                </c:pt>
                <c:pt idx="4">
                  <c:v>0.963870794439595</c:v>
                </c:pt>
                <c:pt idx="5">
                  <c:v>0.969914713585387</c:v>
                </c:pt>
                <c:pt idx="6">
                  <c:v>0.976563024645759</c:v>
                </c:pt>
                <c:pt idx="7">
                  <c:v>0.986233295279028</c:v>
                </c:pt>
                <c:pt idx="8">
                  <c:v>0.986367604593379</c:v>
                </c:pt>
                <c:pt idx="9">
                  <c:v>0.988583708280169</c:v>
                </c:pt>
                <c:pt idx="10">
                  <c:v>0.989725337452152</c:v>
                </c:pt>
                <c:pt idx="11">
                  <c:v>0.989725337452152</c:v>
                </c:pt>
                <c:pt idx="12">
                  <c:v>0.99717950439863</c:v>
                </c:pt>
                <c:pt idx="13">
                  <c:v>1.0</c:v>
                </c:pt>
              </c:numCache>
            </c:numRef>
          </c:val>
          <c:smooth val="0"/>
        </c:ser>
        <c:ser>
          <c:idx val="0"/>
          <c:order val="2"/>
          <c:spPr>
            <a:ln w="25400"/>
          </c:spPr>
          <c:cat>
            <c:numRef>
              <c:f>Sheet1!$AR$2:$AR$574</c:f>
              <c:numCache>
                <c:formatCode>General</c:formatCode>
                <c:ptCount val="573"/>
                <c:pt idx="0">
                  <c:v>0.0</c:v>
                </c:pt>
                <c:pt idx="1">
                  <c:v>1.0</c:v>
                </c:pt>
                <c:pt idx="2">
                  <c:v>2.0</c:v>
                </c:pt>
                <c:pt idx="3">
                  <c:v>3.0</c:v>
                </c:pt>
                <c:pt idx="4">
                  <c:v>4.0</c:v>
                </c:pt>
                <c:pt idx="5">
                  <c:v>5.0</c:v>
                </c:pt>
                <c:pt idx="6">
                  <c:v>6.0</c:v>
                </c:pt>
                <c:pt idx="7">
                  <c:v>7.0</c:v>
                </c:pt>
                <c:pt idx="8">
                  <c:v>8.0</c:v>
                </c:pt>
                <c:pt idx="9">
                  <c:v>9.0</c:v>
                </c:pt>
                <c:pt idx="10">
                  <c:v>10.0</c:v>
                </c:pt>
                <c:pt idx="11">
                  <c:v>11.0</c:v>
                </c:pt>
                <c:pt idx="12">
                  <c:v>12.0</c:v>
                </c:pt>
                <c:pt idx="13">
                  <c:v>13.0</c:v>
                </c:pt>
                <c:pt idx="14">
                  <c:v>14.0</c:v>
                </c:pt>
                <c:pt idx="15">
                  <c:v>15.0</c:v>
                </c:pt>
                <c:pt idx="16">
                  <c:v>16.0</c:v>
                </c:pt>
                <c:pt idx="17">
                  <c:v>17.0</c:v>
                </c:pt>
                <c:pt idx="18">
                  <c:v>18.0</c:v>
                </c:pt>
                <c:pt idx="19">
                  <c:v>19.0</c:v>
                </c:pt>
                <c:pt idx="20">
                  <c:v>20.0</c:v>
                </c:pt>
                <c:pt idx="21">
                  <c:v>21.0</c:v>
                </c:pt>
                <c:pt idx="22">
                  <c:v>22.0</c:v>
                </c:pt>
                <c:pt idx="23">
                  <c:v>23.0</c:v>
                </c:pt>
                <c:pt idx="24">
                  <c:v>24.0</c:v>
                </c:pt>
                <c:pt idx="25">
                  <c:v>25.0</c:v>
                </c:pt>
                <c:pt idx="26">
                  <c:v>26.0</c:v>
                </c:pt>
                <c:pt idx="27">
                  <c:v>27.0</c:v>
                </c:pt>
                <c:pt idx="28">
                  <c:v>28.0</c:v>
                </c:pt>
                <c:pt idx="29">
                  <c:v>29.0</c:v>
                </c:pt>
                <c:pt idx="30">
                  <c:v>30.0</c:v>
                </c:pt>
                <c:pt idx="31">
                  <c:v>31.0</c:v>
                </c:pt>
                <c:pt idx="32">
                  <c:v>32.0</c:v>
                </c:pt>
                <c:pt idx="33">
                  <c:v>33.0</c:v>
                </c:pt>
                <c:pt idx="34">
                  <c:v>34.0</c:v>
                </c:pt>
                <c:pt idx="35">
                  <c:v>35.0</c:v>
                </c:pt>
                <c:pt idx="36">
                  <c:v>36.0</c:v>
                </c:pt>
                <c:pt idx="37">
                  <c:v>37.0</c:v>
                </c:pt>
                <c:pt idx="38">
                  <c:v>38.0</c:v>
                </c:pt>
                <c:pt idx="39">
                  <c:v>39.0</c:v>
                </c:pt>
                <c:pt idx="40">
                  <c:v>40.0</c:v>
                </c:pt>
                <c:pt idx="41">
                  <c:v>41.0</c:v>
                </c:pt>
                <c:pt idx="42">
                  <c:v>42.0</c:v>
                </c:pt>
                <c:pt idx="43">
                  <c:v>43.0</c:v>
                </c:pt>
                <c:pt idx="44">
                  <c:v>44.0</c:v>
                </c:pt>
                <c:pt idx="45">
                  <c:v>45.0</c:v>
                </c:pt>
                <c:pt idx="46">
                  <c:v>46.0</c:v>
                </c:pt>
                <c:pt idx="47">
                  <c:v>47.0</c:v>
                </c:pt>
                <c:pt idx="48">
                  <c:v>48.0</c:v>
                </c:pt>
                <c:pt idx="49">
                  <c:v>49.0</c:v>
                </c:pt>
                <c:pt idx="50">
                  <c:v>50.0</c:v>
                </c:pt>
                <c:pt idx="51">
                  <c:v>51.0</c:v>
                </c:pt>
                <c:pt idx="52">
                  <c:v>52.0</c:v>
                </c:pt>
                <c:pt idx="53">
                  <c:v>53.0</c:v>
                </c:pt>
                <c:pt idx="54">
                  <c:v>54.0</c:v>
                </c:pt>
                <c:pt idx="55">
                  <c:v>55.0</c:v>
                </c:pt>
                <c:pt idx="56">
                  <c:v>56.0</c:v>
                </c:pt>
                <c:pt idx="57">
                  <c:v>57.0</c:v>
                </c:pt>
                <c:pt idx="58">
                  <c:v>58.0</c:v>
                </c:pt>
                <c:pt idx="59">
                  <c:v>59.0</c:v>
                </c:pt>
                <c:pt idx="60">
                  <c:v>60.0</c:v>
                </c:pt>
                <c:pt idx="61">
                  <c:v>61.0</c:v>
                </c:pt>
                <c:pt idx="62">
                  <c:v>62.0</c:v>
                </c:pt>
                <c:pt idx="63">
                  <c:v>63.0</c:v>
                </c:pt>
                <c:pt idx="64">
                  <c:v>64.0</c:v>
                </c:pt>
                <c:pt idx="65">
                  <c:v>65.0</c:v>
                </c:pt>
                <c:pt idx="66">
                  <c:v>66.0</c:v>
                </c:pt>
                <c:pt idx="67">
                  <c:v>67.0</c:v>
                </c:pt>
                <c:pt idx="68">
                  <c:v>68.0</c:v>
                </c:pt>
                <c:pt idx="69">
                  <c:v>69.0</c:v>
                </c:pt>
                <c:pt idx="70">
                  <c:v>70.0</c:v>
                </c:pt>
                <c:pt idx="71">
                  <c:v>71.0</c:v>
                </c:pt>
                <c:pt idx="72">
                  <c:v>72.0</c:v>
                </c:pt>
                <c:pt idx="73">
                  <c:v>73.0</c:v>
                </c:pt>
                <c:pt idx="74">
                  <c:v>74.0</c:v>
                </c:pt>
                <c:pt idx="75">
                  <c:v>75.0</c:v>
                </c:pt>
                <c:pt idx="76">
                  <c:v>76.0</c:v>
                </c:pt>
                <c:pt idx="77">
                  <c:v>77.0</c:v>
                </c:pt>
                <c:pt idx="78">
                  <c:v>78.0</c:v>
                </c:pt>
                <c:pt idx="79">
                  <c:v>79.0</c:v>
                </c:pt>
                <c:pt idx="80">
                  <c:v>80.0</c:v>
                </c:pt>
                <c:pt idx="81">
                  <c:v>81.0</c:v>
                </c:pt>
                <c:pt idx="82">
                  <c:v>82.0</c:v>
                </c:pt>
                <c:pt idx="83">
                  <c:v>83.0</c:v>
                </c:pt>
                <c:pt idx="84">
                  <c:v>84.0</c:v>
                </c:pt>
                <c:pt idx="85">
                  <c:v>85.0</c:v>
                </c:pt>
                <c:pt idx="86">
                  <c:v>86.0</c:v>
                </c:pt>
                <c:pt idx="87">
                  <c:v>87.0</c:v>
                </c:pt>
                <c:pt idx="88">
                  <c:v>88.0</c:v>
                </c:pt>
                <c:pt idx="89">
                  <c:v>89.0</c:v>
                </c:pt>
                <c:pt idx="90">
                  <c:v>90.0</c:v>
                </c:pt>
                <c:pt idx="91">
                  <c:v>91.0</c:v>
                </c:pt>
                <c:pt idx="92">
                  <c:v>92.0</c:v>
                </c:pt>
                <c:pt idx="93">
                  <c:v>93.0</c:v>
                </c:pt>
                <c:pt idx="94">
                  <c:v>94.0</c:v>
                </c:pt>
                <c:pt idx="95">
                  <c:v>95.0</c:v>
                </c:pt>
                <c:pt idx="96">
                  <c:v>96.0</c:v>
                </c:pt>
                <c:pt idx="97">
                  <c:v>97.0</c:v>
                </c:pt>
                <c:pt idx="98">
                  <c:v>98.0</c:v>
                </c:pt>
                <c:pt idx="99">
                  <c:v>99.0</c:v>
                </c:pt>
                <c:pt idx="100">
                  <c:v>100.0</c:v>
                </c:pt>
                <c:pt idx="101">
                  <c:v>101.0</c:v>
                </c:pt>
                <c:pt idx="102">
                  <c:v>102.0</c:v>
                </c:pt>
                <c:pt idx="103">
                  <c:v>103.0</c:v>
                </c:pt>
                <c:pt idx="104">
                  <c:v>104.0</c:v>
                </c:pt>
                <c:pt idx="105">
                  <c:v>105.0</c:v>
                </c:pt>
                <c:pt idx="106">
                  <c:v>106.0</c:v>
                </c:pt>
                <c:pt idx="107">
                  <c:v>107.0</c:v>
                </c:pt>
                <c:pt idx="108">
                  <c:v>108.0</c:v>
                </c:pt>
                <c:pt idx="109">
                  <c:v>109.0</c:v>
                </c:pt>
                <c:pt idx="110">
                  <c:v>110.0</c:v>
                </c:pt>
                <c:pt idx="111">
                  <c:v>111.0</c:v>
                </c:pt>
                <c:pt idx="112">
                  <c:v>112.0</c:v>
                </c:pt>
                <c:pt idx="113">
                  <c:v>113.0</c:v>
                </c:pt>
                <c:pt idx="114">
                  <c:v>114.0</c:v>
                </c:pt>
                <c:pt idx="115">
                  <c:v>115.0</c:v>
                </c:pt>
                <c:pt idx="116">
                  <c:v>116.0</c:v>
                </c:pt>
                <c:pt idx="117">
                  <c:v>117.0</c:v>
                </c:pt>
                <c:pt idx="118">
                  <c:v>118.0</c:v>
                </c:pt>
                <c:pt idx="119">
                  <c:v>119.0</c:v>
                </c:pt>
                <c:pt idx="120">
                  <c:v>120.0</c:v>
                </c:pt>
                <c:pt idx="121">
                  <c:v>121.0</c:v>
                </c:pt>
                <c:pt idx="122">
                  <c:v>122.0</c:v>
                </c:pt>
                <c:pt idx="123">
                  <c:v>123.0</c:v>
                </c:pt>
                <c:pt idx="124">
                  <c:v>124.0</c:v>
                </c:pt>
                <c:pt idx="125">
                  <c:v>125.0</c:v>
                </c:pt>
                <c:pt idx="126">
                  <c:v>126.0</c:v>
                </c:pt>
                <c:pt idx="127">
                  <c:v>127.0</c:v>
                </c:pt>
                <c:pt idx="128">
                  <c:v>128.0</c:v>
                </c:pt>
                <c:pt idx="129">
                  <c:v>129.0</c:v>
                </c:pt>
                <c:pt idx="130">
                  <c:v>130.0</c:v>
                </c:pt>
                <c:pt idx="131">
                  <c:v>131.0</c:v>
                </c:pt>
                <c:pt idx="132">
                  <c:v>132.0</c:v>
                </c:pt>
                <c:pt idx="133">
                  <c:v>133.0</c:v>
                </c:pt>
                <c:pt idx="134">
                  <c:v>134.0</c:v>
                </c:pt>
                <c:pt idx="135">
                  <c:v>135.0</c:v>
                </c:pt>
                <c:pt idx="136">
                  <c:v>136.0</c:v>
                </c:pt>
                <c:pt idx="137">
                  <c:v>137.0</c:v>
                </c:pt>
                <c:pt idx="138">
                  <c:v>138.0</c:v>
                </c:pt>
                <c:pt idx="139">
                  <c:v>139.0</c:v>
                </c:pt>
                <c:pt idx="140">
                  <c:v>140.0</c:v>
                </c:pt>
                <c:pt idx="141">
                  <c:v>141.0</c:v>
                </c:pt>
                <c:pt idx="142">
                  <c:v>142.0</c:v>
                </c:pt>
                <c:pt idx="143">
                  <c:v>143.0</c:v>
                </c:pt>
                <c:pt idx="144">
                  <c:v>144.0</c:v>
                </c:pt>
                <c:pt idx="145">
                  <c:v>145.0</c:v>
                </c:pt>
                <c:pt idx="146">
                  <c:v>146.0</c:v>
                </c:pt>
                <c:pt idx="147">
                  <c:v>147.0</c:v>
                </c:pt>
                <c:pt idx="148">
                  <c:v>148.0</c:v>
                </c:pt>
                <c:pt idx="149">
                  <c:v>149.0</c:v>
                </c:pt>
                <c:pt idx="150">
                  <c:v>150.0</c:v>
                </c:pt>
                <c:pt idx="151">
                  <c:v>151.0</c:v>
                </c:pt>
                <c:pt idx="152">
                  <c:v>152.0</c:v>
                </c:pt>
                <c:pt idx="153">
                  <c:v>153.0</c:v>
                </c:pt>
                <c:pt idx="154">
                  <c:v>154.0</c:v>
                </c:pt>
                <c:pt idx="155">
                  <c:v>155.0</c:v>
                </c:pt>
                <c:pt idx="156">
                  <c:v>156.0</c:v>
                </c:pt>
                <c:pt idx="157">
                  <c:v>157.0</c:v>
                </c:pt>
                <c:pt idx="158">
                  <c:v>158.0</c:v>
                </c:pt>
                <c:pt idx="159">
                  <c:v>159.0</c:v>
                </c:pt>
                <c:pt idx="160">
                  <c:v>160.0</c:v>
                </c:pt>
                <c:pt idx="161">
                  <c:v>161.0</c:v>
                </c:pt>
                <c:pt idx="162">
                  <c:v>162.0</c:v>
                </c:pt>
                <c:pt idx="163">
                  <c:v>163.0</c:v>
                </c:pt>
                <c:pt idx="164">
                  <c:v>164.0</c:v>
                </c:pt>
                <c:pt idx="165">
                  <c:v>165.0</c:v>
                </c:pt>
                <c:pt idx="166">
                  <c:v>166.0</c:v>
                </c:pt>
                <c:pt idx="167">
                  <c:v>167.0</c:v>
                </c:pt>
                <c:pt idx="168">
                  <c:v>168.0</c:v>
                </c:pt>
                <c:pt idx="169">
                  <c:v>169.0</c:v>
                </c:pt>
                <c:pt idx="170">
                  <c:v>170.0</c:v>
                </c:pt>
                <c:pt idx="171">
                  <c:v>171.0</c:v>
                </c:pt>
                <c:pt idx="172">
                  <c:v>172.0</c:v>
                </c:pt>
                <c:pt idx="173">
                  <c:v>173.0</c:v>
                </c:pt>
                <c:pt idx="174">
                  <c:v>174.0</c:v>
                </c:pt>
                <c:pt idx="175">
                  <c:v>175.0</c:v>
                </c:pt>
                <c:pt idx="176">
                  <c:v>176.0</c:v>
                </c:pt>
                <c:pt idx="177">
                  <c:v>177.0</c:v>
                </c:pt>
                <c:pt idx="178">
                  <c:v>178.0</c:v>
                </c:pt>
                <c:pt idx="179">
                  <c:v>179.0</c:v>
                </c:pt>
                <c:pt idx="180">
                  <c:v>180.0</c:v>
                </c:pt>
                <c:pt idx="181">
                  <c:v>181.0</c:v>
                </c:pt>
                <c:pt idx="182">
                  <c:v>182.0</c:v>
                </c:pt>
                <c:pt idx="183">
                  <c:v>183.0</c:v>
                </c:pt>
                <c:pt idx="184">
                  <c:v>184.0</c:v>
                </c:pt>
                <c:pt idx="185">
                  <c:v>185.0</c:v>
                </c:pt>
                <c:pt idx="186">
                  <c:v>186.0</c:v>
                </c:pt>
                <c:pt idx="187">
                  <c:v>187.0</c:v>
                </c:pt>
                <c:pt idx="188">
                  <c:v>188.0</c:v>
                </c:pt>
                <c:pt idx="189">
                  <c:v>189.0</c:v>
                </c:pt>
                <c:pt idx="190">
                  <c:v>190.0</c:v>
                </c:pt>
                <c:pt idx="191">
                  <c:v>191.0</c:v>
                </c:pt>
                <c:pt idx="192">
                  <c:v>192.0</c:v>
                </c:pt>
                <c:pt idx="193">
                  <c:v>193.0</c:v>
                </c:pt>
                <c:pt idx="194">
                  <c:v>194.0</c:v>
                </c:pt>
                <c:pt idx="195">
                  <c:v>195.0</c:v>
                </c:pt>
                <c:pt idx="196">
                  <c:v>196.0</c:v>
                </c:pt>
                <c:pt idx="197">
                  <c:v>197.0</c:v>
                </c:pt>
                <c:pt idx="198">
                  <c:v>198.0</c:v>
                </c:pt>
                <c:pt idx="199">
                  <c:v>199.0</c:v>
                </c:pt>
                <c:pt idx="200">
                  <c:v>200.0</c:v>
                </c:pt>
                <c:pt idx="201">
                  <c:v>201.0</c:v>
                </c:pt>
                <c:pt idx="202">
                  <c:v>202.0</c:v>
                </c:pt>
                <c:pt idx="203">
                  <c:v>203.0</c:v>
                </c:pt>
                <c:pt idx="204">
                  <c:v>204.0</c:v>
                </c:pt>
                <c:pt idx="205">
                  <c:v>205.0</c:v>
                </c:pt>
                <c:pt idx="206">
                  <c:v>206.0</c:v>
                </c:pt>
                <c:pt idx="207">
                  <c:v>207.0</c:v>
                </c:pt>
                <c:pt idx="208">
                  <c:v>208.0</c:v>
                </c:pt>
                <c:pt idx="209">
                  <c:v>209.0</c:v>
                </c:pt>
                <c:pt idx="210">
                  <c:v>210.0</c:v>
                </c:pt>
                <c:pt idx="211">
                  <c:v>211.0</c:v>
                </c:pt>
                <c:pt idx="212">
                  <c:v>212.0</c:v>
                </c:pt>
                <c:pt idx="213">
                  <c:v>213.0</c:v>
                </c:pt>
                <c:pt idx="214">
                  <c:v>214.0</c:v>
                </c:pt>
                <c:pt idx="215">
                  <c:v>215.0</c:v>
                </c:pt>
                <c:pt idx="216">
                  <c:v>216.0</c:v>
                </c:pt>
                <c:pt idx="217">
                  <c:v>217.0</c:v>
                </c:pt>
                <c:pt idx="218">
                  <c:v>218.0</c:v>
                </c:pt>
                <c:pt idx="219">
                  <c:v>219.0</c:v>
                </c:pt>
                <c:pt idx="220">
                  <c:v>220.0</c:v>
                </c:pt>
                <c:pt idx="221">
                  <c:v>221.0</c:v>
                </c:pt>
                <c:pt idx="222">
                  <c:v>222.0</c:v>
                </c:pt>
                <c:pt idx="223">
                  <c:v>223.0</c:v>
                </c:pt>
                <c:pt idx="224">
                  <c:v>224.0</c:v>
                </c:pt>
                <c:pt idx="225">
                  <c:v>225.0</c:v>
                </c:pt>
                <c:pt idx="226">
                  <c:v>226.0</c:v>
                </c:pt>
                <c:pt idx="227">
                  <c:v>227.0</c:v>
                </c:pt>
                <c:pt idx="228">
                  <c:v>228.0</c:v>
                </c:pt>
                <c:pt idx="229">
                  <c:v>229.0</c:v>
                </c:pt>
                <c:pt idx="230">
                  <c:v>230.0</c:v>
                </c:pt>
                <c:pt idx="231">
                  <c:v>231.0</c:v>
                </c:pt>
                <c:pt idx="232">
                  <c:v>232.0</c:v>
                </c:pt>
                <c:pt idx="233">
                  <c:v>233.0</c:v>
                </c:pt>
                <c:pt idx="234">
                  <c:v>234.0</c:v>
                </c:pt>
                <c:pt idx="235">
                  <c:v>235.0</c:v>
                </c:pt>
                <c:pt idx="236">
                  <c:v>236.0</c:v>
                </c:pt>
                <c:pt idx="237">
                  <c:v>237.0</c:v>
                </c:pt>
                <c:pt idx="238">
                  <c:v>238.0</c:v>
                </c:pt>
                <c:pt idx="239">
                  <c:v>239.0</c:v>
                </c:pt>
                <c:pt idx="240">
                  <c:v>240.0</c:v>
                </c:pt>
                <c:pt idx="241">
                  <c:v>241.0</c:v>
                </c:pt>
                <c:pt idx="242">
                  <c:v>242.0</c:v>
                </c:pt>
                <c:pt idx="243">
                  <c:v>243.0</c:v>
                </c:pt>
                <c:pt idx="244">
                  <c:v>244.0</c:v>
                </c:pt>
                <c:pt idx="245">
                  <c:v>245.0</c:v>
                </c:pt>
                <c:pt idx="246">
                  <c:v>246.0</c:v>
                </c:pt>
                <c:pt idx="247">
                  <c:v>247.0</c:v>
                </c:pt>
                <c:pt idx="248">
                  <c:v>248.0</c:v>
                </c:pt>
                <c:pt idx="249">
                  <c:v>249.0</c:v>
                </c:pt>
                <c:pt idx="250">
                  <c:v>250.0</c:v>
                </c:pt>
                <c:pt idx="251">
                  <c:v>251.0</c:v>
                </c:pt>
                <c:pt idx="252">
                  <c:v>252.0</c:v>
                </c:pt>
                <c:pt idx="253">
                  <c:v>253.0</c:v>
                </c:pt>
                <c:pt idx="254">
                  <c:v>254.0</c:v>
                </c:pt>
                <c:pt idx="255">
                  <c:v>255.0</c:v>
                </c:pt>
                <c:pt idx="256">
                  <c:v>256.0</c:v>
                </c:pt>
                <c:pt idx="257">
                  <c:v>257.0</c:v>
                </c:pt>
                <c:pt idx="258">
                  <c:v>258.0</c:v>
                </c:pt>
                <c:pt idx="259">
                  <c:v>259.0</c:v>
                </c:pt>
                <c:pt idx="260">
                  <c:v>260.0</c:v>
                </c:pt>
                <c:pt idx="261">
                  <c:v>261.0</c:v>
                </c:pt>
                <c:pt idx="262">
                  <c:v>262.0</c:v>
                </c:pt>
                <c:pt idx="263">
                  <c:v>263.0</c:v>
                </c:pt>
                <c:pt idx="264">
                  <c:v>264.0</c:v>
                </c:pt>
                <c:pt idx="265">
                  <c:v>265.0</c:v>
                </c:pt>
                <c:pt idx="266">
                  <c:v>266.0</c:v>
                </c:pt>
                <c:pt idx="267">
                  <c:v>267.0</c:v>
                </c:pt>
                <c:pt idx="268">
                  <c:v>268.0</c:v>
                </c:pt>
                <c:pt idx="269">
                  <c:v>269.0</c:v>
                </c:pt>
                <c:pt idx="270">
                  <c:v>270.0</c:v>
                </c:pt>
                <c:pt idx="271">
                  <c:v>271.0</c:v>
                </c:pt>
                <c:pt idx="272">
                  <c:v>272.0</c:v>
                </c:pt>
                <c:pt idx="273">
                  <c:v>273.0</c:v>
                </c:pt>
                <c:pt idx="274">
                  <c:v>274.0</c:v>
                </c:pt>
                <c:pt idx="275">
                  <c:v>275.0</c:v>
                </c:pt>
                <c:pt idx="276">
                  <c:v>276.0</c:v>
                </c:pt>
                <c:pt idx="277">
                  <c:v>277.0</c:v>
                </c:pt>
                <c:pt idx="278">
                  <c:v>278.0</c:v>
                </c:pt>
                <c:pt idx="279">
                  <c:v>279.0</c:v>
                </c:pt>
                <c:pt idx="280">
                  <c:v>280.0</c:v>
                </c:pt>
                <c:pt idx="281">
                  <c:v>281.0</c:v>
                </c:pt>
                <c:pt idx="282">
                  <c:v>282.0</c:v>
                </c:pt>
                <c:pt idx="283">
                  <c:v>283.0</c:v>
                </c:pt>
                <c:pt idx="284">
                  <c:v>284.0</c:v>
                </c:pt>
                <c:pt idx="285">
                  <c:v>285.0</c:v>
                </c:pt>
                <c:pt idx="286">
                  <c:v>286.0</c:v>
                </c:pt>
                <c:pt idx="287">
                  <c:v>287.0</c:v>
                </c:pt>
                <c:pt idx="288">
                  <c:v>288.0</c:v>
                </c:pt>
                <c:pt idx="289">
                  <c:v>289.0</c:v>
                </c:pt>
                <c:pt idx="290">
                  <c:v>290.0</c:v>
                </c:pt>
                <c:pt idx="291">
                  <c:v>291.0</c:v>
                </c:pt>
                <c:pt idx="292">
                  <c:v>292.0</c:v>
                </c:pt>
                <c:pt idx="293">
                  <c:v>293.0</c:v>
                </c:pt>
                <c:pt idx="294">
                  <c:v>294.0</c:v>
                </c:pt>
                <c:pt idx="295">
                  <c:v>295.0</c:v>
                </c:pt>
                <c:pt idx="296">
                  <c:v>296.0</c:v>
                </c:pt>
                <c:pt idx="297">
                  <c:v>297.0</c:v>
                </c:pt>
                <c:pt idx="298">
                  <c:v>298.0</c:v>
                </c:pt>
                <c:pt idx="299">
                  <c:v>299.0</c:v>
                </c:pt>
                <c:pt idx="300">
                  <c:v>300.0</c:v>
                </c:pt>
                <c:pt idx="301">
                  <c:v>301.0</c:v>
                </c:pt>
                <c:pt idx="302">
                  <c:v>302.0</c:v>
                </c:pt>
                <c:pt idx="303">
                  <c:v>303.0</c:v>
                </c:pt>
                <c:pt idx="304">
                  <c:v>304.0</c:v>
                </c:pt>
                <c:pt idx="305">
                  <c:v>305.0</c:v>
                </c:pt>
                <c:pt idx="306">
                  <c:v>306.0</c:v>
                </c:pt>
                <c:pt idx="307">
                  <c:v>307.0</c:v>
                </c:pt>
                <c:pt idx="308">
                  <c:v>308.0</c:v>
                </c:pt>
                <c:pt idx="309">
                  <c:v>309.0</c:v>
                </c:pt>
                <c:pt idx="310">
                  <c:v>310.0</c:v>
                </c:pt>
                <c:pt idx="311">
                  <c:v>311.0</c:v>
                </c:pt>
                <c:pt idx="312">
                  <c:v>312.0</c:v>
                </c:pt>
                <c:pt idx="313">
                  <c:v>313.0</c:v>
                </c:pt>
                <c:pt idx="314">
                  <c:v>314.0</c:v>
                </c:pt>
                <c:pt idx="315">
                  <c:v>315.0</c:v>
                </c:pt>
                <c:pt idx="316">
                  <c:v>316.0</c:v>
                </c:pt>
                <c:pt idx="317">
                  <c:v>317.0</c:v>
                </c:pt>
                <c:pt idx="318">
                  <c:v>318.0</c:v>
                </c:pt>
                <c:pt idx="319">
                  <c:v>319.0</c:v>
                </c:pt>
                <c:pt idx="320">
                  <c:v>320.0</c:v>
                </c:pt>
                <c:pt idx="321">
                  <c:v>321.0</c:v>
                </c:pt>
                <c:pt idx="322">
                  <c:v>322.0</c:v>
                </c:pt>
                <c:pt idx="323">
                  <c:v>323.0</c:v>
                </c:pt>
                <c:pt idx="324">
                  <c:v>324.0</c:v>
                </c:pt>
                <c:pt idx="325">
                  <c:v>325.0</c:v>
                </c:pt>
                <c:pt idx="326">
                  <c:v>326.0</c:v>
                </c:pt>
                <c:pt idx="327">
                  <c:v>327.0</c:v>
                </c:pt>
                <c:pt idx="328">
                  <c:v>328.0</c:v>
                </c:pt>
                <c:pt idx="329">
                  <c:v>329.0</c:v>
                </c:pt>
                <c:pt idx="330">
                  <c:v>330.0</c:v>
                </c:pt>
                <c:pt idx="331">
                  <c:v>331.0</c:v>
                </c:pt>
                <c:pt idx="332">
                  <c:v>332.0</c:v>
                </c:pt>
                <c:pt idx="333">
                  <c:v>333.0</c:v>
                </c:pt>
                <c:pt idx="334">
                  <c:v>334.0</c:v>
                </c:pt>
                <c:pt idx="335">
                  <c:v>335.0</c:v>
                </c:pt>
                <c:pt idx="336">
                  <c:v>336.0</c:v>
                </c:pt>
                <c:pt idx="337">
                  <c:v>337.0</c:v>
                </c:pt>
                <c:pt idx="338">
                  <c:v>338.0</c:v>
                </c:pt>
                <c:pt idx="339">
                  <c:v>339.0</c:v>
                </c:pt>
                <c:pt idx="340">
                  <c:v>340.0</c:v>
                </c:pt>
                <c:pt idx="341">
                  <c:v>341.0</c:v>
                </c:pt>
                <c:pt idx="342">
                  <c:v>342.0</c:v>
                </c:pt>
                <c:pt idx="343">
                  <c:v>343.0</c:v>
                </c:pt>
                <c:pt idx="344">
                  <c:v>344.0</c:v>
                </c:pt>
                <c:pt idx="345">
                  <c:v>345.0</c:v>
                </c:pt>
                <c:pt idx="346">
                  <c:v>346.0</c:v>
                </c:pt>
                <c:pt idx="347">
                  <c:v>347.0</c:v>
                </c:pt>
                <c:pt idx="348">
                  <c:v>348.0</c:v>
                </c:pt>
                <c:pt idx="349">
                  <c:v>349.0</c:v>
                </c:pt>
                <c:pt idx="350">
                  <c:v>350.0</c:v>
                </c:pt>
                <c:pt idx="351">
                  <c:v>351.0</c:v>
                </c:pt>
                <c:pt idx="352">
                  <c:v>352.0</c:v>
                </c:pt>
                <c:pt idx="353">
                  <c:v>353.0</c:v>
                </c:pt>
                <c:pt idx="354">
                  <c:v>354.0</c:v>
                </c:pt>
                <c:pt idx="355">
                  <c:v>355.0</c:v>
                </c:pt>
                <c:pt idx="356">
                  <c:v>356.0</c:v>
                </c:pt>
                <c:pt idx="357">
                  <c:v>357.0</c:v>
                </c:pt>
                <c:pt idx="358">
                  <c:v>358.0</c:v>
                </c:pt>
                <c:pt idx="359">
                  <c:v>359.0</c:v>
                </c:pt>
                <c:pt idx="360">
                  <c:v>360.0</c:v>
                </c:pt>
                <c:pt idx="361">
                  <c:v>361.0</c:v>
                </c:pt>
                <c:pt idx="362">
                  <c:v>362.0</c:v>
                </c:pt>
                <c:pt idx="363">
                  <c:v>363.0</c:v>
                </c:pt>
                <c:pt idx="364">
                  <c:v>364.0</c:v>
                </c:pt>
                <c:pt idx="365">
                  <c:v>365.0</c:v>
                </c:pt>
                <c:pt idx="366">
                  <c:v>366.0</c:v>
                </c:pt>
                <c:pt idx="367">
                  <c:v>367.0</c:v>
                </c:pt>
                <c:pt idx="368">
                  <c:v>368.0</c:v>
                </c:pt>
                <c:pt idx="369">
                  <c:v>369.0</c:v>
                </c:pt>
                <c:pt idx="370">
                  <c:v>370.0</c:v>
                </c:pt>
                <c:pt idx="371">
                  <c:v>371.0</c:v>
                </c:pt>
                <c:pt idx="372">
                  <c:v>372.0</c:v>
                </c:pt>
                <c:pt idx="373">
                  <c:v>373.0</c:v>
                </c:pt>
                <c:pt idx="374">
                  <c:v>374.0</c:v>
                </c:pt>
                <c:pt idx="375">
                  <c:v>375.0</c:v>
                </c:pt>
                <c:pt idx="376">
                  <c:v>376.0</c:v>
                </c:pt>
                <c:pt idx="377">
                  <c:v>377.0</c:v>
                </c:pt>
                <c:pt idx="378">
                  <c:v>378.0</c:v>
                </c:pt>
                <c:pt idx="379">
                  <c:v>379.0</c:v>
                </c:pt>
                <c:pt idx="380">
                  <c:v>380.0</c:v>
                </c:pt>
                <c:pt idx="381">
                  <c:v>381.0</c:v>
                </c:pt>
                <c:pt idx="382">
                  <c:v>382.0</c:v>
                </c:pt>
                <c:pt idx="383">
                  <c:v>383.0</c:v>
                </c:pt>
                <c:pt idx="384">
                  <c:v>384.0</c:v>
                </c:pt>
                <c:pt idx="385">
                  <c:v>385.0</c:v>
                </c:pt>
                <c:pt idx="386">
                  <c:v>386.0</c:v>
                </c:pt>
                <c:pt idx="387">
                  <c:v>387.0</c:v>
                </c:pt>
                <c:pt idx="388">
                  <c:v>388.0</c:v>
                </c:pt>
                <c:pt idx="389">
                  <c:v>389.0</c:v>
                </c:pt>
                <c:pt idx="390">
                  <c:v>390.0</c:v>
                </c:pt>
                <c:pt idx="391">
                  <c:v>391.0</c:v>
                </c:pt>
                <c:pt idx="392">
                  <c:v>392.0</c:v>
                </c:pt>
                <c:pt idx="393">
                  <c:v>393.0</c:v>
                </c:pt>
                <c:pt idx="394">
                  <c:v>394.0</c:v>
                </c:pt>
                <c:pt idx="395">
                  <c:v>395.0</c:v>
                </c:pt>
                <c:pt idx="396">
                  <c:v>396.0</c:v>
                </c:pt>
                <c:pt idx="397">
                  <c:v>397.0</c:v>
                </c:pt>
                <c:pt idx="398">
                  <c:v>398.0</c:v>
                </c:pt>
                <c:pt idx="399">
                  <c:v>399.0</c:v>
                </c:pt>
                <c:pt idx="400">
                  <c:v>400.0</c:v>
                </c:pt>
                <c:pt idx="401">
                  <c:v>401.0</c:v>
                </c:pt>
                <c:pt idx="402">
                  <c:v>402.0</c:v>
                </c:pt>
                <c:pt idx="403">
                  <c:v>403.0</c:v>
                </c:pt>
                <c:pt idx="404">
                  <c:v>404.0</c:v>
                </c:pt>
                <c:pt idx="405">
                  <c:v>405.0</c:v>
                </c:pt>
                <c:pt idx="406">
                  <c:v>406.0</c:v>
                </c:pt>
                <c:pt idx="407">
                  <c:v>407.0</c:v>
                </c:pt>
                <c:pt idx="408">
                  <c:v>408.0</c:v>
                </c:pt>
                <c:pt idx="409">
                  <c:v>409.0</c:v>
                </c:pt>
                <c:pt idx="410">
                  <c:v>410.0</c:v>
                </c:pt>
                <c:pt idx="411">
                  <c:v>411.0</c:v>
                </c:pt>
                <c:pt idx="412">
                  <c:v>412.0</c:v>
                </c:pt>
                <c:pt idx="413">
                  <c:v>413.0</c:v>
                </c:pt>
                <c:pt idx="414">
                  <c:v>414.0</c:v>
                </c:pt>
                <c:pt idx="415">
                  <c:v>415.0</c:v>
                </c:pt>
                <c:pt idx="416">
                  <c:v>416.0</c:v>
                </c:pt>
                <c:pt idx="417">
                  <c:v>417.0</c:v>
                </c:pt>
                <c:pt idx="418">
                  <c:v>418.0</c:v>
                </c:pt>
                <c:pt idx="419">
                  <c:v>419.0</c:v>
                </c:pt>
                <c:pt idx="420">
                  <c:v>420.0</c:v>
                </c:pt>
                <c:pt idx="421">
                  <c:v>421.0</c:v>
                </c:pt>
                <c:pt idx="422">
                  <c:v>422.0</c:v>
                </c:pt>
                <c:pt idx="423">
                  <c:v>423.0</c:v>
                </c:pt>
                <c:pt idx="424">
                  <c:v>424.0</c:v>
                </c:pt>
                <c:pt idx="425">
                  <c:v>425.0</c:v>
                </c:pt>
                <c:pt idx="426">
                  <c:v>426.0</c:v>
                </c:pt>
                <c:pt idx="427">
                  <c:v>427.0</c:v>
                </c:pt>
                <c:pt idx="428">
                  <c:v>428.0</c:v>
                </c:pt>
                <c:pt idx="429">
                  <c:v>429.0</c:v>
                </c:pt>
                <c:pt idx="430">
                  <c:v>430.0</c:v>
                </c:pt>
                <c:pt idx="431">
                  <c:v>431.0</c:v>
                </c:pt>
                <c:pt idx="432">
                  <c:v>432.0</c:v>
                </c:pt>
                <c:pt idx="433">
                  <c:v>433.0</c:v>
                </c:pt>
                <c:pt idx="434">
                  <c:v>434.0</c:v>
                </c:pt>
                <c:pt idx="435">
                  <c:v>435.0</c:v>
                </c:pt>
                <c:pt idx="436">
                  <c:v>436.0</c:v>
                </c:pt>
                <c:pt idx="437">
                  <c:v>437.0</c:v>
                </c:pt>
                <c:pt idx="438">
                  <c:v>438.0</c:v>
                </c:pt>
                <c:pt idx="439">
                  <c:v>439.0</c:v>
                </c:pt>
                <c:pt idx="440">
                  <c:v>440.0</c:v>
                </c:pt>
                <c:pt idx="441">
                  <c:v>441.0</c:v>
                </c:pt>
                <c:pt idx="442">
                  <c:v>442.0</c:v>
                </c:pt>
                <c:pt idx="443">
                  <c:v>443.0</c:v>
                </c:pt>
                <c:pt idx="444">
                  <c:v>444.0</c:v>
                </c:pt>
                <c:pt idx="445">
                  <c:v>445.0</c:v>
                </c:pt>
                <c:pt idx="446">
                  <c:v>446.0</c:v>
                </c:pt>
                <c:pt idx="447">
                  <c:v>447.0</c:v>
                </c:pt>
                <c:pt idx="448">
                  <c:v>448.0</c:v>
                </c:pt>
                <c:pt idx="449">
                  <c:v>449.0</c:v>
                </c:pt>
                <c:pt idx="450">
                  <c:v>450.0</c:v>
                </c:pt>
                <c:pt idx="451">
                  <c:v>451.0</c:v>
                </c:pt>
                <c:pt idx="452">
                  <c:v>452.0</c:v>
                </c:pt>
                <c:pt idx="453">
                  <c:v>453.0</c:v>
                </c:pt>
                <c:pt idx="454">
                  <c:v>454.0</c:v>
                </c:pt>
                <c:pt idx="455">
                  <c:v>455.0</c:v>
                </c:pt>
                <c:pt idx="456">
                  <c:v>456.0</c:v>
                </c:pt>
                <c:pt idx="457">
                  <c:v>457.0</c:v>
                </c:pt>
                <c:pt idx="458">
                  <c:v>458.0</c:v>
                </c:pt>
                <c:pt idx="459">
                  <c:v>459.0</c:v>
                </c:pt>
                <c:pt idx="460">
                  <c:v>460.0</c:v>
                </c:pt>
                <c:pt idx="461">
                  <c:v>461.0</c:v>
                </c:pt>
                <c:pt idx="462">
                  <c:v>462.0</c:v>
                </c:pt>
                <c:pt idx="463">
                  <c:v>463.0</c:v>
                </c:pt>
                <c:pt idx="464">
                  <c:v>464.0</c:v>
                </c:pt>
                <c:pt idx="465">
                  <c:v>465.0</c:v>
                </c:pt>
                <c:pt idx="466">
                  <c:v>466.0</c:v>
                </c:pt>
                <c:pt idx="467">
                  <c:v>467.0</c:v>
                </c:pt>
                <c:pt idx="468">
                  <c:v>468.0</c:v>
                </c:pt>
                <c:pt idx="469">
                  <c:v>469.0</c:v>
                </c:pt>
                <c:pt idx="470">
                  <c:v>470.0</c:v>
                </c:pt>
                <c:pt idx="471">
                  <c:v>471.0</c:v>
                </c:pt>
                <c:pt idx="472">
                  <c:v>472.0</c:v>
                </c:pt>
                <c:pt idx="473">
                  <c:v>473.0</c:v>
                </c:pt>
                <c:pt idx="474">
                  <c:v>474.0</c:v>
                </c:pt>
                <c:pt idx="475">
                  <c:v>475.0</c:v>
                </c:pt>
                <c:pt idx="476">
                  <c:v>476.0</c:v>
                </c:pt>
                <c:pt idx="477">
                  <c:v>477.0</c:v>
                </c:pt>
                <c:pt idx="478">
                  <c:v>478.0</c:v>
                </c:pt>
                <c:pt idx="479">
                  <c:v>479.0</c:v>
                </c:pt>
                <c:pt idx="480">
                  <c:v>480.0</c:v>
                </c:pt>
                <c:pt idx="481">
                  <c:v>481.0</c:v>
                </c:pt>
                <c:pt idx="482">
                  <c:v>482.0</c:v>
                </c:pt>
                <c:pt idx="483">
                  <c:v>483.0</c:v>
                </c:pt>
                <c:pt idx="484">
                  <c:v>484.0</c:v>
                </c:pt>
                <c:pt idx="485">
                  <c:v>485.0</c:v>
                </c:pt>
                <c:pt idx="486">
                  <c:v>486.0</c:v>
                </c:pt>
                <c:pt idx="487">
                  <c:v>487.0</c:v>
                </c:pt>
                <c:pt idx="488">
                  <c:v>488.0</c:v>
                </c:pt>
                <c:pt idx="489">
                  <c:v>489.0</c:v>
                </c:pt>
                <c:pt idx="490">
                  <c:v>490.0</c:v>
                </c:pt>
                <c:pt idx="491">
                  <c:v>491.0</c:v>
                </c:pt>
                <c:pt idx="492">
                  <c:v>492.0</c:v>
                </c:pt>
                <c:pt idx="493">
                  <c:v>493.0</c:v>
                </c:pt>
                <c:pt idx="494">
                  <c:v>494.0</c:v>
                </c:pt>
                <c:pt idx="495">
                  <c:v>495.0</c:v>
                </c:pt>
                <c:pt idx="496">
                  <c:v>496.0</c:v>
                </c:pt>
                <c:pt idx="497">
                  <c:v>497.0</c:v>
                </c:pt>
                <c:pt idx="498">
                  <c:v>498.0</c:v>
                </c:pt>
                <c:pt idx="499">
                  <c:v>499.0</c:v>
                </c:pt>
                <c:pt idx="500">
                  <c:v>500.0</c:v>
                </c:pt>
                <c:pt idx="501">
                  <c:v>501.0</c:v>
                </c:pt>
                <c:pt idx="502">
                  <c:v>502.0</c:v>
                </c:pt>
                <c:pt idx="503">
                  <c:v>503.0</c:v>
                </c:pt>
                <c:pt idx="504">
                  <c:v>504.0</c:v>
                </c:pt>
                <c:pt idx="505">
                  <c:v>505.0</c:v>
                </c:pt>
                <c:pt idx="506">
                  <c:v>506.0</c:v>
                </c:pt>
                <c:pt idx="507">
                  <c:v>507.0</c:v>
                </c:pt>
                <c:pt idx="508">
                  <c:v>508.0</c:v>
                </c:pt>
                <c:pt idx="509">
                  <c:v>509.0</c:v>
                </c:pt>
                <c:pt idx="510">
                  <c:v>510.0</c:v>
                </c:pt>
                <c:pt idx="511">
                  <c:v>511.0</c:v>
                </c:pt>
                <c:pt idx="512">
                  <c:v>512.0</c:v>
                </c:pt>
                <c:pt idx="513">
                  <c:v>513.0</c:v>
                </c:pt>
                <c:pt idx="514">
                  <c:v>514.0</c:v>
                </c:pt>
                <c:pt idx="515">
                  <c:v>515.0</c:v>
                </c:pt>
                <c:pt idx="516">
                  <c:v>516.0</c:v>
                </c:pt>
                <c:pt idx="517">
                  <c:v>517.0</c:v>
                </c:pt>
                <c:pt idx="518">
                  <c:v>518.0</c:v>
                </c:pt>
                <c:pt idx="519">
                  <c:v>519.0</c:v>
                </c:pt>
                <c:pt idx="520">
                  <c:v>520.0</c:v>
                </c:pt>
                <c:pt idx="521">
                  <c:v>521.0</c:v>
                </c:pt>
                <c:pt idx="522">
                  <c:v>522.0</c:v>
                </c:pt>
                <c:pt idx="523">
                  <c:v>523.0</c:v>
                </c:pt>
                <c:pt idx="524">
                  <c:v>524.0</c:v>
                </c:pt>
                <c:pt idx="525">
                  <c:v>525.0</c:v>
                </c:pt>
                <c:pt idx="526">
                  <c:v>526.0</c:v>
                </c:pt>
                <c:pt idx="527">
                  <c:v>527.0</c:v>
                </c:pt>
                <c:pt idx="528">
                  <c:v>528.0</c:v>
                </c:pt>
                <c:pt idx="529">
                  <c:v>529.0</c:v>
                </c:pt>
                <c:pt idx="530">
                  <c:v>530.0</c:v>
                </c:pt>
                <c:pt idx="531">
                  <c:v>531.0</c:v>
                </c:pt>
                <c:pt idx="532">
                  <c:v>532.0</c:v>
                </c:pt>
                <c:pt idx="533">
                  <c:v>533.0</c:v>
                </c:pt>
                <c:pt idx="534">
                  <c:v>534.0</c:v>
                </c:pt>
                <c:pt idx="535">
                  <c:v>535.0</c:v>
                </c:pt>
                <c:pt idx="536">
                  <c:v>536.0</c:v>
                </c:pt>
                <c:pt idx="537">
                  <c:v>537.0</c:v>
                </c:pt>
                <c:pt idx="538">
                  <c:v>538.0</c:v>
                </c:pt>
                <c:pt idx="539">
                  <c:v>539.0</c:v>
                </c:pt>
                <c:pt idx="540">
                  <c:v>540.0</c:v>
                </c:pt>
                <c:pt idx="541">
                  <c:v>541.0</c:v>
                </c:pt>
                <c:pt idx="542">
                  <c:v>542.0</c:v>
                </c:pt>
                <c:pt idx="543">
                  <c:v>543.0</c:v>
                </c:pt>
                <c:pt idx="544">
                  <c:v>544.0</c:v>
                </c:pt>
                <c:pt idx="545">
                  <c:v>545.0</c:v>
                </c:pt>
                <c:pt idx="546">
                  <c:v>546.0</c:v>
                </c:pt>
                <c:pt idx="547">
                  <c:v>547.0</c:v>
                </c:pt>
                <c:pt idx="548">
                  <c:v>548.0</c:v>
                </c:pt>
                <c:pt idx="549">
                  <c:v>549.0</c:v>
                </c:pt>
                <c:pt idx="550">
                  <c:v>550.0</c:v>
                </c:pt>
                <c:pt idx="551">
                  <c:v>551.0</c:v>
                </c:pt>
                <c:pt idx="552">
                  <c:v>552.0</c:v>
                </c:pt>
                <c:pt idx="553">
                  <c:v>553.0</c:v>
                </c:pt>
                <c:pt idx="554">
                  <c:v>554.0</c:v>
                </c:pt>
                <c:pt idx="555">
                  <c:v>555.0</c:v>
                </c:pt>
                <c:pt idx="556">
                  <c:v>556.0</c:v>
                </c:pt>
                <c:pt idx="557">
                  <c:v>557.0</c:v>
                </c:pt>
                <c:pt idx="558">
                  <c:v>558.0</c:v>
                </c:pt>
                <c:pt idx="559">
                  <c:v>559.0</c:v>
                </c:pt>
                <c:pt idx="560">
                  <c:v>560.0</c:v>
                </c:pt>
                <c:pt idx="561">
                  <c:v>561.0</c:v>
                </c:pt>
                <c:pt idx="562">
                  <c:v>562.0</c:v>
                </c:pt>
                <c:pt idx="563">
                  <c:v>563.0</c:v>
                </c:pt>
                <c:pt idx="564">
                  <c:v>564.0</c:v>
                </c:pt>
                <c:pt idx="565">
                  <c:v>565.0</c:v>
                </c:pt>
                <c:pt idx="566">
                  <c:v>566.0</c:v>
                </c:pt>
                <c:pt idx="567">
                  <c:v>567.0</c:v>
                </c:pt>
                <c:pt idx="568">
                  <c:v>568.0</c:v>
                </c:pt>
                <c:pt idx="569">
                  <c:v>569.0</c:v>
                </c:pt>
                <c:pt idx="570">
                  <c:v>570.0</c:v>
                </c:pt>
                <c:pt idx="571">
                  <c:v>571.0</c:v>
                </c:pt>
                <c:pt idx="572">
                  <c:v>572.0</c:v>
                </c:pt>
              </c:numCache>
            </c:numRef>
          </c:cat>
          <c:val>
            <c:numRef>
              <c:f>Sheet1!$AU$2:$AU$574</c:f>
              <c:numCache>
                <c:formatCode>General</c:formatCode>
                <c:ptCount val="573"/>
                <c:pt idx="0">
                  <c:v>0.0</c:v>
                </c:pt>
                <c:pt idx="1">
                  <c:v>0.537266226622662</c:v>
                </c:pt>
                <c:pt idx="2">
                  <c:v>0.638806380638064</c:v>
                </c:pt>
                <c:pt idx="3">
                  <c:v>0.657398239823982</c:v>
                </c:pt>
                <c:pt idx="4">
                  <c:v>0.678327832783278</c:v>
                </c:pt>
                <c:pt idx="5">
                  <c:v>0.684598459845985</c:v>
                </c:pt>
                <c:pt idx="6">
                  <c:v>0.693069306930693</c:v>
                </c:pt>
                <c:pt idx="7">
                  <c:v>0.694416941694169</c:v>
                </c:pt>
                <c:pt idx="8">
                  <c:v>0.694416941694169</c:v>
                </c:pt>
                <c:pt idx="9">
                  <c:v>0.694416941694169</c:v>
                </c:pt>
                <c:pt idx="10">
                  <c:v>0.694416941694169</c:v>
                </c:pt>
                <c:pt idx="11">
                  <c:v>0.694416941694169</c:v>
                </c:pt>
                <c:pt idx="12">
                  <c:v>0.695517051705171</c:v>
                </c:pt>
                <c:pt idx="13">
                  <c:v>0.702530253025303</c:v>
                </c:pt>
                <c:pt idx="14">
                  <c:v>0.70470297029703</c:v>
                </c:pt>
                <c:pt idx="15">
                  <c:v>0.725357535753575</c:v>
                </c:pt>
                <c:pt idx="16">
                  <c:v>0.725357535753575</c:v>
                </c:pt>
                <c:pt idx="17">
                  <c:v>0.725357535753575</c:v>
                </c:pt>
                <c:pt idx="18">
                  <c:v>0.736056105610561</c:v>
                </c:pt>
                <c:pt idx="19">
                  <c:v>0.736056105610561</c:v>
                </c:pt>
                <c:pt idx="20">
                  <c:v>0.741254125412541</c:v>
                </c:pt>
                <c:pt idx="21">
                  <c:v>0.741446644664466</c:v>
                </c:pt>
                <c:pt idx="22">
                  <c:v>0.741446644664466</c:v>
                </c:pt>
                <c:pt idx="23">
                  <c:v>0.746589658965897</c:v>
                </c:pt>
                <c:pt idx="24">
                  <c:v>0.746589658965897</c:v>
                </c:pt>
                <c:pt idx="25">
                  <c:v>0.747002200220022</c:v>
                </c:pt>
                <c:pt idx="26">
                  <c:v>0.747002200220022</c:v>
                </c:pt>
                <c:pt idx="27">
                  <c:v>0.747057205720572</c:v>
                </c:pt>
                <c:pt idx="28">
                  <c:v>0.758333333333333</c:v>
                </c:pt>
                <c:pt idx="29">
                  <c:v>0.759653465346535</c:v>
                </c:pt>
                <c:pt idx="30">
                  <c:v>0.759653465346535</c:v>
                </c:pt>
                <c:pt idx="31">
                  <c:v>0.762458745874588</c:v>
                </c:pt>
                <c:pt idx="32">
                  <c:v>0.763421342134213</c:v>
                </c:pt>
                <c:pt idx="33">
                  <c:v>0.766034103410341</c:v>
                </c:pt>
                <c:pt idx="34">
                  <c:v>0.766144114411441</c:v>
                </c:pt>
                <c:pt idx="35">
                  <c:v>0.766254125412541</c:v>
                </c:pt>
                <c:pt idx="36">
                  <c:v>0.782975797579758</c:v>
                </c:pt>
                <c:pt idx="37">
                  <c:v>0.783773377337734</c:v>
                </c:pt>
                <c:pt idx="38">
                  <c:v>0.783773377337734</c:v>
                </c:pt>
                <c:pt idx="39">
                  <c:v>0.785203520352035</c:v>
                </c:pt>
                <c:pt idx="40">
                  <c:v>0.785203520352035</c:v>
                </c:pt>
                <c:pt idx="41">
                  <c:v>0.785203520352035</c:v>
                </c:pt>
                <c:pt idx="42">
                  <c:v>0.787431243124312</c:v>
                </c:pt>
                <c:pt idx="43">
                  <c:v>0.799449944994499</c:v>
                </c:pt>
                <c:pt idx="44">
                  <c:v>0.804620462046205</c:v>
                </c:pt>
                <c:pt idx="45">
                  <c:v>0.808498349834983</c:v>
                </c:pt>
                <c:pt idx="46">
                  <c:v>0.810533553355335</c:v>
                </c:pt>
                <c:pt idx="47">
                  <c:v>0.810533553355335</c:v>
                </c:pt>
                <c:pt idx="48">
                  <c:v>0.810533553355335</c:v>
                </c:pt>
                <c:pt idx="49">
                  <c:v>0.810533553355335</c:v>
                </c:pt>
                <c:pt idx="50">
                  <c:v>0.810781078107811</c:v>
                </c:pt>
                <c:pt idx="51">
                  <c:v>0.810781078107811</c:v>
                </c:pt>
                <c:pt idx="52">
                  <c:v>0.810836083608361</c:v>
                </c:pt>
                <c:pt idx="53">
                  <c:v>0.811001100110011</c:v>
                </c:pt>
                <c:pt idx="54">
                  <c:v>0.818564356435643</c:v>
                </c:pt>
                <c:pt idx="55">
                  <c:v>0.821947194719472</c:v>
                </c:pt>
                <c:pt idx="56">
                  <c:v>0.822167216721672</c:v>
                </c:pt>
                <c:pt idx="57">
                  <c:v>0.8253300330033</c:v>
                </c:pt>
                <c:pt idx="58">
                  <c:v>0.8253300330033</c:v>
                </c:pt>
                <c:pt idx="59">
                  <c:v>0.8253300330033</c:v>
                </c:pt>
                <c:pt idx="60">
                  <c:v>0.825825082508251</c:v>
                </c:pt>
                <c:pt idx="61">
                  <c:v>0.825825082508251</c:v>
                </c:pt>
                <c:pt idx="62">
                  <c:v>0.825825082508251</c:v>
                </c:pt>
                <c:pt idx="63">
                  <c:v>0.825825082508251</c:v>
                </c:pt>
                <c:pt idx="64">
                  <c:v>0.825825082508251</c:v>
                </c:pt>
                <c:pt idx="65">
                  <c:v>0.825825082508251</c:v>
                </c:pt>
                <c:pt idx="66">
                  <c:v>0.825825082508251</c:v>
                </c:pt>
                <c:pt idx="67">
                  <c:v>0.826045104510451</c:v>
                </c:pt>
                <c:pt idx="68">
                  <c:v>0.83030803080308</c:v>
                </c:pt>
                <c:pt idx="69">
                  <c:v>0.83030803080308</c:v>
                </c:pt>
                <c:pt idx="70">
                  <c:v>0.83030803080308</c:v>
                </c:pt>
                <c:pt idx="71">
                  <c:v>0.83030803080308</c:v>
                </c:pt>
                <c:pt idx="72">
                  <c:v>0.83030803080308</c:v>
                </c:pt>
                <c:pt idx="73">
                  <c:v>0.83030803080308</c:v>
                </c:pt>
                <c:pt idx="74">
                  <c:v>0.83030803080308</c:v>
                </c:pt>
                <c:pt idx="75">
                  <c:v>0.83030803080308</c:v>
                </c:pt>
                <c:pt idx="76">
                  <c:v>0.83036303630363</c:v>
                </c:pt>
                <c:pt idx="77">
                  <c:v>0.833058305830583</c:v>
                </c:pt>
                <c:pt idx="78">
                  <c:v>0.833058305830583</c:v>
                </c:pt>
                <c:pt idx="79">
                  <c:v>0.833223322332233</c:v>
                </c:pt>
                <c:pt idx="80">
                  <c:v>0.833223322332233</c:v>
                </c:pt>
                <c:pt idx="81">
                  <c:v>0.833223322332233</c:v>
                </c:pt>
                <c:pt idx="82">
                  <c:v>0.833223322332233</c:v>
                </c:pt>
                <c:pt idx="83">
                  <c:v>0.833223322332233</c:v>
                </c:pt>
                <c:pt idx="84">
                  <c:v>0.833223322332233</c:v>
                </c:pt>
                <c:pt idx="85">
                  <c:v>0.833800880088009</c:v>
                </c:pt>
                <c:pt idx="86">
                  <c:v>0.833800880088009</c:v>
                </c:pt>
                <c:pt idx="87">
                  <c:v>0.833800880088009</c:v>
                </c:pt>
                <c:pt idx="88">
                  <c:v>0.833800880088009</c:v>
                </c:pt>
                <c:pt idx="89">
                  <c:v>0.833800880088009</c:v>
                </c:pt>
                <c:pt idx="90">
                  <c:v>0.833800880088009</c:v>
                </c:pt>
                <c:pt idx="91">
                  <c:v>0.833800880088009</c:v>
                </c:pt>
                <c:pt idx="92">
                  <c:v>0.833800880088009</c:v>
                </c:pt>
                <c:pt idx="93">
                  <c:v>0.833965896589659</c:v>
                </c:pt>
                <c:pt idx="94">
                  <c:v>0.833965896589659</c:v>
                </c:pt>
                <c:pt idx="95">
                  <c:v>0.834818481848185</c:v>
                </c:pt>
                <c:pt idx="96">
                  <c:v>0.835698569856985</c:v>
                </c:pt>
                <c:pt idx="97">
                  <c:v>0.835891089108911</c:v>
                </c:pt>
                <c:pt idx="98">
                  <c:v>0.837623762376238</c:v>
                </c:pt>
                <c:pt idx="99">
                  <c:v>0.837623762376238</c:v>
                </c:pt>
                <c:pt idx="100">
                  <c:v>0.837623762376238</c:v>
                </c:pt>
                <c:pt idx="101">
                  <c:v>0.837623762376238</c:v>
                </c:pt>
                <c:pt idx="102">
                  <c:v>0.837623762376238</c:v>
                </c:pt>
                <c:pt idx="103">
                  <c:v>0.837623762376238</c:v>
                </c:pt>
                <c:pt idx="104">
                  <c:v>0.837623762376238</c:v>
                </c:pt>
                <c:pt idx="105">
                  <c:v>0.837623762376238</c:v>
                </c:pt>
                <c:pt idx="106">
                  <c:v>0.837623762376238</c:v>
                </c:pt>
                <c:pt idx="107">
                  <c:v>0.839218921892189</c:v>
                </c:pt>
                <c:pt idx="108">
                  <c:v>0.848322332233223</c:v>
                </c:pt>
                <c:pt idx="109">
                  <c:v>0.848322332233223</c:v>
                </c:pt>
                <c:pt idx="110">
                  <c:v>0.848624862486249</c:v>
                </c:pt>
                <c:pt idx="111">
                  <c:v>0.85453795379538</c:v>
                </c:pt>
                <c:pt idx="112">
                  <c:v>0.867051705170517</c:v>
                </c:pt>
                <c:pt idx="113">
                  <c:v>0.867051705170517</c:v>
                </c:pt>
                <c:pt idx="114">
                  <c:v>0.871479647964797</c:v>
                </c:pt>
                <c:pt idx="115">
                  <c:v>0.872552255225523</c:v>
                </c:pt>
                <c:pt idx="116">
                  <c:v>0.872552255225523</c:v>
                </c:pt>
                <c:pt idx="117">
                  <c:v>0.872552255225523</c:v>
                </c:pt>
                <c:pt idx="118">
                  <c:v>0.875192519251925</c:v>
                </c:pt>
                <c:pt idx="119">
                  <c:v>0.881765676567657</c:v>
                </c:pt>
                <c:pt idx="120">
                  <c:v>0.887678767876788</c:v>
                </c:pt>
                <c:pt idx="121">
                  <c:v>0.887678767876788</c:v>
                </c:pt>
                <c:pt idx="122">
                  <c:v>0.88943894389439</c:v>
                </c:pt>
                <c:pt idx="123">
                  <c:v>0.89026402640264</c:v>
                </c:pt>
                <c:pt idx="124">
                  <c:v>0.89026402640264</c:v>
                </c:pt>
                <c:pt idx="125">
                  <c:v>0.890649064906491</c:v>
                </c:pt>
                <c:pt idx="126">
                  <c:v>0.890649064906491</c:v>
                </c:pt>
                <c:pt idx="127">
                  <c:v>0.890649064906491</c:v>
                </c:pt>
                <c:pt idx="128">
                  <c:v>0.891474147414742</c:v>
                </c:pt>
                <c:pt idx="129">
                  <c:v>0.891474147414742</c:v>
                </c:pt>
                <c:pt idx="130">
                  <c:v>0.891474147414742</c:v>
                </c:pt>
                <c:pt idx="131">
                  <c:v>0.891474147414742</c:v>
                </c:pt>
                <c:pt idx="132">
                  <c:v>0.891474147414742</c:v>
                </c:pt>
                <c:pt idx="133">
                  <c:v>0.891474147414742</c:v>
                </c:pt>
                <c:pt idx="134">
                  <c:v>0.891474147414742</c:v>
                </c:pt>
                <c:pt idx="135">
                  <c:v>0.891474147414742</c:v>
                </c:pt>
                <c:pt idx="136">
                  <c:v>0.891474147414742</c:v>
                </c:pt>
                <c:pt idx="137">
                  <c:v>0.891474147414742</c:v>
                </c:pt>
                <c:pt idx="138">
                  <c:v>0.891474147414742</c:v>
                </c:pt>
                <c:pt idx="139">
                  <c:v>0.891474147414742</c:v>
                </c:pt>
                <c:pt idx="140">
                  <c:v>0.891474147414742</c:v>
                </c:pt>
                <c:pt idx="141">
                  <c:v>0.891474147414742</c:v>
                </c:pt>
                <c:pt idx="142">
                  <c:v>0.891474147414742</c:v>
                </c:pt>
                <c:pt idx="143">
                  <c:v>0.891474147414742</c:v>
                </c:pt>
                <c:pt idx="144">
                  <c:v>0.891474147414742</c:v>
                </c:pt>
                <c:pt idx="145">
                  <c:v>0.891474147414742</c:v>
                </c:pt>
                <c:pt idx="146">
                  <c:v>0.891474147414742</c:v>
                </c:pt>
                <c:pt idx="147">
                  <c:v>0.891501650165017</c:v>
                </c:pt>
                <c:pt idx="148">
                  <c:v>0.891556655665567</c:v>
                </c:pt>
                <c:pt idx="149">
                  <c:v>0.891556655665567</c:v>
                </c:pt>
                <c:pt idx="150">
                  <c:v>0.891556655665567</c:v>
                </c:pt>
                <c:pt idx="151">
                  <c:v>0.891556655665567</c:v>
                </c:pt>
                <c:pt idx="152">
                  <c:v>0.891556655665567</c:v>
                </c:pt>
                <c:pt idx="153">
                  <c:v>0.891556655665567</c:v>
                </c:pt>
                <c:pt idx="154">
                  <c:v>0.891556655665567</c:v>
                </c:pt>
                <c:pt idx="155">
                  <c:v>0.891721672167217</c:v>
                </c:pt>
                <c:pt idx="156">
                  <c:v>0.891749174917492</c:v>
                </c:pt>
                <c:pt idx="157">
                  <c:v>0.891749174917492</c:v>
                </c:pt>
                <c:pt idx="158">
                  <c:v>0.891749174917492</c:v>
                </c:pt>
                <c:pt idx="159">
                  <c:v>0.891776677667767</c:v>
                </c:pt>
                <c:pt idx="160">
                  <c:v>0.891776677667767</c:v>
                </c:pt>
                <c:pt idx="161">
                  <c:v>0.891776677667767</c:v>
                </c:pt>
                <c:pt idx="162">
                  <c:v>0.891776677667767</c:v>
                </c:pt>
                <c:pt idx="163">
                  <c:v>0.892106710671067</c:v>
                </c:pt>
                <c:pt idx="164">
                  <c:v>0.892106710671067</c:v>
                </c:pt>
                <c:pt idx="165">
                  <c:v>0.892106710671067</c:v>
                </c:pt>
                <c:pt idx="166">
                  <c:v>0.892106710671067</c:v>
                </c:pt>
                <c:pt idx="167">
                  <c:v>0.892106710671067</c:v>
                </c:pt>
                <c:pt idx="168">
                  <c:v>0.892106710671067</c:v>
                </c:pt>
                <c:pt idx="169">
                  <c:v>0.892106710671067</c:v>
                </c:pt>
                <c:pt idx="170">
                  <c:v>0.892106710671067</c:v>
                </c:pt>
                <c:pt idx="171">
                  <c:v>0.892106710671067</c:v>
                </c:pt>
                <c:pt idx="172">
                  <c:v>0.892106710671067</c:v>
                </c:pt>
                <c:pt idx="173">
                  <c:v>0.892106710671067</c:v>
                </c:pt>
                <c:pt idx="174">
                  <c:v>0.892106710671067</c:v>
                </c:pt>
                <c:pt idx="175">
                  <c:v>0.892106710671067</c:v>
                </c:pt>
                <c:pt idx="176">
                  <c:v>0.892106710671067</c:v>
                </c:pt>
                <c:pt idx="177">
                  <c:v>0.892106710671067</c:v>
                </c:pt>
                <c:pt idx="178">
                  <c:v>0.892106710671067</c:v>
                </c:pt>
                <c:pt idx="179">
                  <c:v>0.892106710671067</c:v>
                </c:pt>
                <c:pt idx="180">
                  <c:v>0.892106710671067</c:v>
                </c:pt>
                <c:pt idx="181">
                  <c:v>0.892106710671067</c:v>
                </c:pt>
                <c:pt idx="182">
                  <c:v>0.892189218921892</c:v>
                </c:pt>
                <c:pt idx="183">
                  <c:v>0.892189218921892</c:v>
                </c:pt>
                <c:pt idx="184">
                  <c:v>0.892189218921892</c:v>
                </c:pt>
                <c:pt idx="185">
                  <c:v>0.892189218921892</c:v>
                </c:pt>
                <c:pt idx="186">
                  <c:v>0.892189218921892</c:v>
                </c:pt>
                <c:pt idx="187">
                  <c:v>0.892189218921892</c:v>
                </c:pt>
                <c:pt idx="188">
                  <c:v>0.892189218921892</c:v>
                </c:pt>
                <c:pt idx="189">
                  <c:v>0.892189218921892</c:v>
                </c:pt>
                <c:pt idx="190">
                  <c:v>0.892189218921892</c:v>
                </c:pt>
                <c:pt idx="191">
                  <c:v>0.892189218921892</c:v>
                </c:pt>
                <c:pt idx="192">
                  <c:v>0.892189218921892</c:v>
                </c:pt>
                <c:pt idx="193">
                  <c:v>0.892189218921892</c:v>
                </c:pt>
                <c:pt idx="194">
                  <c:v>0.892189218921892</c:v>
                </c:pt>
                <c:pt idx="195">
                  <c:v>0.892189218921892</c:v>
                </c:pt>
                <c:pt idx="196">
                  <c:v>0.892189218921892</c:v>
                </c:pt>
                <c:pt idx="197">
                  <c:v>0.892189218921892</c:v>
                </c:pt>
                <c:pt idx="198">
                  <c:v>0.892189218921892</c:v>
                </c:pt>
                <c:pt idx="199">
                  <c:v>0.892189218921892</c:v>
                </c:pt>
                <c:pt idx="200">
                  <c:v>0.892189218921892</c:v>
                </c:pt>
                <c:pt idx="201">
                  <c:v>0.892189218921892</c:v>
                </c:pt>
                <c:pt idx="202">
                  <c:v>0.892189218921892</c:v>
                </c:pt>
                <c:pt idx="203">
                  <c:v>0.892189218921892</c:v>
                </c:pt>
                <c:pt idx="204">
                  <c:v>0.892189218921892</c:v>
                </c:pt>
                <c:pt idx="205">
                  <c:v>0.892189218921892</c:v>
                </c:pt>
                <c:pt idx="206">
                  <c:v>0.892189218921892</c:v>
                </c:pt>
                <c:pt idx="207">
                  <c:v>0.892189218921892</c:v>
                </c:pt>
                <c:pt idx="208">
                  <c:v>0.892189218921892</c:v>
                </c:pt>
                <c:pt idx="209">
                  <c:v>0.892189218921892</c:v>
                </c:pt>
                <c:pt idx="210">
                  <c:v>0.892189218921892</c:v>
                </c:pt>
                <c:pt idx="211">
                  <c:v>0.892189218921892</c:v>
                </c:pt>
                <c:pt idx="212">
                  <c:v>0.892766776677668</c:v>
                </c:pt>
                <c:pt idx="213">
                  <c:v>0.893069306930693</c:v>
                </c:pt>
                <c:pt idx="214">
                  <c:v>0.893426842684268</c:v>
                </c:pt>
                <c:pt idx="215">
                  <c:v>0.896369636963696</c:v>
                </c:pt>
                <c:pt idx="216">
                  <c:v>0.89950495049505</c:v>
                </c:pt>
                <c:pt idx="217">
                  <c:v>0.90005500550055</c:v>
                </c:pt>
                <c:pt idx="218">
                  <c:v>0.900137513751375</c:v>
                </c:pt>
                <c:pt idx="219">
                  <c:v>0.900137513751375</c:v>
                </c:pt>
                <c:pt idx="220">
                  <c:v>0.900137513751375</c:v>
                </c:pt>
                <c:pt idx="221">
                  <c:v>0.901155115511551</c:v>
                </c:pt>
                <c:pt idx="222">
                  <c:v>0.901457645764576</c:v>
                </c:pt>
                <c:pt idx="223">
                  <c:v>0.903712871287129</c:v>
                </c:pt>
                <c:pt idx="224">
                  <c:v>0.903850385038504</c:v>
                </c:pt>
                <c:pt idx="225">
                  <c:v>0.904895489548955</c:v>
                </c:pt>
                <c:pt idx="226">
                  <c:v>0.904895489548955</c:v>
                </c:pt>
                <c:pt idx="227">
                  <c:v>0.906023102310231</c:v>
                </c:pt>
                <c:pt idx="228">
                  <c:v>0.907288228822882</c:v>
                </c:pt>
                <c:pt idx="229">
                  <c:v>0.908003300330033</c:v>
                </c:pt>
                <c:pt idx="230">
                  <c:v>0.908003300330033</c:v>
                </c:pt>
                <c:pt idx="231">
                  <c:v>0.909130913091309</c:v>
                </c:pt>
                <c:pt idx="232">
                  <c:v>0.909130913091309</c:v>
                </c:pt>
                <c:pt idx="233">
                  <c:v>0.909130913091309</c:v>
                </c:pt>
                <c:pt idx="234">
                  <c:v>0.909130913091309</c:v>
                </c:pt>
                <c:pt idx="235">
                  <c:v>0.909130913091309</c:v>
                </c:pt>
                <c:pt idx="236">
                  <c:v>0.909130913091309</c:v>
                </c:pt>
                <c:pt idx="237">
                  <c:v>0.909130913091309</c:v>
                </c:pt>
                <c:pt idx="238">
                  <c:v>0.909130913091309</c:v>
                </c:pt>
                <c:pt idx="239">
                  <c:v>0.909130913091309</c:v>
                </c:pt>
                <c:pt idx="240">
                  <c:v>0.909130913091309</c:v>
                </c:pt>
                <c:pt idx="241">
                  <c:v>0.909130913091309</c:v>
                </c:pt>
                <c:pt idx="242">
                  <c:v>0.909185918591859</c:v>
                </c:pt>
                <c:pt idx="243">
                  <c:v>0.909378437843785</c:v>
                </c:pt>
                <c:pt idx="244">
                  <c:v>0.90968096809681</c:v>
                </c:pt>
                <c:pt idx="245">
                  <c:v>0.910753575357536</c:v>
                </c:pt>
                <c:pt idx="246">
                  <c:v>0.910753575357536</c:v>
                </c:pt>
                <c:pt idx="247">
                  <c:v>0.910973597359736</c:v>
                </c:pt>
                <c:pt idx="248">
                  <c:v>0.911468646864686</c:v>
                </c:pt>
                <c:pt idx="249">
                  <c:v>0.911468646864686</c:v>
                </c:pt>
                <c:pt idx="250">
                  <c:v>0.911743674367437</c:v>
                </c:pt>
                <c:pt idx="251">
                  <c:v>0.912541254125413</c:v>
                </c:pt>
                <c:pt idx="252">
                  <c:v>0.914273927392739</c:v>
                </c:pt>
                <c:pt idx="253">
                  <c:v>0.914273927392739</c:v>
                </c:pt>
                <c:pt idx="254">
                  <c:v>0.914273927392739</c:v>
                </c:pt>
                <c:pt idx="255">
                  <c:v>0.914273927392739</c:v>
                </c:pt>
                <c:pt idx="256">
                  <c:v>0.914273927392739</c:v>
                </c:pt>
                <c:pt idx="257">
                  <c:v>0.914273927392739</c:v>
                </c:pt>
                <c:pt idx="258">
                  <c:v>0.914273927392739</c:v>
                </c:pt>
                <c:pt idx="259">
                  <c:v>0.914273927392739</c:v>
                </c:pt>
                <c:pt idx="260">
                  <c:v>0.914273927392739</c:v>
                </c:pt>
                <c:pt idx="261">
                  <c:v>0.91531903190319</c:v>
                </c:pt>
                <c:pt idx="262">
                  <c:v>0.915704070407041</c:v>
                </c:pt>
                <c:pt idx="263">
                  <c:v>0.915704070407041</c:v>
                </c:pt>
                <c:pt idx="264">
                  <c:v>0.915704070407041</c:v>
                </c:pt>
                <c:pt idx="265">
                  <c:v>0.915704070407041</c:v>
                </c:pt>
                <c:pt idx="266">
                  <c:v>0.915704070407041</c:v>
                </c:pt>
                <c:pt idx="267">
                  <c:v>0.921589658965897</c:v>
                </c:pt>
                <c:pt idx="268">
                  <c:v>0.921699669966997</c:v>
                </c:pt>
                <c:pt idx="269">
                  <c:v>0.921699669966997</c:v>
                </c:pt>
                <c:pt idx="270">
                  <c:v>0.921699669966997</c:v>
                </c:pt>
                <c:pt idx="271">
                  <c:v>0.921699669966997</c:v>
                </c:pt>
                <c:pt idx="272">
                  <c:v>0.921699669966997</c:v>
                </c:pt>
                <c:pt idx="273">
                  <c:v>0.921699669966997</c:v>
                </c:pt>
                <c:pt idx="274">
                  <c:v>0.921699669966997</c:v>
                </c:pt>
                <c:pt idx="275">
                  <c:v>0.921699669966997</c:v>
                </c:pt>
                <c:pt idx="276">
                  <c:v>0.921699669966997</c:v>
                </c:pt>
                <c:pt idx="277">
                  <c:v>0.921699669966997</c:v>
                </c:pt>
                <c:pt idx="278">
                  <c:v>0.921699669966997</c:v>
                </c:pt>
                <c:pt idx="279">
                  <c:v>0.921754675467547</c:v>
                </c:pt>
                <c:pt idx="280">
                  <c:v>0.921782178217822</c:v>
                </c:pt>
                <c:pt idx="281">
                  <c:v>0.921782178217822</c:v>
                </c:pt>
                <c:pt idx="282">
                  <c:v>0.921782178217822</c:v>
                </c:pt>
                <c:pt idx="283">
                  <c:v>0.921782178217822</c:v>
                </c:pt>
                <c:pt idx="284">
                  <c:v>0.921782178217822</c:v>
                </c:pt>
                <c:pt idx="285">
                  <c:v>0.921782178217822</c:v>
                </c:pt>
                <c:pt idx="286">
                  <c:v>0.921864686468647</c:v>
                </c:pt>
                <c:pt idx="287">
                  <c:v>0.921864686468647</c:v>
                </c:pt>
                <c:pt idx="288">
                  <c:v>0.921864686468647</c:v>
                </c:pt>
                <c:pt idx="289">
                  <c:v>0.921864686468647</c:v>
                </c:pt>
                <c:pt idx="290">
                  <c:v>0.921864686468647</c:v>
                </c:pt>
                <c:pt idx="291">
                  <c:v>0.921947194719472</c:v>
                </c:pt>
                <c:pt idx="292">
                  <c:v>0.921947194719472</c:v>
                </c:pt>
                <c:pt idx="293">
                  <c:v>0.921947194719472</c:v>
                </c:pt>
                <c:pt idx="294">
                  <c:v>0.921947194719472</c:v>
                </c:pt>
                <c:pt idx="295">
                  <c:v>0.922772277227723</c:v>
                </c:pt>
                <c:pt idx="296">
                  <c:v>0.934598459845985</c:v>
                </c:pt>
                <c:pt idx="297">
                  <c:v>0.93495599559956</c:v>
                </c:pt>
                <c:pt idx="298">
                  <c:v>0.93506600660066</c:v>
                </c:pt>
                <c:pt idx="299">
                  <c:v>0.953795379537954</c:v>
                </c:pt>
                <c:pt idx="300">
                  <c:v>0.953795379537954</c:v>
                </c:pt>
                <c:pt idx="301">
                  <c:v>0.953795379537954</c:v>
                </c:pt>
                <c:pt idx="302">
                  <c:v>0.953795379537954</c:v>
                </c:pt>
                <c:pt idx="303">
                  <c:v>0.953795379537954</c:v>
                </c:pt>
                <c:pt idx="304">
                  <c:v>0.953795379537954</c:v>
                </c:pt>
                <c:pt idx="305">
                  <c:v>0.953795379537954</c:v>
                </c:pt>
                <c:pt idx="306">
                  <c:v>0.953795379537954</c:v>
                </c:pt>
                <c:pt idx="307">
                  <c:v>0.953795379537954</c:v>
                </c:pt>
                <c:pt idx="308">
                  <c:v>0.953795379537954</c:v>
                </c:pt>
                <c:pt idx="309">
                  <c:v>0.953795379537954</c:v>
                </c:pt>
                <c:pt idx="310">
                  <c:v>0.953795379537954</c:v>
                </c:pt>
                <c:pt idx="311">
                  <c:v>0.953795379537954</c:v>
                </c:pt>
                <c:pt idx="312">
                  <c:v>0.953795379537954</c:v>
                </c:pt>
                <c:pt idx="313">
                  <c:v>0.953795379537954</c:v>
                </c:pt>
                <c:pt idx="314">
                  <c:v>0.953795379537954</c:v>
                </c:pt>
                <c:pt idx="315">
                  <c:v>0.953795379537954</c:v>
                </c:pt>
                <c:pt idx="316">
                  <c:v>0.953795379537954</c:v>
                </c:pt>
                <c:pt idx="317">
                  <c:v>0.953795379537954</c:v>
                </c:pt>
                <c:pt idx="318">
                  <c:v>0.953795379537954</c:v>
                </c:pt>
                <c:pt idx="319">
                  <c:v>0.953795379537954</c:v>
                </c:pt>
                <c:pt idx="320">
                  <c:v>0.953795379537954</c:v>
                </c:pt>
                <c:pt idx="321">
                  <c:v>0.953795379537954</c:v>
                </c:pt>
                <c:pt idx="322">
                  <c:v>0.953795379537954</c:v>
                </c:pt>
                <c:pt idx="323">
                  <c:v>0.953795379537954</c:v>
                </c:pt>
                <c:pt idx="324">
                  <c:v>0.953795379537954</c:v>
                </c:pt>
                <c:pt idx="325">
                  <c:v>0.953795379537954</c:v>
                </c:pt>
                <c:pt idx="326">
                  <c:v>0.953795379537954</c:v>
                </c:pt>
                <c:pt idx="327">
                  <c:v>0.953795379537954</c:v>
                </c:pt>
                <c:pt idx="328">
                  <c:v>0.953795379537954</c:v>
                </c:pt>
                <c:pt idx="329">
                  <c:v>0.953795379537954</c:v>
                </c:pt>
                <c:pt idx="330">
                  <c:v>0.953795379537954</c:v>
                </c:pt>
                <c:pt idx="331">
                  <c:v>0.953795379537954</c:v>
                </c:pt>
                <c:pt idx="332">
                  <c:v>0.953795379537954</c:v>
                </c:pt>
                <c:pt idx="333">
                  <c:v>0.953795379537954</c:v>
                </c:pt>
                <c:pt idx="334">
                  <c:v>0.953795379537954</c:v>
                </c:pt>
                <c:pt idx="335">
                  <c:v>0.953795379537954</c:v>
                </c:pt>
                <c:pt idx="336">
                  <c:v>0.953795379537954</c:v>
                </c:pt>
                <c:pt idx="337">
                  <c:v>0.953795379537954</c:v>
                </c:pt>
                <c:pt idx="338">
                  <c:v>0.953795379537954</c:v>
                </c:pt>
                <c:pt idx="339">
                  <c:v>0.953795379537954</c:v>
                </c:pt>
                <c:pt idx="340">
                  <c:v>0.953795379537954</c:v>
                </c:pt>
                <c:pt idx="341">
                  <c:v>0.953795379537954</c:v>
                </c:pt>
                <c:pt idx="342">
                  <c:v>0.953795379537954</c:v>
                </c:pt>
                <c:pt idx="343">
                  <c:v>0.953795379537954</c:v>
                </c:pt>
                <c:pt idx="344">
                  <c:v>0.953795379537954</c:v>
                </c:pt>
                <c:pt idx="345">
                  <c:v>0.953795379537954</c:v>
                </c:pt>
                <c:pt idx="346">
                  <c:v>0.953795379537954</c:v>
                </c:pt>
                <c:pt idx="347">
                  <c:v>0.953795379537954</c:v>
                </c:pt>
                <c:pt idx="348">
                  <c:v>0.953795379537954</c:v>
                </c:pt>
                <c:pt idx="349">
                  <c:v>0.953795379537954</c:v>
                </c:pt>
                <c:pt idx="350">
                  <c:v>0.953795379537954</c:v>
                </c:pt>
                <c:pt idx="351">
                  <c:v>0.953795379537954</c:v>
                </c:pt>
                <c:pt idx="352">
                  <c:v>0.953795379537954</c:v>
                </c:pt>
                <c:pt idx="353">
                  <c:v>0.953795379537954</c:v>
                </c:pt>
                <c:pt idx="354">
                  <c:v>0.953795379537954</c:v>
                </c:pt>
                <c:pt idx="355">
                  <c:v>0.953795379537954</c:v>
                </c:pt>
                <c:pt idx="356">
                  <c:v>0.953795379537954</c:v>
                </c:pt>
                <c:pt idx="357">
                  <c:v>0.953795379537954</c:v>
                </c:pt>
                <c:pt idx="358">
                  <c:v>0.953795379537954</c:v>
                </c:pt>
                <c:pt idx="359">
                  <c:v>0.953795379537954</c:v>
                </c:pt>
                <c:pt idx="360">
                  <c:v>0.953795379537954</c:v>
                </c:pt>
                <c:pt idx="361">
                  <c:v>0.953795379537954</c:v>
                </c:pt>
                <c:pt idx="362">
                  <c:v>0.953795379537954</c:v>
                </c:pt>
                <c:pt idx="363">
                  <c:v>0.953795379537954</c:v>
                </c:pt>
                <c:pt idx="364">
                  <c:v>0.953795379537954</c:v>
                </c:pt>
                <c:pt idx="365">
                  <c:v>0.953795379537954</c:v>
                </c:pt>
                <c:pt idx="366">
                  <c:v>0.953795379537954</c:v>
                </c:pt>
                <c:pt idx="367">
                  <c:v>0.953795379537954</c:v>
                </c:pt>
                <c:pt idx="368">
                  <c:v>0.953795379537954</c:v>
                </c:pt>
                <c:pt idx="369">
                  <c:v>0.953795379537954</c:v>
                </c:pt>
                <c:pt idx="370">
                  <c:v>0.953795379537954</c:v>
                </c:pt>
                <c:pt idx="371">
                  <c:v>0.953795379537954</c:v>
                </c:pt>
                <c:pt idx="372">
                  <c:v>0.953795379537954</c:v>
                </c:pt>
                <c:pt idx="373">
                  <c:v>0.953795379537954</c:v>
                </c:pt>
                <c:pt idx="374">
                  <c:v>0.953795379537954</c:v>
                </c:pt>
                <c:pt idx="375">
                  <c:v>0.953795379537954</c:v>
                </c:pt>
                <c:pt idx="376">
                  <c:v>0.953795379537954</c:v>
                </c:pt>
                <c:pt idx="377">
                  <c:v>0.953795379537954</c:v>
                </c:pt>
                <c:pt idx="378">
                  <c:v>0.953795379537954</c:v>
                </c:pt>
                <c:pt idx="379">
                  <c:v>0.953795379537954</c:v>
                </c:pt>
                <c:pt idx="380">
                  <c:v>0.953795379537954</c:v>
                </c:pt>
                <c:pt idx="381">
                  <c:v>0.953795379537954</c:v>
                </c:pt>
                <c:pt idx="382">
                  <c:v>0.953795379537954</c:v>
                </c:pt>
                <c:pt idx="383">
                  <c:v>0.953795379537954</c:v>
                </c:pt>
                <c:pt idx="384">
                  <c:v>0.953795379537954</c:v>
                </c:pt>
                <c:pt idx="385">
                  <c:v>0.953795379537954</c:v>
                </c:pt>
                <c:pt idx="386">
                  <c:v>0.953795379537954</c:v>
                </c:pt>
                <c:pt idx="387">
                  <c:v>0.953795379537954</c:v>
                </c:pt>
                <c:pt idx="388">
                  <c:v>0.953795379537954</c:v>
                </c:pt>
                <c:pt idx="389">
                  <c:v>0.953795379537954</c:v>
                </c:pt>
                <c:pt idx="390">
                  <c:v>0.953795379537954</c:v>
                </c:pt>
                <c:pt idx="391">
                  <c:v>0.953795379537954</c:v>
                </c:pt>
                <c:pt idx="392">
                  <c:v>0.953795379537954</c:v>
                </c:pt>
                <c:pt idx="393">
                  <c:v>0.953795379537954</c:v>
                </c:pt>
                <c:pt idx="394">
                  <c:v>0.953795379537954</c:v>
                </c:pt>
                <c:pt idx="395">
                  <c:v>0.953795379537954</c:v>
                </c:pt>
                <c:pt idx="396">
                  <c:v>0.953795379537954</c:v>
                </c:pt>
                <c:pt idx="397">
                  <c:v>0.953795379537954</c:v>
                </c:pt>
                <c:pt idx="398">
                  <c:v>0.953795379537954</c:v>
                </c:pt>
                <c:pt idx="399">
                  <c:v>0.953795379537954</c:v>
                </c:pt>
                <c:pt idx="400">
                  <c:v>0.953795379537954</c:v>
                </c:pt>
                <c:pt idx="401">
                  <c:v>0.953795379537954</c:v>
                </c:pt>
                <c:pt idx="402">
                  <c:v>0.953795379537954</c:v>
                </c:pt>
                <c:pt idx="403">
                  <c:v>0.953795379537954</c:v>
                </c:pt>
                <c:pt idx="404">
                  <c:v>0.953795379537954</c:v>
                </c:pt>
                <c:pt idx="405">
                  <c:v>0.953795379537954</c:v>
                </c:pt>
                <c:pt idx="406">
                  <c:v>0.953795379537954</c:v>
                </c:pt>
                <c:pt idx="407">
                  <c:v>0.954042904290429</c:v>
                </c:pt>
                <c:pt idx="408">
                  <c:v>0.954042904290429</c:v>
                </c:pt>
                <c:pt idx="409">
                  <c:v>0.954042904290429</c:v>
                </c:pt>
                <c:pt idx="410">
                  <c:v>0.954042904290429</c:v>
                </c:pt>
                <c:pt idx="411">
                  <c:v>0.958965896589659</c:v>
                </c:pt>
                <c:pt idx="412">
                  <c:v>0.959295929592959</c:v>
                </c:pt>
                <c:pt idx="413">
                  <c:v>0.959295929592959</c:v>
                </c:pt>
                <c:pt idx="414">
                  <c:v>0.959295929592959</c:v>
                </c:pt>
                <c:pt idx="415">
                  <c:v>0.964521452145215</c:v>
                </c:pt>
                <c:pt idx="416">
                  <c:v>0.964741474147415</c:v>
                </c:pt>
                <c:pt idx="417">
                  <c:v>0.965814081408141</c:v>
                </c:pt>
                <c:pt idx="418">
                  <c:v>0.965814081408141</c:v>
                </c:pt>
                <c:pt idx="419">
                  <c:v>0.966776677667767</c:v>
                </c:pt>
                <c:pt idx="420">
                  <c:v>0.967656765676568</c:v>
                </c:pt>
                <c:pt idx="421">
                  <c:v>0.967656765676568</c:v>
                </c:pt>
                <c:pt idx="422">
                  <c:v>0.967739273927393</c:v>
                </c:pt>
                <c:pt idx="423">
                  <c:v>0.967739273927393</c:v>
                </c:pt>
                <c:pt idx="424">
                  <c:v>0.968014301430143</c:v>
                </c:pt>
                <c:pt idx="425">
                  <c:v>0.968344334433444</c:v>
                </c:pt>
                <c:pt idx="426">
                  <c:v>0.968564356435644</c:v>
                </c:pt>
                <c:pt idx="427">
                  <c:v>0.968564356435644</c:v>
                </c:pt>
                <c:pt idx="428">
                  <c:v>0.968564356435644</c:v>
                </c:pt>
                <c:pt idx="429">
                  <c:v>0.968564356435644</c:v>
                </c:pt>
                <c:pt idx="430">
                  <c:v>0.972277227722772</c:v>
                </c:pt>
                <c:pt idx="431">
                  <c:v>0.972277227722772</c:v>
                </c:pt>
                <c:pt idx="432">
                  <c:v>0.972277227722772</c:v>
                </c:pt>
                <c:pt idx="433">
                  <c:v>0.972332233223322</c:v>
                </c:pt>
                <c:pt idx="434">
                  <c:v>0.972332233223322</c:v>
                </c:pt>
                <c:pt idx="435">
                  <c:v>0.972359735973597</c:v>
                </c:pt>
                <c:pt idx="436">
                  <c:v>0.972359735973597</c:v>
                </c:pt>
                <c:pt idx="437">
                  <c:v>0.972359735973597</c:v>
                </c:pt>
                <c:pt idx="438">
                  <c:v>0.972359735973597</c:v>
                </c:pt>
                <c:pt idx="439">
                  <c:v>0.972359735973597</c:v>
                </c:pt>
                <c:pt idx="440">
                  <c:v>0.972359735973597</c:v>
                </c:pt>
                <c:pt idx="441">
                  <c:v>0.972359735973597</c:v>
                </c:pt>
                <c:pt idx="442">
                  <c:v>0.972689768976898</c:v>
                </c:pt>
                <c:pt idx="443">
                  <c:v>0.972689768976898</c:v>
                </c:pt>
                <c:pt idx="444">
                  <c:v>0.972689768976898</c:v>
                </c:pt>
                <c:pt idx="445">
                  <c:v>0.973707370737074</c:v>
                </c:pt>
                <c:pt idx="446">
                  <c:v>0.974119911991199</c:v>
                </c:pt>
                <c:pt idx="447">
                  <c:v>0.974174917491749</c:v>
                </c:pt>
                <c:pt idx="448">
                  <c:v>0.974174917491749</c:v>
                </c:pt>
                <c:pt idx="449">
                  <c:v>0.974202420242024</c:v>
                </c:pt>
                <c:pt idx="450">
                  <c:v>0.974202420242024</c:v>
                </c:pt>
                <c:pt idx="451">
                  <c:v>0.974202420242024</c:v>
                </c:pt>
                <c:pt idx="452">
                  <c:v>0.974202420242024</c:v>
                </c:pt>
                <c:pt idx="453">
                  <c:v>0.974202420242024</c:v>
                </c:pt>
                <c:pt idx="454">
                  <c:v>0.974202420242024</c:v>
                </c:pt>
                <c:pt idx="455">
                  <c:v>0.974202420242024</c:v>
                </c:pt>
                <c:pt idx="456">
                  <c:v>0.974202420242024</c:v>
                </c:pt>
                <c:pt idx="457">
                  <c:v>0.974257425742574</c:v>
                </c:pt>
                <c:pt idx="458">
                  <c:v>0.974257425742574</c:v>
                </c:pt>
                <c:pt idx="459">
                  <c:v>0.974257425742574</c:v>
                </c:pt>
                <c:pt idx="460">
                  <c:v>0.974257425742574</c:v>
                </c:pt>
                <c:pt idx="461">
                  <c:v>0.974257425742574</c:v>
                </c:pt>
                <c:pt idx="462">
                  <c:v>0.974257425742574</c:v>
                </c:pt>
                <c:pt idx="463">
                  <c:v>0.974257425742574</c:v>
                </c:pt>
                <c:pt idx="464">
                  <c:v>0.974257425742574</c:v>
                </c:pt>
                <c:pt idx="465">
                  <c:v>0.9746699669967</c:v>
                </c:pt>
                <c:pt idx="466">
                  <c:v>0.9746699669967</c:v>
                </c:pt>
                <c:pt idx="467">
                  <c:v>0.9746699669967</c:v>
                </c:pt>
                <c:pt idx="468">
                  <c:v>0.9746699669967</c:v>
                </c:pt>
                <c:pt idx="469">
                  <c:v>0.9746699669967</c:v>
                </c:pt>
                <c:pt idx="470">
                  <c:v>0.9746699669967</c:v>
                </c:pt>
                <c:pt idx="471">
                  <c:v>0.974807480748075</c:v>
                </c:pt>
                <c:pt idx="472">
                  <c:v>0.97494499449945</c:v>
                </c:pt>
                <c:pt idx="473">
                  <c:v>0.976210121012101</c:v>
                </c:pt>
                <c:pt idx="474">
                  <c:v>0.976210121012101</c:v>
                </c:pt>
                <c:pt idx="475">
                  <c:v>0.976210121012101</c:v>
                </c:pt>
                <c:pt idx="476">
                  <c:v>0.976210121012101</c:v>
                </c:pt>
                <c:pt idx="477">
                  <c:v>0.976210121012101</c:v>
                </c:pt>
                <c:pt idx="478">
                  <c:v>0.976210121012101</c:v>
                </c:pt>
                <c:pt idx="479">
                  <c:v>0.977282728272827</c:v>
                </c:pt>
                <c:pt idx="480">
                  <c:v>0.977612761276127</c:v>
                </c:pt>
                <c:pt idx="481">
                  <c:v>0.977612761276127</c:v>
                </c:pt>
                <c:pt idx="482">
                  <c:v>0.978135313531353</c:v>
                </c:pt>
                <c:pt idx="483">
                  <c:v>0.979262926292629</c:v>
                </c:pt>
                <c:pt idx="484">
                  <c:v>0.981243124312431</c:v>
                </c:pt>
                <c:pt idx="485">
                  <c:v>0.984873487348735</c:v>
                </c:pt>
                <c:pt idx="486">
                  <c:v>0.984873487348735</c:v>
                </c:pt>
                <c:pt idx="487">
                  <c:v>0.984873487348735</c:v>
                </c:pt>
                <c:pt idx="488">
                  <c:v>0.984873487348735</c:v>
                </c:pt>
                <c:pt idx="489">
                  <c:v>0.984873487348735</c:v>
                </c:pt>
                <c:pt idx="490">
                  <c:v>0.984873487348735</c:v>
                </c:pt>
                <c:pt idx="491">
                  <c:v>0.984873487348735</c:v>
                </c:pt>
                <c:pt idx="492">
                  <c:v>0.984873487348735</c:v>
                </c:pt>
                <c:pt idx="493">
                  <c:v>0.984873487348735</c:v>
                </c:pt>
                <c:pt idx="494">
                  <c:v>0.984873487348735</c:v>
                </c:pt>
                <c:pt idx="495">
                  <c:v>0.984873487348735</c:v>
                </c:pt>
                <c:pt idx="496">
                  <c:v>0.984873487348735</c:v>
                </c:pt>
                <c:pt idx="497">
                  <c:v>0.985478547854785</c:v>
                </c:pt>
                <c:pt idx="498">
                  <c:v>0.985478547854785</c:v>
                </c:pt>
                <c:pt idx="499">
                  <c:v>0.985478547854785</c:v>
                </c:pt>
                <c:pt idx="500">
                  <c:v>0.985478547854785</c:v>
                </c:pt>
                <c:pt idx="501">
                  <c:v>0.985478547854785</c:v>
                </c:pt>
                <c:pt idx="502">
                  <c:v>0.986468646864686</c:v>
                </c:pt>
                <c:pt idx="503">
                  <c:v>0.989961496149615</c:v>
                </c:pt>
                <c:pt idx="504">
                  <c:v>0.992299229922992</c:v>
                </c:pt>
                <c:pt idx="505">
                  <c:v>0.992299229922992</c:v>
                </c:pt>
                <c:pt idx="506">
                  <c:v>0.992299229922992</c:v>
                </c:pt>
                <c:pt idx="507">
                  <c:v>0.992299229922992</c:v>
                </c:pt>
                <c:pt idx="508">
                  <c:v>0.992464246424642</c:v>
                </c:pt>
                <c:pt idx="509">
                  <c:v>0.992519251925192</c:v>
                </c:pt>
                <c:pt idx="510">
                  <c:v>0.992546754675467</c:v>
                </c:pt>
                <c:pt idx="511">
                  <c:v>0.992684268426842</c:v>
                </c:pt>
                <c:pt idx="512">
                  <c:v>0.992684268426842</c:v>
                </c:pt>
                <c:pt idx="513">
                  <c:v>0.992684268426842</c:v>
                </c:pt>
                <c:pt idx="514">
                  <c:v>0.992739273927393</c:v>
                </c:pt>
                <c:pt idx="515">
                  <c:v>0.992739273927393</c:v>
                </c:pt>
                <c:pt idx="516">
                  <c:v>0.992739273927393</c:v>
                </c:pt>
                <c:pt idx="517">
                  <c:v>0.992739273927393</c:v>
                </c:pt>
                <c:pt idx="518">
                  <c:v>0.992766776677668</c:v>
                </c:pt>
                <c:pt idx="519">
                  <c:v>0.992766776677668</c:v>
                </c:pt>
                <c:pt idx="520">
                  <c:v>0.992876787678768</c:v>
                </c:pt>
                <c:pt idx="521">
                  <c:v>0.994526952695269</c:v>
                </c:pt>
                <c:pt idx="522">
                  <c:v>0.994526952695269</c:v>
                </c:pt>
                <c:pt idx="523">
                  <c:v>0.994526952695269</c:v>
                </c:pt>
                <c:pt idx="524">
                  <c:v>0.995269526952695</c:v>
                </c:pt>
                <c:pt idx="525">
                  <c:v>0.995489548954895</c:v>
                </c:pt>
                <c:pt idx="526">
                  <c:v>0.995489548954895</c:v>
                </c:pt>
                <c:pt idx="527">
                  <c:v>0.995489548954895</c:v>
                </c:pt>
                <c:pt idx="528">
                  <c:v>0.995489548954895</c:v>
                </c:pt>
                <c:pt idx="529">
                  <c:v>0.995489548954895</c:v>
                </c:pt>
                <c:pt idx="530">
                  <c:v>0.995544554455445</c:v>
                </c:pt>
                <c:pt idx="531">
                  <c:v>0.995544554455445</c:v>
                </c:pt>
                <c:pt idx="532">
                  <c:v>0.995544554455445</c:v>
                </c:pt>
                <c:pt idx="533">
                  <c:v>0.995544554455445</c:v>
                </c:pt>
                <c:pt idx="534">
                  <c:v>0.995544554455445</c:v>
                </c:pt>
                <c:pt idx="535">
                  <c:v>0.995544554455445</c:v>
                </c:pt>
                <c:pt idx="536">
                  <c:v>0.995544554455445</c:v>
                </c:pt>
                <c:pt idx="537">
                  <c:v>0.995544554455445</c:v>
                </c:pt>
                <c:pt idx="538">
                  <c:v>0.995544554455445</c:v>
                </c:pt>
                <c:pt idx="539">
                  <c:v>0.995544554455445</c:v>
                </c:pt>
                <c:pt idx="540">
                  <c:v>0.995544554455445</c:v>
                </c:pt>
                <c:pt idx="541">
                  <c:v>0.995544554455445</c:v>
                </c:pt>
                <c:pt idx="542">
                  <c:v>0.995544554455445</c:v>
                </c:pt>
                <c:pt idx="543">
                  <c:v>0.995544554455445</c:v>
                </c:pt>
                <c:pt idx="544">
                  <c:v>0.995544554455445</c:v>
                </c:pt>
                <c:pt idx="545">
                  <c:v>0.995544554455445</c:v>
                </c:pt>
                <c:pt idx="546">
                  <c:v>0.995544554455445</c:v>
                </c:pt>
                <c:pt idx="547">
                  <c:v>0.995627062706271</c:v>
                </c:pt>
                <c:pt idx="548">
                  <c:v>0.997167216721672</c:v>
                </c:pt>
                <c:pt idx="549">
                  <c:v>0.997937293729373</c:v>
                </c:pt>
                <c:pt idx="550">
                  <c:v>0.997964796479648</c:v>
                </c:pt>
                <c:pt idx="551">
                  <c:v>0.997964796479648</c:v>
                </c:pt>
                <c:pt idx="552">
                  <c:v>0.997964796479648</c:v>
                </c:pt>
                <c:pt idx="553">
                  <c:v>0.997964796479648</c:v>
                </c:pt>
                <c:pt idx="554">
                  <c:v>0.998322332233223</c:v>
                </c:pt>
                <c:pt idx="555">
                  <c:v>0.998322332233223</c:v>
                </c:pt>
                <c:pt idx="556">
                  <c:v>0.998322332233223</c:v>
                </c:pt>
                <c:pt idx="557">
                  <c:v>0.998322332233223</c:v>
                </c:pt>
                <c:pt idx="558">
                  <c:v>0.998322332233223</c:v>
                </c:pt>
                <c:pt idx="559">
                  <c:v>0.998322332233223</c:v>
                </c:pt>
                <c:pt idx="560">
                  <c:v>0.998322332233223</c:v>
                </c:pt>
                <c:pt idx="561">
                  <c:v>0.998322332233223</c:v>
                </c:pt>
                <c:pt idx="562">
                  <c:v>0.998322332233223</c:v>
                </c:pt>
                <c:pt idx="563">
                  <c:v>0.998322332233223</c:v>
                </c:pt>
                <c:pt idx="564">
                  <c:v>0.998322332233223</c:v>
                </c:pt>
                <c:pt idx="565">
                  <c:v>0.998322332233223</c:v>
                </c:pt>
                <c:pt idx="566">
                  <c:v>0.998322332233223</c:v>
                </c:pt>
                <c:pt idx="567">
                  <c:v>0.998322332233223</c:v>
                </c:pt>
                <c:pt idx="568">
                  <c:v>0.998322332233223</c:v>
                </c:pt>
                <c:pt idx="569">
                  <c:v>0.998322332233223</c:v>
                </c:pt>
                <c:pt idx="570">
                  <c:v>0.998322332233223</c:v>
                </c:pt>
                <c:pt idx="571">
                  <c:v>0.998322332233223</c:v>
                </c:pt>
                <c:pt idx="572">
                  <c:v>1.0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85656784"/>
        <c:axId val="-2086558288"/>
      </c:lineChart>
      <c:catAx>
        <c:axId val="-20856567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600"/>
                  <a:t># of incoming abstract</a:t>
                </a:r>
                <a:r>
                  <a:rPr lang="en-US" sz="1600" baseline="0"/>
                  <a:t> states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6558288"/>
        <c:crosses val="autoZero"/>
        <c:auto val="1"/>
        <c:lblAlgn val="ctr"/>
        <c:lblOffset val="100"/>
        <c:tickMarkSkip val="20"/>
        <c:noMultiLvlLbl val="0"/>
      </c:catAx>
      <c:valAx>
        <c:axId val="-2086558288"/>
        <c:scaling>
          <c:orientation val="minMax"/>
          <c:max val="1.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600"/>
                  <a:t>%</a:t>
                </a:r>
                <a:r>
                  <a:rPr lang="en-US" sz="1600" baseline="0"/>
                  <a:t> statements</a:t>
                </a:r>
                <a:endParaRPr lang="en-US" sz="16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085656784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D1863-578E-4331-A2ED-57BA1F44561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0E32-799D-4009-BF44-1EA4AED19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872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048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We use constant elements of the domain: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Unification elements: </a:t>
            </a:r>
            <a:r>
              <a:rPr lang="en-US" sz="1200" dirty="0" err="1" smtClean="0"/>
              <a:t>U</a:t>
            </a:r>
            <a:r>
              <a:rPr lang="en-US" sz="1200" baseline="-25000" dirty="0" err="1" smtClean="0"/>
              <a:t>xy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merge connection sets [x] and [y]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Separation elements: </a:t>
            </a:r>
            <a:r>
              <a:rPr lang="en-US" sz="1200" dirty="0" err="1" smtClean="0"/>
              <a:t>S</a:t>
            </a:r>
            <a:r>
              <a:rPr lang="en-US" sz="1200" baseline="-25000" dirty="0" err="1" smtClean="0"/>
              <a:t>x</a:t>
            </a:r>
            <a:r>
              <a:rPr lang="en-US" sz="1200" dirty="0" err="1" smtClean="0"/>
              <a:t>,S</a:t>
            </a:r>
            <a:r>
              <a:rPr lang="en-US" sz="1200" baseline="-25000" dirty="0" err="1" smtClean="0"/>
              <a:t>X</a:t>
            </a:r>
            <a:r>
              <a:rPr lang="en-US" sz="1200" dirty="0" smtClean="0"/>
              <a:t> to an element x or all the elements in a set </a:t>
            </a:r>
            <a:r>
              <a:rPr lang="en-US" sz="1200" i="1" dirty="0" smtClean="0"/>
              <a:t>X </a:t>
            </a:r>
            <a:r>
              <a:rPr lang="en-US" sz="1200" dirty="0" smtClean="0"/>
              <a:t>from their connection set [x]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Projection elements: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x</a:t>
            </a:r>
            <a:r>
              <a:rPr lang="en-US" sz="1200" dirty="0" err="1" smtClean="0"/>
              <a:t>,P</a:t>
            </a:r>
            <a:r>
              <a:rPr lang="en-US" sz="1200" baseline="-25000" dirty="0" err="1" smtClean="0"/>
              <a:t>X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project to a given element or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9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We use constant elements of the domain: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Unification elements: </a:t>
            </a:r>
            <a:r>
              <a:rPr lang="en-US" sz="1200" dirty="0" err="1" smtClean="0"/>
              <a:t>U</a:t>
            </a:r>
            <a:r>
              <a:rPr lang="en-US" sz="1200" baseline="-25000" dirty="0" err="1" smtClean="0"/>
              <a:t>xy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merge connection sets [x] and [y]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Separation elements: </a:t>
            </a:r>
            <a:r>
              <a:rPr lang="en-US" sz="1200" dirty="0" err="1" smtClean="0"/>
              <a:t>S</a:t>
            </a:r>
            <a:r>
              <a:rPr lang="en-US" sz="1200" baseline="-25000" dirty="0" err="1" smtClean="0"/>
              <a:t>x</a:t>
            </a:r>
            <a:r>
              <a:rPr lang="en-US" sz="1200" dirty="0" err="1" smtClean="0"/>
              <a:t>,S</a:t>
            </a:r>
            <a:r>
              <a:rPr lang="en-US" sz="1200" baseline="-25000" dirty="0" err="1" smtClean="0"/>
              <a:t>X</a:t>
            </a:r>
            <a:r>
              <a:rPr lang="en-US" sz="1200" dirty="0" smtClean="0"/>
              <a:t> to an element x or all the elements in a set </a:t>
            </a:r>
            <a:r>
              <a:rPr lang="en-US" sz="1200" i="1" dirty="0" smtClean="0"/>
              <a:t>X </a:t>
            </a:r>
            <a:r>
              <a:rPr lang="en-US" sz="1200" dirty="0" smtClean="0"/>
              <a:t>from their connection set [x]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Projection elements: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x</a:t>
            </a:r>
            <a:r>
              <a:rPr lang="en-US" sz="1200" dirty="0" err="1" smtClean="0"/>
              <a:t>,P</a:t>
            </a:r>
            <a:r>
              <a:rPr lang="en-US" sz="1200" baseline="-25000" dirty="0" err="1" smtClean="0"/>
              <a:t>X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project to a given element or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0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For any two elements 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 of a modular lattice, one can consider the intervals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and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]. They are connected by order-preserving maps</a:t>
            </a:r>
          </a:p>
          <a:p>
            <a:pPr rtl="0"/>
            <a:r>
              <a:rPr lang="en-US" dirty="0" smtClean="0"/>
              <a:t>φ: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→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 and</a:t>
            </a:r>
          </a:p>
          <a:p>
            <a:pPr rtl="0"/>
            <a:r>
              <a:rPr lang="en-US" dirty="0" smtClean="0"/>
              <a:t>ψ: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 →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</a:t>
            </a:r>
          </a:p>
          <a:p>
            <a:pPr rtl="0"/>
            <a:r>
              <a:rPr lang="en-US" dirty="0" smtClean="0"/>
              <a:t>that are defined by φ(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∨ </a:t>
            </a:r>
            <a:r>
              <a:rPr lang="en-US" i="1" dirty="0" smtClean="0"/>
              <a:t>a</a:t>
            </a:r>
            <a:r>
              <a:rPr lang="en-US" dirty="0" smtClean="0"/>
              <a:t> and ψ(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rtl="0"/>
            <a:r>
              <a:rPr lang="en-US" dirty="0" smtClean="0"/>
              <a:t>(x</a:t>
            </a:r>
            <a:r>
              <a:rPr lang="en-US" baseline="0" dirty="0" smtClean="0"/>
              <a:t> </a:t>
            </a:r>
            <a:r>
              <a:rPr lang="en-US" dirty="0" smtClean="0"/>
              <a:t>∨ a) ∧ b = (x</a:t>
            </a:r>
            <a:r>
              <a:rPr lang="en-US" baseline="0" dirty="0" smtClean="0"/>
              <a:t> </a:t>
            </a:r>
            <a:r>
              <a:rPr lang="en-US" dirty="0" smtClean="0"/>
              <a:t>∧ b) ∨ a</a:t>
            </a:r>
            <a:r>
              <a:rPr lang="en-US" baseline="0" dirty="0" smtClean="0"/>
              <a:t> = x </a:t>
            </a:r>
            <a:r>
              <a:rPr lang="en-US" dirty="0" smtClean="0"/>
              <a:t>∨ a</a:t>
            </a:r>
            <a:r>
              <a:rPr lang="en-US" baseline="0" dirty="0" smtClean="0"/>
              <a:t>  = x</a:t>
            </a:r>
          </a:p>
          <a:p>
            <a:pPr rtl="0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74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For any two elements 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 of a modular lattice, one can consider the intervals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and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]. They are connected by order-preserving maps</a:t>
            </a:r>
          </a:p>
          <a:p>
            <a:pPr rtl="0"/>
            <a:r>
              <a:rPr lang="en-US" dirty="0" smtClean="0"/>
              <a:t>φ: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→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 and</a:t>
            </a:r>
          </a:p>
          <a:p>
            <a:pPr rtl="0"/>
            <a:r>
              <a:rPr lang="en-US" dirty="0" smtClean="0"/>
              <a:t>ψ: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 →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</a:t>
            </a:r>
          </a:p>
          <a:p>
            <a:pPr rtl="0"/>
            <a:r>
              <a:rPr lang="en-US" dirty="0" smtClean="0"/>
              <a:t>that are defined by φ(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∨ </a:t>
            </a:r>
            <a:r>
              <a:rPr lang="en-US" i="1" dirty="0" smtClean="0"/>
              <a:t>a</a:t>
            </a:r>
            <a:r>
              <a:rPr lang="en-US" dirty="0" smtClean="0"/>
              <a:t> and ψ(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rtl="0"/>
            <a:r>
              <a:rPr lang="en-US" dirty="0" smtClean="0"/>
              <a:t>(x</a:t>
            </a:r>
            <a:r>
              <a:rPr lang="en-US" baseline="0" dirty="0" smtClean="0"/>
              <a:t> </a:t>
            </a:r>
            <a:r>
              <a:rPr lang="en-US" dirty="0" smtClean="0"/>
              <a:t>∨ a) ∧ b = (x</a:t>
            </a:r>
            <a:r>
              <a:rPr lang="en-US" baseline="0" dirty="0" smtClean="0"/>
              <a:t> </a:t>
            </a:r>
            <a:r>
              <a:rPr lang="en-US" dirty="0" smtClean="0"/>
              <a:t>∧ b) ∨ a</a:t>
            </a:r>
            <a:r>
              <a:rPr lang="en-US" baseline="0" dirty="0" smtClean="0"/>
              <a:t> = x </a:t>
            </a:r>
            <a:r>
              <a:rPr lang="en-US" dirty="0" smtClean="0"/>
              <a:t>∨ a</a:t>
            </a:r>
            <a:r>
              <a:rPr lang="en-US" baseline="0" dirty="0" smtClean="0"/>
              <a:t>  = x</a:t>
            </a:r>
          </a:p>
          <a:p>
            <a:pPr rtl="0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0837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dirty="0" smtClean="0"/>
              <a:t>For any two elements </a:t>
            </a:r>
            <a:r>
              <a:rPr lang="en-US" i="1" dirty="0" err="1" smtClean="0"/>
              <a:t>a</a:t>
            </a:r>
            <a:r>
              <a:rPr lang="en-US" dirty="0" err="1" smtClean="0"/>
              <a:t>,</a:t>
            </a:r>
            <a:r>
              <a:rPr lang="en-US" i="1" dirty="0" err="1" smtClean="0"/>
              <a:t>b</a:t>
            </a:r>
            <a:r>
              <a:rPr lang="en-US" dirty="0" smtClean="0"/>
              <a:t> of a modular lattice, one can consider the intervals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and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]. They are connected by order-preserving maps</a:t>
            </a:r>
          </a:p>
          <a:p>
            <a:pPr rtl="0"/>
            <a:r>
              <a:rPr lang="en-US" dirty="0" smtClean="0"/>
              <a:t>φ: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 →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 and</a:t>
            </a:r>
          </a:p>
          <a:p>
            <a:pPr rtl="0"/>
            <a:r>
              <a:rPr lang="en-US" dirty="0" smtClean="0"/>
              <a:t>ψ: [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 ∨ </a:t>
            </a:r>
            <a:r>
              <a:rPr lang="en-US" i="1" dirty="0" smtClean="0"/>
              <a:t>b</a:t>
            </a:r>
            <a:r>
              <a:rPr lang="en-US" dirty="0" smtClean="0"/>
              <a:t>] → [</a:t>
            </a:r>
            <a:r>
              <a:rPr lang="en-US" i="1" dirty="0" smtClean="0"/>
              <a:t>a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]</a:t>
            </a:r>
          </a:p>
          <a:p>
            <a:pPr rtl="0"/>
            <a:r>
              <a:rPr lang="en-US" dirty="0" smtClean="0"/>
              <a:t>that are defined by φ(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∨ </a:t>
            </a:r>
            <a:r>
              <a:rPr lang="en-US" i="1" dirty="0" smtClean="0"/>
              <a:t>a</a:t>
            </a:r>
            <a:r>
              <a:rPr lang="en-US" dirty="0" smtClean="0"/>
              <a:t> and ψ(</a:t>
            </a:r>
            <a:r>
              <a:rPr lang="en-US" i="1" dirty="0" smtClean="0"/>
              <a:t>x</a:t>
            </a:r>
            <a:r>
              <a:rPr lang="en-US" dirty="0" smtClean="0"/>
              <a:t>) = </a:t>
            </a:r>
            <a:r>
              <a:rPr lang="en-US" i="1" dirty="0" smtClean="0"/>
              <a:t>x</a:t>
            </a:r>
            <a:r>
              <a:rPr lang="en-US" dirty="0" smtClean="0"/>
              <a:t> ∧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</a:p>
          <a:p>
            <a:pPr rtl="0"/>
            <a:r>
              <a:rPr lang="en-US" dirty="0" smtClean="0"/>
              <a:t>(x</a:t>
            </a:r>
            <a:r>
              <a:rPr lang="en-US" baseline="0" dirty="0" smtClean="0"/>
              <a:t> </a:t>
            </a:r>
            <a:r>
              <a:rPr lang="en-US" dirty="0" smtClean="0"/>
              <a:t>∨ a) ∧ b = (x</a:t>
            </a:r>
            <a:r>
              <a:rPr lang="en-US" baseline="0" dirty="0" smtClean="0"/>
              <a:t> </a:t>
            </a:r>
            <a:r>
              <a:rPr lang="en-US" dirty="0" smtClean="0"/>
              <a:t>∧ b) ∨ a</a:t>
            </a:r>
            <a:r>
              <a:rPr lang="en-US" baseline="0" dirty="0" smtClean="0"/>
              <a:t> = x </a:t>
            </a:r>
            <a:r>
              <a:rPr lang="en-US" dirty="0" smtClean="0"/>
              <a:t>∨ a</a:t>
            </a:r>
            <a:r>
              <a:rPr lang="en-US" baseline="0" dirty="0" smtClean="0"/>
              <a:t>  = x</a:t>
            </a:r>
          </a:p>
          <a:p>
            <a:pPr rtl="0"/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899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25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Todo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2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21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1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637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34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4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63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0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4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838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673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53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72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97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084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Literally</a:t>
            </a:r>
            <a:r>
              <a:rPr lang="en-US" baseline="0" dirty="0" smtClean="0"/>
              <a:t> apply the effect of the caller on the </a:t>
            </a:r>
            <a:r>
              <a:rPr lang="en-US" baseline="0" dirty="0" err="1" smtClean="0"/>
              <a:t>callee</a:t>
            </a:r>
            <a:r>
              <a:rPr lang="en-US" baseline="0" dirty="0" smtClean="0"/>
              <a:t> entry’s state by joining it with the iota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50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2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8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Divide variables in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connection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/>
              <a:t>equivalence classes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Two variables are </a:t>
            </a:r>
            <a:r>
              <a:rPr lang="en-US" sz="1200" i="1" dirty="0" smtClean="0">
                <a:solidFill>
                  <a:schemeClr val="accent1">
                    <a:lumMod val="50000"/>
                  </a:schemeClr>
                </a:solidFill>
              </a:rPr>
              <a:t>connected </a:t>
            </a:r>
            <a:r>
              <a:rPr lang="en-US" sz="1200" dirty="0" smtClean="0">
                <a:solidFill>
                  <a:schemeClr val="tx1"/>
                </a:solidFill>
              </a:rPr>
              <a:t>if they point to the same weakly connected component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7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576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81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We use constant elements of the domain: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Unification elements: </a:t>
            </a:r>
            <a:r>
              <a:rPr lang="en-US" sz="1200" dirty="0" err="1" smtClean="0"/>
              <a:t>U</a:t>
            </a:r>
            <a:r>
              <a:rPr lang="en-US" sz="1200" baseline="-25000" dirty="0" err="1" smtClean="0"/>
              <a:t>xy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merge connection sets [x] and [y]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Separation elements: </a:t>
            </a:r>
            <a:r>
              <a:rPr lang="en-US" sz="1200" dirty="0" err="1" smtClean="0"/>
              <a:t>S</a:t>
            </a:r>
            <a:r>
              <a:rPr lang="en-US" sz="1200" baseline="-25000" dirty="0" err="1" smtClean="0"/>
              <a:t>x</a:t>
            </a:r>
            <a:r>
              <a:rPr lang="en-US" sz="1200" dirty="0" err="1" smtClean="0"/>
              <a:t>,S</a:t>
            </a:r>
            <a:r>
              <a:rPr lang="en-US" sz="1200" baseline="-25000" dirty="0" err="1" smtClean="0"/>
              <a:t>X</a:t>
            </a:r>
            <a:r>
              <a:rPr lang="en-US" sz="1200" dirty="0" smtClean="0"/>
              <a:t> to an element x or all the elements in a set </a:t>
            </a:r>
            <a:r>
              <a:rPr lang="en-US" sz="1200" i="1" dirty="0" smtClean="0"/>
              <a:t>X </a:t>
            </a:r>
            <a:r>
              <a:rPr lang="en-US" sz="1200" dirty="0" smtClean="0"/>
              <a:t>from their connection set [x]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200" dirty="0" smtClean="0"/>
              <a:t>Projection elements: </a:t>
            </a:r>
            <a:r>
              <a:rPr lang="en-US" sz="1200" dirty="0" err="1" smtClean="0"/>
              <a:t>P</a:t>
            </a:r>
            <a:r>
              <a:rPr lang="en-US" sz="1200" baseline="-25000" dirty="0" err="1" smtClean="0"/>
              <a:t>x</a:t>
            </a:r>
            <a:r>
              <a:rPr lang="en-US" sz="1200" dirty="0" err="1" smtClean="0"/>
              <a:t>,P</a:t>
            </a:r>
            <a:r>
              <a:rPr lang="en-US" sz="1200" baseline="-25000" dirty="0" err="1" smtClean="0"/>
              <a:t>X</a:t>
            </a:r>
            <a:r>
              <a:rPr lang="en-US" sz="1200" baseline="-25000" dirty="0" smtClean="0"/>
              <a:t> </a:t>
            </a:r>
            <a:r>
              <a:rPr lang="en-US" sz="1200" dirty="0" smtClean="0"/>
              <a:t>to project to a given element or set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0E32-799D-4009-BF44-1EA4AED193B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3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20846"/>
            <a:ext cx="9144000" cy="1470025"/>
          </a:xfrm>
          <a:solidFill>
            <a:schemeClr val="accent1">
              <a:alpha val="64000"/>
            </a:schemeClr>
          </a:solidFill>
        </p:spPr>
        <p:txBody>
          <a:bodyPr/>
          <a:lstStyle>
            <a:lvl1pPr algn="ctr"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68745" y="3024536"/>
            <a:ext cx="6400800" cy="816788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2587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1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68598"/>
            <a:ext cx="6400800" cy="816788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3493476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US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75138" y="961293"/>
            <a:ext cx="8686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57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229600" cy="4969922"/>
          </a:xfrm>
        </p:spPr>
        <p:txBody>
          <a:bodyPr/>
          <a:lstStyle>
            <a:lvl1pPr marL="265113" indent="-265113">
              <a:spcBef>
                <a:spcPts val="0"/>
              </a:spcBef>
              <a:buFont typeface="Wingdings" charset="2"/>
              <a:buChar char="§"/>
              <a:defRPr/>
            </a:lvl1pPr>
            <a:lvl2pPr marL="538163" indent="-273050">
              <a:buFont typeface="Wingdings" charset="2"/>
              <a:buChar char="§"/>
              <a:defRPr/>
            </a:lvl2pPr>
            <a:lvl3pPr marL="714375" indent="-177800">
              <a:buFont typeface="Wingdings" charset="2"/>
              <a:buChar char="§"/>
              <a:defRPr/>
            </a:lvl3pPr>
            <a:lvl4pPr marL="898525" indent="-184150">
              <a:buFont typeface="Wingdings" charset="2"/>
              <a:buChar char="§"/>
              <a:defRPr/>
            </a:lvl4pPr>
            <a:lvl5pPr marL="1074738" indent="-176213"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2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754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7303"/>
            <a:ext cx="4040188" cy="43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655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97303"/>
            <a:ext cx="4041775" cy="43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0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754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97303"/>
            <a:ext cx="4040188" cy="43288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5024" y="1797302"/>
            <a:ext cx="4041775" cy="4328859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351"/>
            <a:ext cx="4038600" cy="492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351"/>
            <a:ext cx="4038600" cy="49248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/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4486"/>
            <a:ext cx="4038600" cy="51618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6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EA0AAC-ECA4-0343-8FE9-D0C0B84DCD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8200" y="1194486"/>
            <a:ext cx="4191000" cy="5161864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6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77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alpha val="4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6DFF08F-DC6B-4601-B491-B0F83F6DD2DA}" type="datetimeFigureOut">
              <a:rPr lang="en-US" smtClean="0"/>
              <a:pPr/>
              <a:t>9/11/15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2024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64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92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  <p:sldLayoutId id="2147484902" r:id="rId2"/>
    <p:sldLayoutId id="2147484894" r:id="rId3"/>
    <p:sldLayoutId id="2147484895" r:id="rId4"/>
    <p:sldLayoutId id="2147484896" r:id="rId5"/>
    <p:sldLayoutId id="2147484897" r:id="rId6"/>
    <p:sldLayoutId id="2147484898" r:id="rId7"/>
    <p:sldLayoutId id="2147484899" r:id="rId8"/>
    <p:sldLayoutId id="2147484900" r:id="rId9"/>
    <p:sldLayoutId id="2147484901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457200" rtl="0" eaLnBrk="1" latinLnBrk="0" hangingPunct="1">
        <a:spcBef>
          <a:spcPct val="20000"/>
        </a:spcBef>
        <a:buFont typeface="Wingdings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8288" algn="l" defTabSz="457200" rtl="0" eaLnBrk="1" latinLnBrk="0" hangingPunct="1">
        <a:spcBef>
          <a:spcPct val="20000"/>
        </a:spcBef>
        <a:buFont typeface="Wingdings" charset="2"/>
        <a:buChar char="§"/>
        <a:tabLst>
          <a:tab pos="536575" algn="l"/>
        </a:tabLst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179388" algn="l" defTabSz="457200" rtl="0" eaLnBrk="1" latinLnBrk="0" hangingPunct="1">
        <a:spcBef>
          <a:spcPct val="20000"/>
        </a:spcBef>
        <a:buFont typeface="Wingdings" charset="2"/>
        <a:buChar char="§"/>
        <a:tabLst>
          <a:tab pos="536575" algn="l"/>
        </a:tabLst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7550" indent="176213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5738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19" Type="http://schemas.openxmlformats.org/officeDocument/2006/relationships/image" Target="../media/image21.png"/><Relationship Id="rId20" Type="http://schemas.openxmlformats.org/officeDocument/2006/relationships/image" Target="../media/image22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2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1" Type="http://schemas.openxmlformats.org/officeDocument/2006/relationships/image" Target="../media/image33.png"/><Relationship Id="rId22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26.png"/><Relationship Id="rId16" Type="http://schemas.openxmlformats.org/officeDocument/2006/relationships/image" Target="../media/image29.png"/><Relationship Id="rId17" Type="http://schemas.openxmlformats.org/officeDocument/2006/relationships/image" Target="../media/image30.png"/><Relationship Id="rId18" Type="http://schemas.openxmlformats.org/officeDocument/2006/relationships/image" Target="../media/image31.png"/><Relationship Id="rId19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1" Type="http://schemas.openxmlformats.org/officeDocument/2006/relationships/image" Target="../media/image38.png"/><Relationship Id="rId22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26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21" Type="http://schemas.openxmlformats.org/officeDocument/2006/relationships/image" Target="../media/image38.png"/><Relationship Id="rId22" Type="http://schemas.openxmlformats.org/officeDocument/2006/relationships/image" Target="../media/image39.png"/><Relationship Id="rId23" Type="http://schemas.openxmlformats.org/officeDocument/2006/relationships/image" Target="../media/image40.png"/><Relationship Id="rId24" Type="http://schemas.openxmlformats.org/officeDocument/2006/relationships/image" Target="../media/image41.png"/><Relationship Id="rId25" Type="http://schemas.openxmlformats.org/officeDocument/2006/relationships/image" Target="../media/image42.png"/><Relationship Id="rId26" Type="http://schemas.openxmlformats.org/officeDocument/2006/relationships/image" Target="../media/image43.png"/><Relationship Id="rId27" Type="http://schemas.openxmlformats.org/officeDocument/2006/relationships/image" Target="../media/image27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26.png"/><Relationship Id="rId16" Type="http://schemas.openxmlformats.org/officeDocument/2006/relationships/image" Target="../media/image34.png"/><Relationship Id="rId17" Type="http://schemas.openxmlformats.org/officeDocument/2006/relationships/image" Target="../media/image35.png"/><Relationship Id="rId18" Type="http://schemas.openxmlformats.org/officeDocument/2006/relationships/image" Target="../media/image36.png"/><Relationship Id="rId19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png"/><Relationship Id="rId20" Type="http://schemas.openxmlformats.org/officeDocument/2006/relationships/image" Target="../media/image22.png"/><Relationship Id="rId21" Type="http://schemas.openxmlformats.org/officeDocument/2006/relationships/image" Target="../media/image45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10" Type="http://schemas.openxmlformats.org/officeDocument/2006/relationships/image" Target="../media/image440.png"/><Relationship Id="rId11" Type="http://schemas.openxmlformats.org/officeDocument/2006/relationships/image" Target="../media/image450.png"/><Relationship Id="rId12" Type="http://schemas.openxmlformats.org/officeDocument/2006/relationships/image" Target="../media/image46.png"/><Relationship Id="rId13" Type="http://schemas.openxmlformats.org/officeDocument/2006/relationships/image" Target="../media/image47.png"/><Relationship Id="rId14" Type="http://schemas.openxmlformats.org/officeDocument/2006/relationships/image" Target="../media/image48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10.png"/><Relationship Id="rId4" Type="http://schemas.openxmlformats.org/officeDocument/2006/relationships/image" Target="../media/image610.png"/><Relationship Id="rId5" Type="http://schemas.openxmlformats.org/officeDocument/2006/relationships/image" Target="../media/image7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43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.png"/><Relationship Id="rId21" Type="http://schemas.openxmlformats.org/officeDocument/2006/relationships/image" Target="../media/image51.png"/><Relationship Id="rId22" Type="http://schemas.openxmlformats.org/officeDocument/2006/relationships/image" Target="../media/image52.png"/><Relationship Id="rId23" Type="http://schemas.openxmlformats.org/officeDocument/2006/relationships/image" Target="../media/image53.png"/><Relationship Id="rId24" Type="http://schemas.openxmlformats.org/officeDocument/2006/relationships/image" Target="../media/image54.png"/><Relationship Id="rId25" Type="http://schemas.openxmlformats.org/officeDocument/2006/relationships/image" Target="../media/image55.png"/><Relationship Id="rId26" Type="http://schemas.openxmlformats.org/officeDocument/2006/relationships/image" Target="../media/image56.png"/><Relationship Id="rId27" Type="http://schemas.openxmlformats.org/officeDocument/2006/relationships/slide" Target="slide48.xml"/><Relationship Id="rId1" Type="http://schemas.openxmlformats.org/officeDocument/2006/relationships/slideLayout" Target="../slideLayouts/slideLayout3.xml"/><Relationship Id="rId16" Type="http://schemas.openxmlformats.org/officeDocument/2006/relationships/image" Target="../media/image18.png"/><Relationship Id="rId17" Type="http://schemas.openxmlformats.org/officeDocument/2006/relationships/image" Target="../media/image19.png"/><Relationship Id="rId18" Type="http://schemas.openxmlformats.org/officeDocument/2006/relationships/image" Target="../media/image20.png"/><Relationship Id="rId19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4" Type="http://schemas.openxmlformats.org/officeDocument/2006/relationships/image" Target="../media/image440.png"/><Relationship Id="rId5" Type="http://schemas.openxmlformats.org/officeDocument/2006/relationships/image" Target="../media/image450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50.png"/></Relationships>
</file>

<file path=ppt/slides/_rels/slide4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10.png"/><Relationship Id="rId6" Type="http://schemas.openxmlformats.org/officeDocument/2006/relationships/image" Target="../media/image610.png"/><Relationship Id="rId7" Type="http://schemas.openxmlformats.org/officeDocument/2006/relationships/image" Target="../media/image7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49.png"/></Relationships>
</file>

<file path=ppt/slides/_rels/slide4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61.png"/><Relationship Id="rId13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10.png"/><Relationship Id="rId6" Type="http://schemas.openxmlformats.org/officeDocument/2006/relationships/image" Target="../media/image610.png"/><Relationship Id="rId7" Type="http://schemas.openxmlformats.org/officeDocument/2006/relationships/image" Target="../media/image59.png"/><Relationship Id="rId8" Type="http://schemas.openxmlformats.org/officeDocument/2006/relationships/image" Target="../media/image8.png"/><Relationship Id="rId9" Type="http://schemas.openxmlformats.org/officeDocument/2006/relationships/image" Target="../media/image60.png"/><Relationship Id="rId10" Type="http://schemas.openxmlformats.org/officeDocument/2006/relationships/image" Target="../media/image49.png"/></Relationships>
</file>

<file path=ppt/slides/_rels/slide4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61.png"/><Relationship Id="rId13" Type="http://schemas.openxmlformats.org/officeDocument/2006/relationships/image" Target="../media/image58.png"/><Relationship Id="rId14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10.png"/><Relationship Id="rId6" Type="http://schemas.openxmlformats.org/officeDocument/2006/relationships/image" Target="../media/image610.png"/><Relationship Id="rId7" Type="http://schemas.openxmlformats.org/officeDocument/2006/relationships/image" Target="../media/image62.png"/><Relationship Id="rId8" Type="http://schemas.openxmlformats.org/officeDocument/2006/relationships/image" Target="../media/image8.png"/><Relationship Id="rId9" Type="http://schemas.openxmlformats.org/officeDocument/2006/relationships/image" Target="../media/image63.png"/><Relationship Id="rId10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5.png"/><Relationship Id="rId20" Type="http://schemas.openxmlformats.org/officeDocument/2006/relationships/image" Target="../media/image74.png"/><Relationship Id="rId21" Type="http://schemas.openxmlformats.org/officeDocument/2006/relationships/image" Target="../media/image75.png"/><Relationship Id="rId22" Type="http://schemas.openxmlformats.org/officeDocument/2006/relationships/image" Target="../media/image76.png"/><Relationship Id="rId10" Type="http://schemas.openxmlformats.org/officeDocument/2006/relationships/image" Target="../media/image66.png"/><Relationship Id="rId11" Type="http://schemas.openxmlformats.org/officeDocument/2006/relationships/image" Target="../media/image67.png"/><Relationship Id="rId12" Type="http://schemas.openxmlformats.org/officeDocument/2006/relationships/image" Target="../media/image61.png"/><Relationship Id="rId13" Type="http://schemas.openxmlformats.org/officeDocument/2006/relationships/image" Target="../media/image58.png"/><Relationship Id="rId14" Type="http://schemas.openxmlformats.org/officeDocument/2006/relationships/image" Target="../media/image68.png"/><Relationship Id="rId15" Type="http://schemas.openxmlformats.org/officeDocument/2006/relationships/image" Target="../media/image69.png"/><Relationship Id="rId16" Type="http://schemas.openxmlformats.org/officeDocument/2006/relationships/image" Target="../media/image70.png"/><Relationship Id="rId17" Type="http://schemas.openxmlformats.org/officeDocument/2006/relationships/image" Target="../media/image71.png"/><Relationship Id="rId18" Type="http://schemas.openxmlformats.org/officeDocument/2006/relationships/image" Target="../media/image72.png"/><Relationship Id="rId19" Type="http://schemas.openxmlformats.org/officeDocument/2006/relationships/image" Target="../media/image7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510.png"/><Relationship Id="rId6" Type="http://schemas.openxmlformats.org/officeDocument/2006/relationships/image" Target="../media/image610.png"/><Relationship Id="rId7" Type="http://schemas.openxmlformats.org/officeDocument/2006/relationships/image" Target="../media/image64.png"/><Relationship Id="rId8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8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8.png"/><Relationship Id="rId3" Type="http://schemas.openxmlformats.org/officeDocument/2006/relationships/chart" Target="../charts/char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5" Type="http://schemas.openxmlformats.org/officeDocument/2006/relationships/chart" Target="../charts/chart4.xml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9.jp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41176" y="3868598"/>
            <a:ext cx="8248261" cy="2830782"/>
          </a:xfrm>
        </p:spPr>
        <p:txBody>
          <a:bodyPr>
            <a:normAutofit fontScale="92500"/>
          </a:bodyPr>
          <a:lstStyle/>
          <a:p>
            <a:pPr algn="l"/>
            <a:r>
              <a:rPr lang="en-US" b="0" dirty="0" err="1" smtClean="0"/>
              <a:t>Ghila</a:t>
            </a:r>
            <a:r>
              <a:rPr lang="en-US" b="0" dirty="0" smtClean="0"/>
              <a:t> </a:t>
            </a:r>
            <a:r>
              <a:rPr lang="en-US" b="0" dirty="0" err="1" smtClean="0"/>
              <a:t>Castelnuovo</a:t>
            </a:r>
            <a:r>
              <a:rPr lang="en-US" b="0" dirty="0" smtClean="0"/>
              <a:t>   	Tel Aviv University</a:t>
            </a:r>
          </a:p>
          <a:p>
            <a:pPr algn="l"/>
            <a:r>
              <a:rPr lang="en-US" b="0" dirty="0" err="1" smtClean="0"/>
              <a:t>Mayur</a:t>
            </a:r>
            <a:r>
              <a:rPr lang="en-US" b="0" dirty="0" smtClean="0"/>
              <a:t> </a:t>
            </a:r>
            <a:r>
              <a:rPr lang="en-US" b="0" dirty="0" err="1" smtClean="0"/>
              <a:t>Naik</a:t>
            </a:r>
            <a:r>
              <a:rPr lang="en-US" b="0" dirty="0" smtClean="0"/>
              <a:t>				Georgia Institute of Technology</a:t>
            </a:r>
          </a:p>
          <a:p>
            <a:pPr algn="l"/>
            <a:r>
              <a:rPr lang="en-US" dirty="0" smtClean="0">
                <a:solidFill>
                  <a:schemeClr val="accent5"/>
                </a:solidFill>
              </a:rPr>
              <a:t>Noam Rinetzky		Tel Aviv University</a:t>
            </a:r>
          </a:p>
          <a:p>
            <a:pPr algn="l"/>
            <a:r>
              <a:rPr lang="en-US" b="0" dirty="0" err="1" smtClean="0"/>
              <a:t>Mooly</a:t>
            </a:r>
            <a:r>
              <a:rPr lang="en-US" b="0" dirty="0" smtClean="0"/>
              <a:t> </a:t>
            </a:r>
            <a:r>
              <a:rPr lang="en-US" b="0" dirty="0" err="1" smtClean="0"/>
              <a:t>Sagiv</a:t>
            </a:r>
            <a:r>
              <a:rPr lang="en-US" b="0" dirty="0" smtClean="0"/>
              <a:t>			Tel Aviv University</a:t>
            </a:r>
          </a:p>
          <a:p>
            <a:pPr algn="l"/>
            <a:r>
              <a:rPr lang="en-US" b="0" dirty="0" err="1" smtClean="0"/>
              <a:t>Hongseok</a:t>
            </a:r>
            <a:r>
              <a:rPr lang="en-US" b="0" dirty="0" smtClean="0"/>
              <a:t> Yang		University of Oxford</a:t>
            </a:r>
            <a:endParaRPr lang="en-US" b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9290" y="0"/>
            <a:ext cx="8912648" cy="3359019"/>
          </a:xfrm>
        </p:spPr>
        <p:txBody>
          <a:bodyPr>
            <a:normAutofit/>
          </a:bodyPr>
          <a:lstStyle/>
          <a:p>
            <a:r>
              <a:rPr lang="en-US" sz="5400" dirty="0" smtClean="0"/>
              <a:t>Modularity in Lattices: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Case Study on the Correspondence between Top-Down and Bottom-Up Analyses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98902" y="6577824"/>
            <a:ext cx="48937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SAS’15  10-September-2015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8276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</a:t>
            </a:r>
            <a:r>
              <a:rPr lang="en-US" dirty="0" smtClean="0"/>
              <a:t>paper is </a:t>
            </a:r>
            <a:r>
              <a:rPr lang="en-US" dirty="0"/>
              <a:t>a mere glimpse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639" y="1386428"/>
            <a:ext cx="6614161" cy="4969922"/>
          </a:xfrm>
        </p:spPr>
        <p:txBody>
          <a:bodyPr/>
          <a:lstStyle/>
          <a:p>
            <a:r>
              <a:rPr lang="en-US" b="1" dirty="0" err="1">
                <a:solidFill>
                  <a:schemeClr val="accent5"/>
                </a:solidFill>
              </a:rPr>
              <a:t>Ghila</a:t>
            </a:r>
            <a:r>
              <a:rPr lang="en-US" b="1" dirty="0">
                <a:solidFill>
                  <a:schemeClr val="accent5"/>
                </a:solidFill>
              </a:rPr>
              <a:t> </a:t>
            </a:r>
            <a:r>
              <a:rPr lang="en-US" b="1" dirty="0" err="1">
                <a:solidFill>
                  <a:schemeClr val="accent5"/>
                </a:solidFill>
              </a:rPr>
              <a:t>Castelnuovo</a:t>
            </a:r>
            <a:r>
              <a:rPr lang="en-US" dirty="0" err="1"/>
              <a:t>’s</a:t>
            </a:r>
            <a:r>
              <a:rPr lang="en-US" b="1" dirty="0"/>
              <a:t> </a:t>
            </a:r>
            <a:r>
              <a:rPr lang="en-US" dirty="0"/>
              <a:t>Master </a:t>
            </a:r>
            <a:r>
              <a:rPr lang="en-US" dirty="0" smtClean="0"/>
              <a:t>Thesis:</a:t>
            </a:r>
            <a:br>
              <a:rPr lang="en-US" dirty="0" smtClean="0"/>
            </a:b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b="1" dirty="0" smtClean="0"/>
              <a:t>Modular lattices for compositional </a:t>
            </a:r>
            <a:r>
              <a:rPr lang="en-US" b="1" dirty="0" err="1" smtClean="0"/>
              <a:t>Interprocedural</a:t>
            </a:r>
            <a:r>
              <a:rPr lang="en-US" b="1" dirty="0" smtClean="0"/>
              <a:t> Analysis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9212" y="6382137"/>
            <a:ext cx="79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Available at: </a:t>
            </a:r>
            <a:r>
              <a:rPr lang="en-US" dirty="0"/>
              <a:t>http://</a:t>
            </a:r>
            <a:r>
              <a:rPr lang="en-US" dirty="0" err="1"/>
              <a:t>www.cs.tau.ac.il</a:t>
            </a:r>
            <a:r>
              <a:rPr lang="en-US" dirty="0"/>
              <a:t>/</a:t>
            </a:r>
            <a:r>
              <a:rPr lang="en-US" dirty="0" err="1"/>
              <a:t>Castelnuovo.Ghila-MSc.Thesis.pdf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6651" y="3483671"/>
            <a:ext cx="9100869" cy="2622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070C0"/>
                </a:solidFill>
              </a:rPr>
              <a:t>Framework of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compositional </a:t>
            </a:r>
            <a:r>
              <a:rPr lang="en-US" b="1" dirty="0" smtClean="0">
                <a:solidFill>
                  <a:srgbClr val="0070C0"/>
                </a:solidFill>
                <a:sym typeface="Wingdings" pitchFamily="2" charset="2"/>
              </a:rPr>
              <a:t>analysis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Guaranteed precision relative to top-down analysis</a:t>
            </a:r>
            <a:endParaRPr lang="en-US" b="1" dirty="0" smtClean="0"/>
          </a:p>
          <a:p>
            <a:endParaRPr lang="en-US" dirty="0" smtClean="0"/>
          </a:p>
          <a:p>
            <a:pPr marL="0" indent="0">
              <a:buFont typeface="Wingdings" charset="2"/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8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-based c</a:t>
            </a:r>
            <a:r>
              <a:rPr lang="en-US" dirty="0" smtClean="0"/>
              <a:t>ompositional analysis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5708" y="1597805"/>
            <a:ext cx="6989784" cy="13699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i="1" dirty="0" smtClean="0"/>
              <a:t>“ … Mission: To </a:t>
            </a:r>
            <a:r>
              <a:rPr lang="en-US" sz="2800" i="1" dirty="0"/>
              <a:t>explore strange new worlds, to seek out new life and new civilizations, to boldly go where no one has gone </a:t>
            </a:r>
            <a:r>
              <a:rPr lang="en-US" sz="2800" i="1" dirty="0" smtClean="0"/>
              <a:t>before.” </a:t>
            </a:r>
            <a:endParaRPr lang="en-US" sz="3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32" y="3133838"/>
            <a:ext cx="5137810" cy="2904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4079" y="6204175"/>
            <a:ext cx="332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smtClean="0"/>
              <a:t>(Starting in baby </a:t>
            </a:r>
            <a:r>
              <a:rPr lang="en-US" sz="2000" dirty="0" smtClean="0"/>
              <a:t>steps…)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3755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0"/>
            <a:ext cx="9004852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-based c</a:t>
            </a:r>
            <a:r>
              <a:rPr lang="en-US" dirty="0" smtClean="0"/>
              <a:t>ompositional analysis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5407"/>
            <a:ext cx="8686800" cy="428263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Transformers defined using </a:t>
            </a:r>
            <a:r>
              <a:rPr lang="en-US" b="1" dirty="0">
                <a:sym typeface="Math B" panose="05000000000000000000" pitchFamily="2" charset="2"/>
              </a:rPr>
              <a:t></a:t>
            </a:r>
            <a:endParaRPr lang="en-US" dirty="0" smtClean="0">
              <a:sym typeface="Math B" panose="05000000000000000000" pitchFamily="2" charset="2"/>
            </a:endParaRPr>
          </a:p>
          <a:p>
            <a:pPr lvl="1"/>
            <a:r>
              <a:rPr lang="en-US" b="1" dirty="0" err="1" smtClean="0">
                <a:sym typeface="Math B" panose="05000000000000000000" pitchFamily="2" charset="2"/>
              </a:rPr>
              <a:t>C</a:t>
            </a:r>
            <a:r>
              <a:rPr lang="en-US" b="1" baseline="-25000" dirty="0" err="1" smtClean="0">
                <a:sym typeface="Math B" panose="05000000000000000000" pitchFamily="2" charset="2"/>
              </a:rPr>
              <a:t>st</a:t>
            </a:r>
            <a:r>
              <a:rPr lang="en-US" dirty="0" smtClean="0">
                <a:sym typeface="Math B" panose="05000000000000000000" pitchFamily="2" charset="2"/>
              </a:rPr>
              <a:t> is an element in the domain </a:t>
            </a:r>
          </a:p>
          <a:p>
            <a:pPr lvl="1"/>
            <a:r>
              <a:rPr lang="en-US" dirty="0" smtClean="0">
                <a:sym typeface="Math B" panose="05000000000000000000" pitchFamily="2" charset="2"/>
              </a:rPr>
              <a:t>Recall</a:t>
            </a:r>
            <a:r>
              <a:rPr lang="en-US" dirty="0">
                <a:sym typeface="Math B" panose="05000000000000000000" pitchFamily="2" charset="2"/>
              </a:rPr>
              <a:t>: </a:t>
            </a:r>
            <a:r>
              <a:rPr lang="en-US" b="1" dirty="0">
                <a:sym typeface="Math B" panose="05000000000000000000" pitchFamily="2" charset="2"/>
              </a:rPr>
              <a:t> </a:t>
            </a:r>
            <a:r>
              <a:rPr lang="en-US" dirty="0">
                <a:sym typeface="Math B" panose="05000000000000000000" pitchFamily="2" charset="2"/>
              </a:rPr>
              <a:t>is c</a:t>
            </a:r>
            <a:r>
              <a:rPr lang="en-US" dirty="0"/>
              <a:t>ommutative, associative, idempotent</a:t>
            </a:r>
            <a:endParaRPr lang="en-US" dirty="0">
              <a:sym typeface="Math B" panose="05000000000000000000" pitchFamily="2" charset="2"/>
            </a:endParaRPr>
          </a:p>
          <a:p>
            <a:pPr marL="265113" lvl="1" indent="0">
              <a:buNone/>
            </a:pPr>
            <a:r>
              <a:rPr lang="en-US" dirty="0" smtClean="0">
                <a:sym typeface="Math B" panose="05000000000000000000" pitchFamily="2" charset="2"/>
              </a:rPr>
              <a:t> </a:t>
            </a:r>
            <a:endParaRPr lang="en-US" sz="2800" dirty="0">
              <a:solidFill>
                <a:schemeClr val="accent6"/>
              </a:solidFill>
            </a:endParaRPr>
          </a:p>
          <a:p>
            <a:pPr lvl="2"/>
            <a:endParaRPr lang="en-US" dirty="0">
              <a:sym typeface="Math B" panose="05000000000000000000" pitchFamily="2" charset="2"/>
            </a:endParaRPr>
          </a:p>
          <a:p>
            <a:pPr lvl="2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19377" y="1469468"/>
            <a:ext cx="3575337" cy="66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ym typeface="Math B" panose="05000000000000000000" pitchFamily="2" charset="2"/>
              </a:rPr>
              <a:t></a:t>
            </a:r>
            <a:r>
              <a:rPr lang="en-US" sz="3600" b="1" dirty="0" err="1" smtClean="0">
                <a:sym typeface="Math B" panose="05000000000000000000" pitchFamily="2" charset="2"/>
              </a:rPr>
              <a:t>st</a:t>
            </a:r>
            <a:r>
              <a:rPr lang="en-US" sz="3600" b="1" dirty="0" smtClean="0">
                <a:sym typeface="Math B" panose="05000000000000000000" pitchFamily="2" charset="2"/>
              </a:rPr>
              <a:t>(d) = d</a:t>
            </a:r>
            <a:r>
              <a:rPr lang="en-US" sz="3600" b="1" dirty="0">
                <a:sym typeface="Math B" panose="05000000000000000000" pitchFamily="2" charset="2"/>
              </a:rPr>
              <a:t> </a:t>
            </a:r>
            <a:r>
              <a:rPr lang="en-US" sz="3600" b="1" dirty="0" smtClean="0">
                <a:sym typeface="Math B" panose="05000000000000000000" pitchFamily="2" charset="2"/>
              </a:rPr>
              <a:t> </a:t>
            </a:r>
            <a:r>
              <a:rPr lang="en-US" sz="3600" b="1" dirty="0" err="1" smtClean="0">
                <a:sym typeface="Math B" panose="05000000000000000000" pitchFamily="2" charset="2"/>
              </a:rPr>
              <a:t>C</a:t>
            </a:r>
            <a:r>
              <a:rPr lang="en-US" sz="3600" b="1" baseline="-25000" dirty="0" err="1" smtClean="0">
                <a:sym typeface="Math B" panose="05000000000000000000" pitchFamily="2" charset="2"/>
              </a:rPr>
              <a:t>st</a:t>
            </a:r>
            <a:r>
              <a:rPr lang="en-US" sz="3600" b="1" dirty="0" smtClean="0">
                <a:sym typeface="Math B" panose="05000000000000000000" pitchFamily="2" charset="2"/>
              </a:rPr>
              <a:t>  </a:t>
            </a:r>
            <a:endParaRPr lang="en-US" sz="3600" b="1" baseline="-25000" dirty="0" smtClean="0"/>
          </a:p>
          <a:p>
            <a:pPr marL="0" indent="0">
              <a:buFont typeface="Wingdings" charset="2"/>
              <a:buNone/>
            </a:pPr>
            <a:endParaRPr lang="en-US" sz="4400" dirty="0"/>
          </a:p>
        </p:txBody>
      </p:sp>
      <p:sp>
        <p:nvSpPr>
          <p:cNvPr id="6" name="Rectangle 5"/>
          <p:cNvSpPr/>
          <p:nvPr/>
        </p:nvSpPr>
        <p:spPr>
          <a:xfrm>
            <a:off x="-340658" y="3461346"/>
            <a:ext cx="9643684" cy="6220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89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0"/>
            <a:ext cx="9004852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C</a:t>
            </a:r>
            <a:r>
              <a:rPr lang="en-US" dirty="0" smtClean="0"/>
              <a:t>omposition by adaptation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5407"/>
            <a:ext cx="8686800" cy="428263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Transformers defined using </a:t>
            </a:r>
            <a:r>
              <a:rPr lang="en-US" b="1" dirty="0">
                <a:sym typeface="Math B" panose="05000000000000000000" pitchFamily="2" charset="2"/>
              </a:rPr>
              <a:t></a:t>
            </a:r>
            <a:endParaRPr lang="en-US" dirty="0" smtClean="0">
              <a:sym typeface="Math B" panose="05000000000000000000" pitchFamily="2" charset="2"/>
            </a:endParaRPr>
          </a:p>
          <a:p>
            <a:pPr lvl="1"/>
            <a:r>
              <a:rPr lang="en-US" dirty="0" smtClean="0">
                <a:sym typeface="Math B" panose="05000000000000000000" pitchFamily="2" charset="2"/>
              </a:rPr>
              <a:t>C</a:t>
            </a:r>
            <a:r>
              <a:rPr lang="en-US" baseline="-25000" dirty="0" smtClean="0">
                <a:sym typeface="Math B" panose="05000000000000000000" pitchFamily="2" charset="2"/>
              </a:rPr>
              <a:t>i</a:t>
            </a:r>
            <a:r>
              <a:rPr lang="en-US" dirty="0" smtClean="0">
                <a:sym typeface="Math B" panose="05000000000000000000" pitchFamily="2" charset="2"/>
              </a:rPr>
              <a:t> is an element in the domain </a:t>
            </a:r>
          </a:p>
          <a:p>
            <a:pPr lvl="1"/>
            <a:r>
              <a:rPr lang="en-US" dirty="0" smtClean="0">
                <a:sym typeface="Math B" panose="05000000000000000000" pitchFamily="2" charset="2"/>
              </a:rPr>
              <a:t>Recall</a:t>
            </a:r>
            <a:r>
              <a:rPr lang="en-US" dirty="0">
                <a:sym typeface="Math B" panose="05000000000000000000" pitchFamily="2" charset="2"/>
              </a:rPr>
              <a:t>: </a:t>
            </a:r>
            <a:r>
              <a:rPr lang="en-US" b="1" dirty="0">
                <a:sym typeface="Math B" panose="05000000000000000000" pitchFamily="2" charset="2"/>
              </a:rPr>
              <a:t> </a:t>
            </a:r>
            <a:r>
              <a:rPr lang="en-US" dirty="0">
                <a:sym typeface="Math B" panose="05000000000000000000" pitchFamily="2" charset="2"/>
              </a:rPr>
              <a:t>is c</a:t>
            </a:r>
            <a:r>
              <a:rPr lang="en-US" dirty="0"/>
              <a:t>ommutative, associative, idempotent</a:t>
            </a:r>
            <a:endParaRPr lang="en-US" dirty="0">
              <a:sym typeface="Math B" panose="05000000000000000000" pitchFamily="2" charset="2"/>
            </a:endParaRPr>
          </a:p>
          <a:p>
            <a:pPr marL="265113" lvl="1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st1; st2</a:t>
            </a:r>
            <a:r>
              <a:rPr lang="en-US" sz="2800" baseline="30000" dirty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(d  d</a:t>
            </a: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’)	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	</a:t>
            </a: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	= 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st2</a:t>
            </a:r>
            <a:r>
              <a:rPr lang="en-US" sz="2800" baseline="30000" dirty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(d  d’  </a:t>
            </a: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C</a:t>
            </a:r>
            <a:r>
              <a:rPr lang="en-US" sz="2800" baseline="-25000" dirty="0" smtClean="0">
                <a:solidFill>
                  <a:schemeClr val="accent6"/>
                </a:solidFill>
                <a:sym typeface="Math B" panose="05000000000000000000" pitchFamily="2" charset="2"/>
              </a:rPr>
              <a:t>1</a:t>
            </a: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) </a:t>
            </a:r>
            <a:endParaRPr lang="en-US" sz="2800" dirty="0">
              <a:solidFill>
                <a:schemeClr val="accent6"/>
              </a:solidFill>
              <a:sym typeface="Math B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		= d 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 d’  C</a:t>
            </a:r>
            <a:r>
              <a:rPr lang="en-US" sz="2800" baseline="-25000" dirty="0">
                <a:solidFill>
                  <a:schemeClr val="accent6"/>
                </a:solidFill>
                <a:sym typeface="Math B" panose="05000000000000000000" pitchFamily="2" charset="2"/>
              </a:rPr>
              <a:t>1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  </a:t>
            </a: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C</a:t>
            </a:r>
            <a:r>
              <a:rPr lang="en-US" sz="2800" baseline="-25000" dirty="0" smtClean="0">
                <a:solidFill>
                  <a:schemeClr val="accent6"/>
                </a:solidFill>
                <a:sym typeface="Math B" panose="05000000000000000000" pitchFamily="2" charset="2"/>
              </a:rPr>
              <a:t>2</a:t>
            </a: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  </a:t>
            </a:r>
            <a:endParaRPr lang="en-US" sz="2800" dirty="0">
              <a:solidFill>
                <a:schemeClr val="accent6"/>
              </a:solidFill>
              <a:sym typeface="Math B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		= 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st2</a:t>
            </a:r>
            <a:r>
              <a:rPr lang="en-US" sz="2800" baseline="30000" dirty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(d  C</a:t>
            </a:r>
            <a:r>
              <a:rPr lang="en-US" sz="2800" baseline="-25000" dirty="0">
                <a:solidFill>
                  <a:schemeClr val="accent6"/>
                </a:solidFill>
                <a:sym typeface="Math B" panose="05000000000000000000" pitchFamily="2" charset="2"/>
              </a:rPr>
              <a:t>1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)  d’ </a:t>
            </a:r>
            <a:endParaRPr lang="en-US" sz="2800" dirty="0" smtClean="0">
              <a:solidFill>
                <a:schemeClr val="accent6"/>
              </a:solidFill>
              <a:sym typeface="Math B" panose="05000000000000000000" pitchFamily="2" charset="2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6"/>
                </a:solidFill>
                <a:sym typeface="Math B" panose="05000000000000000000" pitchFamily="2" charset="2"/>
              </a:rPr>
              <a:t>= 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st1; st2</a:t>
            </a:r>
            <a:r>
              <a:rPr lang="en-US" sz="2800" baseline="30000" dirty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800" dirty="0">
                <a:solidFill>
                  <a:schemeClr val="accent6"/>
                </a:solidFill>
                <a:sym typeface="Math B" panose="05000000000000000000" pitchFamily="2" charset="2"/>
              </a:rPr>
              <a:t>(d)  d’</a:t>
            </a:r>
            <a:endParaRPr lang="en-US" sz="2800" dirty="0">
              <a:solidFill>
                <a:schemeClr val="accent6"/>
              </a:solidFill>
            </a:endParaRPr>
          </a:p>
          <a:p>
            <a:pPr lvl="2"/>
            <a:endParaRPr lang="en-US" dirty="0">
              <a:sym typeface="Math B" panose="05000000000000000000" pitchFamily="2" charset="2"/>
            </a:endParaRPr>
          </a:p>
          <a:p>
            <a:pPr lvl="2"/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6024" y="1469468"/>
            <a:ext cx="6334205" cy="66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ym typeface="Math B" panose="05000000000000000000" pitchFamily="2" charset="2"/>
              </a:rPr>
              <a:t>st1; st2(d) = (d  </a:t>
            </a:r>
            <a:r>
              <a:rPr lang="en-US" sz="3600" b="1" dirty="0">
                <a:sym typeface="Math B" panose="05000000000000000000" pitchFamily="2" charset="2"/>
              </a:rPr>
              <a:t>C</a:t>
            </a:r>
            <a:r>
              <a:rPr lang="en-US" sz="3600" b="1" baseline="-25000" dirty="0">
                <a:sym typeface="Math B" panose="05000000000000000000" pitchFamily="2" charset="2"/>
              </a:rPr>
              <a:t>1</a:t>
            </a:r>
            <a:r>
              <a:rPr lang="en-US" sz="3600" b="1" dirty="0">
                <a:sym typeface="Math B" panose="05000000000000000000" pitchFamily="2" charset="2"/>
              </a:rPr>
              <a:t>)  </a:t>
            </a:r>
            <a:r>
              <a:rPr lang="en-US" sz="3600" b="1" dirty="0" smtClean="0">
                <a:sym typeface="Math B" panose="05000000000000000000" pitchFamily="2" charset="2"/>
              </a:rPr>
              <a:t>C</a:t>
            </a:r>
            <a:r>
              <a:rPr lang="en-US" sz="3600" b="1" baseline="-25000" dirty="0" smtClean="0">
                <a:sym typeface="Math B" panose="05000000000000000000" pitchFamily="2" charset="2"/>
              </a:rPr>
              <a:t>2</a:t>
            </a:r>
            <a:r>
              <a:rPr lang="en-US" sz="3600" b="1" dirty="0" smtClean="0">
                <a:sym typeface="Math B" panose="05000000000000000000" pitchFamily="2" charset="2"/>
              </a:rPr>
              <a:t> </a:t>
            </a:r>
            <a:endParaRPr lang="en-US" sz="3600" b="1" baseline="-25000" dirty="0" smtClean="0"/>
          </a:p>
          <a:p>
            <a:pPr marL="0" indent="0">
              <a:buFont typeface="Wingdings" charset="2"/>
              <a:buNone/>
            </a:pPr>
            <a:endParaRPr lang="en-US" sz="4400" dirty="0"/>
          </a:p>
        </p:txBody>
      </p:sp>
      <p:sp>
        <p:nvSpPr>
          <p:cNvPr id="11" name="Rectangular Callout 10"/>
          <p:cNvSpPr/>
          <p:nvPr/>
        </p:nvSpPr>
        <p:spPr>
          <a:xfrm>
            <a:off x="4894730" y="4153091"/>
            <a:ext cx="4114800" cy="997132"/>
          </a:xfrm>
          <a:prstGeom prst="wedgeRectCallout">
            <a:avLst>
              <a:gd name="adj1" fmla="val -44986"/>
              <a:gd name="adj2" fmla="val 73864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Adapt</a:t>
            </a:r>
            <a:r>
              <a:rPr lang="en-US" sz="2400" dirty="0" smtClean="0">
                <a:solidFill>
                  <a:schemeClr val="accent5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the result of analyzing </a:t>
            </a:r>
            <a:r>
              <a:rPr lang="en-US" sz="2400" dirty="0" smtClean="0">
                <a:solidFill>
                  <a:schemeClr val="accent5"/>
                </a:solidFill>
              </a:rPr>
              <a:t>d</a:t>
            </a:r>
            <a:r>
              <a:rPr lang="en-US" sz="2400" dirty="0" smtClean="0">
                <a:solidFill>
                  <a:schemeClr val="accent6"/>
                </a:solidFill>
              </a:rPr>
              <a:t> instead of analyzing </a:t>
            </a:r>
            <a:r>
              <a:rPr lang="en-US" sz="2400" dirty="0">
                <a:solidFill>
                  <a:schemeClr val="accent5"/>
                </a:solidFill>
                <a:sym typeface="Math B" panose="05000000000000000000" pitchFamily="2" charset="2"/>
              </a:rPr>
              <a:t>d  d</a:t>
            </a:r>
            <a:r>
              <a:rPr lang="en-US" sz="2400" dirty="0" smtClean="0">
                <a:solidFill>
                  <a:schemeClr val="accent5"/>
                </a:solidFill>
                <a:sym typeface="Math B" panose="05000000000000000000" pitchFamily="2" charset="2"/>
              </a:rPr>
              <a:t>’ 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!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4894730" y="5497527"/>
            <a:ext cx="4114800" cy="997132"/>
          </a:xfrm>
          <a:prstGeom prst="wedgeRectCallout">
            <a:avLst>
              <a:gd name="adj1" fmla="val -44986"/>
              <a:gd name="adj2" fmla="val 738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accent2"/>
                </a:solidFill>
                <a:sym typeface="Math B" panose="05000000000000000000" pitchFamily="2" charset="2"/>
              </a:rPr>
              <a:t>Compositional analysis:</a:t>
            </a:r>
          </a:p>
          <a:p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 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p()</a:t>
            </a:r>
            <a:r>
              <a:rPr lang="en-US" sz="2400" baseline="30000" dirty="0" smtClean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(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d  d’ 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) 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= p()</a:t>
            </a:r>
            <a:r>
              <a:rPr lang="en-US" sz="2400" baseline="30000" dirty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d)  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d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’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40658" y="4947919"/>
            <a:ext cx="5002306" cy="12801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349622" y="4410405"/>
            <a:ext cx="5002306" cy="6197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224117" y="6217920"/>
            <a:ext cx="5002306" cy="6620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9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Connection </a:t>
            </a:r>
            <a:r>
              <a:rPr lang="en-US" dirty="0" smtClean="0">
                <a:solidFill>
                  <a:schemeClr val="accent6"/>
                </a:solidFill>
              </a:rPr>
              <a:t>analysis (CA)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446" y="1958634"/>
            <a:ext cx="2307197" cy="242375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static main(){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z = new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w = new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15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u = new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   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v = new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h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15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l</a:t>
            </a:r>
            <a:r>
              <a:rPr lang="en-US" sz="1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5   </a:t>
            </a:r>
            <a:r>
              <a:rPr lang="en-US" sz="15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u.f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</a:t>
            </a:r>
            <a:endParaRPr lang="en-US" sz="15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5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  </a:t>
            </a:r>
            <a:r>
              <a:rPr lang="en-US" sz="1500" baseline="-25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if(…)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w</a:t>
            </a:r>
            <a:endParaRPr lang="en-US" sz="15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5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5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3" name="Oval Callout 52"/>
          <p:cNvSpPr/>
          <p:nvPr/>
        </p:nvSpPr>
        <p:spPr>
          <a:xfrm>
            <a:off x="2120434" y="4843282"/>
            <a:ext cx="1630608" cy="857102"/>
          </a:xfrm>
          <a:prstGeom prst="wedgeEllipseCallou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Are </a:t>
            </a:r>
            <a:r>
              <a:rPr lang="en-US" sz="2000" b="1" dirty="0">
                <a:solidFill>
                  <a:schemeClr val="tx1"/>
                </a:solidFill>
              </a:rPr>
              <a:t>z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w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connected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6" name="Oval Callout 55"/>
          <p:cNvSpPr/>
          <p:nvPr/>
        </p:nvSpPr>
        <p:spPr>
          <a:xfrm>
            <a:off x="2649132" y="5534540"/>
            <a:ext cx="1480137" cy="857102"/>
          </a:xfrm>
          <a:prstGeom prst="wedgeEllipseCallout">
            <a:avLst>
              <a:gd name="adj1" fmla="val 19363"/>
              <a:gd name="adj2" fmla="val 62779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Maybe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7" name="Oval Callout 56"/>
          <p:cNvSpPr/>
          <p:nvPr/>
        </p:nvSpPr>
        <p:spPr>
          <a:xfrm>
            <a:off x="6828794" y="4754766"/>
            <a:ext cx="1600613" cy="857102"/>
          </a:xfrm>
          <a:prstGeom prst="wedgeEllipseCallou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Are </a:t>
            </a:r>
            <a:r>
              <a:rPr lang="en-US" sz="2000" b="1" dirty="0">
                <a:solidFill>
                  <a:schemeClr val="tx1"/>
                </a:solidFill>
              </a:rPr>
              <a:t>z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2000" b="1" dirty="0">
                <a:solidFill>
                  <a:schemeClr val="tx1"/>
                </a:solidFill>
              </a:rPr>
              <a:t>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connected</a:t>
            </a:r>
            <a:r>
              <a:rPr lang="en-US" sz="1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8" name="Oval Callout 57"/>
          <p:cNvSpPr/>
          <p:nvPr/>
        </p:nvSpPr>
        <p:spPr>
          <a:xfrm>
            <a:off x="5116237" y="8189387"/>
            <a:ext cx="990272" cy="574013"/>
          </a:xfrm>
          <a:prstGeom prst="wedgeEllipseCallout">
            <a:avLst>
              <a:gd name="adj1" fmla="val 19363"/>
              <a:gd name="adj2" fmla="val 61120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</a:rPr>
              <a:t>No!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4879150" y="5505423"/>
            <a:ext cx="1175203" cy="886277"/>
            <a:chOff x="1309614" y="5592127"/>
            <a:chExt cx="1566936" cy="1181703"/>
          </a:xfrm>
        </p:grpSpPr>
        <p:sp>
          <p:nvSpPr>
            <p:cNvPr id="35" name="Rectangle 34"/>
            <p:cNvSpPr/>
            <p:nvPr/>
          </p:nvSpPr>
          <p:spPr>
            <a:xfrm>
              <a:off x="1309614" y="5592127"/>
              <a:ext cx="1566936" cy="1181703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Oval 35"/>
            <p:cNvSpPr/>
            <p:nvPr/>
          </p:nvSpPr>
          <p:spPr>
            <a:xfrm>
              <a:off x="1542621" y="6251552"/>
              <a:ext cx="401578" cy="354562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w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2263402" y="6252729"/>
              <a:ext cx="401578" cy="353385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z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542621" y="5704600"/>
              <a:ext cx="401578" cy="35456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u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263401" y="5704599"/>
              <a:ext cx="401578" cy="35456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v</a:t>
              </a:r>
            </a:p>
          </p:txBody>
        </p:sp>
        <p:cxnSp>
          <p:nvCxnSpPr>
            <p:cNvPr id="22" name="Straight Connector 21"/>
            <p:cNvCxnSpPr>
              <a:stCxn id="39" idx="6"/>
              <a:endCxn id="40" idx="2"/>
            </p:cNvCxnSpPr>
            <p:nvPr/>
          </p:nvCxnSpPr>
          <p:spPr>
            <a:xfrm flipV="1">
              <a:off x="1944199" y="5881880"/>
              <a:ext cx="319202" cy="1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944199" y="6428832"/>
              <a:ext cx="319202" cy="1"/>
            </a:xfrm>
            <a:prstGeom prst="lin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4683796" y="6425352"/>
            <a:ext cx="16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{{</a:t>
            </a:r>
            <a:r>
              <a:rPr lang="en-US" sz="2400" dirty="0" err="1">
                <a:solidFill>
                  <a:schemeClr val="accent1"/>
                </a:solidFill>
              </a:rPr>
              <a:t>u,v</a:t>
            </a:r>
            <a:r>
              <a:rPr lang="en-US" sz="2400" dirty="0"/>
              <a:t>},{</a:t>
            </a:r>
            <a:r>
              <a:rPr lang="en-US" sz="2400" dirty="0" err="1">
                <a:solidFill>
                  <a:schemeClr val="accent6"/>
                </a:solidFill>
              </a:rPr>
              <a:t>w,z</a:t>
            </a:r>
            <a:r>
              <a:rPr lang="en-US" sz="2400" dirty="0"/>
              <a:t>}}</a:t>
            </a:r>
          </a:p>
        </p:txBody>
      </p:sp>
      <p:sp>
        <p:nvSpPr>
          <p:cNvPr id="85" name="Oval Callout 84"/>
          <p:cNvSpPr/>
          <p:nvPr/>
        </p:nvSpPr>
        <p:spPr>
          <a:xfrm>
            <a:off x="7385372" y="5441319"/>
            <a:ext cx="1480137" cy="857102"/>
          </a:xfrm>
          <a:prstGeom prst="wedgeEllipseCallout">
            <a:avLst>
              <a:gd name="adj1" fmla="val 19363"/>
              <a:gd name="adj2" fmla="val 62779"/>
            </a:avLst>
          </a:prstGeom>
          <a:ln w="28575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No!</a:t>
            </a:r>
          </a:p>
        </p:txBody>
      </p:sp>
      <p:grpSp>
        <p:nvGrpSpPr>
          <p:cNvPr id="88" name="Group 87"/>
          <p:cNvGrpSpPr/>
          <p:nvPr/>
        </p:nvGrpSpPr>
        <p:grpSpPr>
          <a:xfrm>
            <a:off x="4845308" y="4637643"/>
            <a:ext cx="1255252" cy="787073"/>
            <a:chOff x="4116101" y="4707093"/>
            <a:chExt cx="1255252" cy="787073"/>
          </a:xfrm>
        </p:grpSpPr>
        <p:sp>
          <p:nvSpPr>
            <p:cNvPr id="50" name="Down Arrow 49"/>
            <p:cNvSpPr/>
            <p:nvPr/>
          </p:nvSpPr>
          <p:spPr>
            <a:xfrm>
              <a:off x="4116101" y="4707093"/>
              <a:ext cx="1255252" cy="787073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570794" y="4724004"/>
              <a:ext cx="3653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l-GR" sz="2800" dirty="0">
                  <a:solidFill>
                    <a:schemeClr val="accent6"/>
                  </a:solidFill>
                  <a:latin typeface="Calibri" panose="020F0502020204030204" pitchFamily="34" charset="0"/>
                </a:rPr>
                <a:t>α</a:t>
              </a:r>
              <a:endParaRPr lang="en-US" sz="2800" dirty="0">
                <a:solidFill>
                  <a:schemeClr val="accent6"/>
                </a:solidFill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711386" y="1743134"/>
            <a:ext cx="5965152" cy="2783832"/>
            <a:chOff x="1005329" y="1743134"/>
            <a:chExt cx="5965152" cy="2783832"/>
          </a:xfrm>
        </p:grpSpPr>
        <p:grpSp>
          <p:nvGrpSpPr>
            <p:cNvPr id="87" name="Group 86"/>
            <p:cNvGrpSpPr/>
            <p:nvPr/>
          </p:nvGrpSpPr>
          <p:grpSpPr>
            <a:xfrm>
              <a:off x="2567666" y="1743134"/>
              <a:ext cx="4402815" cy="2783832"/>
              <a:chOff x="2567666" y="1743134"/>
              <a:chExt cx="4402815" cy="2783832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4872461" y="1947197"/>
                <a:ext cx="1985678" cy="243518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2707253" y="1943100"/>
                <a:ext cx="1985678" cy="2445400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2778595" y="3290101"/>
                <a:ext cx="1841896" cy="98252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5" name="Straight Arrow Connector 24"/>
              <p:cNvCxnSpPr>
                <a:stCxn id="3" idx="6"/>
                <a:endCxn id="9" idx="2"/>
              </p:cNvCxnSpPr>
              <p:nvPr/>
            </p:nvCxnSpPr>
            <p:spPr>
              <a:xfrm flipV="1">
                <a:off x="3875438" y="3948508"/>
                <a:ext cx="206324" cy="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Oval 2"/>
              <p:cNvSpPr/>
              <p:nvPr/>
            </p:nvSpPr>
            <p:spPr>
              <a:xfrm>
                <a:off x="3336711" y="3730131"/>
                <a:ext cx="538727" cy="4367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081762" y="3730130"/>
                <a:ext cx="538727" cy="4367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2818686" y="3635327"/>
                <a:ext cx="518032" cy="338554"/>
                <a:chOff x="4147379" y="3357882"/>
                <a:chExt cx="900109" cy="583419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4147379" y="3357882"/>
                  <a:ext cx="308609" cy="583419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u</a:t>
                  </a:r>
                </a:p>
              </p:txBody>
            </p:sp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4533138" y="3643046"/>
                  <a:ext cx="514350" cy="19824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TextBox 46"/>
              <p:cNvSpPr txBox="1"/>
              <p:nvPr/>
            </p:nvSpPr>
            <p:spPr>
              <a:xfrm>
                <a:off x="3924117" y="3340302"/>
                <a:ext cx="177611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v</a:t>
                </a:r>
              </a:p>
            </p:txBody>
          </p:sp>
          <p:cxnSp>
            <p:nvCxnSpPr>
              <p:cNvPr id="46" name="Straight Arrow Connector 45"/>
              <p:cNvCxnSpPr/>
              <p:nvPr/>
            </p:nvCxnSpPr>
            <p:spPr>
              <a:xfrm>
                <a:off x="4151294" y="3515781"/>
                <a:ext cx="87231" cy="2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3242516" y="2472972"/>
                <a:ext cx="538726" cy="4367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3987568" y="2472972"/>
                <a:ext cx="538726" cy="4367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2946497" y="2543647"/>
                <a:ext cx="296019" cy="11504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2734161" y="2343886"/>
                <a:ext cx="177611" cy="3385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z</a:t>
                </a:r>
              </a:p>
            </p:txBody>
          </p:sp>
          <p:cxnSp>
            <p:nvCxnSpPr>
              <p:cNvPr id="38" name="Straight Arrow Connector 37"/>
              <p:cNvCxnSpPr>
                <a:stCxn id="10" idx="6"/>
                <a:endCxn id="11" idx="2"/>
              </p:cNvCxnSpPr>
              <p:nvPr/>
            </p:nvCxnSpPr>
            <p:spPr>
              <a:xfrm>
                <a:off x="3781242" y="2691351"/>
                <a:ext cx="206326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 flipH="1">
                <a:off x="3936386" y="2075261"/>
                <a:ext cx="45719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</a:t>
                </a:r>
              </a:p>
            </p:txBody>
          </p:sp>
          <p:cxnSp>
            <p:nvCxnSpPr>
              <p:cNvPr id="43" name="Straight Arrow Connector 42"/>
              <p:cNvCxnSpPr/>
              <p:nvPr/>
            </p:nvCxnSpPr>
            <p:spPr>
              <a:xfrm>
                <a:off x="4116101" y="2254262"/>
                <a:ext cx="87231" cy="2143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angle 47"/>
              <p:cNvSpPr/>
              <p:nvPr/>
            </p:nvSpPr>
            <p:spPr>
              <a:xfrm>
                <a:off x="2768881" y="2127324"/>
                <a:ext cx="1841896" cy="94717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4954067" y="3290101"/>
                <a:ext cx="1841896" cy="982523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64" name="Straight Arrow Connector 63"/>
              <p:cNvCxnSpPr>
                <a:stCxn id="67" idx="6"/>
                <a:endCxn id="68" idx="2"/>
              </p:cNvCxnSpPr>
              <p:nvPr/>
            </p:nvCxnSpPr>
            <p:spPr>
              <a:xfrm flipV="1">
                <a:off x="6050910" y="3948508"/>
                <a:ext cx="206324" cy="2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Oval 66"/>
              <p:cNvSpPr/>
              <p:nvPr/>
            </p:nvSpPr>
            <p:spPr>
              <a:xfrm>
                <a:off x="5512183" y="3730131"/>
                <a:ext cx="538727" cy="4367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257234" y="3730130"/>
                <a:ext cx="538727" cy="4367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grpSp>
            <p:nvGrpSpPr>
              <p:cNvPr id="69" name="Group 68"/>
              <p:cNvGrpSpPr/>
              <p:nvPr/>
            </p:nvGrpSpPr>
            <p:grpSpPr>
              <a:xfrm>
                <a:off x="4994158" y="3635327"/>
                <a:ext cx="518032" cy="338554"/>
                <a:chOff x="4147379" y="3357882"/>
                <a:chExt cx="900109" cy="583419"/>
              </a:xfrm>
            </p:grpSpPr>
            <p:sp>
              <p:nvSpPr>
                <p:cNvPr id="71" name="TextBox 70"/>
                <p:cNvSpPr txBox="1"/>
                <p:nvPr/>
              </p:nvSpPr>
              <p:spPr>
                <a:xfrm>
                  <a:off x="4147379" y="3357882"/>
                  <a:ext cx="308609" cy="583419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/>
                    <a:t>u</a:t>
                  </a:r>
                </a:p>
              </p:txBody>
            </p:sp>
            <p:cxnSp>
              <p:nvCxnSpPr>
                <p:cNvPr id="72" name="Straight Arrow Connector 71"/>
                <p:cNvCxnSpPr/>
                <p:nvPr/>
              </p:nvCxnSpPr>
              <p:spPr>
                <a:xfrm>
                  <a:off x="4533138" y="3643046"/>
                  <a:ext cx="514350" cy="19824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TextBox 69"/>
              <p:cNvSpPr txBox="1"/>
              <p:nvPr/>
            </p:nvSpPr>
            <p:spPr>
              <a:xfrm>
                <a:off x="6122737" y="3259280"/>
                <a:ext cx="177611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v</a:t>
                </a:r>
              </a:p>
            </p:txBody>
          </p:sp>
          <p:cxnSp>
            <p:nvCxnSpPr>
              <p:cNvPr id="66" name="Straight Arrow Connector 65"/>
              <p:cNvCxnSpPr/>
              <p:nvPr/>
            </p:nvCxnSpPr>
            <p:spPr>
              <a:xfrm>
                <a:off x="6326766" y="3515781"/>
                <a:ext cx="87231" cy="2143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Oval 75"/>
              <p:cNvSpPr/>
              <p:nvPr/>
            </p:nvSpPr>
            <p:spPr>
              <a:xfrm>
                <a:off x="5252701" y="2485904"/>
                <a:ext cx="538726" cy="4367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163040" y="2472972"/>
                <a:ext cx="538726" cy="436757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cxnSp>
            <p:nvCxnSpPr>
              <p:cNvPr id="82" name="Straight Arrow Connector 81"/>
              <p:cNvCxnSpPr>
                <a:endCxn id="76" idx="1"/>
              </p:cNvCxnSpPr>
              <p:nvPr/>
            </p:nvCxnSpPr>
            <p:spPr>
              <a:xfrm>
                <a:off x="5172919" y="2343886"/>
                <a:ext cx="158677" cy="20598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4909633" y="2089245"/>
                <a:ext cx="177611" cy="33855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z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6018681" y="2052112"/>
                <a:ext cx="177611" cy="33855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w</a:t>
                </a:r>
              </a:p>
            </p:txBody>
          </p:sp>
          <p:cxnSp>
            <p:nvCxnSpPr>
              <p:cNvPr id="81" name="Straight Arrow Connector 80"/>
              <p:cNvCxnSpPr/>
              <p:nvPr/>
            </p:nvCxnSpPr>
            <p:spPr>
              <a:xfrm>
                <a:off x="6244016" y="2305527"/>
                <a:ext cx="134788" cy="16308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angle 74"/>
              <p:cNvSpPr/>
              <p:nvPr/>
            </p:nvSpPr>
            <p:spPr>
              <a:xfrm>
                <a:off x="4944353" y="2127324"/>
                <a:ext cx="961986" cy="94717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5970957" y="2130004"/>
                <a:ext cx="825005" cy="947170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sp>
            <p:nvSpPr>
              <p:cNvPr id="51" name="Rounded Rectangle 50"/>
              <p:cNvSpPr/>
              <p:nvPr/>
            </p:nvSpPr>
            <p:spPr>
              <a:xfrm>
                <a:off x="2567666" y="1743134"/>
                <a:ext cx="4402815" cy="2783832"/>
              </a:xfrm>
              <a:prstGeom prst="roundRect">
                <a:avLst>
                  <a:gd name="adj" fmla="val 5494"/>
                </a:avLst>
              </a:prstGeom>
              <a:noFill/>
              <a:ln w="127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4" name="Straight Connector 53"/>
            <p:cNvCxnSpPr/>
            <p:nvPr/>
          </p:nvCxnSpPr>
          <p:spPr>
            <a:xfrm flipH="1">
              <a:off x="1111169" y="4031597"/>
              <a:ext cx="1456497" cy="0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1005329" y="3906078"/>
              <a:ext cx="265658" cy="251037"/>
            </a:xfrm>
            <a:prstGeom prst="ellipse">
              <a:avLst/>
            </a:prstGeom>
            <a:ln>
              <a:noFill/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81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6" grpId="0" animBg="1"/>
      <p:bldP spid="57" grpId="0" animBg="1"/>
      <p:bldP spid="60" grpId="0"/>
      <p:bldP spid="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" y="1898251"/>
            <a:ext cx="1956538" cy="5191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956637" y="1898251"/>
            <a:ext cx="2236948" cy="5191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4192075" y="1898251"/>
            <a:ext cx="2222107" cy="51919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/>
        </p:nvSpPr>
        <p:spPr>
          <a:xfrm>
            <a:off x="6785883" y="1898251"/>
            <a:ext cx="2362786" cy="51919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Interprocedural</a:t>
            </a:r>
            <a:r>
              <a:rPr lang="en-US" dirty="0" smtClean="0"/>
              <a:t> CA can be expensive…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35" y="4537038"/>
            <a:ext cx="1854078" cy="163121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new h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Y = new h</a:t>
            </a:r>
            <a:r>
              <a:rPr lang="en-US" sz="2000" baseline="-25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20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p1()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7107" y="4537038"/>
            <a:ext cx="2072133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p1(){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if(*)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g1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g1 = Y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p2()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810" y="4537038"/>
            <a:ext cx="2100690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p2(){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if(*)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g2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g2 = Y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p3()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0834" y="4537037"/>
            <a:ext cx="2076097" cy="224676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if(*)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  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else </a:t>
            </a: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gN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Y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p2()</a:t>
            </a:r>
          </a:p>
          <a:p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838" y="5078334"/>
            <a:ext cx="38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…</a:t>
            </a:r>
            <a:endParaRPr lang="en-US" sz="4000" b="1"/>
          </a:p>
        </p:txBody>
      </p:sp>
      <p:grpSp>
        <p:nvGrpSpPr>
          <p:cNvPr id="10" name="Group 9"/>
          <p:cNvGrpSpPr/>
          <p:nvPr/>
        </p:nvGrpSpPr>
        <p:grpSpPr>
          <a:xfrm>
            <a:off x="6871167" y="2723420"/>
            <a:ext cx="2095018" cy="1102904"/>
            <a:chOff x="1458410" y="5240023"/>
            <a:chExt cx="2095018" cy="1102904"/>
          </a:xfrm>
          <a:noFill/>
        </p:grpSpPr>
        <p:sp>
          <p:nvSpPr>
            <p:cNvPr id="11" name="Rectangle 10"/>
            <p:cNvSpPr/>
            <p:nvPr/>
          </p:nvSpPr>
          <p:spPr>
            <a:xfrm>
              <a:off x="1458410" y="5240023"/>
              <a:ext cx="2095018" cy="1102904"/>
            </a:xfrm>
            <a:prstGeom prst="rect">
              <a:avLst/>
            </a:prstGeom>
            <a:grpFill/>
            <a:ln w="952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" name="Oval 11"/>
            <p:cNvSpPr/>
            <p:nvPr/>
          </p:nvSpPr>
          <p:spPr>
            <a:xfrm>
              <a:off x="2049647" y="5604737"/>
              <a:ext cx="428264" cy="405113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1</a:t>
              </a:r>
              <a:endParaRPr lang="en-US" sz="1050" baseline="-25000" dirty="0"/>
            </a:p>
          </p:txBody>
        </p:sp>
        <p:sp>
          <p:nvSpPr>
            <p:cNvPr id="13" name="Oval 12"/>
            <p:cNvSpPr/>
            <p:nvPr/>
          </p:nvSpPr>
          <p:spPr>
            <a:xfrm>
              <a:off x="3012275" y="5604737"/>
              <a:ext cx="428264" cy="405113"/>
            </a:xfrm>
            <a:prstGeom prst="ellipse">
              <a:avLst/>
            </a:prstGeom>
            <a:grp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2</a:t>
              </a:r>
              <a:endParaRPr lang="en-US" sz="1050" baseline="-250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826432" y="5547215"/>
              <a:ext cx="296019" cy="115043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614096" y="5347454"/>
              <a:ext cx="177611" cy="3385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2860932" y="5512388"/>
              <a:ext cx="296019" cy="115043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48596" y="5312627"/>
              <a:ext cx="177611" cy="33855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sz="16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878962" y="5802283"/>
              <a:ext cx="170685" cy="501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1552108" y="5637525"/>
              <a:ext cx="513924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g1</a:t>
              </a:r>
              <a:endParaRPr lang="en-US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2825205" y="5814121"/>
              <a:ext cx="170685" cy="5011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498351" y="5649363"/>
              <a:ext cx="513924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g2</a:t>
              </a:r>
              <a:endParaRPr lang="en-US" sz="1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562328" y="5891195"/>
              <a:ext cx="513924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…</a:t>
              </a:r>
              <a:endParaRPr lang="en-US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21334" y="5878667"/>
              <a:ext cx="513924" cy="338554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…</a:t>
              </a:r>
              <a:endParaRPr lang="en-US" sz="16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1825966" y="5950523"/>
              <a:ext cx="286399" cy="143229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2822030" y="5950523"/>
              <a:ext cx="252963" cy="156874"/>
            </a:xfrm>
            <a:prstGeom prst="straightConnector1">
              <a:avLst/>
            </a:prstGeom>
            <a:grpFill/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250004" y="1983755"/>
            <a:ext cx="2095018" cy="1102904"/>
            <a:chOff x="4913454" y="2153623"/>
            <a:chExt cx="2095018" cy="1102904"/>
          </a:xfrm>
        </p:grpSpPr>
        <p:sp>
          <p:nvSpPr>
            <p:cNvPr id="27" name="Oval 26"/>
            <p:cNvSpPr/>
            <p:nvPr/>
          </p:nvSpPr>
          <p:spPr>
            <a:xfrm>
              <a:off x="5509549" y="2615878"/>
              <a:ext cx="428264" cy="405113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1</a:t>
              </a:r>
              <a:endParaRPr lang="en-US" sz="1050" baseline="-25000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6472177" y="2615878"/>
              <a:ext cx="428264" cy="405113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2</a:t>
              </a:r>
              <a:endParaRPr lang="en-US" sz="1050" baseline="-250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286334" y="2558356"/>
              <a:ext cx="296019" cy="115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5073998" y="2358595"/>
              <a:ext cx="177611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320834" y="2523529"/>
              <a:ext cx="296019" cy="115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6108498" y="2323768"/>
              <a:ext cx="177611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sz="16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913454" y="2153623"/>
              <a:ext cx="2095018" cy="110290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264482" y="3250425"/>
            <a:ext cx="2095018" cy="1102904"/>
            <a:chOff x="4913454" y="3356109"/>
            <a:chExt cx="2095018" cy="1102904"/>
          </a:xfrm>
        </p:grpSpPr>
        <p:sp>
          <p:nvSpPr>
            <p:cNvPr id="35" name="Oval 34"/>
            <p:cNvSpPr/>
            <p:nvPr/>
          </p:nvSpPr>
          <p:spPr>
            <a:xfrm>
              <a:off x="5486400" y="3741164"/>
              <a:ext cx="428264" cy="405113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1</a:t>
              </a:r>
              <a:endParaRPr lang="en-US" sz="1050" baseline="-25000" dirty="0"/>
            </a:p>
          </p:txBody>
        </p:sp>
        <p:sp>
          <p:nvSpPr>
            <p:cNvPr id="36" name="Oval 35"/>
            <p:cNvSpPr/>
            <p:nvPr/>
          </p:nvSpPr>
          <p:spPr>
            <a:xfrm>
              <a:off x="6449028" y="3741164"/>
              <a:ext cx="428264" cy="405113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2</a:t>
              </a:r>
              <a:endParaRPr lang="en-US" sz="1050" baseline="-25000" dirty="0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5263185" y="3683642"/>
              <a:ext cx="296019" cy="115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5050849" y="3483881"/>
              <a:ext cx="177611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97685" y="3648815"/>
              <a:ext cx="296019" cy="115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6085349" y="3449054"/>
              <a:ext cx="177611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sz="1600" dirty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5315715" y="3938710"/>
              <a:ext cx="170685" cy="50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4988861" y="3773952"/>
              <a:ext cx="5139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g1</a:t>
              </a:r>
              <a:endParaRPr lang="en-US" sz="1600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13454" y="3356109"/>
              <a:ext cx="2095018" cy="110290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282633" y="469932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2053280" y="3250425"/>
            <a:ext cx="2095018" cy="1102904"/>
            <a:chOff x="2053280" y="3149663"/>
            <a:chExt cx="2095018" cy="1102904"/>
          </a:xfrm>
        </p:grpSpPr>
        <p:sp>
          <p:nvSpPr>
            <p:cNvPr id="46" name="Oval 45"/>
            <p:cNvSpPr/>
            <p:nvPr/>
          </p:nvSpPr>
          <p:spPr>
            <a:xfrm>
              <a:off x="2649375" y="3534553"/>
              <a:ext cx="428264" cy="405113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1</a:t>
              </a:r>
              <a:endParaRPr lang="en-US" sz="1050" baseline="-25000" dirty="0"/>
            </a:p>
          </p:txBody>
        </p:sp>
        <p:sp>
          <p:nvSpPr>
            <p:cNvPr id="47" name="Oval 46"/>
            <p:cNvSpPr/>
            <p:nvPr/>
          </p:nvSpPr>
          <p:spPr>
            <a:xfrm>
              <a:off x="3612003" y="3534553"/>
              <a:ext cx="428264" cy="405113"/>
            </a:xfrm>
            <a:prstGeom prst="ellips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 smtClean="0"/>
                <a:t>h</a:t>
              </a:r>
              <a:r>
                <a:rPr lang="en-US" sz="1050" baseline="-25000" dirty="0" smtClean="0"/>
                <a:t>2</a:t>
              </a:r>
              <a:endParaRPr lang="en-US" sz="1050" baseline="-25000" dirty="0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>
              <a:off x="2426160" y="3477031"/>
              <a:ext cx="296019" cy="115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2213824" y="3277270"/>
              <a:ext cx="177611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X</a:t>
              </a:r>
              <a:endParaRPr lang="en-US" sz="1600" dirty="0"/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>
              <a:off x="3460660" y="3442204"/>
              <a:ext cx="296019" cy="11504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3248324" y="3242443"/>
              <a:ext cx="177611" cy="3385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Y</a:t>
              </a:r>
              <a:endParaRPr lang="en-US" sz="1600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3439864" y="3755287"/>
              <a:ext cx="170685" cy="50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3113010" y="3590529"/>
              <a:ext cx="5139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g1</a:t>
              </a:r>
              <a:endParaRPr lang="en-US" sz="16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053280" y="3149663"/>
              <a:ext cx="2095018" cy="1102904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341436" y="29973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626870" y="3800160"/>
            <a:ext cx="38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…</a:t>
            </a:r>
            <a:endParaRPr lang="en-US" sz="4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7609153" y="1741318"/>
            <a:ext cx="388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…</a:t>
            </a:r>
            <a:endParaRPr lang="en-US" sz="4000" b="1"/>
          </a:p>
        </p:txBody>
      </p:sp>
      <p:sp>
        <p:nvSpPr>
          <p:cNvPr id="58" name="Rectangle 57"/>
          <p:cNvSpPr/>
          <p:nvPr/>
        </p:nvSpPr>
        <p:spPr>
          <a:xfrm>
            <a:off x="67734" y="3250425"/>
            <a:ext cx="1844217" cy="1102904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5" name="TextBox 64"/>
          <p:cNvSpPr txBox="1"/>
          <p:nvPr/>
        </p:nvSpPr>
        <p:spPr>
          <a:xfrm>
            <a:off x="-40696" y="1284700"/>
            <a:ext cx="1639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# of </a:t>
            </a:r>
            <a:r>
              <a:rPr lang="en-US" smtClean="0"/>
              <a:t>calling contexts:</a:t>
            </a:r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276077" y="1139585"/>
            <a:ext cx="38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7" name="TextBox 66"/>
          <p:cNvSpPr txBox="1"/>
          <p:nvPr/>
        </p:nvSpPr>
        <p:spPr>
          <a:xfrm>
            <a:off x="2854947" y="1139585"/>
            <a:ext cx="38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8" name="TextBox 67"/>
          <p:cNvSpPr txBox="1"/>
          <p:nvPr/>
        </p:nvSpPr>
        <p:spPr>
          <a:xfrm>
            <a:off x="4986323" y="1139585"/>
            <a:ext cx="385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endParaRPr lang="en-US" sz="3600" dirty="0"/>
          </a:p>
        </p:txBody>
      </p:sp>
      <p:sp>
        <p:nvSpPr>
          <p:cNvPr id="69" name="TextBox 68"/>
          <p:cNvSpPr txBox="1"/>
          <p:nvPr/>
        </p:nvSpPr>
        <p:spPr>
          <a:xfrm>
            <a:off x="7652061" y="1132122"/>
            <a:ext cx="6216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r>
              <a:rPr lang="en-US" sz="3600" baseline="30000" dirty="0" smtClean="0"/>
              <a:t>N</a:t>
            </a:r>
            <a:endParaRPr lang="en-US" sz="3600" baseline="30000" dirty="0"/>
          </a:p>
        </p:txBody>
      </p:sp>
      <p:sp>
        <p:nvSpPr>
          <p:cNvPr id="70" name="Rectangle 69"/>
          <p:cNvSpPr/>
          <p:nvPr/>
        </p:nvSpPr>
        <p:spPr>
          <a:xfrm>
            <a:off x="1970087" y="1184456"/>
            <a:ext cx="2273956" cy="6098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212474" y="1184455"/>
            <a:ext cx="2273956" cy="6098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6446021" y="1225910"/>
            <a:ext cx="2784497" cy="6098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Compositional CA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(simplified)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 abstract domain</a:t>
            </a:r>
            <a:br>
              <a:rPr lang="en-US" dirty="0" smtClean="0"/>
            </a:br>
            <a:endParaRPr lang="en-US" sz="1100" dirty="0" smtClean="0"/>
          </a:p>
          <a:p>
            <a:r>
              <a:rPr lang="en-US" dirty="0">
                <a:sym typeface="Math B" panose="05000000000000000000" pitchFamily="2" charset="2"/>
              </a:rPr>
              <a:t>-</a:t>
            </a:r>
            <a:r>
              <a:rPr lang="en-US" dirty="0" smtClean="0">
                <a:sym typeface="Math B" panose="05000000000000000000" pitchFamily="2" charset="2"/>
              </a:rPr>
              <a:t>based transformers</a:t>
            </a:r>
          </a:p>
          <a:p>
            <a:endParaRPr lang="en-US" dirty="0">
              <a:sym typeface="Math B" panose="05000000000000000000" pitchFamily="2" charset="2"/>
            </a:endParaRPr>
          </a:p>
          <a:p>
            <a:pPr>
              <a:buFont typeface="Symbol" charset="2"/>
              <a:buChar char="⇒"/>
            </a:pPr>
            <a:r>
              <a:rPr lang="en-US" dirty="0" smtClean="0">
                <a:sym typeface="Math B" panose="05000000000000000000" pitchFamily="2" charset="2"/>
              </a:rPr>
              <a:t> Compositionality by adaptation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4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004852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CA: Partition </a:t>
            </a:r>
            <a:r>
              <a:rPr lang="en-US" dirty="0">
                <a:solidFill>
                  <a:schemeClr val="accent6"/>
                </a:solidFill>
              </a:rPr>
              <a:t>a</a:t>
            </a:r>
            <a:r>
              <a:rPr lang="en-US" dirty="0" smtClean="0">
                <a:solidFill>
                  <a:schemeClr val="accent6"/>
                </a:solidFill>
              </a:rPr>
              <a:t>bstract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229600" cy="2265124"/>
          </a:xfrm>
        </p:spPr>
        <p:txBody>
          <a:bodyPr>
            <a:normAutofit/>
          </a:bodyPr>
          <a:lstStyle/>
          <a:p>
            <a:r>
              <a:rPr lang="en-US" sz="2800" b="1" i="1" dirty="0" smtClean="0"/>
              <a:t>D </a:t>
            </a:r>
            <a:r>
              <a:rPr lang="en-US" sz="2800" b="1" dirty="0" smtClean="0"/>
              <a:t>= (Partition(V</a:t>
            </a:r>
            <a:r>
              <a:rPr lang="en-US" sz="2800" b="1" dirty="0"/>
              <a:t>),</a:t>
            </a:r>
            <a:r>
              <a:rPr lang="en-US" sz="2800" b="1" dirty="0">
                <a:sym typeface="Math B" panose="05000000000000000000" pitchFamily="2" charset="2"/>
              </a:rPr>
              <a:t>  )</a:t>
            </a:r>
            <a:r>
              <a:rPr lang="en-US" sz="2800" dirty="0" smtClean="0">
                <a:sym typeface="Math B" panose="05000000000000000000" pitchFamily="2" charset="2"/>
              </a:rPr>
              <a:t> </a:t>
            </a:r>
            <a:r>
              <a:rPr lang="en-US" sz="2800" dirty="0">
                <a:sym typeface="Math B" panose="05000000000000000000" pitchFamily="2" charset="2"/>
              </a:rPr>
              <a:t> </a:t>
            </a:r>
            <a:r>
              <a:rPr lang="en-US" sz="2800" b="1" dirty="0" smtClean="0"/>
              <a:t>(</a:t>
            </a:r>
            <a:r>
              <a:rPr lang="en-US" sz="2800" b="1" dirty="0" err="1" smtClean="0"/>
              <a:t>Equiv</a:t>
            </a:r>
            <a:r>
              <a:rPr lang="en-US" sz="2800" b="1" dirty="0" smtClean="0"/>
              <a:t>(V),</a:t>
            </a:r>
            <a:r>
              <a:rPr lang="en-US" sz="2800" b="1" dirty="0">
                <a:sym typeface="Math B" panose="05000000000000000000" pitchFamily="2" charset="2"/>
              </a:rPr>
              <a:t> </a:t>
            </a:r>
            <a:r>
              <a:rPr lang="en-US" sz="2800" b="1" dirty="0" smtClean="0">
                <a:sym typeface="Math B" panose="05000000000000000000" pitchFamily="2" charset="2"/>
              </a:rPr>
              <a:t> )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400" b="1" dirty="0" smtClean="0"/>
              <a:t>Partition(V) </a:t>
            </a:r>
            <a:r>
              <a:rPr lang="en-US" sz="2400" dirty="0"/>
              <a:t>Set of </a:t>
            </a:r>
            <a:r>
              <a:rPr lang="en-US" sz="2400" dirty="0" smtClean="0"/>
              <a:t>partitioning of V </a:t>
            </a:r>
            <a:endParaRPr lang="en-US" sz="2400" b="1" dirty="0" smtClean="0"/>
          </a:p>
          <a:p>
            <a:pPr lvl="2"/>
            <a:r>
              <a:rPr lang="en-US" sz="2000" b="1" dirty="0" err="1" smtClean="0"/>
              <a:t>Equiv</a:t>
            </a:r>
            <a:r>
              <a:rPr lang="en-US" sz="2000" b="1" dirty="0" smtClean="0"/>
              <a:t>(V)</a:t>
            </a:r>
            <a:r>
              <a:rPr lang="en-US" sz="2000" dirty="0"/>
              <a:t> </a:t>
            </a:r>
            <a:r>
              <a:rPr lang="en-US" sz="2000" dirty="0" smtClean="0"/>
              <a:t>Set of equivalence relations over V </a:t>
            </a:r>
          </a:p>
          <a:p>
            <a:pPr lvl="1"/>
            <a:r>
              <a:rPr lang="en-US" sz="2400" b="1" dirty="0" smtClean="0">
                <a:sym typeface="Math B" panose="05000000000000000000" pitchFamily="2" charset="2"/>
              </a:rPr>
              <a:t></a:t>
            </a:r>
            <a:r>
              <a:rPr lang="en-US" sz="2400" dirty="0" smtClean="0">
                <a:sym typeface="Math B" panose="05000000000000000000" pitchFamily="2" charset="2"/>
              </a:rPr>
              <a:t> Refinement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924210" y="3188102"/>
            <a:ext cx="7527074" cy="3033230"/>
            <a:chOff x="1192130" y="2260158"/>
            <a:chExt cx="7527074" cy="3033230"/>
          </a:xfrm>
        </p:grpSpPr>
        <p:grpSp>
          <p:nvGrpSpPr>
            <p:cNvPr id="33" name="Group 32"/>
            <p:cNvGrpSpPr/>
            <p:nvPr/>
          </p:nvGrpSpPr>
          <p:grpSpPr>
            <a:xfrm>
              <a:off x="4251749" y="4889870"/>
              <a:ext cx="1755823" cy="403518"/>
              <a:chOff x="4288133" y="4910995"/>
              <a:chExt cx="1755823" cy="403518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4288133" y="4910995"/>
                <a:ext cx="1755823" cy="40351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4417189" y="4999043"/>
                <a:ext cx="229686" cy="2281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709307" y="4999043"/>
                <a:ext cx="229686" cy="227423"/>
              </a:xfrm>
              <a:prstGeom prst="ellips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4847895" y="4999043"/>
                <a:ext cx="229686" cy="22818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5278601" y="4999043"/>
                <a:ext cx="229686" cy="228180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192130" y="4089369"/>
              <a:ext cx="1755823" cy="403518"/>
              <a:chOff x="1192130" y="4089369"/>
              <a:chExt cx="1755823" cy="403518"/>
            </a:xfrm>
          </p:grpSpPr>
          <p:cxnSp>
            <p:nvCxnSpPr>
              <p:cNvPr id="89" name="Straight Connector 88"/>
              <p:cNvCxnSpPr>
                <a:endCxn id="60" idx="2"/>
              </p:cNvCxnSpPr>
              <p:nvPr/>
            </p:nvCxnSpPr>
            <p:spPr>
              <a:xfrm>
                <a:off x="1550789" y="4291129"/>
                <a:ext cx="201103" cy="37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90" name="Rectangle 89"/>
              <p:cNvSpPr/>
              <p:nvPr/>
            </p:nvSpPr>
            <p:spPr>
              <a:xfrm>
                <a:off x="1192130" y="4089369"/>
                <a:ext cx="1755823" cy="40351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1321186" y="4177417"/>
                <a:ext cx="229686" cy="2281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613304" y="4177417"/>
                <a:ext cx="229686" cy="227423"/>
              </a:xfrm>
              <a:prstGeom prst="ellips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1751892" y="4177417"/>
                <a:ext cx="229686" cy="2281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2182598" y="4177417"/>
                <a:ext cx="229686" cy="228180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4255842" y="4089369"/>
              <a:ext cx="1755823" cy="403518"/>
              <a:chOff x="4255842" y="4089369"/>
              <a:chExt cx="1755823" cy="403518"/>
            </a:xfrm>
          </p:grpSpPr>
          <p:cxnSp>
            <p:nvCxnSpPr>
              <p:cNvPr id="83" name="Straight Connector 82"/>
              <p:cNvCxnSpPr>
                <a:stCxn id="65" idx="6"/>
                <a:endCxn id="66" idx="2"/>
              </p:cNvCxnSpPr>
              <p:nvPr/>
            </p:nvCxnSpPr>
            <p:spPr>
              <a:xfrm>
                <a:off x="5045290" y="4291507"/>
                <a:ext cx="20102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84" name="Rectangle 83"/>
              <p:cNvSpPr/>
              <p:nvPr/>
            </p:nvSpPr>
            <p:spPr>
              <a:xfrm>
                <a:off x="4255842" y="4089369"/>
                <a:ext cx="1755823" cy="40351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4384898" y="4177417"/>
                <a:ext cx="229686" cy="2281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5677016" y="4177417"/>
                <a:ext cx="229686" cy="227423"/>
              </a:xfrm>
              <a:prstGeom prst="ellips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4815604" y="4177417"/>
                <a:ext cx="229686" cy="22818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5246310" y="4177417"/>
                <a:ext cx="229686" cy="22818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963381" y="4089370"/>
              <a:ext cx="1755823" cy="403518"/>
              <a:chOff x="6963381" y="4089370"/>
              <a:chExt cx="1755823" cy="403518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6963381" y="4089370"/>
                <a:ext cx="1755823" cy="40351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092437" y="4177418"/>
                <a:ext cx="229686" cy="228180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8384555" y="4177418"/>
                <a:ext cx="229686" cy="227423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523143" y="4177418"/>
                <a:ext cx="229686" cy="22818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7953849" y="4177418"/>
                <a:ext cx="229686" cy="228180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  <p:cxnSp>
            <p:nvCxnSpPr>
              <p:cNvPr id="82" name="Straight Connector 81"/>
              <p:cNvCxnSpPr/>
              <p:nvPr/>
            </p:nvCxnSpPr>
            <p:spPr>
              <a:xfrm>
                <a:off x="8183025" y="4290751"/>
                <a:ext cx="201103" cy="378"/>
              </a:xfrm>
              <a:prstGeom prst="lin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4681549" y="2260158"/>
              <a:ext cx="896221" cy="760490"/>
              <a:chOff x="4579775" y="1913175"/>
              <a:chExt cx="896221" cy="760490"/>
            </a:xfrm>
          </p:grpSpPr>
          <p:grpSp>
            <p:nvGrpSpPr>
              <p:cNvPr id="65" name="Group 64"/>
              <p:cNvGrpSpPr/>
              <p:nvPr/>
            </p:nvGrpSpPr>
            <p:grpSpPr>
              <a:xfrm>
                <a:off x="4579775" y="1913175"/>
                <a:ext cx="896221" cy="760490"/>
                <a:chOff x="7118163" y="1897814"/>
                <a:chExt cx="1893190" cy="1562100"/>
              </a:xfrm>
            </p:grpSpPr>
            <p:sp>
              <p:nvSpPr>
                <p:cNvPr id="72" name="Rectangle 71"/>
                <p:cNvSpPr/>
                <p:nvPr/>
              </p:nvSpPr>
              <p:spPr>
                <a:xfrm>
                  <a:off x="7118163" y="1897814"/>
                  <a:ext cx="1893190" cy="1562100"/>
                </a:xfrm>
                <a:prstGeom prst="rect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7399685" y="2769512"/>
                  <a:ext cx="485191" cy="468697"/>
                </a:xfrm>
                <a:prstGeom prst="ellipse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w</a:t>
                  </a:r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8270541" y="2771067"/>
                  <a:ext cx="485191" cy="467142"/>
                </a:xfrm>
                <a:prstGeom prst="ellipse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z</a:t>
                  </a: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7399685" y="2046493"/>
                  <a:ext cx="485191" cy="468697"/>
                </a:xfrm>
                <a:prstGeom prst="ellipse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x</a:t>
                  </a: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8270539" y="2046492"/>
                  <a:ext cx="485191" cy="468697"/>
                </a:xfrm>
                <a:prstGeom prst="ellipse">
                  <a:avLst/>
                </a:prstGeom>
                <a:ln>
                  <a:solidFill>
                    <a:schemeClr val="accent4">
                      <a:lumMod val="5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y</a:t>
                  </a:r>
                </a:p>
              </p:txBody>
            </p:sp>
          </p:grpSp>
          <p:cxnSp>
            <p:nvCxnSpPr>
              <p:cNvPr id="66" name="Straight Connector 65"/>
              <p:cNvCxnSpPr/>
              <p:nvPr/>
            </p:nvCxnSpPr>
            <p:spPr>
              <a:xfrm flipV="1">
                <a:off x="4942648" y="2097964"/>
                <a:ext cx="182653" cy="1683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4933465" y="2453970"/>
                <a:ext cx="201103" cy="378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68" name="Straight Connector 67"/>
              <p:cNvCxnSpPr>
                <a:stCxn id="38" idx="0"/>
                <a:endCxn id="40" idx="4"/>
              </p:cNvCxnSpPr>
              <p:nvPr/>
            </p:nvCxnSpPr>
            <p:spPr>
              <a:xfrm flipH="1" flipV="1">
                <a:off x="5240144" y="2213737"/>
                <a:ext cx="1" cy="124571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69" name="Straight Connector 68"/>
              <p:cNvCxnSpPr>
                <a:stCxn id="37" idx="0"/>
                <a:endCxn id="39" idx="4"/>
              </p:cNvCxnSpPr>
              <p:nvPr/>
            </p:nvCxnSpPr>
            <p:spPr>
              <a:xfrm flipV="1">
                <a:off x="4827888" y="2213738"/>
                <a:ext cx="0" cy="123813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70" name="Straight Connector 69"/>
              <p:cNvCxnSpPr>
                <a:stCxn id="37" idx="7"/>
                <a:endCxn id="40" idx="3"/>
              </p:cNvCxnSpPr>
              <p:nvPr/>
            </p:nvCxnSpPr>
            <p:spPr>
              <a:xfrm flipV="1">
                <a:off x="4909094" y="2180321"/>
                <a:ext cx="249844" cy="190646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71" name="Straight Connector 70"/>
              <p:cNvCxnSpPr>
                <a:stCxn id="38" idx="1"/>
                <a:endCxn id="39" idx="5"/>
              </p:cNvCxnSpPr>
              <p:nvPr/>
            </p:nvCxnSpPr>
            <p:spPr>
              <a:xfrm flipH="1" flipV="1">
                <a:off x="4909094" y="2180322"/>
                <a:ext cx="249845" cy="191291"/>
              </a:xfrm>
              <a:prstGeom prst="line">
                <a:avLst/>
              </a:prstGeom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grpSp>
          <p:nvGrpSpPr>
            <p:cNvPr id="38" name="Group 37"/>
            <p:cNvGrpSpPr/>
            <p:nvPr/>
          </p:nvGrpSpPr>
          <p:grpSpPr>
            <a:xfrm>
              <a:off x="1981578" y="3288868"/>
              <a:ext cx="1755823" cy="403518"/>
              <a:chOff x="1981578" y="3288868"/>
              <a:chExt cx="1755823" cy="403518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2771026" y="3491006"/>
                <a:ext cx="20102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sp>
            <p:nvSpPr>
              <p:cNvPr id="59" name="Rectangle 58"/>
              <p:cNvSpPr/>
              <p:nvPr/>
            </p:nvSpPr>
            <p:spPr>
              <a:xfrm>
                <a:off x="1981578" y="3288868"/>
                <a:ext cx="1755823" cy="403518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2110634" y="3376916"/>
                <a:ext cx="229686" cy="22818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3402752" y="3376916"/>
                <a:ext cx="229686" cy="227423"/>
              </a:xfrm>
              <a:prstGeom prst="ellipse">
                <a:avLst/>
              </a:prstGeom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541340" y="3376916"/>
                <a:ext cx="229686" cy="228180"/>
              </a:xfrm>
              <a:prstGeom prst="ellipse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2972046" y="3376916"/>
                <a:ext cx="229686" cy="22818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  <p:cxnSp>
            <p:nvCxnSpPr>
              <p:cNvPr id="64" name="Straight Connector 63"/>
              <p:cNvCxnSpPr>
                <a:stCxn id="88" idx="6"/>
                <a:endCxn id="90" idx="2"/>
              </p:cNvCxnSpPr>
              <p:nvPr/>
            </p:nvCxnSpPr>
            <p:spPr>
              <a:xfrm>
                <a:off x="2340320" y="3491006"/>
                <a:ext cx="201020" cy="0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3364001" y="3969074"/>
              <a:ext cx="388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…</a:t>
              </a:r>
              <a:endParaRPr lang="en-US" sz="2400" b="1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12685" y="4010256"/>
              <a:ext cx="388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…</a:t>
              </a:r>
              <a:endParaRPr lang="en-US" sz="2400" b="1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21985" y="3190066"/>
              <a:ext cx="3884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smtClean="0"/>
                <a:t>…</a:t>
              </a:r>
              <a:endParaRPr lang="en-US" sz="2400" b="1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193890" y="3288868"/>
              <a:ext cx="1755823" cy="403518"/>
            </a:xfrm>
            <a:prstGeom prst="rect">
              <a:avLst/>
            </a:prstGeom>
            <a:noFill/>
            <a:ln w="9525"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Oval 42"/>
            <p:cNvSpPr/>
            <p:nvPr/>
          </p:nvSpPr>
          <p:spPr>
            <a:xfrm>
              <a:off x="6322946" y="3376916"/>
              <a:ext cx="229686" cy="228180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w</a:t>
              </a:r>
            </a:p>
          </p:txBody>
        </p:sp>
        <p:sp>
          <p:nvSpPr>
            <p:cNvPr id="44" name="Oval 43"/>
            <p:cNvSpPr/>
            <p:nvPr/>
          </p:nvSpPr>
          <p:spPr>
            <a:xfrm>
              <a:off x="7615064" y="3376916"/>
              <a:ext cx="229686" cy="227423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z</a:t>
              </a:r>
            </a:p>
          </p:txBody>
        </p:sp>
        <p:sp>
          <p:nvSpPr>
            <p:cNvPr id="45" name="Oval 44"/>
            <p:cNvSpPr/>
            <p:nvPr/>
          </p:nvSpPr>
          <p:spPr>
            <a:xfrm>
              <a:off x="6753652" y="3376916"/>
              <a:ext cx="229686" cy="228180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7184358" y="3376916"/>
              <a:ext cx="229686" cy="228180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y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7413534" y="3490249"/>
              <a:ext cx="201103" cy="378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48" name="Straight Connector 47"/>
            <p:cNvCxnSpPr>
              <a:stCxn id="36" idx="1"/>
              <a:endCxn id="87" idx="0"/>
            </p:cNvCxnSpPr>
            <p:nvPr/>
          </p:nvCxnSpPr>
          <p:spPr>
            <a:xfrm flipH="1">
              <a:off x="2859490" y="2640403"/>
              <a:ext cx="1822059" cy="64846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7" idx="2"/>
              <a:endCxn id="57" idx="0"/>
            </p:cNvCxnSpPr>
            <p:nvPr/>
          </p:nvCxnSpPr>
          <p:spPr>
            <a:xfrm flipH="1">
              <a:off x="2070042" y="3692386"/>
              <a:ext cx="789448" cy="3969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87" idx="2"/>
              <a:endCxn id="62" idx="0"/>
            </p:cNvCxnSpPr>
            <p:nvPr/>
          </p:nvCxnSpPr>
          <p:spPr>
            <a:xfrm>
              <a:off x="2859490" y="3692386"/>
              <a:ext cx="2274264" cy="3969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endCxn id="62" idx="0"/>
            </p:cNvCxnSpPr>
            <p:nvPr/>
          </p:nvCxnSpPr>
          <p:spPr>
            <a:xfrm flipH="1">
              <a:off x="5133754" y="3692386"/>
              <a:ext cx="1938048" cy="3969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2" idx="0"/>
            </p:cNvCxnSpPr>
            <p:nvPr/>
          </p:nvCxnSpPr>
          <p:spPr>
            <a:xfrm flipH="1" flipV="1">
              <a:off x="7071802" y="3692386"/>
              <a:ext cx="769491" cy="396984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983338" y="3491006"/>
              <a:ext cx="201020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54" name="Straight Connector 53"/>
            <p:cNvCxnSpPr>
              <a:endCxn id="36" idx="3"/>
            </p:cNvCxnSpPr>
            <p:nvPr/>
          </p:nvCxnSpPr>
          <p:spPr>
            <a:xfrm flipH="1" flipV="1">
              <a:off x="5577770" y="2640403"/>
              <a:ext cx="1494032" cy="648465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2" idx="1"/>
              <a:endCxn id="57" idx="2"/>
            </p:cNvCxnSpPr>
            <p:nvPr/>
          </p:nvCxnSpPr>
          <p:spPr>
            <a:xfrm flipH="1" flipV="1">
              <a:off x="2070042" y="4492887"/>
              <a:ext cx="2181707" cy="598742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2" idx="0"/>
              <a:endCxn id="62" idx="2"/>
            </p:cNvCxnSpPr>
            <p:nvPr/>
          </p:nvCxnSpPr>
          <p:spPr>
            <a:xfrm flipV="1">
              <a:off x="5129661" y="4492887"/>
              <a:ext cx="4093" cy="396983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2" idx="3"/>
              <a:endCxn id="52" idx="2"/>
            </p:cNvCxnSpPr>
            <p:nvPr/>
          </p:nvCxnSpPr>
          <p:spPr>
            <a:xfrm flipV="1">
              <a:off x="6007572" y="4492888"/>
              <a:ext cx="1833721" cy="598741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564221" y="633821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⊥</a:t>
            </a:r>
            <a:endParaRPr lang="en-US" sz="3200" dirty="0"/>
          </a:p>
        </p:txBody>
      </p:sp>
      <p:cxnSp>
        <p:nvCxnSpPr>
          <p:cNvPr id="101" name="Straight Connector 100"/>
          <p:cNvCxnSpPr>
            <a:stCxn id="5" idx="0"/>
            <a:endCxn id="95" idx="2"/>
          </p:cNvCxnSpPr>
          <p:nvPr/>
        </p:nvCxnSpPr>
        <p:spPr>
          <a:xfrm flipV="1">
            <a:off x="4861739" y="6221332"/>
            <a:ext cx="2" cy="11688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936" y="2465408"/>
            <a:ext cx="9390185" cy="428263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Transformers defined using </a:t>
            </a:r>
            <a:r>
              <a:rPr lang="en-US" b="1" dirty="0">
                <a:sym typeface="Math B" panose="05000000000000000000" pitchFamily="2" charset="2"/>
              </a:rPr>
              <a:t></a:t>
            </a:r>
            <a:endParaRPr lang="en-US" dirty="0" smtClean="0">
              <a:sym typeface="Math B" panose="05000000000000000000" pitchFamily="2" charset="2"/>
            </a:endParaRPr>
          </a:p>
          <a:p>
            <a:pPr lvl="1"/>
            <a:r>
              <a:rPr lang="en-US" dirty="0" err="1" smtClean="0">
                <a:sym typeface="Math B" panose="05000000000000000000" pitchFamily="2" charset="2"/>
              </a:rPr>
              <a:t>C</a:t>
            </a:r>
            <a:r>
              <a:rPr lang="en-US" baseline="-25000" dirty="0" err="1" smtClean="0">
                <a:sym typeface="Math B" panose="05000000000000000000" pitchFamily="2" charset="2"/>
              </a:rPr>
              <a:t>st</a:t>
            </a:r>
            <a:r>
              <a:rPr lang="en-US" dirty="0" smtClean="0">
                <a:sym typeface="Math B" panose="05000000000000000000" pitchFamily="2" charset="2"/>
              </a:rPr>
              <a:t> is a constant partition, e.g., </a:t>
            </a:r>
            <a:r>
              <a:rPr lang="en-US" dirty="0">
                <a:sym typeface="Math B" panose="05000000000000000000" pitchFamily="2" charset="2"/>
              </a:rPr>
              <a:t> </a:t>
            </a:r>
            <a:r>
              <a:rPr lang="en-US" dirty="0" err="1" smtClean="0">
                <a:sym typeface="Math B" panose="05000000000000000000" pitchFamily="2" charset="2"/>
              </a:rPr>
              <a:t>C</a:t>
            </a:r>
            <a:r>
              <a:rPr lang="en-US" baseline="-25000" dirty="0" err="1" smtClean="0">
                <a:sym typeface="Math B" panose="05000000000000000000" pitchFamily="2" charset="2"/>
              </a:rPr>
              <a:t>w.f</a:t>
            </a:r>
            <a:r>
              <a:rPr lang="en-US" baseline="-25000" dirty="0" smtClean="0">
                <a:sym typeface="Math B" panose="05000000000000000000" pitchFamily="2" charset="2"/>
              </a:rPr>
              <a:t>=u</a:t>
            </a:r>
            <a:r>
              <a:rPr lang="en-US" dirty="0" smtClean="0">
                <a:sym typeface="Math B" panose="05000000000000000000" pitchFamily="2" charset="2"/>
              </a:rPr>
              <a:t> = </a:t>
            </a:r>
            <a:r>
              <a:rPr lang="en-US" dirty="0" err="1" smtClean="0">
                <a:sym typeface="Math B" panose="05000000000000000000" pitchFamily="2" charset="2"/>
              </a:rPr>
              <a:t>U</a:t>
            </a:r>
            <a:r>
              <a:rPr lang="en-US" baseline="-25000" dirty="0" err="1" smtClean="0">
                <a:sym typeface="Math B" panose="05000000000000000000" pitchFamily="2" charset="2"/>
              </a:rPr>
              <a:t>w,u</a:t>
            </a:r>
            <a:r>
              <a:rPr lang="en-US" dirty="0" smtClean="0">
                <a:sym typeface="Math B" panose="05000000000000000000" pitchFamily="2" charset="2"/>
              </a:rPr>
              <a:t> = {{</a:t>
            </a:r>
            <a:r>
              <a:rPr lang="en-US" dirty="0" err="1" smtClean="0">
                <a:sym typeface="Math B" panose="05000000000000000000" pitchFamily="2" charset="2"/>
              </a:rPr>
              <a:t>w,u</a:t>
            </a:r>
            <a:r>
              <a:rPr lang="en-US" dirty="0" smtClean="0">
                <a:sym typeface="Math B" panose="05000000000000000000" pitchFamily="2" charset="2"/>
              </a:rPr>
              <a:t>}, {z}, {v}} </a:t>
            </a:r>
          </a:p>
          <a:p>
            <a:pPr marL="265113" lvl="1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ym typeface="Math B" panose="05000000000000000000" pitchFamily="2" charset="2"/>
              </a:rPr>
              <a:t></a:t>
            </a:r>
            <a:r>
              <a:rPr lang="en-US" sz="2600" dirty="0">
                <a:sym typeface="Math B" panose="05000000000000000000" pitchFamily="2" charset="2"/>
              </a:rPr>
              <a:t>x = null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</a:t>
            </a:r>
            <a:r>
              <a:rPr lang="en-US" sz="2600" dirty="0" smtClean="0">
                <a:sym typeface="Math B" panose="05000000000000000000" pitchFamily="2" charset="2"/>
              </a:rPr>
              <a:t>) = </a:t>
            </a:r>
            <a:r>
              <a:rPr lang="en-US" sz="2600" dirty="0">
                <a:sym typeface="Math B" panose="05000000000000000000" pitchFamily="2" charset="2"/>
              </a:rPr>
              <a:t>d </a:t>
            </a:r>
            <a:endParaRPr lang="en-US" sz="2600" dirty="0" smtClean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ym typeface="Math B" panose="05000000000000000000" pitchFamily="2" charset="2"/>
              </a:rPr>
              <a:t></a:t>
            </a:r>
            <a:r>
              <a:rPr lang="en-US" sz="2600" dirty="0">
                <a:sym typeface="Math B" panose="05000000000000000000" pitchFamily="2" charset="2"/>
              </a:rPr>
              <a:t>x = new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</a:t>
            </a:r>
            <a:r>
              <a:rPr lang="en-US" sz="2600" dirty="0" smtClean="0">
                <a:sym typeface="Math B" panose="05000000000000000000" pitchFamily="2" charset="2"/>
              </a:rPr>
              <a:t>)= </a:t>
            </a:r>
            <a:r>
              <a:rPr lang="en-US" sz="2600" dirty="0">
                <a:sym typeface="Math B" panose="05000000000000000000" pitchFamily="2" charset="2"/>
              </a:rPr>
              <a:t>d </a:t>
            </a:r>
            <a:r>
              <a:rPr lang="en-US" sz="2600" dirty="0" smtClean="0">
                <a:sym typeface="Math B" panose="05000000000000000000" pitchFamily="2" charset="2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ym typeface="Math B" panose="05000000000000000000" pitchFamily="2" charset="2"/>
              </a:rPr>
              <a:t></a:t>
            </a:r>
            <a:r>
              <a:rPr lang="en-US" sz="2600" dirty="0" err="1">
                <a:sym typeface="Math B" panose="05000000000000000000" pitchFamily="2" charset="2"/>
              </a:rPr>
              <a:t>x.f</a:t>
            </a:r>
            <a:r>
              <a:rPr lang="en-US" sz="2600" dirty="0">
                <a:sym typeface="Math B" panose="05000000000000000000" pitchFamily="2" charset="2"/>
              </a:rPr>
              <a:t> = y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(d) </a:t>
            </a:r>
            <a:r>
              <a:rPr lang="en-US" sz="2600" dirty="0" smtClean="0">
                <a:sym typeface="Math B" panose="05000000000000000000" pitchFamily="2" charset="2"/>
              </a:rPr>
              <a:t>  = </a:t>
            </a:r>
            <a:r>
              <a:rPr lang="en-US" sz="2600" dirty="0">
                <a:sym typeface="Math B" panose="05000000000000000000" pitchFamily="2" charset="2"/>
              </a:rPr>
              <a:t>d  </a:t>
            </a:r>
            <a:r>
              <a:rPr lang="en-US" sz="2600" dirty="0" err="1">
                <a:sym typeface="Math B" panose="05000000000000000000" pitchFamily="2" charset="2"/>
              </a:rPr>
              <a:t>U</a:t>
            </a:r>
            <a:r>
              <a:rPr lang="en-US" sz="2600" baseline="-25000" dirty="0" err="1">
                <a:sym typeface="Math B" panose="05000000000000000000" pitchFamily="2" charset="2"/>
              </a:rPr>
              <a:t>xy</a:t>
            </a:r>
            <a:endParaRPr lang="en-US" sz="2600" baseline="-25000" dirty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ym typeface="Math B" panose="05000000000000000000" pitchFamily="2" charset="2"/>
              </a:rPr>
              <a:t>x = y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(d) </a:t>
            </a:r>
            <a:r>
              <a:rPr lang="en-US" sz="2600" dirty="0" smtClean="0">
                <a:sym typeface="Math B" panose="05000000000000000000" pitchFamily="2" charset="2"/>
              </a:rPr>
              <a:t>	   = d  </a:t>
            </a:r>
            <a:r>
              <a:rPr lang="en-US" sz="2600" dirty="0" err="1">
                <a:sym typeface="Math B" panose="05000000000000000000" pitchFamily="2" charset="2"/>
              </a:rPr>
              <a:t>U</a:t>
            </a:r>
            <a:r>
              <a:rPr lang="en-US" sz="2600" baseline="-25000" dirty="0" err="1">
                <a:sym typeface="Math B" panose="05000000000000000000" pitchFamily="2" charset="2"/>
              </a:rPr>
              <a:t>xy</a:t>
            </a:r>
            <a:endParaRPr lang="en-US" sz="2600" baseline="-25000" dirty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ym typeface="Math B" panose="05000000000000000000" pitchFamily="2" charset="2"/>
              </a:rPr>
              <a:t>x = </a:t>
            </a:r>
            <a:r>
              <a:rPr lang="en-US" sz="2600" dirty="0" err="1">
                <a:sym typeface="Math B" panose="05000000000000000000" pitchFamily="2" charset="2"/>
              </a:rPr>
              <a:t>y.f</a:t>
            </a:r>
            <a:r>
              <a:rPr lang="en-US" sz="2600" dirty="0">
                <a:sym typeface="Math B" panose="05000000000000000000" pitchFamily="2" charset="2"/>
              </a:rPr>
              <a:t>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(d)  </a:t>
            </a:r>
            <a:r>
              <a:rPr lang="en-US" sz="2600" dirty="0" smtClean="0">
                <a:sym typeface="Math B" panose="05000000000000000000" pitchFamily="2" charset="2"/>
              </a:rPr>
              <a:t> = d  </a:t>
            </a:r>
            <a:r>
              <a:rPr lang="en-US" sz="2600" dirty="0" err="1" smtClean="0">
                <a:sym typeface="Math B" panose="05000000000000000000" pitchFamily="2" charset="2"/>
              </a:rPr>
              <a:t>U</a:t>
            </a:r>
            <a:r>
              <a:rPr lang="en-US" sz="2600" baseline="-25000" dirty="0" err="1" smtClean="0">
                <a:sym typeface="Math B" panose="05000000000000000000" pitchFamily="2" charset="2"/>
              </a:rPr>
              <a:t>xy</a:t>
            </a:r>
            <a:endParaRPr lang="en-US" dirty="0" smtClean="0">
              <a:sym typeface="Math B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0"/>
            <a:ext cx="9004852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CA: Abstract transformers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(simplified)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19377" y="1469468"/>
            <a:ext cx="3731176" cy="66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ym typeface="Math B" panose="05000000000000000000" pitchFamily="2" charset="2"/>
              </a:rPr>
              <a:t></a:t>
            </a:r>
            <a:r>
              <a:rPr lang="en-US" sz="3600" b="1" dirty="0" err="1" smtClean="0">
                <a:sym typeface="Math B" panose="05000000000000000000" pitchFamily="2" charset="2"/>
              </a:rPr>
              <a:t>st</a:t>
            </a:r>
            <a:r>
              <a:rPr lang="en-US" sz="3600" b="1" dirty="0" smtClean="0">
                <a:sym typeface="Math B" panose="05000000000000000000" pitchFamily="2" charset="2"/>
              </a:rPr>
              <a:t>(d) = d</a:t>
            </a:r>
            <a:r>
              <a:rPr lang="en-US" sz="3600" b="1" dirty="0">
                <a:sym typeface="Math B" panose="05000000000000000000" pitchFamily="2" charset="2"/>
              </a:rPr>
              <a:t> </a:t>
            </a:r>
            <a:r>
              <a:rPr lang="en-US" sz="3600" b="1" dirty="0" smtClean="0">
                <a:sym typeface="Math B" panose="05000000000000000000" pitchFamily="2" charset="2"/>
              </a:rPr>
              <a:t> </a:t>
            </a:r>
            <a:r>
              <a:rPr lang="en-US" sz="3600" b="1" dirty="0" err="1" smtClean="0">
                <a:sym typeface="Math B" panose="05000000000000000000" pitchFamily="2" charset="2"/>
              </a:rPr>
              <a:t>C</a:t>
            </a:r>
            <a:r>
              <a:rPr lang="en-US" sz="3600" b="1" baseline="-25000" dirty="0" err="1" smtClean="0">
                <a:sym typeface="Math B" panose="05000000000000000000" pitchFamily="2" charset="2"/>
              </a:rPr>
              <a:t>st</a:t>
            </a:r>
            <a:r>
              <a:rPr lang="en-US" sz="3600" b="1" dirty="0" smtClean="0">
                <a:sym typeface="Math B" panose="05000000000000000000" pitchFamily="2" charset="2"/>
              </a:rPr>
              <a:t> </a:t>
            </a:r>
            <a:endParaRPr lang="en-US" sz="3600" b="1" baseline="-25000" dirty="0" smtClean="0"/>
          </a:p>
          <a:p>
            <a:pPr marL="0" indent="0">
              <a:buFont typeface="Wingdings" charset="2"/>
              <a:buNone/>
            </a:pP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95549" y="3727672"/>
            <a:ext cx="5152198" cy="2982156"/>
            <a:chOff x="3895549" y="3727672"/>
            <a:chExt cx="5152198" cy="2982156"/>
          </a:xfrm>
        </p:grpSpPr>
        <p:sp>
          <p:nvSpPr>
            <p:cNvPr id="37" name="Rectangle 36"/>
            <p:cNvSpPr/>
            <p:nvPr/>
          </p:nvSpPr>
          <p:spPr>
            <a:xfrm>
              <a:off x="3918409" y="3727672"/>
              <a:ext cx="5129338" cy="2982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816788" y="3769880"/>
              <a:ext cx="1175203" cy="886277"/>
              <a:chOff x="1309614" y="5592127"/>
              <a:chExt cx="1566936" cy="118170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944199" y="6428832"/>
                <a:ext cx="319202" cy="1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825114" y="5801832"/>
              <a:ext cx="1175203" cy="886277"/>
              <a:chOff x="5392092" y="5759900"/>
              <a:chExt cx="1175203" cy="88627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2092" y="5759900"/>
                <a:ext cx="1175203" cy="886277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75761" y="6275186"/>
                <a:ext cx="301184" cy="26592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16348" y="6276068"/>
                <a:ext cx="301184" cy="265039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575761" y="5864972"/>
                <a:ext cx="301184" cy="26592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16347" y="5864971"/>
                <a:ext cx="301184" cy="26592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5876945" y="5997932"/>
                <a:ext cx="239402" cy="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876945" y="6408146"/>
                <a:ext cx="239402" cy="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6266939" y="6130892"/>
                <a:ext cx="1" cy="14517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/>
              <p:cNvCxnSpPr>
                <a:stCxn id="19" idx="0"/>
                <a:endCxn id="21" idx="4"/>
              </p:cNvCxnSpPr>
              <p:nvPr/>
            </p:nvCxnSpPr>
            <p:spPr>
              <a:xfrm flipV="1">
                <a:off x="5726353" y="6130893"/>
                <a:ext cx="0" cy="14429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/>
              <p:cNvCxnSpPr>
                <a:stCxn id="19" idx="7"/>
                <a:endCxn id="22" idx="3"/>
              </p:cNvCxnSpPr>
              <p:nvPr/>
            </p:nvCxnSpPr>
            <p:spPr>
              <a:xfrm flipV="1">
                <a:off x="5832838" y="6091949"/>
                <a:ext cx="327616" cy="22218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/>
              <p:cNvCxnSpPr>
                <a:stCxn id="21" idx="5"/>
                <a:endCxn id="20" idx="1"/>
              </p:cNvCxnSpPr>
              <p:nvPr/>
            </p:nvCxnSpPr>
            <p:spPr>
              <a:xfrm>
                <a:off x="5832838" y="6091950"/>
                <a:ext cx="327617" cy="22293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3895549" y="3897807"/>
              <a:ext cx="200696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</a:t>
              </a:r>
              <a:r>
                <a:rPr lang="en-US" sz="3600" b="1" dirty="0" err="1" smtClean="0">
                  <a:sym typeface="Math B" panose="05000000000000000000" pitchFamily="2" charset="2"/>
                </a:rPr>
                <a:t>w.f</a:t>
              </a:r>
              <a:r>
                <a:rPr lang="en-US" sz="3600" b="1" dirty="0" smtClean="0">
                  <a:sym typeface="Math B" panose="05000000000000000000" pitchFamily="2" charset="2"/>
                </a:rPr>
                <a:t> </a:t>
              </a:r>
              <a:r>
                <a:rPr lang="en-US" sz="3600" b="1" dirty="0">
                  <a:sym typeface="Math B" panose="05000000000000000000" pitchFamily="2" charset="2"/>
                </a:rPr>
                <a:t>= </a:t>
              </a:r>
              <a:r>
                <a:rPr lang="en-US" sz="3600" b="1" dirty="0" smtClean="0">
                  <a:sym typeface="Math B" panose="05000000000000000000" pitchFamily="2" charset="2"/>
                </a:rPr>
                <a:t>u</a:t>
              </a:r>
              <a:r>
                <a:rPr lang="en-US" sz="3600" dirty="0" smtClean="0">
                  <a:sym typeface="Math B" panose="05000000000000000000" pitchFamily="2" charset="2"/>
                </a:rPr>
                <a:t></a:t>
              </a:r>
              <a:r>
                <a:rPr lang="en-US" sz="3600" baseline="30000" dirty="0">
                  <a:sym typeface="Math B" panose="05000000000000000000" pitchFamily="2" charset="2"/>
                </a:rPr>
                <a:t>#</a:t>
              </a:r>
              <a:endParaRPr lang="en-US" sz="3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71527" y="4844536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=</a:t>
              </a:r>
              <a:endParaRPr lang="en-US" sz="3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824826" y="4775613"/>
              <a:ext cx="1175203" cy="886277"/>
              <a:chOff x="1309614" y="5592127"/>
              <a:chExt cx="1566936" cy="118170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944199" y="6428832"/>
                <a:ext cx="319202" cy="1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7148665" y="4844536"/>
              <a:ext cx="5132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ym typeface="Math B" panose="05000000000000000000" pitchFamily="2" charset="2"/>
                </a:rPr>
                <a:t></a:t>
              </a:r>
              <a:endParaRPr lang="en-US" sz="36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747372" y="4775612"/>
              <a:ext cx="1175203" cy="886277"/>
              <a:chOff x="1309614" y="5592127"/>
              <a:chExt cx="1566936" cy="118170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743410" y="6059162"/>
                <a:ext cx="0" cy="19239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5110034" y="5866545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=</a:t>
              </a:r>
              <a:endParaRPr lang="en-US" sz="36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212473" y="4688432"/>
            <a:ext cx="4835273" cy="1031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92168" y="5677835"/>
            <a:ext cx="4835273" cy="1031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75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174" y="2465407"/>
            <a:ext cx="8845826" cy="428263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Transformers defined using </a:t>
            </a:r>
            <a:r>
              <a:rPr lang="en-US" b="1" dirty="0">
                <a:sym typeface="Math B" panose="05000000000000000000" pitchFamily="2" charset="2"/>
              </a:rPr>
              <a:t></a:t>
            </a:r>
            <a:endParaRPr lang="en-US" dirty="0" smtClean="0">
              <a:sym typeface="Math B" panose="05000000000000000000" pitchFamily="2" charset="2"/>
            </a:endParaRPr>
          </a:p>
          <a:p>
            <a:pPr lvl="1"/>
            <a:r>
              <a:rPr lang="en-US" dirty="0" err="1">
                <a:sym typeface="Math B" panose="05000000000000000000" pitchFamily="2" charset="2"/>
              </a:rPr>
              <a:t>C</a:t>
            </a:r>
            <a:r>
              <a:rPr lang="en-US" baseline="-25000" dirty="0" err="1">
                <a:sym typeface="Math B" panose="05000000000000000000" pitchFamily="2" charset="2"/>
              </a:rPr>
              <a:t>st</a:t>
            </a:r>
            <a:r>
              <a:rPr lang="en-US" dirty="0">
                <a:sym typeface="Math B" panose="05000000000000000000" pitchFamily="2" charset="2"/>
              </a:rPr>
              <a:t> is a constant partition, e.g.,  </a:t>
            </a:r>
            <a:r>
              <a:rPr lang="en-US" dirty="0" err="1" smtClean="0">
                <a:sym typeface="Math B" panose="05000000000000000000" pitchFamily="2" charset="2"/>
              </a:rPr>
              <a:t>C</a:t>
            </a:r>
            <a:r>
              <a:rPr lang="en-US" baseline="-25000" dirty="0" err="1" smtClean="0">
                <a:sym typeface="Math B" panose="05000000000000000000" pitchFamily="2" charset="2"/>
              </a:rPr>
              <a:t>w</a:t>
            </a:r>
            <a:r>
              <a:rPr lang="en-US" baseline="-25000" dirty="0" smtClean="0">
                <a:sym typeface="Math B" panose="05000000000000000000" pitchFamily="2" charset="2"/>
              </a:rPr>
              <a:t>=u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= </a:t>
            </a:r>
            <a:r>
              <a:rPr lang="en-US" dirty="0" err="1">
                <a:sym typeface="Math B" panose="05000000000000000000" pitchFamily="2" charset="2"/>
              </a:rPr>
              <a:t>U</a:t>
            </a:r>
            <a:r>
              <a:rPr lang="en-US" baseline="-25000" dirty="0" err="1">
                <a:sym typeface="Math B" panose="05000000000000000000" pitchFamily="2" charset="2"/>
              </a:rPr>
              <a:t>w,u</a:t>
            </a:r>
            <a:r>
              <a:rPr lang="en-US" dirty="0">
                <a:sym typeface="Math B" panose="05000000000000000000" pitchFamily="2" charset="2"/>
              </a:rPr>
              <a:t> = {{</a:t>
            </a:r>
            <a:r>
              <a:rPr lang="en-US" dirty="0" err="1">
                <a:sym typeface="Math B" panose="05000000000000000000" pitchFamily="2" charset="2"/>
              </a:rPr>
              <a:t>w,u</a:t>
            </a:r>
            <a:r>
              <a:rPr lang="en-US" dirty="0">
                <a:sym typeface="Math B" panose="05000000000000000000" pitchFamily="2" charset="2"/>
              </a:rPr>
              <a:t>}, {z}, {v}} </a:t>
            </a:r>
          </a:p>
          <a:p>
            <a:pPr marL="265113" lvl="1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ym typeface="Math B" panose="05000000000000000000" pitchFamily="2" charset="2"/>
              </a:rPr>
              <a:t></a:t>
            </a:r>
            <a:r>
              <a:rPr lang="en-US" sz="2600" dirty="0">
                <a:sym typeface="Math B" panose="05000000000000000000" pitchFamily="2" charset="2"/>
              </a:rPr>
              <a:t>x = null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</a:t>
            </a:r>
            <a:r>
              <a:rPr lang="en-US" sz="2600" dirty="0" smtClean="0">
                <a:sym typeface="Math B" panose="05000000000000000000" pitchFamily="2" charset="2"/>
              </a:rPr>
              <a:t>) = </a:t>
            </a:r>
            <a:r>
              <a:rPr lang="en-US" sz="2600" dirty="0">
                <a:sym typeface="Math B" panose="05000000000000000000" pitchFamily="2" charset="2"/>
              </a:rPr>
              <a:t>d </a:t>
            </a:r>
            <a:endParaRPr lang="en-US" sz="2600" dirty="0" smtClean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 smtClean="0">
                <a:sym typeface="Math B" panose="05000000000000000000" pitchFamily="2" charset="2"/>
              </a:rPr>
              <a:t></a:t>
            </a:r>
            <a:r>
              <a:rPr lang="en-US" sz="2600" dirty="0">
                <a:sym typeface="Math B" panose="05000000000000000000" pitchFamily="2" charset="2"/>
              </a:rPr>
              <a:t>x = new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</a:t>
            </a:r>
            <a:r>
              <a:rPr lang="en-US" sz="2600" dirty="0" smtClean="0">
                <a:sym typeface="Math B" panose="05000000000000000000" pitchFamily="2" charset="2"/>
              </a:rPr>
              <a:t>)= </a:t>
            </a:r>
            <a:r>
              <a:rPr lang="en-US" sz="2600" dirty="0">
                <a:sym typeface="Math B" panose="05000000000000000000" pitchFamily="2" charset="2"/>
              </a:rPr>
              <a:t>d </a:t>
            </a:r>
            <a:r>
              <a:rPr lang="en-US" sz="2600" dirty="0" smtClean="0">
                <a:sym typeface="Math B" panose="05000000000000000000" pitchFamily="2" charset="2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en-US" sz="2600" dirty="0" smtClean="0">
                <a:sym typeface="Math B" panose="05000000000000000000" pitchFamily="2" charset="2"/>
              </a:rPr>
              <a:t></a:t>
            </a:r>
            <a:r>
              <a:rPr lang="en-US" sz="2600" dirty="0" err="1">
                <a:sym typeface="Math B" panose="05000000000000000000" pitchFamily="2" charset="2"/>
              </a:rPr>
              <a:t>x.f</a:t>
            </a:r>
            <a:r>
              <a:rPr lang="en-US" sz="2600" dirty="0">
                <a:sym typeface="Math B" panose="05000000000000000000" pitchFamily="2" charset="2"/>
              </a:rPr>
              <a:t> </a:t>
            </a:r>
            <a:r>
              <a:rPr lang="en-US" sz="2600" dirty="0" smtClean="0">
                <a:sym typeface="Math B" panose="05000000000000000000" pitchFamily="2" charset="2"/>
              </a:rPr>
              <a:t> </a:t>
            </a:r>
            <a:r>
              <a:rPr lang="en-US" sz="2600" dirty="0">
                <a:sym typeface="Math B" panose="05000000000000000000" pitchFamily="2" charset="2"/>
              </a:rPr>
              <a:t>y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(d) </a:t>
            </a:r>
            <a:r>
              <a:rPr lang="en-US" sz="2600" dirty="0" smtClean="0">
                <a:sym typeface="Math B" panose="05000000000000000000" pitchFamily="2" charset="2"/>
              </a:rPr>
              <a:t>  = </a:t>
            </a:r>
            <a:r>
              <a:rPr lang="en-US" sz="2600" dirty="0">
                <a:sym typeface="Math B" panose="05000000000000000000" pitchFamily="2" charset="2"/>
              </a:rPr>
              <a:t>d  </a:t>
            </a:r>
            <a:r>
              <a:rPr lang="en-US" sz="2600" dirty="0" err="1">
                <a:sym typeface="Math B" panose="05000000000000000000" pitchFamily="2" charset="2"/>
              </a:rPr>
              <a:t>U</a:t>
            </a:r>
            <a:r>
              <a:rPr lang="en-US" sz="2600" baseline="-25000" dirty="0" err="1">
                <a:sym typeface="Math B" panose="05000000000000000000" pitchFamily="2" charset="2"/>
              </a:rPr>
              <a:t>xy</a:t>
            </a:r>
            <a:endParaRPr lang="en-US" sz="2600" baseline="-25000" dirty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ym typeface="Math B" panose="05000000000000000000" pitchFamily="2" charset="2"/>
              </a:rPr>
              <a:t>x = y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(d) </a:t>
            </a:r>
            <a:r>
              <a:rPr lang="en-US" sz="2600" dirty="0" smtClean="0">
                <a:sym typeface="Math B" panose="05000000000000000000" pitchFamily="2" charset="2"/>
              </a:rPr>
              <a:t>	   = d  </a:t>
            </a:r>
            <a:r>
              <a:rPr lang="en-US" sz="2600" dirty="0" err="1">
                <a:sym typeface="Math B" panose="05000000000000000000" pitchFamily="2" charset="2"/>
              </a:rPr>
              <a:t>U</a:t>
            </a:r>
            <a:r>
              <a:rPr lang="en-US" sz="2600" baseline="-25000" dirty="0" err="1">
                <a:sym typeface="Math B" panose="05000000000000000000" pitchFamily="2" charset="2"/>
              </a:rPr>
              <a:t>xy</a:t>
            </a:r>
            <a:endParaRPr lang="en-US" sz="2600" baseline="-25000" dirty="0">
              <a:sym typeface="Math B" panose="05000000000000000000" pitchFamily="2" charset="2"/>
            </a:endParaRPr>
          </a:p>
          <a:p>
            <a:pPr>
              <a:spcAft>
                <a:spcPts val="600"/>
              </a:spcAft>
            </a:pPr>
            <a:r>
              <a:rPr lang="en-US" sz="2600" dirty="0">
                <a:sym typeface="Math B" panose="05000000000000000000" pitchFamily="2" charset="2"/>
              </a:rPr>
              <a:t>x = </a:t>
            </a:r>
            <a:r>
              <a:rPr lang="en-US" sz="2600" dirty="0" err="1">
                <a:sym typeface="Math B" panose="05000000000000000000" pitchFamily="2" charset="2"/>
              </a:rPr>
              <a:t>y.f</a:t>
            </a:r>
            <a:r>
              <a:rPr lang="en-US" sz="2600" dirty="0">
                <a:sym typeface="Math B" panose="05000000000000000000" pitchFamily="2" charset="2"/>
              </a:rPr>
              <a:t></a:t>
            </a:r>
            <a:r>
              <a:rPr lang="en-US" sz="2600" baseline="30000" dirty="0">
                <a:sym typeface="Math B" panose="05000000000000000000" pitchFamily="2" charset="2"/>
              </a:rPr>
              <a:t>#</a:t>
            </a:r>
            <a:r>
              <a:rPr lang="en-US" sz="2600" dirty="0">
                <a:sym typeface="Math B" panose="05000000000000000000" pitchFamily="2" charset="2"/>
              </a:rPr>
              <a:t>(d)  </a:t>
            </a:r>
            <a:r>
              <a:rPr lang="en-US" sz="2600" dirty="0" smtClean="0">
                <a:sym typeface="Math B" panose="05000000000000000000" pitchFamily="2" charset="2"/>
              </a:rPr>
              <a:t> = d  </a:t>
            </a:r>
            <a:r>
              <a:rPr lang="en-US" sz="2600" dirty="0" err="1" smtClean="0">
                <a:sym typeface="Math B" panose="05000000000000000000" pitchFamily="2" charset="2"/>
              </a:rPr>
              <a:t>U</a:t>
            </a:r>
            <a:r>
              <a:rPr lang="en-US" sz="2600" baseline="-25000" dirty="0" err="1" smtClean="0">
                <a:sym typeface="Math B" panose="05000000000000000000" pitchFamily="2" charset="2"/>
              </a:rPr>
              <a:t>xy</a:t>
            </a:r>
            <a:endParaRPr lang="en-US" dirty="0" smtClean="0">
              <a:sym typeface="Math B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4" y="0"/>
            <a:ext cx="9004852" cy="11430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CA: </a:t>
            </a:r>
            <a:r>
              <a:rPr lang="en-US" smtClean="0"/>
              <a:t>Abstract transformers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(simplified)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119377" y="1469468"/>
            <a:ext cx="2905245" cy="66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>
                <a:sym typeface="Math B" panose="05000000000000000000" pitchFamily="2" charset="2"/>
              </a:rPr>
              <a:t></a:t>
            </a:r>
            <a:r>
              <a:rPr lang="en-US" sz="3600" b="1" dirty="0" err="1" smtClean="0">
                <a:sym typeface="Math B" panose="05000000000000000000" pitchFamily="2" charset="2"/>
              </a:rPr>
              <a:t>st</a:t>
            </a:r>
            <a:r>
              <a:rPr lang="en-US" sz="3600" b="1" dirty="0" smtClean="0">
                <a:sym typeface="Math B" panose="05000000000000000000" pitchFamily="2" charset="2"/>
              </a:rPr>
              <a:t>(d) = d</a:t>
            </a:r>
            <a:r>
              <a:rPr lang="en-US" sz="3600" b="1" dirty="0">
                <a:sym typeface="Math B" panose="05000000000000000000" pitchFamily="2" charset="2"/>
              </a:rPr>
              <a:t> </a:t>
            </a:r>
            <a:r>
              <a:rPr lang="en-US" sz="3600" b="1" dirty="0" smtClean="0">
                <a:sym typeface="Math B" panose="05000000000000000000" pitchFamily="2" charset="2"/>
              </a:rPr>
              <a:t> C  </a:t>
            </a:r>
            <a:endParaRPr lang="en-US" sz="3600" b="1" baseline="-25000" dirty="0" smtClean="0"/>
          </a:p>
          <a:p>
            <a:pPr marL="0" indent="0">
              <a:buFont typeface="Wingdings" charset="2"/>
              <a:buNone/>
            </a:pPr>
            <a:endParaRPr lang="en-US" sz="44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95549" y="3727672"/>
            <a:ext cx="5152198" cy="2982156"/>
            <a:chOff x="3895549" y="3727672"/>
            <a:chExt cx="5152198" cy="2982156"/>
          </a:xfrm>
        </p:grpSpPr>
        <p:sp>
          <p:nvSpPr>
            <p:cNvPr id="37" name="Rectangle 36"/>
            <p:cNvSpPr/>
            <p:nvPr/>
          </p:nvSpPr>
          <p:spPr>
            <a:xfrm>
              <a:off x="3918409" y="3727672"/>
              <a:ext cx="5129338" cy="298215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5816788" y="3769880"/>
              <a:ext cx="1175203" cy="886277"/>
              <a:chOff x="1309614" y="5592127"/>
              <a:chExt cx="1566936" cy="1181703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944199" y="6428832"/>
                <a:ext cx="319202" cy="1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grpSp>
          <p:nvGrpSpPr>
            <p:cNvPr id="6" name="Group 5"/>
            <p:cNvGrpSpPr/>
            <p:nvPr/>
          </p:nvGrpSpPr>
          <p:grpSpPr>
            <a:xfrm>
              <a:off x="5825114" y="5801832"/>
              <a:ext cx="1175203" cy="886277"/>
              <a:chOff x="5392092" y="5759900"/>
              <a:chExt cx="1175203" cy="88627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5392092" y="5759900"/>
                <a:ext cx="1175203" cy="886277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575761" y="6275186"/>
                <a:ext cx="301184" cy="26592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116348" y="6276068"/>
                <a:ext cx="301184" cy="265039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575761" y="5864972"/>
                <a:ext cx="301184" cy="26592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6116347" y="5864971"/>
                <a:ext cx="301184" cy="265921"/>
              </a:xfrm>
              <a:prstGeom prst="ellips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23" name="Straight Connector 22"/>
              <p:cNvCxnSpPr/>
              <p:nvPr/>
            </p:nvCxnSpPr>
            <p:spPr>
              <a:xfrm flipV="1">
                <a:off x="5876945" y="5997932"/>
                <a:ext cx="239402" cy="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5876945" y="6408146"/>
                <a:ext cx="239402" cy="1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  <p:cxnSp>
            <p:nvCxnSpPr>
              <p:cNvPr id="25" name="Straight Connector 24"/>
              <p:cNvCxnSpPr>
                <a:stCxn id="20" idx="0"/>
                <a:endCxn id="22" idx="4"/>
              </p:cNvCxnSpPr>
              <p:nvPr/>
            </p:nvCxnSpPr>
            <p:spPr>
              <a:xfrm flipH="1" flipV="1">
                <a:off x="6266939" y="6130892"/>
                <a:ext cx="1" cy="145176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28" name="Straight Connector 27"/>
              <p:cNvCxnSpPr>
                <a:stCxn id="19" idx="0"/>
                <a:endCxn id="21" idx="4"/>
              </p:cNvCxnSpPr>
              <p:nvPr/>
            </p:nvCxnSpPr>
            <p:spPr>
              <a:xfrm flipV="1">
                <a:off x="5726353" y="6130893"/>
                <a:ext cx="0" cy="144293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1" name="Straight Connector 30"/>
              <p:cNvCxnSpPr>
                <a:stCxn id="19" idx="7"/>
                <a:endCxn id="22" idx="3"/>
              </p:cNvCxnSpPr>
              <p:nvPr/>
            </p:nvCxnSpPr>
            <p:spPr>
              <a:xfrm flipV="1">
                <a:off x="5832838" y="6091949"/>
                <a:ext cx="327616" cy="222180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/>
              <p:cNvCxnSpPr>
                <a:stCxn id="21" idx="5"/>
                <a:endCxn id="20" idx="1"/>
              </p:cNvCxnSpPr>
              <p:nvPr/>
            </p:nvCxnSpPr>
            <p:spPr>
              <a:xfrm>
                <a:off x="5832838" y="6091950"/>
                <a:ext cx="327617" cy="222932"/>
              </a:xfrm>
              <a:prstGeom prst="line">
                <a:avLst/>
              </a:prstGeom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5" name="Rectangle 4"/>
            <p:cNvSpPr/>
            <p:nvPr/>
          </p:nvSpPr>
          <p:spPr>
            <a:xfrm>
              <a:off x="3895549" y="3897807"/>
              <a:ext cx="17732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</a:t>
              </a:r>
              <a:r>
                <a:rPr lang="en-US" sz="3600" b="1" dirty="0" smtClean="0">
                  <a:sym typeface="Math B" panose="05000000000000000000" pitchFamily="2" charset="2"/>
                </a:rPr>
                <a:t>w </a:t>
              </a:r>
              <a:r>
                <a:rPr lang="en-US" sz="3600" b="1" dirty="0">
                  <a:sym typeface="Math B" panose="05000000000000000000" pitchFamily="2" charset="2"/>
                </a:rPr>
                <a:t>= </a:t>
              </a:r>
              <a:r>
                <a:rPr lang="en-US" sz="3600" b="1" dirty="0" smtClean="0">
                  <a:sym typeface="Math B" panose="05000000000000000000" pitchFamily="2" charset="2"/>
                </a:rPr>
                <a:t>u</a:t>
              </a:r>
              <a:r>
                <a:rPr lang="en-US" sz="3600" dirty="0" smtClean="0">
                  <a:sym typeface="Math B" panose="05000000000000000000" pitchFamily="2" charset="2"/>
                </a:rPr>
                <a:t></a:t>
              </a:r>
              <a:r>
                <a:rPr lang="en-US" sz="3600" baseline="30000" dirty="0">
                  <a:sym typeface="Math B" panose="05000000000000000000" pitchFamily="2" charset="2"/>
                </a:rPr>
                <a:t>#</a:t>
              </a:r>
              <a:endParaRPr lang="en-US" sz="3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71527" y="4844536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=</a:t>
              </a:r>
              <a:endParaRPr lang="en-US" sz="3600" dirty="0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5824826" y="4775613"/>
              <a:ext cx="1175203" cy="886277"/>
              <a:chOff x="1309614" y="5592127"/>
              <a:chExt cx="1566936" cy="1181703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1944199" y="6428832"/>
                <a:ext cx="319202" cy="1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40" name="Rectangle 39"/>
            <p:cNvSpPr/>
            <p:nvPr/>
          </p:nvSpPr>
          <p:spPr>
            <a:xfrm>
              <a:off x="7148665" y="4844536"/>
              <a:ext cx="5132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ym typeface="Math B" panose="05000000000000000000" pitchFamily="2" charset="2"/>
                </a:rPr>
                <a:t></a:t>
              </a:r>
              <a:endParaRPr lang="en-US" sz="36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7747372" y="4775612"/>
              <a:ext cx="1175203" cy="886277"/>
              <a:chOff x="1309614" y="5592127"/>
              <a:chExt cx="1566936" cy="1181703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47" name="Straight Connector 46"/>
              <p:cNvCxnSpPr/>
              <p:nvPr/>
            </p:nvCxnSpPr>
            <p:spPr>
              <a:xfrm>
                <a:off x="1743410" y="6059162"/>
                <a:ext cx="0" cy="19239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48" name="Rectangle 47"/>
            <p:cNvSpPr/>
            <p:nvPr/>
          </p:nvSpPr>
          <p:spPr>
            <a:xfrm>
              <a:off x="5110034" y="5866545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=</a:t>
              </a:r>
              <a:endParaRPr lang="en-US" sz="3600" dirty="0"/>
            </a:p>
          </p:txBody>
        </p:sp>
      </p:grpSp>
      <p:sp>
        <p:nvSpPr>
          <p:cNvPr id="49" name="Rectangle 48"/>
          <p:cNvSpPr/>
          <p:nvPr/>
        </p:nvSpPr>
        <p:spPr>
          <a:xfrm>
            <a:off x="4212473" y="4688432"/>
            <a:ext cx="4835273" cy="1031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92168" y="5677835"/>
            <a:ext cx="4835273" cy="10313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8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860" y="1349105"/>
            <a:ext cx="8488017" cy="4908355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dirty="0" smtClean="0">
                <a:solidFill>
                  <a:schemeClr val="accent6"/>
                </a:solidFill>
              </a:rPr>
              <a:t>(heap) </a:t>
            </a:r>
            <a:r>
              <a:rPr lang="en-US" dirty="0" smtClean="0">
                <a:solidFill>
                  <a:schemeClr val="accent2"/>
                </a:solidFill>
              </a:rPr>
              <a:t>analysis</a:t>
            </a:r>
          </a:p>
          <a:p>
            <a:pPr marL="536575" lvl="2" indent="0">
              <a:buNone/>
            </a:pPr>
            <a:endParaRPr lang="en-US" sz="2000" dirty="0"/>
          </a:p>
          <a:p>
            <a:r>
              <a:rPr lang="en-US" dirty="0">
                <a:solidFill>
                  <a:schemeClr val="accent2"/>
                </a:solidFill>
              </a:rPr>
              <a:t>Compositional</a:t>
            </a:r>
            <a:r>
              <a:rPr lang="en-US" dirty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Precise</a:t>
            </a:r>
            <a:r>
              <a:rPr lang="en-US" dirty="0" smtClean="0"/>
              <a:t>?</a:t>
            </a: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26511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63690" y="2034073"/>
            <a:ext cx="10524931" cy="28178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90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CA: Abstract transformers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176" y="1730188"/>
            <a:ext cx="5629835" cy="4222376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860176" y="6204175"/>
            <a:ext cx="562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(Moving on towards the </a:t>
            </a:r>
            <a:r>
              <a:rPr lang="en-US" sz="2000" smtClean="0"/>
              <a:t>real thing …)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8639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CA: Abstract transformers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" y="1454961"/>
            <a:ext cx="8229600" cy="4292477"/>
          </a:xfrm>
          <a:ln>
            <a:noFill/>
          </a:ln>
        </p:spPr>
        <p:txBody>
          <a:bodyPr>
            <a:normAutofit/>
          </a:bodyPr>
          <a:lstStyle/>
          <a:p>
            <a:pPr marL="428625" indent="-428625"/>
            <a:r>
              <a:rPr lang="en-US" sz="2800" dirty="0">
                <a:sym typeface="Math B" panose="05000000000000000000" pitchFamily="2" charset="2"/>
              </a:rPr>
              <a:t>Transformers defined using </a:t>
            </a:r>
            <a:r>
              <a:rPr lang="en-US" sz="2800" b="1" dirty="0" smtClean="0">
                <a:solidFill>
                  <a:schemeClr val="accent5"/>
                </a:solidFill>
                <a:sym typeface="Math B" panose="05000000000000000000" pitchFamily="2" charset="2"/>
              </a:rPr>
              <a:t></a:t>
            </a:r>
            <a:r>
              <a:rPr lang="en-US" sz="2800" b="1" dirty="0" smtClean="0">
                <a:sym typeface="Math B" panose="05000000000000000000" pitchFamily="2" charset="2"/>
              </a:rPr>
              <a:t> </a:t>
            </a:r>
            <a:r>
              <a:rPr lang="en-US" sz="2800" dirty="0" smtClean="0">
                <a:sym typeface="Math B" panose="05000000000000000000" pitchFamily="2" charset="2"/>
              </a:rPr>
              <a:t>and </a:t>
            </a:r>
            <a:r>
              <a:rPr lang="en-US" sz="2800" b="1" dirty="0" smtClean="0">
                <a:solidFill>
                  <a:schemeClr val="accent5"/>
                </a:solidFill>
                <a:sym typeface="Math B" panose="05000000000000000000" pitchFamily="2" charset="2"/>
              </a:rPr>
              <a:t></a:t>
            </a:r>
          </a:p>
          <a:p>
            <a:pPr marL="701675" lvl="1" indent="-428625"/>
            <a:r>
              <a:rPr lang="en-US" dirty="0" err="1" smtClean="0">
                <a:sym typeface="Math B" panose="05000000000000000000" pitchFamily="2" charset="2"/>
              </a:rPr>
              <a:t>U</a:t>
            </a:r>
            <a:r>
              <a:rPr lang="en-US" baseline="-25000" dirty="0" err="1" smtClean="0">
                <a:sym typeface="Math B" panose="05000000000000000000" pitchFamily="2" charset="2"/>
              </a:rPr>
              <a:t>x,y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= </a:t>
            </a:r>
            <a:r>
              <a:rPr lang="en-US" dirty="0" smtClean="0">
                <a:sym typeface="Math B" panose="05000000000000000000" pitchFamily="2" charset="2"/>
              </a:rPr>
              <a:t>{ </a:t>
            </a:r>
            <a:r>
              <a:rPr lang="en-US" dirty="0" smtClean="0">
                <a:solidFill>
                  <a:srgbClr val="FF0000"/>
                </a:solidFill>
                <a:sym typeface="Math B" panose="05000000000000000000" pitchFamily="2" charset="2"/>
              </a:rPr>
              <a:t>{</a:t>
            </a:r>
            <a:r>
              <a:rPr lang="en-US" dirty="0" err="1" smtClean="0">
                <a:solidFill>
                  <a:srgbClr val="FF0000"/>
                </a:solidFill>
                <a:sym typeface="Math B" panose="05000000000000000000" pitchFamily="2" charset="2"/>
              </a:rPr>
              <a:t>x,y</a:t>
            </a:r>
            <a:r>
              <a:rPr lang="en-US" dirty="0">
                <a:solidFill>
                  <a:srgbClr val="FF0000"/>
                </a:solidFill>
                <a:sym typeface="Math B" panose="05000000000000000000" pitchFamily="2" charset="2"/>
              </a:rPr>
              <a:t>}</a:t>
            </a:r>
            <a:r>
              <a:rPr lang="en-US" dirty="0">
                <a:sym typeface="Math B" panose="05000000000000000000" pitchFamily="2" charset="2"/>
              </a:rPr>
              <a:t>, </a:t>
            </a:r>
            <a:r>
              <a:rPr lang="en-US" dirty="0">
                <a:solidFill>
                  <a:srgbClr val="00B050"/>
                </a:solidFill>
                <a:sym typeface="Math B" panose="05000000000000000000" pitchFamily="2" charset="2"/>
              </a:rPr>
              <a:t>{z}</a:t>
            </a:r>
            <a:r>
              <a:rPr lang="en-US" dirty="0">
                <a:sym typeface="Math B" panose="05000000000000000000" pitchFamily="2" charset="2"/>
              </a:rPr>
              <a:t>, </a:t>
            </a:r>
            <a:r>
              <a:rPr lang="en-US" dirty="0">
                <a:solidFill>
                  <a:srgbClr val="00B050"/>
                </a:solidFill>
                <a:sym typeface="Math B" panose="05000000000000000000" pitchFamily="2" charset="2"/>
              </a:rPr>
              <a:t>{w}</a:t>
            </a:r>
            <a:r>
              <a:rPr lang="en-US" dirty="0">
                <a:sym typeface="Math B" panose="05000000000000000000" pitchFamily="2" charset="2"/>
              </a:rPr>
              <a:t>} </a:t>
            </a:r>
            <a:endParaRPr lang="en-US" dirty="0" smtClean="0">
              <a:sym typeface="Math B" panose="05000000000000000000" pitchFamily="2" charset="2"/>
            </a:endParaRPr>
          </a:p>
          <a:p>
            <a:pPr marL="701675" lvl="1" indent="-428625"/>
            <a:r>
              <a:rPr lang="en-US" dirty="0" err="1" smtClean="0">
                <a:sym typeface="Math B" panose="05000000000000000000" pitchFamily="2" charset="2"/>
              </a:rPr>
              <a:t>S</a:t>
            </a:r>
            <a:r>
              <a:rPr lang="en-US" baseline="-25000" dirty="0" err="1" smtClean="0">
                <a:sym typeface="Math B" panose="05000000000000000000" pitchFamily="2" charset="2"/>
              </a:rPr>
              <a:t>x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= </a:t>
            </a:r>
            <a:r>
              <a:rPr lang="en-US" dirty="0" smtClean="0">
                <a:sym typeface="Math B" panose="05000000000000000000" pitchFamily="2" charset="2"/>
              </a:rPr>
              <a:t>{ </a:t>
            </a:r>
            <a:r>
              <a:rPr lang="en-US" dirty="0" smtClean="0">
                <a:solidFill>
                  <a:srgbClr val="FF0000"/>
                </a:solidFill>
                <a:sym typeface="Math B" panose="05000000000000000000" pitchFamily="2" charset="2"/>
              </a:rPr>
              <a:t>{x}</a:t>
            </a:r>
            <a:r>
              <a:rPr lang="en-US" dirty="0" smtClean="0">
                <a:sym typeface="Math B" panose="05000000000000000000" pitchFamily="2" charset="2"/>
              </a:rPr>
              <a:t>, </a:t>
            </a:r>
            <a:r>
              <a:rPr lang="en-US" dirty="0" smtClean="0">
                <a:solidFill>
                  <a:srgbClr val="00B050"/>
                </a:solidFill>
                <a:sym typeface="Math B" panose="05000000000000000000" pitchFamily="2" charset="2"/>
              </a:rPr>
              <a:t>{</a:t>
            </a:r>
            <a:r>
              <a:rPr lang="en-US" dirty="0" err="1" smtClean="0">
                <a:solidFill>
                  <a:srgbClr val="00B050"/>
                </a:solidFill>
                <a:sym typeface="Math B" panose="05000000000000000000" pitchFamily="2" charset="2"/>
              </a:rPr>
              <a:t>y,z,w</a:t>
            </a:r>
            <a:r>
              <a:rPr lang="en-US" dirty="0" smtClean="0">
                <a:solidFill>
                  <a:srgbClr val="00B050"/>
                </a:solidFill>
                <a:sym typeface="Math B" panose="05000000000000000000" pitchFamily="2" charset="2"/>
              </a:rPr>
              <a:t>} </a:t>
            </a:r>
            <a:r>
              <a:rPr lang="en-US" dirty="0" smtClean="0">
                <a:sym typeface="Math B" panose="05000000000000000000" pitchFamily="2" charset="2"/>
              </a:rPr>
              <a:t>} </a:t>
            </a:r>
            <a:endParaRPr lang="en-US" sz="2700" dirty="0" smtClean="0">
              <a:sym typeface="Math B" panose="05000000000000000000" pitchFamily="2" charset="2"/>
            </a:endParaRPr>
          </a:p>
          <a:p>
            <a:pPr marL="428625" indent="-428625"/>
            <a:endParaRPr lang="en-US" sz="27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 smtClean="0">
                <a:sym typeface="Math B" panose="05000000000000000000" pitchFamily="2" charset="2"/>
              </a:rPr>
              <a:t></a:t>
            </a:r>
            <a:r>
              <a:rPr lang="en-US" sz="2700" dirty="0">
                <a:sym typeface="Math B" panose="05000000000000000000" pitchFamily="2" charset="2"/>
              </a:rPr>
              <a:t>x = null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d  </a:t>
            </a:r>
            <a:r>
              <a:rPr lang="en-US" sz="2700" dirty="0" err="1">
                <a:sym typeface="Math B" panose="05000000000000000000" pitchFamily="2" charset="2"/>
              </a:rPr>
              <a:t>S</a:t>
            </a:r>
            <a:r>
              <a:rPr lang="en-US" sz="2700" baseline="-25000" dirty="0" err="1">
                <a:sym typeface="Math B" panose="05000000000000000000" pitchFamily="2" charset="2"/>
              </a:rPr>
              <a:t>x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 smtClean="0">
                <a:sym typeface="Math B" panose="05000000000000000000" pitchFamily="2" charset="2"/>
              </a:rPr>
              <a:t>x = new</a:t>
            </a:r>
            <a:r>
              <a:rPr lang="en-US" sz="2700" baseline="30000" dirty="0" smtClean="0">
                <a:sym typeface="Math B" panose="05000000000000000000" pitchFamily="2" charset="2"/>
              </a:rPr>
              <a:t>#</a:t>
            </a:r>
            <a:r>
              <a:rPr lang="en-US" sz="2700" dirty="0" smtClean="0">
                <a:sym typeface="Math B" panose="05000000000000000000" pitchFamily="2" charset="2"/>
              </a:rPr>
              <a:t>(d) = d  </a:t>
            </a:r>
            <a:r>
              <a:rPr lang="en-US" sz="2700" dirty="0" err="1" smtClean="0">
                <a:sym typeface="Math B" panose="05000000000000000000" pitchFamily="2" charset="2"/>
              </a:rPr>
              <a:t>S</a:t>
            </a:r>
            <a:r>
              <a:rPr lang="en-US" sz="2700" baseline="-25000" dirty="0" err="1" smtClean="0">
                <a:sym typeface="Math B" panose="05000000000000000000" pitchFamily="2" charset="2"/>
              </a:rPr>
              <a:t>x</a:t>
            </a:r>
            <a:endParaRPr lang="en-US" sz="2700" baseline="-25000" dirty="0" smtClean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 smtClean="0">
                <a:sym typeface="Math B" panose="05000000000000000000" pitchFamily="2" charset="2"/>
              </a:rPr>
              <a:t></a:t>
            </a:r>
            <a:r>
              <a:rPr lang="en-US" sz="2700" dirty="0" err="1">
                <a:sym typeface="Math B" panose="05000000000000000000" pitchFamily="2" charset="2"/>
              </a:rPr>
              <a:t>x.f</a:t>
            </a:r>
            <a:r>
              <a:rPr lang="en-US" sz="2700" dirty="0">
                <a:sym typeface="Math B" panose="05000000000000000000" pitchFamily="2" charset="2"/>
              </a:rPr>
              <a:t> = y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d  </a:t>
            </a:r>
            <a:r>
              <a:rPr lang="en-US" sz="2700" dirty="0" err="1">
                <a:sym typeface="Math B" panose="05000000000000000000" pitchFamily="2" charset="2"/>
              </a:rPr>
              <a:t>U</a:t>
            </a:r>
            <a:r>
              <a:rPr lang="en-US" sz="2700" baseline="-25000" dirty="0" err="1">
                <a:sym typeface="Math B" panose="05000000000000000000" pitchFamily="2" charset="2"/>
              </a:rPr>
              <a:t>xy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>
                <a:sym typeface="Math B" panose="05000000000000000000" pitchFamily="2" charset="2"/>
              </a:rPr>
              <a:t>x = y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(d  </a:t>
            </a:r>
            <a:r>
              <a:rPr lang="en-US" sz="2700" dirty="0" err="1">
                <a:sym typeface="Math B" panose="05000000000000000000" pitchFamily="2" charset="2"/>
              </a:rPr>
              <a:t>S</a:t>
            </a:r>
            <a:r>
              <a:rPr lang="en-US" sz="2700" baseline="-25000" dirty="0" err="1">
                <a:sym typeface="Math B" panose="05000000000000000000" pitchFamily="2" charset="2"/>
              </a:rPr>
              <a:t>x</a:t>
            </a:r>
            <a:r>
              <a:rPr lang="en-US" sz="2700" dirty="0">
                <a:sym typeface="Math B" panose="05000000000000000000" pitchFamily="2" charset="2"/>
              </a:rPr>
              <a:t>)  </a:t>
            </a:r>
            <a:r>
              <a:rPr lang="en-US" sz="2700" dirty="0" err="1">
                <a:sym typeface="Math B" panose="05000000000000000000" pitchFamily="2" charset="2"/>
              </a:rPr>
              <a:t>U</a:t>
            </a:r>
            <a:r>
              <a:rPr lang="en-US" sz="2700" baseline="-25000" dirty="0" err="1">
                <a:sym typeface="Math B" panose="05000000000000000000" pitchFamily="2" charset="2"/>
              </a:rPr>
              <a:t>xy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>
                <a:sym typeface="Math B" panose="05000000000000000000" pitchFamily="2" charset="2"/>
              </a:rPr>
              <a:t>x = </a:t>
            </a:r>
            <a:r>
              <a:rPr lang="en-US" sz="2700" dirty="0" err="1">
                <a:sym typeface="Math B" panose="05000000000000000000" pitchFamily="2" charset="2"/>
              </a:rPr>
              <a:t>y.f</a:t>
            </a:r>
            <a:r>
              <a:rPr lang="en-US" sz="2700" dirty="0">
                <a:sym typeface="Math B" panose="05000000000000000000" pitchFamily="2" charset="2"/>
              </a:rPr>
              <a:t>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(d  </a:t>
            </a:r>
            <a:r>
              <a:rPr lang="en-US" sz="2700" dirty="0" err="1">
                <a:sym typeface="Math B" panose="05000000000000000000" pitchFamily="2" charset="2"/>
              </a:rPr>
              <a:t>S</a:t>
            </a:r>
            <a:r>
              <a:rPr lang="en-US" sz="2700" baseline="-25000" dirty="0" err="1">
                <a:sym typeface="Math B" panose="05000000000000000000" pitchFamily="2" charset="2"/>
              </a:rPr>
              <a:t>x</a:t>
            </a:r>
            <a:r>
              <a:rPr lang="en-US" sz="2700" dirty="0">
                <a:sym typeface="Math B" panose="05000000000000000000" pitchFamily="2" charset="2"/>
              </a:rPr>
              <a:t>)  </a:t>
            </a:r>
            <a:r>
              <a:rPr lang="en-US" sz="2700" dirty="0" err="1">
                <a:sym typeface="Math B" panose="05000000000000000000" pitchFamily="2" charset="2"/>
              </a:rPr>
              <a:t>U</a:t>
            </a:r>
            <a:r>
              <a:rPr lang="en-US" sz="2700" baseline="-25000" dirty="0" err="1">
                <a:sym typeface="Math B" panose="05000000000000000000" pitchFamily="2" charset="2"/>
              </a:rPr>
              <a:t>xy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endParaRPr lang="en-US" sz="2700" baseline="-25000" dirty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sz="2700" baseline="-25000" dirty="0">
              <a:sym typeface="Math B" panose="05000000000000000000" pitchFamily="2" charset="2"/>
            </a:endParaRPr>
          </a:p>
        </p:txBody>
      </p:sp>
      <p:grpSp>
        <p:nvGrpSpPr>
          <p:cNvPr id="166" name="Group 165"/>
          <p:cNvGrpSpPr/>
          <p:nvPr/>
        </p:nvGrpSpPr>
        <p:grpSpPr>
          <a:xfrm>
            <a:off x="3517011" y="4129956"/>
            <a:ext cx="4481523" cy="1383721"/>
            <a:chOff x="3517011" y="4129956"/>
            <a:chExt cx="4481523" cy="1383721"/>
          </a:xfrm>
        </p:grpSpPr>
        <p:sp>
          <p:nvSpPr>
            <p:cNvPr id="130" name="Flowchart: Alternate Process 7"/>
            <p:cNvSpPr/>
            <p:nvPr/>
          </p:nvSpPr>
          <p:spPr>
            <a:xfrm>
              <a:off x="4920847" y="4129956"/>
              <a:ext cx="3077687" cy="472821"/>
            </a:xfrm>
            <a:prstGeom prst="flowChartAlternate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solidFill>
                    <a:schemeClr val="accent5"/>
                  </a:solidFill>
                </a:rPr>
                <a:t>  </a:t>
              </a:r>
              <a:r>
                <a:rPr lang="en-US" sz="2000" dirty="0" err="1" smtClean="0">
                  <a:solidFill>
                    <a:schemeClr val="accent5"/>
                  </a:solidFill>
                </a:rPr>
                <a:t>U</a:t>
              </a:r>
              <a:r>
                <a:rPr lang="en-US" sz="2000" baseline="-25000" dirty="0" err="1" smtClean="0">
                  <a:solidFill>
                    <a:schemeClr val="accent5"/>
                  </a:solidFill>
                </a:rPr>
                <a:t>x,y</a:t>
              </a:r>
              <a:r>
                <a:rPr lang="en-US" sz="2000" baseline="-25000" dirty="0" smtClean="0">
                  <a:solidFill>
                    <a:schemeClr val="accent5"/>
                  </a:solidFill>
                </a:rPr>
                <a:t> </a:t>
              </a:r>
              <a:r>
                <a:rPr lang="en-US" sz="2000" dirty="0" smtClean="0">
                  <a:solidFill>
                    <a:schemeClr val="accent5"/>
                  </a:solidFill>
                </a:rPr>
                <a:t>: Unification </a:t>
              </a:r>
              <a:endParaRPr lang="en-US" sz="2000" dirty="0">
                <a:solidFill>
                  <a:schemeClr val="accent5"/>
                </a:solidFill>
              </a:endParaRPr>
            </a:p>
          </p:txBody>
        </p:sp>
        <p:cxnSp>
          <p:nvCxnSpPr>
            <p:cNvPr id="131" name="Straight Arrow Connector 130"/>
            <p:cNvCxnSpPr/>
            <p:nvPr/>
          </p:nvCxnSpPr>
          <p:spPr>
            <a:xfrm flipH="1" flipV="1">
              <a:off x="3517011" y="4453781"/>
              <a:ext cx="2053487" cy="48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33" name="Group 132"/>
            <p:cNvGrpSpPr/>
            <p:nvPr/>
          </p:nvGrpSpPr>
          <p:grpSpPr>
            <a:xfrm>
              <a:off x="5683266" y="4627400"/>
              <a:ext cx="1127079" cy="886277"/>
              <a:chOff x="7678197" y="1466557"/>
              <a:chExt cx="1502772" cy="1181703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7678197" y="1466557"/>
                <a:ext cx="1502772" cy="1181703"/>
              </a:xfrm>
              <a:prstGeom prst="rect">
                <a:avLst/>
              </a:prstGeom>
              <a:ln w="9525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35" name="Oval 134"/>
              <p:cNvSpPr/>
              <p:nvPr/>
            </p:nvSpPr>
            <p:spPr>
              <a:xfrm>
                <a:off x="7847040" y="1579030"/>
                <a:ext cx="401578" cy="35456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8567820" y="1579029"/>
                <a:ext cx="401578" cy="3545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x</a:t>
                </a:r>
              </a:p>
            </p:txBody>
          </p:sp>
          <p:sp>
            <p:nvSpPr>
              <p:cNvPr id="137" name="Oval 136"/>
              <p:cNvSpPr/>
              <p:nvPr/>
            </p:nvSpPr>
            <p:spPr>
              <a:xfrm>
                <a:off x="7847041" y="2150654"/>
                <a:ext cx="401578" cy="354562"/>
              </a:xfrm>
              <a:prstGeom prst="ellips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y</a:t>
                </a:r>
              </a:p>
            </p:txBody>
          </p:sp>
          <p:sp>
            <p:nvSpPr>
              <p:cNvPr id="138" name="Oval 137"/>
              <p:cNvSpPr/>
              <p:nvPr/>
            </p:nvSpPr>
            <p:spPr>
              <a:xfrm>
                <a:off x="8567821" y="2150653"/>
                <a:ext cx="401578" cy="354562"/>
              </a:xfrm>
              <a:prstGeom prst="ellips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cxnSp>
            <p:nvCxnSpPr>
              <p:cNvPr id="139" name="Straight Connector 138"/>
              <p:cNvCxnSpPr>
                <a:endCxn id="149" idx="3"/>
              </p:cNvCxnSpPr>
              <p:nvPr/>
            </p:nvCxnSpPr>
            <p:spPr>
              <a:xfrm flipV="1">
                <a:off x="8189809" y="1881667"/>
                <a:ext cx="436821" cy="320911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</p:cxnSp>
        </p:grpSp>
      </p:grpSp>
      <p:grpSp>
        <p:nvGrpSpPr>
          <p:cNvPr id="165" name="Group 164"/>
          <p:cNvGrpSpPr/>
          <p:nvPr/>
        </p:nvGrpSpPr>
        <p:grpSpPr>
          <a:xfrm>
            <a:off x="3517011" y="2571755"/>
            <a:ext cx="3965542" cy="1359053"/>
            <a:chOff x="3517011" y="2571755"/>
            <a:chExt cx="3965542" cy="1359053"/>
          </a:xfrm>
        </p:grpSpPr>
        <p:cxnSp>
          <p:nvCxnSpPr>
            <p:cNvPr id="129" name="Straight Arrow Connector 128"/>
            <p:cNvCxnSpPr/>
            <p:nvPr/>
          </p:nvCxnSpPr>
          <p:spPr>
            <a:xfrm flipH="1">
              <a:off x="3517011" y="3523019"/>
              <a:ext cx="210791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Flowchart: Alternate Process 3"/>
            <p:cNvSpPr/>
            <p:nvPr/>
          </p:nvSpPr>
          <p:spPr>
            <a:xfrm>
              <a:off x="5370289" y="2571755"/>
              <a:ext cx="2112264" cy="442492"/>
            </a:xfrm>
            <a:prstGeom prst="flowChartAlternateProces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accent5"/>
                  </a:solidFill>
                </a:rPr>
                <a:t>S</a:t>
              </a:r>
              <a:r>
                <a:rPr lang="en-US" baseline="-25000" dirty="0" err="1" smtClean="0">
                  <a:solidFill>
                    <a:schemeClr val="accent5"/>
                  </a:solidFill>
                </a:rPr>
                <a:t>x</a:t>
              </a:r>
              <a:r>
                <a:rPr lang="en-US" dirty="0" smtClean="0">
                  <a:solidFill>
                    <a:schemeClr val="accent5"/>
                  </a:solidFill>
                </a:rPr>
                <a:t> :  Separation</a:t>
              </a:r>
              <a:endParaRPr lang="en-US" dirty="0">
                <a:solidFill>
                  <a:schemeClr val="accent5"/>
                </a:solidFill>
              </a:endParaRP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5683266" y="3044531"/>
              <a:ext cx="1127079" cy="886277"/>
              <a:chOff x="8331070" y="1117286"/>
              <a:chExt cx="1502772" cy="1181703"/>
            </a:xfrm>
          </p:grpSpPr>
          <p:grpSp>
            <p:nvGrpSpPr>
              <p:cNvPr id="151" name="Group 150"/>
              <p:cNvGrpSpPr/>
              <p:nvPr/>
            </p:nvGrpSpPr>
            <p:grpSpPr>
              <a:xfrm>
                <a:off x="8331070" y="1117286"/>
                <a:ext cx="1502772" cy="1181703"/>
                <a:chOff x="7678197" y="1466557"/>
                <a:chExt cx="1502772" cy="1181703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7678197" y="1466557"/>
                  <a:ext cx="1502772" cy="1181703"/>
                </a:xfrm>
                <a:prstGeom prst="rect">
                  <a:avLst/>
                </a:prstGeom>
                <a:ln w="9525">
                  <a:solidFill>
                    <a:schemeClr val="tx2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350"/>
                </a:p>
              </p:txBody>
            </p:sp>
            <p:sp>
              <p:nvSpPr>
                <p:cNvPr id="154" name="Oval 153"/>
                <p:cNvSpPr/>
                <p:nvPr/>
              </p:nvSpPr>
              <p:spPr>
                <a:xfrm>
                  <a:off x="7847040" y="1579030"/>
                  <a:ext cx="401578" cy="354562"/>
                </a:xfrm>
                <a:prstGeom prst="ellips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155" name="Oval 154"/>
                <p:cNvSpPr/>
                <p:nvPr/>
              </p:nvSpPr>
              <p:spPr>
                <a:xfrm>
                  <a:off x="8567820" y="1579029"/>
                  <a:ext cx="401578" cy="354562"/>
                </a:xfrm>
                <a:prstGeom prst="ellips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50" dirty="0"/>
                    <a:t>x</a:t>
                  </a:r>
                </a:p>
              </p:txBody>
            </p:sp>
            <p:cxnSp>
              <p:nvCxnSpPr>
                <p:cNvPr id="156" name="Straight Connector 155"/>
                <p:cNvCxnSpPr/>
                <p:nvPr/>
              </p:nvCxnSpPr>
              <p:spPr>
                <a:xfrm>
                  <a:off x="8047829" y="1933592"/>
                  <a:ext cx="1" cy="217062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</p:cxnSp>
            <p:sp>
              <p:nvSpPr>
                <p:cNvPr id="157" name="Oval 156"/>
                <p:cNvSpPr/>
                <p:nvPr/>
              </p:nvSpPr>
              <p:spPr>
                <a:xfrm>
                  <a:off x="7847041" y="2150654"/>
                  <a:ext cx="401578" cy="354562"/>
                </a:xfrm>
                <a:prstGeom prst="ellips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158" name="Oval 157"/>
                <p:cNvSpPr/>
                <p:nvPr/>
              </p:nvSpPr>
              <p:spPr>
                <a:xfrm>
                  <a:off x="8567821" y="2150653"/>
                  <a:ext cx="401578" cy="354562"/>
                </a:xfrm>
                <a:prstGeom prst="ellips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cxnSp>
              <p:nvCxnSpPr>
                <p:cNvPr id="159" name="Straight Connector 158"/>
                <p:cNvCxnSpPr/>
                <p:nvPr/>
              </p:nvCxnSpPr>
              <p:spPr>
                <a:xfrm flipV="1">
                  <a:off x="8248620" y="2338466"/>
                  <a:ext cx="319202" cy="1"/>
                </a:xfrm>
                <a:prstGeom prst="line">
                  <a:avLst/>
                </a:prstGeom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</p:cxnSp>
          </p:grpSp>
          <p:cxnSp>
            <p:nvCxnSpPr>
              <p:cNvPr id="152" name="Straight Connector 151"/>
              <p:cNvCxnSpPr/>
              <p:nvPr/>
            </p:nvCxnSpPr>
            <p:spPr>
              <a:xfrm>
                <a:off x="8901491" y="1407040"/>
                <a:ext cx="378013" cy="446266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0433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4328378" y="2208632"/>
            <a:ext cx="4815622" cy="4537073"/>
            <a:chOff x="4328378" y="2208632"/>
            <a:chExt cx="4815622" cy="4537073"/>
          </a:xfrm>
        </p:grpSpPr>
        <p:sp>
          <p:nvSpPr>
            <p:cNvPr id="76" name="Rectangle 75"/>
            <p:cNvSpPr/>
            <p:nvPr/>
          </p:nvSpPr>
          <p:spPr>
            <a:xfrm>
              <a:off x="4328378" y="2208632"/>
              <a:ext cx="4815622" cy="453707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/>
              </a:solidFill>
            </a:ln>
            <a:effectLst>
              <a:outerShdw blurRad="508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6372294" y="2400631"/>
              <a:ext cx="1175203" cy="886277"/>
              <a:chOff x="1309614" y="5592127"/>
              <a:chExt cx="1566936" cy="1181703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120" name="Oval 119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122" name="Straight Connector 121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flipV="1">
                <a:off x="1944199" y="6428832"/>
                <a:ext cx="319202" cy="1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87" name="Rectangle 86"/>
            <p:cNvSpPr/>
            <p:nvPr/>
          </p:nvSpPr>
          <p:spPr>
            <a:xfrm>
              <a:off x="4451055" y="2528558"/>
              <a:ext cx="177324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</a:t>
              </a:r>
              <a:r>
                <a:rPr lang="en-US" sz="3600" b="1" dirty="0" smtClean="0">
                  <a:sym typeface="Math B" panose="05000000000000000000" pitchFamily="2" charset="2"/>
                </a:rPr>
                <a:t>w </a:t>
              </a:r>
              <a:r>
                <a:rPr lang="en-US" sz="3600" b="1" dirty="0">
                  <a:sym typeface="Math B" panose="05000000000000000000" pitchFamily="2" charset="2"/>
                </a:rPr>
                <a:t>= </a:t>
              </a:r>
              <a:r>
                <a:rPr lang="en-US" sz="3600" b="1" dirty="0" smtClean="0">
                  <a:sym typeface="Math B" panose="05000000000000000000" pitchFamily="2" charset="2"/>
                </a:rPr>
                <a:t>u</a:t>
              </a:r>
              <a:r>
                <a:rPr lang="en-US" sz="3600" dirty="0" smtClean="0">
                  <a:sym typeface="Math B" panose="05000000000000000000" pitchFamily="2" charset="2"/>
                </a:rPr>
                <a:t></a:t>
              </a:r>
              <a:r>
                <a:rPr lang="en-US" sz="3600" baseline="30000" dirty="0">
                  <a:sym typeface="Math B" panose="05000000000000000000" pitchFamily="2" charset="2"/>
                </a:rPr>
                <a:t>#</a:t>
              </a:r>
              <a:endParaRPr lang="en-US" sz="36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CA: Abstract transformers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0" y="1454961"/>
            <a:ext cx="8229600" cy="4292477"/>
          </a:xfrm>
        </p:spPr>
        <p:txBody>
          <a:bodyPr>
            <a:normAutofit/>
          </a:bodyPr>
          <a:lstStyle/>
          <a:p>
            <a:pPr marL="428625" indent="-428625"/>
            <a:r>
              <a:rPr lang="en-US" sz="2800" dirty="0">
                <a:sym typeface="Math B" panose="05000000000000000000" pitchFamily="2" charset="2"/>
              </a:rPr>
              <a:t>Transformers defined using </a:t>
            </a:r>
            <a:r>
              <a:rPr lang="en-US" sz="2800" b="1" dirty="0" smtClean="0">
                <a:solidFill>
                  <a:schemeClr val="accent5"/>
                </a:solidFill>
                <a:sym typeface="Math B" panose="05000000000000000000" pitchFamily="2" charset="2"/>
              </a:rPr>
              <a:t></a:t>
            </a:r>
            <a:r>
              <a:rPr lang="en-US" sz="2800" b="1" dirty="0" smtClean="0">
                <a:sym typeface="Math B" panose="05000000000000000000" pitchFamily="2" charset="2"/>
              </a:rPr>
              <a:t> </a:t>
            </a:r>
            <a:r>
              <a:rPr lang="en-US" sz="2800" dirty="0" smtClean="0">
                <a:sym typeface="Math B" panose="05000000000000000000" pitchFamily="2" charset="2"/>
              </a:rPr>
              <a:t>and </a:t>
            </a:r>
            <a:r>
              <a:rPr lang="en-US" sz="2800" b="1" dirty="0" smtClean="0">
                <a:solidFill>
                  <a:schemeClr val="accent5"/>
                </a:solidFill>
                <a:sym typeface="Math B" panose="05000000000000000000" pitchFamily="2" charset="2"/>
              </a:rPr>
              <a:t></a:t>
            </a:r>
          </a:p>
          <a:p>
            <a:pPr marL="701675" lvl="1" indent="-428625"/>
            <a:r>
              <a:rPr lang="en-US" dirty="0" err="1" smtClean="0">
                <a:sym typeface="Math B" panose="05000000000000000000" pitchFamily="2" charset="2"/>
              </a:rPr>
              <a:t>U</a:t>
            </a:r>
            <a:r>
              <a:rPr lang="en-US" baseline="-25000" dirty="0" err="1" smtClean="0">
                <a:sym typeface="Math B" panose="05000000000000000000" pitchFamily="2" charset="2"/>
              </a:rPr>
              <a:t>x,y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= </a:t>
            </a:r>
            <a:r>
              <a:rPr lang="en-US" dirty="0" smtClean="0">
                <a:sym typeface="Math B" panose="05000000000000000000" pitchFamily="2" charset="2"/>
              </a:rPr>
              <a:t>{ {</a:t>
            </a:r>
            <a:r>
              <a:rPr lang="en-US" dirty="0" err="1" smtClean="0">
                <a:sym typeface="Math B" panose="05000000000000000000" pitchFamily="2" charset="2"/>
              </a:rPr>
              <a:t>x,y</a:t>
            </a:r>
            <a:r>
              <a:rPr lang="en-US" dirty="0">
                <a:sym typeface="Math B" panose="05000000000000000000" pitchFamily="2" charset="2"/>
              </a:rPr>
              <a:t>}, {z}, {w}} </a:t>
            </a:r>
            <a:endParaRPr lang="en-US" dirty="0" smtClean="0">
              <a:sym typeface="Math B" panose="05000000000000000000" pitchFamily="2" charset="2"/>
            </a:endParaRPr>
          </a:p>
          <a:p>
            <a:pPr marL="701675" lvl="1" indent="-428625"/>
            <a:r>
              <a:rPr lang="en-US" dirty="0" err="1" smtClean="0">
                <a:sym typeface="Math B" panose="05000000000000000000" pitchFamily="2" charset="2"/>
              </a:rPr>
              <a:t>S</a:t>
            </a:r>
            <a:r>
              <a:rPr lang="en-US" baseline="-25000" dirty="0" err="1" smtClean="0">
                <a:sym typeface="Math B" panose="05000000000000000000" pitchFamily="2" charset="2"/>
              </a:rPr>
              <a:t>x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= </a:t>
            </a:r>
            <a:r>
              <a:rPr lang="en-US" dirty="0" smtClean="0">
                <a:sym typeface="Math B" panose="05000000000000000000" pitchFamily="2" charset="2"/>
              </a:rPr>
              <a:t>{ {x}, {</a:t>
            </a:r>
            <a:r>
              <a:rPr lang="en-US" dirty="0" err="1" smtClean="0">
                <a:sym typeface="Math B" panose="05000000000000000000" pitchFamily="2" charset="2"/>
              </a:rPr>
              <a:t>y,z,w</a:t>
            </a:r>
            <a:r>
              <a:rPr lang="en-US" dirty="0" smtClean="0">
                <a:sym typeface="Math B" panose="05000000000000000000" pitchFamily="2" charset="2"/>
              </a:rPr>
              <a:t>} } </a:t>
            </a:r>
            <a:endParaRPr lang="en-US" sz="2700" dirty="0" smtClean="0">
              <a:sym typeface="Math B" panose="05000000000000000000" pitchFamily="2" charset="2"/>
            </a:endParaRPr>
          </a:p>
          <a:p>
            <a:pPr marL="428625" indent="-428625"/>
            <a:endParaRPr lang="en-US" sz="27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 smtClean="0">
                <a:sym typeface="Math B" panose="05000000000000000000" pitchFamily="2" charset="2"/>
              </a:rPr>
              <a:t></a:t>
            </a:r>
            <a:r>
              <a:rPr lang="en-US" sz="2700" dirty="0">
                <a:sym typeface="Math B" panose="05000000000000000000" pitchFamily="2" charset="2"/>
              </a:rPr>
              <a:t>x = null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d  </a:t>
            </a:r>
            <a:r>
              <a:rPr lang="en-US" sz="2700" dirty="0" err="1">
                <a:sym typeface="Math B" panose="05000000000000000000" pitchFamily="2" charset="2"/>
              </a:rPr>
              <a:t>S</a:t>
            </a:r>
            <a:r>
              <a:rPr lang="en-US" sz="2700" baseline="-25000" dirty="0" err="1">
                <a:sym typeface="Math B" panose="05000000000000000000" pitchFamily="2" charset="2"/>
              </a:rPr>
              <a:t>x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 smtClean="0">
                <a:sym typeface="Math B" panose="05000000000000000000" pitchFamily="2" charset="2"/>
              </a:rPr>
              <a:t>x = new</a:t>
            </a:r>
            <a:r>
              <a:rPr lang="en-US" sz="2700" baseline="30000" dirty="0" smtClean="0">
                <a:sym typeface="Math B" panose="05000000000000000000" pitchFamily="2" charset="2"/>
              </a:rPr>
              <a:t>#</a:t>
            </a:r>
            <a:r>
              <a:rPr lang="en-US" sz="2700" dirty="0" smtClean="0">
                <a:sym typeface="Math B" panose="05000000000000000000" pitchFamily="2" charset="2"/>
              </a:rPr>
              <a:t>(d) = d  </a:t>
            </a:r>
            <a:r>
              <a:rPr lang="en-US" sz="2700" dirty="0" err="1" smtClean="0">
                <a:sym typeface="Math B" panose="05000000000000000000" pitchFamily="2" charset="2"/>
              </a:rPr>
              <a:t>S</a:t>
            </a:r>
            <a:r>
              <a:rPr lang="en-US" sz="2700" baseline="-25000" dirty="0" err="1" smtClean="0">
                <a:sym typeface="Math B" panose="05000000000000000000" pitchFamily="2" charset="2"/>
              </a:rPr>
              <a:t>x</a:t>
            </a:r>
            <a:endParaRPr lang="en-US" sz="2700" baseline="-25000" dirty="0" smtClean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 smtClean="0">
                <a:sym typeface="Math B" panose="05000000000000000000" pitchFamily="2" charset="2"/>
              </a:rPr>
              <a:t></a:t>
            </a:r>
            <a:r>
              <a:rPr lang="en-US" sz="2700" dirty="0" err="1">
                <a:sym typeface="Math B" panose="05000000000000000000" pitchFamily="2" charset="2"/>
              </a:rPr>
              <a:t>x.f</a:t>
            </a:r>
            <a:r>
              <a:rPr lang="en-US" sz="2700" dirty="0">
                <a:sym typeface="Math B" panose="05000000000000000000" pitchFamily="2" charset="2"/>
              </a:rPr>
              <a:t> = y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d  </a:t>
            </a:r>
            <a:r>
              <a:rPr lang="en-US" sz="2700" dirty="0" err="1">
                <a:sym typeface="Math B" panose="05000000000000000000" pitchFamily="2" charset="2"/>
              </a:rPr>
              <a:t>U</a:t>
            </a:r>
            <a:r>
              <a:rPr lang="en-US" sz="2700" baseline="-25000" dirty="0" err="1">
                <a:sym typeface="Math B" panose="05000000000000000000" pitchFamily="2" charset="2"/>
              </a:rPr>
              <a:t>xy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>
                <a:sym typeface="Math B" panose="05000000000000000000" pitchFamily="2" charset="2"/>
              </a:rPr>
              <a:t>x = y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(d  </a:t>
            </a:r>
            <a:r>
              <a:rPr lang="en-US" sz="2700" dirty="0" err="1">
                <a:sym typeface="Math B" panose="05000000000000000000" pitchFamily="2" charset="2"/>
              </a:rPr>
              <a:t>S</a:t>
            </a:r>
            <a:r>
              <a:rPr lang="en-US" sz="2700" baseline="-25000" dirty="0" err="1">
                <a:sym typeface="Math B" panose="05000000000000000000" pitchFamily="2" charset="2"/>
              </a:rPr>
              <a:t>x</a:t>
            </a:r>
            <a:r>
              <a:rPr lang="en-US" sz="2700" dirty="0">
                <a:sym typeface="Math B" panose="05000000000000000000" pitchFamily="2" charset="2"/>
              </a:rPr>
              <a:t>)  </a:t>
            </a:r>
            <a:r>
              <a:rPr lang="en-US" sz="2700" dirty="0" err="1">
                <a:sym typeface="Math B" panose="05000000000000000000" pitchFamily="2" charset="2"/>
              </a:rPr>
              <a:t>U</a:t>
            </a:r>
            <a:r>
              <a:rPr lang="en-US" sz="2700" baseline="-25000" dirty="0" err="1">
                <a:sym typeface="Math B" panose="05000000000000000000" pitchFamily="2" charset="2"/>
              </a:rPr>
              <a:t>xy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r>
              <a:rPr lang="en-US" sz="2700" dirty="0">
                <a:sym typeface="Math B" panose="05000000000000000000" pitchFamily="2" charset="2"/>
              </a:rPr>
              <a:t>x = </a:t>
            </a:r>
            <a:r>
              <a:rPr lang="en-US" sz="2700" dirty="0" err="1">
                <a:sym typeface="Math B" panose="05000000000000000000" pitchFamily="2" charset="2"/>
              </a:rPr>
              <a:t>y.f</a:t>
            </a:r>
            <a:r>
              <a:rPr lang="en-US" sz="2700" dirty="0">
                <a:sym typeface="Math B" panose="05000000000000000000" pitchFamily="2" charset="2"/>
              </a:rPr>
              <a:t></a:t>
            </a:r>
            <a:r>
              <a:rPr lang="en-US" sz="2700" baseline="30000" dirty="0">
                <a:sym typeface="Math B" panose="05000000000000000000" pitchFamily="2" charset="2"/>
              </a:rPr>
              <a:t>#</a:t>
            </a:r>
            <a:r>
              <a:rPr lang="en-US" sz="2700" dirty="0">
                <a:sym typeface="Math B" panose="05000000000000000000" pitchFamily="2" charset="2"/>
              </a:rPr>
              <a:t>(d) = (d  </a:t>
            </a:r>
            <a:r>
              <a:rPr lang="en-US" sz="2700" dirty="0" err="1">
                <a:sym typeface="Math B" panose="05000000000000000000" pitchFamily="2" charset="2"/>
              </a:rPr>
              <a:t>S</a:t>
            </a:r>
            <a:r>
              <a:rPr lang="en-US" sz="2700" baseline="-25000" dirty="0" err="1">
                <a:sym typeface="Math B" panose="05000000000000000000" pitchFamily="2" charset="2"/>
              </a:rPr>
              <a:t>x</a:t>
            </a:r>
            <a:r>
              <a:rPr lang="en-US" sz="2700" dirty="0">
                <a:sym typeface="Math B" panose="05000000000000000000" pitchFamily="2" charset="2"/>
              </a:rPr>
              <a:t>)  </a:t>
            </a:r>
            <a:r>
              <a:rPr lang="en-US" sz="2700" dirty="0" err="1">
                <a:sym typeface="Math B" panose="05000000000000000000" pitchFamily="2" charset="2"/>
              </a:rPr>
              <a:t>U</a:t>
            </a:r>
            <a:r>
              <a:rPr lang="en-US" sz="2700" baseline="-25000" dirty="0" err="1">
                <a:sym typeface="Math B" panose="05000000000000000000" pitchFamily="2" charset="2"/>
              </a:rPr>
              <a:t>xy</a:t>
            </a:r>
            <a:endParaRPr lang="en-US" sz="2700" baseline="-25000" dirty="0">
              <a:sym typeface="Math B" panose="05000000000000000000" pitchFamily="2" charset="2"/>
            </a:endParaRPr>
          </a:p>
          <a:p>
            <a:pPr marL="428625" indent="-428625"/>
            <a:endParaRPr lang="en-US" sz="2700" baseline="-25000" dirty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sz="2700" baseline="-25000" dirty="0">
              <a:sym typeface="Math B" panose="05000000000000000000" pitchFamily="2" charset="2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369907" y="5799750"/>
            <a:ext cx="1737182" cy="886277"/>
            <a:chOff x="4369907" y="5799750"/>
            <a:chExt cx="1737182" cy="886277"/>
          </a:xfrm>
        </p:grpSpPr>
        <p:grpSp>
          <p:nvGrpSpPr>
            <p:cNvPr id="45" name="Group 44"/>
            <p:cNvGrpSpPr/>
            <p:nvPr/>
          </p:nvGrpSpPr>
          <p:grpSpPr>
            <a:xfrm>
              <a:off x="4931886" y="5799750"/>
              <a:ext cx="1175203" cy="886277"/>
              <a:chOff x="7688789" y="5752104"/>
              <a:chExt cx="1175203" cy="886277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7688789" y="5752104"/>
                <a:ext cx="1175203" cy="886277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7863544" y="6246673"/>
                <a:ext cx="301184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8404131" y="6247555"/>
                <a:ext cx="301184" cy="265039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7863544" y="5836459"/>
                <a:ext cx="301184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8404130" y="5836458"/>
                <a:ext cx="301184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 flipV="1">
                <a:off x="8164728" y="5969419"/>
                <a:ext cx="239402" cy="1"/>
              </a:xfrm>
              <a:prstGeom prst="lin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8014136" y="6102380"/>
                <a:ext cx="0" cy="144293"/>
              </a:xfrm>
              <a:prstGeom prst="lin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8120621" y="6063436"/>
                <a:ext cx="327616" cy="222180"/>
              </a:xfrm>
              <a:prstGeom prst="lin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126" name="Rectangle 125"/>
            <p:cNvSpPr/>
            <p:nvPr/>
          </p:nvSpPr>
          <p:spPr>
            <a:xfrm>
              <a:off x="4369907" y="5959462"/>
              <a:ext cx="41389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=</a:t>
              </a:r>
              <a:endParaRPr lang="en-US" sz="3600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369907" y="3504224"/>
            <a:ext cx="4848180" cy="1143220"/>
            <a:chOff x="4369907" y="3504224"/>
            <a:chExt cx="4848180" cy="1143220"/>
          </a:xfrm>
        </p:grpSpPr>
        <p:grpSp>
          <p:nvGrpSpPr>
            <p:cNvPr id="27" name="Group 26"/>
            <p:cNvGrpSpPr/>
            <p:nvPr/>
          </p:nvGrpSpPr>
          <p:grpSpPr>
            <a:xfrm>
              <a:off x="4931886" y="3665592"/>
              <a:ext cx="1175203" cy="886277"/>
              <a:chOff x="1309614" y="5592127"/>
              <a:chExt cx="1566936" cy="1181703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V="1">
                <a:off x="1944199" y="6428832"/>
                <a:ext cx="319202" cy="1"/>
              </a:xfrm>
              <a:prstGeom prst="lin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</p:cxnSp>
        </p:grpSp>
        <p:sp>
          <p:nvSpPr>
            <p:cNvPr id="124" name="Rectangle 123"/>
            <p:cNvSpPr/>
            <p:nvPr/>
          </p:nvSpPr>
          <p:spPr>
            <a:xfrm>
              <a:off x="7939086" y="3717609"/>
              <a:ext cx="5132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ym typeface="Math B" panose="05000000000000000000" pitchFamily="2" charset="2"/>
                </a:rPr>
                <a:t></a:t>
              </a:r>
              <a:endParaRPr lang="en-US" sz="3600" dirty="0"/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4369907" y="3504224"/>
              <a:ext cx="4848180" cy="1143220"/>
              <a:chOff x="4369907" y="3504224"/>
              <a:chExt cx="4848180" cy="114322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4369907" y="3504224"/>
                <a:ext cx="4848180" cy="1143220"/>
                <a:chOff x="4369907" y="3504224"/>
                <a:chExt cx="4848180" cy="1143220"/>
              </a:xfrm>
            </p:grpSpPr>
            <p:sp>
              <p:nvSpPr>
                <p:cNvPr id="4" name="Rectangle 3"/>
                <p:cNvSpPr/>
                <p:nvPr/>
              </p:nvSpPr>
              <p:spPr>
                <a:xfrm>
                  <a:off x="6195498" y="3722665"/>
                  <a:ext cx="650827" cy="6463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ym typeface="Math B" panose="05000000000000000000" pitchFamily="2" charset="2"/>
                    </a:rPr>
                    <a:t></a:t>
                  </a:r>
                  <a:endParaRPr lang="en-US" sz="3600" b="1" dirty="0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4369907" y="3722665"/>
                  <a:ext cx="413896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 smtClean="0">
                      <a:sym typeface="Math B" panose="05000000000000000000" pitchFamily="2" charset="2"/>
                    </a:rPr>
                    <a:t>=</a:t>
                  </a:r>
                  <a:endParaRPr lang="en-US" sz="3600" dirty="0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8304567" y="3756057"/>
                  <a:ext cx="91352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600" dirty="0" err="1" smtClean="0">
                      <a:sym typeface="Math B" panose="05000000000000000000" pitchFamily="2" charset="2"/>
                    </a:rPr>
                    <a:t>U</a:t>
                  </a:r>
                  <a:r>
                    <a:rPr lang="en-US" sz="3600" baseline="-25000" dirty="0" err="1" smtClean="0">
                      <a:sym typeface="Math B" panose="05000000000000000000" pitchFamily="2" charset="2"/>
                    </a:rPr>
                    <a:t>w,u</a:t>
                  </a:r>
                  <a:endParaRPr lang="en-US" sz="3600" dirty="0"/>
                </a:p>
              </p:txBody>
            </p:sp>
            <p:sp>
              <p:nvSpPr>
                <p:cNvPr id="43" name="Double Bracket 42"/>
                <p:cNvSpPr/>
                <p:nvPr/>
              </p:nvSpPr>
              <p:spPr>
                <a:xfrm>
                  <a:off x="4788568" y="3504224"/>
                  <a:ext cx="3150518" cy="1143220"/>
                </a:xfrm>
                <a:prstGeom prst="bracketPair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7" name="Rectangle 126"/>
              <p:cNvSpPr/>
              <p:nvPr/>
            </p:nvSpPr>
            <p:spPr>
              <a:xfrm>
                <a:off x="6790694" y="3733104"/>
                <a:ext cx="61215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 err="1" smtClean="0">
                    <a:sym typeface="Math B" panose="05000000000000000000" pitchFamily="2" charset="2"/>
                  </a:rPr>
                  <a:t>S</a:t>
                </a:r>
                <a:r>
                  <a:rPr lang="en-US" sz="3600" baseline="-25000" dirty="0" err="1" smtClean="0">
                    <a:sym typeface="Math B" panose="05000000000000000000" pitchFamily="2" charset="2"/>
                  </a:rPr>
                  <a:t>w</a:t>
                </a:r>
                <a:endParaRPr lang="en-US" sz="3600" dirty="0"/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6710850" y="3632695"/>
            <a:ext cx="1175203" cy="886277"/>
            <a:chOff x="1790641" y="5842477"/>
            <a:chExt cx="1175203" cy="886277"/>
          </a:xfrm>
          <a:solidFill>
            <a:schemeClr val="bg1"/>
          </a:solidFill>
        </p:grpSpPr>
        <p:sp>
          <p:nvSpPr>
            <p:cNvPr id="68" name="Rectangle 67"/>
            <p:cNvSpPr/>
            <p:nvPr/>
          </p:nvSpPr>
          <p:spPr>
            <a:xfrm>
              <a:off x="1790641" y="5842477"/>
              <a:ext cx="1175203" cy="886277"/>
            </a:xfrm>
            <a:prstGeom prst="rect">
              <a:avLst/>
            </a:prstGeom>
            <a:grpFill/>
            <a:ln w="12700">
              <a:solidFill>
                <a:schemeClr val="tx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9" name="Oval 68"/>
            <p:cNvSpPr/>
            <p:nvPr/>
          </p:nvSpPr>
          <p:spPr>
            <a:xfrm>
              <a:off x="1963087" y="6337046"/>
              <a:ext cx="301184" cy="265921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w</a:t>
              </a:r>
            </a:p>
          </p:txBody>
        </p:sp>
        <p:sp>
          <p:nvSpPr>
            <p:cNvPr id="70" name="Oval 69"/>
            <p:cNvSpPr/>
            <p:nvPr/>
          </p:nvSpPr>
          <p:spPr>
            <a:xfrm>
              <a:off x="2503674" y="6337928"/>
              <a:ext cx="301184" cy="265039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z</a:t>
              </a:r>
            </a:p>
          </p:txBody>
        </p:sp>
        <p:sp>
          <p:nvSpPr>
            <p:cNvPr id="71" name="Oval 70"/>
            <p:cNvSpPr/>
            <p:nvPr/>
          </p:nvSpPr>
          <p:spPr>
            <a:xfrm>
              <a:off x="1963087" y="5926832"/>
              <a:ext cx="301184" cy="26592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u</a:t>
              </a:r>
            </a:p>
          </p:txBody>
        </p:sp>
        <p:sp>
          <p:nvSpPr>
            <p:cNvPr id="72" name="Oval 71"/>
            <p:cNvSpPr/>
            <p:nvPr/>
          </p:nvSpPr>
          <p:spPr>
            <a:xfrm>
              <a:off x="2503673" y="5926831"/>
              <a:ext cx="301184" cy="265921"/>
            </a:xfrm>
            <a:prstGeom prst="ellips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v</a:t>
              </a:r>
            </a:p>
          </p:txBody>
        </p:sp>
        <p:cxnSp>
          <p:nvCxnSpPr>
            <p:cNvPr id="73" name="Straight Connector 72"/>
            <p:cNvCxnSpPr/>
            <p:nvPr/>
          </p:nvCxnSpPr>
          <p:spPr>
            <a:xfrm flipV="1">
              <a:off x="2264271" y="6059792"/>
              <a:ext cx="239402" cy="1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  <p:cxnSp>
          <p:nvCxnSpPr>
            <p:cNvPr id="74" name="Straight Connector 73"/>
            <p:cNvCxnSpPr>
              <a:stCxn id="71" idx="5"/>
              <a:endCxn id="70" idx="1"/>
            </p:cNvCxnSpPr>
            <p:nvPr/>
          </p:nvCxnSpPr>
          <p:spPr>
            <a:xfrm>
              <a:off x="2220164" y="6153810"/>
              <a:ext cx="327617" cy="222932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p:cxnSp>
          <p:nvCxnSpPr>
            <p:cNvPr id="77" name="Straight Connector 76"/>
            <p:cNvCxnSpPr>
              <a:stCxn id="72" idx="4"/>
              <a:endCxn id="70" idx="0"/>
            </p:cNvCxnSpPr>
            <p:nvPr/>
          </p:nvCxnSpPr>
          <p:spPr>
            <a:xfrm>
              <a:off x="2654265" y="6192752"/>
              <a:ext cx="1" cy="145176"/>
            </a:xfrm>
            <a:prstGeom prst="line">
              <a:avLst/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4369907" y="4719233"/>
            <a:ext cx="3318412" cy="886277"/>
            <a:chOff x="4369907" y="4719233"/>
            <a:chExt cx="3318412" cy="886277"/>
          </a:xfrm>
        </p:grpSpPr>
        <p:grpSp>
          <p:nvGrpSpPr>
            <p:cNvPr id="80" name="Group 79"/>
            <p:cNvGrpSpPr/>
            <p:nvPr/>
          </p:nvGrpSpPr>
          <p:grpSpPr>
            <a:xfrm>
              <a:off x="4939924" y="4719233"/>
              <a:ext cx="1175203" cy="886277"/>
              <a:chOff x="1309614" y="5592127"/>
              <a:chExt cx="1566936" cy="1181703"/>
            </a:xfrm>
            <a:noFill/>
          </p:grpSpPr>
          <p:sp>
            <p:nvSpPr>
              <p:cNvPr id="81" name="Rectangle 80"/>
              <p:cNvSpPr/>
              <p:nvPr/>
            </p:nvSpPr>
            <p:spPr>
              <a:xfrm>
                <a:off x="1309614" y="5592127"/>
                <a:ext cx="1566936" cy="1181703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542621" y="6251552"/>
                <a:ext cx="401578" cy="354562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w</a:t>
                </a: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63402" y="6252729"/>
                <a:ext cx="401578" cy="353385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z</a:t>
                </a:r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1542621" y="5704600"/>
                <a:ext cx="401578" cy="35456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u</a:t>
                </a: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263401" y="5704599"/>
                <a:ext cx="401578" cy="354562"/>
              </a:xfrm>
              <a:prstGeom prst="ellips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050" dirty="0"/>
                  <a:t>v</a:t>
                </a:r>
              </a:p>
            </p:txBody>
          </p:sp>
          <p:cxnSp>
            <p:nvCxnSpPr>
              <p:cNvPr id="86" name="Straight Connector 85"/>
              <p:cNvCxnSpPr/>
              <p:nvPr/>
            </p:nvCxnSpPr>
            <p:spPr>
              <a:xfrm flipV="1">
                <a:off x="1944199" y="5881880"/>
                <a:ext cx="319202" cy="1"/>
              </a:xfrm>
              <a:prstGeom prst="line">
                <a:avLst/>
              </a:prstGeom>
              <a:grpFill/>
              <a:ln>
                <a:solidFill>
                  <a:schemeClr val="accent1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cxnSp>
        </p:grpSp>
        <p:sp>
          <p:nvSpPr>
            <p:cNvPr id="125" name="Rectangle 124"/>
            <p:cNvSpPr/>
            <p:nvPr/>
          </p:nvSpPr>
          <p:spPr>
            <a:xfrm>
              <a:off x="4369907" y="4795233"/>
              <a:ext cx="51184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dirty="0" smtClean="0">
                  <a:sym typeface="Math B" panose="05000000000000000000" pitchFamily="2" charset="2"/>
                </a:rPr>
                <a:t>=</a:t>
              </a:r>
              <a:endParaRPr lang="en-US" sz="3600" dirty="0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210458" y="4789273"/>
              <a:ext cx="5132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ym typeface="Math B" panose="05000000000000000000" pitchFamily="2" charset="2"/>
                </a:rPr>
                <a:t></a:t>
              </a:r>
              <a:endParaRPr lang="en-US" sz="3600" dirty="0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6774799" y="4807186"/>
              <a:ext cx="91352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dirty="0" err="1" smtClean="0">
                  <a:sym typeface="Math B" panose="05000000000000000000" pitchFamily="2" charset="2"/>
                </a:rPr>
                <a:t>U</a:t>
              </a:r>
              <a:r>
                <a:rPr lang="en-US" sz="3600" baseline="-25000" dirty="0" err="1" smtClean="0">
                  <a:sym typeface="Math B" panose="05000000000000000000" pitchFamily="2" charset="2"/>
                </a:rPr>
                <a:t>w,u</a:t>
              </a:r>
              <a:endParaRPr lang="en-US" sz="36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10849" y="4712556"/>
            <a:ext cx="1175203" cy="886277"/>
            <a:chOff x="1309613" y="5592127"/>
            <a:chExt cx="1566936" cy="1181703"/>
          </a:xfrm>
        </p:grpSpPr>
        <p:sp>
          <p:nvSpPr>
            <p:cNvPr id="36" name="Rectangle 35"/>
            <p:cNvSpPr/>
            <p:nvPr/>
          </p:nvSpPr>
          <p:spPr>
            <a:xfrm>
              <a:off x="1309613" y="5592127"/>
              <a:ext cx="1566936" cy="1181703"/>
            </a:xfrm>
            <a:prstGeom prst="rect">
              <a:avLst/>
            </a:prstGeom>
            <a:ln w="12700">
              <a:solidFill>
                <a:schemeClr val="tx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7" name="Oval 36"/>
            <p:cNvSpPr/>
            <p:nvPr/>
          </p:nvSpPr>
          <p:spPr>
            <a:xfrm>
              <a:off x="1542621" y="6251552"/>
              <a:ext cx="401578" cy="3545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w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263402" y="6252729"/>
              <a:ext cx="401578" cy="353385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z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542621" y="5704600"/>
              <a:ext cx="401578" cy="3545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u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2263401" y="5704599"/>
              <a:ext cx="401578" cy="354562"/>
            </a:xfrm>
            <a:prstGeom prst="ellipse">
              <a:avLst/>
            </a:prstGeom>
            <a:ln>
              <a:solidFill>
                <a:srgbClr val="92D05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050" dirty="0"/>
                <a:t>v</a:t>
              </a:r>
            </a:p>
          </p:txBody>
        </p:sp>
        <p:cxnSp>
          <p:nvCxnSpPr>
            <p:cNvPr id="41" name="Straight Connector 40"/>
            <p:cNvCxnSpPr>
              <a:stCxn id="39" idx="4"/>
              <a:endCxn id="37" idx="0"/>
            </p:cNvCxnSpPr>
            <p:nvPr/>
          </p:nvCxnSpPr>
          <p:spPr>
            <a:xfrm>
              <a:off x="1743410" y="6059162"/>
              <a:ext cx="0" cy="19239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71750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we use adaptation?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252316"/>
            <a:ext cx="9456821" cy="625795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Math B" panose="05000000000000000000" pitchFamily="2" charset="2"/>
              </a:rPr>
              <a:t>Transformers defined using  and </a:t>
            </a:r>
          </a:p>
          <a:p>
            <a:pPr lvl="1"/>
            <a:r>
              <a:rPr lang="en-US" dirty="0" err="1" smtClean="0">
                <a:sym typeface="Math B" panose="05000000000000000000" pitchFamily="2" charset="2"/>
              </a:rPr>
              <a:t>U</a:t>
            </a:r>
            <a:r>
              <a:rPr lang="en-US" baseline="-25000" dirty="0" err="1" smtClean="0">
                <a:sym typeface="Math B" panose="05000000000000000000" pitchFamily="2" charset="2"/>
              </a:rPr>
              <a:t>x,y</a:t>
            </a:r>
            <a:r>
              <a:rPr lang="en-US" dirty="0" smtClean="0">
                <a:sym typeface="Math B" panose="05000000000000000000" pitchFamily="2" charset="2"/>
              </a:rPr>
              <a:t> = { </a:t>
            </a:r>
            <a:r>
              <a:rPr lang="en-US" dirty="0" smtClean="0">
                <a:solidFill>
                  <a:srgbClr val="FF0000"/>
                </a:solidFill>
                <a:sym typeface="Math B" panose="05000000000000000000" pitchFamily="2" charset="2"/>
              </a:rPr>
              <a:t>{</a:t>
            </a:r>
            <a:r>
              <a:rPr lang="en-US" dirty="0" err="1" smtClean="0">
                <a:solidFill>
                  <a:srgbClr val="FF0000"/>
                </a:solidFill>
                <a:sym typeface="Math B" panose="05000000000000000000" pitchFamily="2" charset="2"/>
              </a:rPr>
              <a:t>x,y</a:t>
            </a:r>
            <a:r>
              <a:rPr lang="en-US" dirty="0" smtClean="0">
                <a:solidFill>
                  <a:srgbClr val="FF0000"/>
                </a:solidFill>
                <a:sym typeface="Math B" panose="05000000000000000000" pitchFamily="2" charset="2"/>
              </a:rPr>
              <a:t>}</a:t>
            </a:r>
            <a:r>
              <a:rPr lang="en-US" dirty="0" smtClean="0">
                <a:sym typeface="Math B" panose="05000000000000000000" pitchFamily="2" charset="2"/>
              </a:rPr>
              <a:t>, </a:t>
            </a:r>
            <a:r>
              <a:rPr lang="en-US" dirty="0" smtClean="0">
                <a:solidFill>
                  <a:srgbClr val="00B050"/>
                </a:solidFill>
                <a:sym typeface="Math B" panose="05000000000000000000" pitchFamily="2" charset="2"/>
              </a:rPr>
              <a:t>{z}</a:t>
            </a:r>
            <a:r>
              <a:rPr lang="en-US" dirty="0" smtClean="0">
                <a:sym typeface="Math B" panose="05000000000000000000" pitchFamily="2" charset="2"/>
              </a:rPr>
              <a:t>, </a:t>
            </a:r>
            <a:r>
              <a:rPr lang="en-US" dirty="0" smtClean="0">
                <a:solidFill>
                  <a:srgbClr val="00B050"/>
                </a:solidFill>
                <a:sym typeface="Math B" panose="05000000000000000000" pitchFamily="2" charset="2"/>
              </a:rPr>
              <a:t>{w}</a:t>
            </a:r>
            <a:r>
              <a:rPr lang="en-US" dirty="0" smtClean="0">
                <a:sym typeface="Math B" panose="05000000000000000000" pitchFamily="2" charset="2"/>
              </a:rPr>
              <a:t>} </a:t>
            </a:r>
          </a:p>
          <a:p>
            <a:pPr lvl="1"/>
            <a:r>
              <a:rPr lang="en-US" dirty="0" err="1" smtClean="0">
                <a:sym typeface="Math B" panose="05000000000000000000" pitchFamily="2" charset="2"/>
              </a:rPr>
              <a:t>S</a:t>
            </a:r>
            <a:r>
              <a:rPr lang="en-US" baseline="-25000" dirty="0" err="1" smtClean="0">
                <a:sym typeface="Math B" panose="05000000000000000000" pitchFamily="2" charset="2"/>
              </a:rPr>
              <a:t>x</a:t>
            </a:r>
            <a:r>
              <a:rPr lang="en-US" dirty="0" smtClean="0">
                <a:sym typeface="Math B" panose="05000000000000000000" pitchFamily="2" charset="2"/>
              </a:rPr>
              <a:t> = { </a:t>
            </a:r>
            <a:r>
              <a:rPr lang="en-US" dirty="0" smtClean="0">
                <a:solidFill>
                  <a:srgbClr val="FF0000"/>
                </a:solidFill>
                <a:sym typeface="Math B" panose="05000000000000000000" pitchFamily="2" charset="2"/>
              </a:rPr>
              <a:t>{x}</a:t>
            </a:r>
            <a:r>
              <a:rPr lang="en-US" dirty="0" smtClean="0">
                <a:sym typeface="Math B" panose="05000000000000000000" pitchFamily="2" charset="2"/>
              </a:rPr>
              <a:t>, {</a:t>
            </a:r>
            <a:r>
              <a:rPr lang="en-US" dirty="0" err="1" smtClean="0">
                <a:sym typeface="Math B" panose="05000000000000000000" pitchFamily="2" charset="2"/>
              </a:rPr>
              <a:t>y,z,w</a:t>
            </a:r>
            <a:r>
              <a:rPr lang="en-US" dirty="0" smtClean="0">
                <a:sym typeface="Math B" panose="05000000000000000000" pitchFamily="2" charset="2"/>
              </a:rPr>
              <a:t>} } </a:t>
            </a:r>
          </a:p>
          <a:p>
            <a:endParaRPr lang="en-US" dirty="0" smtClean="0">
              <a:sym typeface="Math B" panose="05000000000000000000" pitchFamily="2" charset="2"/>
            </a:endParaRPr>
          </a:p>
          <a:p>
            <a:r>
              <a:rPr lang="en-US" dirty="0" smtClean="0">
                <a:sym typeface="Math B" panose="05000000000000000000" pitchFamily="2" charset="2"/>
              </a:rPr>
              <a:t>x = null</a:t>
            </a:r>
            <a:r>
              <a:rPr lang="en-US" baseline="30000" dirty="0" smtClean="0">
                <a:sym typeface="Math B" panose="05000000000000000000" pitchFamily="2" charset="2"/>
              </a:rPr>
              <a:t>#</a:t>
            </a:r>
            <a:r>
              <a:rPr lang="en-US" dirty="0" smtClean="0">
                <a:sym typeface="Math B" panose="05000000000000000000" pitchFamily="2" charset="2"/>
              </a:rPr>
              <a:t>(d) = d  </a:t>
            </a:r>
            <a:r>
              <a:rPr lang="en-US" dirty="0" err="1" smtClean="0">
                <a:sym typeface="Math B" panose="05000000000000000000" pitchFamily="2" charset="2"/>
              </a:rPr>
              <a:t>S</a:t>
            </a:r>
            <a:r>
              <a:rPr lang="en-US" baseline="-25000" dirty="0" err="1" smtClean="0">
                <a:sym typeface="Math B" panose="05000000000000000000" pitchFamily="2" charset="2"/>
              </a:rPr>
              <a:t>x</a:t>
            </a:r>
            <a:endParaRPr lang="en-US" baseline="-25000" dirty="0" smtClean="0">
              <a:sym typeface="Math B" panose="05000000000000000000" pitchFamily="2" charset="2"/>
            </a:endParaRPr>
          </a:p>
          <a:p>
            <a:endParaRPr lang="en-US" dirty="0" smtClean="0">
              <a:sym typeface="Math B" panose="05000000000000000000" pitchFamily="2" charset="2"/>
            </a:endParaRPr>
          </a:p>
          <a:p>
            <a:r>
              <a:rPr lang="en-US" dirty="0" smtClean="0">
                <a:sym typeface="Math B" panose="05000000000000000000" pitchFamily="2" charset="2"/>
              </a:rPr>
              <a:t>d = { {</a:t>
            </a:r>
            <a:r>
              <a:rPr lang="en-US" dirty="0" err="1" smtClean="0">
                <a:sym typeface="Math B" panose="05000000000000000000" pitchFamily="2" charset="2"/>
              </a:rPr>
              <a:t>x,x</a:t>
            </a:r>
            <a:r>
              <a:rPr lang="en-US" dirty="0" smtClean="0">
                <a:sym typeface="Math B" panose="05000000000000000000" pitchFamily="2" charset="2"/>
              </a:rPr>
              <a:t>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 }</a:t>
            </a:r>
          </a:p>
          <a:p>
            <a:endParaRPr lang="en-US" b="1" dirty="0" smtClean="0">
              <a:sym typeface="Math B" panose="05000000000000000000" pitchFamily="2" charset="2"/>
            </a:endParaRPr>
          </a:p>
          <a:p>
            <a:r>
              <a:rPr lang="en-US" b="1" dirty="0" smtClean="0">
                <a:sym typeface="Math B" panose="05000000000000000000" pitchFamily="2" charset="2"/>
              </a:rPr>
              <a:t>x = null</a:t>
            </a:r>
            <a:r>
              <a:rPr lang="en-US" b="1" baseline="30000" dirty="0" smtClean="0">
                <a:sym typeface="Math B" panose="05000000000000000000" pitchFamily="2" charset="2"/>
              </a:rPr>
              <a:t>#</a:t>
            </a:r>
            <a:r>
              <a:rPr lang="en-US" b="1" dirty="0" smtClean="0">
                <a:sym typeface="Math B" panose="05000000000000000000" pitchFamily="2" charset="2"/>
              </a:rPr>
              <a:t>(d  d) </a:t>
            </a:r>
            <a:r>
              <a:rPr lang="en-US" dirty="0" smtClean="0">
                <a:sym typeface="Math B" panose="05000000000000000000" pitchFamily="2" charset="2"/>
              </a:rPr>
              <a:t/>
            </a:r>
            <a:br>
              <a:rPr lang="en-US" dirty="0" smtClean="0">
                <a:sym typeface="Math B" panose="05000000000000000000" pitchFamily="2" charset="2"/>
              </a:rPr>
            </a:br>
            <a:r>
              <a:rPr lang="en-US" dirty="0" smtClean="0">
                <a:sym typeface="Math B" panose="05000000000000000000" pitchFamily="2" charset="2"/>
              </a:rPr>
              <a:t>    = x = null#(d) = ({ {</a:t>
            </a:r>
            <a:r>
              <a:rPr lang="en-US" dirty="0" err="1" smtClean="0">
                <a:sym typeface="Math B" panose="05000000000000000000" pitchFamily="2" charset="2"/>
              </a:rPr>
              <a:t>x,x</a:t>
            </a:r>
            <a:r>
              <a:rPr lang="en-US" dirty="0" smtClean="0">
                <a:sym typeface="Math B" panose="05000000000000000000" pitchFamily="2" charset="2"/>
              </a:rPr>
              <a:t>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 })  { {x}, {</a:t>
            </a:r>
            <a:r>
              <a:rPr lang="en-US" dirty="0" err="1" smtClean="0">
                <a:sym typeface="Math B" panose="05000000000000000000" pitchFamily="2" charset="2"/>
              </a:rPr>
              <a:t>y,z,w</a:t>
            </a:r>
            <a:r>
              <a:rPr lang="en-US" dirty="0" smtClean="0">
                <a:sym typeface="Math B" panose="05000000000000000000" pitchFamily="2" charset="2"/>
              </a:rPr>
              <a:t>} } </a:t>
            </a:r>
            <a:br>
              <a:rPr lang="en-US" dirty="0" smtClean="0">
                <a:sym typeface="Math B" panose="05000000000000000000" pitchFamily="2" charset="2"/>
              </a:rPr>
            </a:br>
            <a:r>
              <a:rPr lang="en-US" dirty="0" smtClean="0">
                <a:sym typeface="Math B" panose="05000000000000000000" pitchFamily="2" charset="2"/>
              </a:rPr>
              <a:t>    = {{x},{x’},{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’}} </a:t>
            </a:r>
            <a:r>
              <a:rPr lang="en-US" b="1" dirty="0" smtClean="0">
                <a:sym typeface="Math B" panose="05000000000000000000" pitchFamily="2" charset="2"/>
              </a:rPr>
              <a:t>⋤ d</a:t>
            </a:r>
            <a:r>
              <a:rPr lang="en-US" dirty="0" smtClean="0">
                <a:sym typeface="Math B" panose="05000000000000000000" pitchFamily="2" charset="2"/>
              </a:rPr>
              <a:t/>
            </a:r>
            <a:br>
              <a:rPr lang="en-US" dirty="0" smtClean="0">
                <a:sym typeface="Math B" panose="05000000000000000000" pitchFamily="2" charset="2"/>
              </a:rPr>
            </a:br>
            <a:r>
              <a:rPr lang="en-US" dirty="0" smtClean="0">
                <a:sym typeface="Math B" panose="05000000000000000000" pitchFamily="2" charset="2"/>
              </a:rPr>
              <a:t>    </a:t>
            </a:r>
            <a:br>
              <a:rPr lang="en-US" dirty="0" smtClean="0">
                <a:sym typeface="Math B" panose="05000000000000000000" pitchFamily="2" charset="2"/>
              </a:rPr>
            </a:br>
            <a:r>
              <a:rPr lang="en-US" b="1" dirty="0" smtClean="0">
                <a:sym typeface="Math B" panose="05000000000000000000" pitchFamily="2" charset="2"/>
              </a:rPr>
              <a:t>x = null</a:t>
            </a:r>
            <a:r>
              <a:rPr lang="en-US" b="1" baseline="30000" dirty="0" smtClean="0">
                <a:sym typeface="Math B" panose="05000000000000000000" pitchFamily="2" charset="2"/>
              </a:rPr>
              <a:t>#</a:t>
            </a:r>
            <a:r>
              <a:rPr lang="en-US" b="1" dirty="0" smtClean="0">
                <a:sym typeface="Math B" panose="05000000000000000000" pitchFamily="2" charset="2"/>
              </a:rPr>
              <a:t>(d)  d </a:t>
            </a:r>
            <a:r>
              <a:rPr lang="en-US" dirty="0" smtClean="0">
                <a:sym typeface="Math B" panose="05000000000000000000" pitchFamily="2" charset="2"/>
              </a:rPr>
              <a:t>= ({ {</a:t>
            </a:r>
            <a:r>
              <a:rPr lang="en-US" dirty="0" err="1" smtClean="0">
                <a:sym typeface="Math B" panose="05000000000000000000" pitchFamily="2" charset="2"/>
              </a:rPr>
              <a:t>x,x</a:t>
            </a:r>
            <a:r>
              <a:rPr lang="en-US" dirty="0" smtClean="0">
                <a:sym typeface="Math B" panose="05000000000000000000" pitchFamily="2" charset="2"/>
              </a:rPr>
              <a:t>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 })  { {x}, {</a:t>
            </a:r>
            <a:r>
              <a:rPr lang="en-US" dirty="0" err="1" smtClean="0">
                <a:sym typeface="Math B" panose="05000000000000000000" pitchFamily="2" charset="2"/>
              </a:rPr>
              <a:t>y,z,w</a:t>
            </a:r>
            <a:r>
              <a:rPr lang="en-US" dirty="0" smtClean="0">
                <a:sym typeface="Math B" panose="05000000000000000000" pitchFamily="2" charset="2"/>
              </a:rPr>
              <a:t>} })  d </a:t>
            </a:r>
            <a:br>
              <a:rPr lang="en-US" dirty="0" smtClean="0">
                <a:sym typeface="Math B" panose="05000000000000000000" pitchFamily="2" charset="2"/>
              </a:rPr>
            </a:br>
            <a:r>
              <a:rPr lang="en-US" dirty="0" smtClean="0">
                <a:sym typeface="Math B" panose="05000000000000000000" pitchFamily="2" charset="2"/>
              </a:rPr>
              <a:t>   = {{x},{x’},{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’}}   { {</a:t>
            </a:r>
            <a:r>
              <a:rPr lang="en-US" dirty="0" err="1" smtClean="0">
                <a:sym typeface="Math B" panose="05000000000000000000" pitchFamily="2" charset="2"/>
              </a:rPr>
              <a:t>x,x</a:t>
            </a:r>
            <a:r>
              <a:rPr lang="en-US" dirty="0" smtClean="0">
                <a:sym typeface="Math B" panose="05000000000000000000" pitchFamily="2" charset="2"/>
              </a:rPr>
              <a:t>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 }</a:t>
            </a:r>
          </a:p>
          <a:p>
            <a:pPr marL="0" indent="0">
              <a:buNone/>
            </a:pPr>
            <a:r>
              <a:rPr lang="en-US" dirty="0" smtClean="0">
                <a:sym typeface="Math B" panose="05000000000000000000" pitchFamily="2" charset="2"/>
              </a:rPr>
              <a:t>       = { {</a:t>
            </a:r>
            <a:r>
              <a:rPr lang="en-US" dirty="0" err="1" smtClean="0">
                <a:sym typeface="Math B" panose="05000000000000000000" pitchFamily="2" charset="2"/>
              </a:rPr>
              <a:t>x,x</a:t>
            </a:r>
            <a:r>
              <a:rPr lang="en-US" dirty="0" smtClean="0">
                <a:sym typeface="Math B" panose="05000000000000000000" pitchFamily="2" charset="2"/>
              </a:rPr>
              <a:t>’},{</a:t>
            </a:r>
            <a:r>
              <a:rPr lang="en-US" dirty="0" err="1" smtClean="0">
                <a:sym typeface="Math B" panose="05000000000000000000" pitchFamily="2" charset="2"/>
              </a:rPr>
              <a:t>y,y</a:t>
            </a:r>
            <a:r>
              <a:rPr lang="en-US" dirty="0" smtClean="0">
                <a:sym typeface="Math B" panose="05000000000000000000" pitchFamily="2" charset="2"/>
              </a:rPr>
              <a:t>’} } </a:t>
            </a:r>
            <a:r>
              <a:rPr lang="en-US" b="1" dirty="0" smtClean="0">
                <a:sym typeface="Math B" panose="05000000000000000000" pitchFamily="2" charset="2"/>
              </a:rPr>
              <a:t>= d</a:t>
            </a:r>
            <a:endParaRPr lang="en-US" b="1" dirty="0">
              <a:sym typeface="Math B" panose="05000000000000000000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228601" y="2756669"/>
            <a:ext cx="9914021" cy="1326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ular Callout 74"/>
          <p:cNvSpPr/>
          <p:nvPr/>
        </p:nvSpPr>
        <p:spPr>
          <a:xfrm>
            <a:off x="4800600" y="1870049"/>
            <a:ext cx="4343400" cy="997132"/>
          </a:xfrm>
          <a:prstGeom prst="wedgeRectCallout">
            <a:avLst>
              <a:gd name="adj1" fmla="val -44986"/>
              <a:gd name="adj2" fmla="val 7386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400" b="1" dirty="0" smtClean="0">
                <a:solidFill>
                  <a:schemeClr val="accent2"/>
                </a:solidFill>
                <a:sym typeface="Math B" panose="05000000000000000000" pitchFamily="2" charset="2"/>
              </a:rPr>
              <a:t>Goal: composition by adaptation</a:t>
            </a:r>
          </a:p>
          <a:p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 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 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p()</a:t>
            </a:r>
            <a:r>
              <a:rPr lang="en-US" sz="2400" baseline="30000" dirty="0" smtClean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(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d  d’ 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) 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= p()</a:t>
            </a:r>
            <a:r>
              <a:rPr lang="en-US" sz="2400" baseline="30000" dirty="0">
                <a:solidFill>
                  <a:schemeClr val="accent6"/>
                </a:solidFill>
                <a:sym typeface="Math B" panose="05000000000000000000" pitchFamily="2" charset="2"/>
              </a:rPr>
              <a:t>#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(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d)  </a:t>
            </a:r>
            <a:r>
              <a:rPr lang="en-US" sz="2400" dirty="0">
                <a:solidFill>
                  <a:schemeClr val="accent6"/>
                </a:solidFill>
                <a:sym typeface="Math B" panose="05000000000000000000" pitchFamily="2" charset="2"/>
              </a:rPr>
              <a:t>d</a:t>
            </a:r>
            <a:r>
              <a:rPr lang="en-US" sz="2400" dirty="0" smtClean="0">
                <a:solidFill>
                  <a:schemeClr val="accent6"/>
                </a:solidFill>
                <a:sym typeface="Math B" panose="05000000000000000000" pitchFamily="2" charset="2"/>
              </a:rPr>
              <a:t>’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28602" y="4071715"/>
            <a:ext cx="9914021" cy="2786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051592" y="1306209"/>
            <a:ext cx="5935579" cy="1610727"/>
            <a:chOff x="4239046" y="500846"/>
            <a:chExt cx="5935579" cy="1610727"/>
          </a:xfrm>
        </p:grpSpPr>
        <p:sp>
          <p:nvSpPr>
            <p:cNvPr id="7" name="Multiply 6"/>
            <p:cNvSpPr/>
            <p:nvPr/>
          </p:nvSpPr>
          <p:spPr>
            <a:xfrm>
              <a:off x="4239046" y="1059601"/>
              <a:ext cx="5935579" cy="1051972"/>
            </a:xfrm>
            <a:prstGeom prst="mathMultiply">
              <a:avLst>
                <a:gd name="adj1" fmla="val 2047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82245" y="500846"/>
              <a:ext cx="4491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 smtClean="0">
                  <a:solidFill>
                    <a:srgbClr val="FF0000"/>
                  </a:solidFill>
                </a:rPr>
                <a:t>?</a:t>
              </a:r>
              <a:endParaRPr lang="en-US" sz="60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Modularity in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7"/>
            <a:ext cx="8558463" cy="5848561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Math C" panose="05000000000000000000" pitchFamily="2" charset="2"/>
              </a:rPr>
              <a:t>For adaptation: (d</a:t>
            </a:r>
            <a:r>
              <a:rPr lang="en-US" baseline="-25000" dirty="0" smtClean="0">
                <a:sym typeface="Math C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 d’)  </a:t>
            </a:r>
            <a:r>
              <a:rPr lang="en-US" dirty="0" err="1">
                <a:sym typeface="Math B" panose="05000000000000000000" pitchFamily="2" charset="2"/>
              </a:rPr>
              <a:t>d</a:t>
            </a:r>
            <a:r>
              <a:rPr lang="en-US" baseline="-25000" dirty="0" err="1">
                <a:sym typeface="Math B" panose="05000000000000000000" pitchFamily="2" charset="2"/>
              </a:rPr>
              <a:t>p</a:t>
            </a:r>
            <a:r>
              <a:rPr lang="en-US" dirty="0">
                <a:sym typeface="Math B" panose="05000000000000000000" pitchFamily="2" charset="2"/>
              </a:rPr>
              <a:t> = </a:t>
            </a:r>
            <a:r>
              <a:rPr lang="en-US" sz="3600" dirty="0">
                <a:sym typeface="Math B" panose="05000000000000000000" pitchFamily="2" charset="2"/>
              </a:rPr>
              <a:t>(d  </a:t>
            </a:r>
            <a:r>
              <a:rPr lang="en-US" sz="3600" dirty="0" err="1">
                <a:sym typeface="Math B" panose="05000000000000000000" pitchFamily="2" charset="2"/>
              </a:rPr>
              <a:t>d</a:t>
            </a:r>
            <a:r>
              <a:rPr lang="en-US" sz="3600" baseline="-25000" dirty="0" err="1">
                <a:sym typeface="Math B" panose="05000000000000000000" pitchFamily="2" charset="2"/>
              </a:rPr>
              <a:t>p</a:t>
            </a:r>
            <a:r>
              <a:rPr lang="en-US" sz="3600" dirty="0">
                <a:sym typeface="Math B" panose="05000000000000000000" pitchFamily="2" charset="2"/>
              </a:rPr>
              <a:t>) </a:t>
            </a:r>
            <a:r>
              <a:rPr lang="en-US" sz="3600" dirty="0">
                <a:sym typeface="Math C" panose="05000000000000000000" pitchFamily="2" charset="2"/>
              </a:rPr>
              <a:t> d’</a:t>
            </a:r>
            <a:r>
              <a:rPr lang="en-US" dirty="0">
                <a:sym typeface="Math B" panose="05000000000000000000" pitchFamily="2" charset="2"/>
              </a:rPr>
              <a:t> </a:t>
            </a:r>
            <a:endParaRPr lang="en-US" dirty="0"/>
          </a:p>
          <a:p>
            <a:endParaRPr lang="en-US" dirty="0" smtClean="0">
              <a:sym typeface="Math B" panose="05000000000000000000" pitchFamily="2" charset="2"/>
            </a:endParaRPr>
          </a:p>
          <a:p>
            <a:r>
              <a:rPr lang="en-US" dirty="0" smtClean="0"/>
              <a:t>An element </a:t>
            </a:r>
            <a:r>
              <a:rPr lang="en-US" b="1" i="1" dirty="0" err="1" smtClean="0"/>
              <a:t>d</a:t>
            </a:r>
            <a:r>
              <a:rPr lang="en-US" b="1" i="1" baseline="-25000" dirty="0" err="1" smtClean="0"/>
              <a:t>p</a:t>
            </a:r>
            <a:r>
              <a:rPr lang="en-US" dirty="0" smtClean="0"/>
              <a:t> in a lattice </a:t>
            </a:r>
            <a:r>
              <a:rPr lang="en-US" b="1" i="1" dirty="0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/>
                </a:solidFill>
              </a:rPr>
              <a:t>right modula</a:t>
            </a:r>
            <a:r>
              <a:rPr lang="en-US" dirty="0" smtClean="0"/>
              <a:t>r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 lvl="1"/>
            <a:r>
              <a:rPr lang="en-US" dirty="0" smtClean="0"/>
              <a:t>D is </a:t>
            </a:r>
            <a:r>
              <a:rPr lang="en-US" b="1" dirty="0" smtClean="0"/>
              <a:t>modular</a:t>
            </a:r>
            <a:r>
              <a:rPr lang="en-US" dirty="0" smtClean="0"/>
              <a:t> if all its elements are right modular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5"/>
                </a:solidFill>
              </a:rPr>
              <a:t>partition domain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/>
                </a:solidFill>
              </a:rPr>
              <a:t>NOT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modular lattice</a:t>
            </a:r>
          </a:p>
          <a:p>
            <a:r>
              <a:rPr lang="en-US" dirty="0" smtClean="0"/>
              <a:t>But it is modular enough …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sym typeface="Math B" panose="05000000000000000000" pitchFamily="2" charset="2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65530" y="3042912"/>
            <a:ext cx="33273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Cambria Math" panose="02040503050406030204" pitchFamily="18" charset="0"/>
                <a:ea typeface="Cambria Math" panose="02040503050406030204" pitchFamily="18" charset="0"/>
                <a:sym typeface="Math B" panose="05000000000000000000" pitchFamily="2" charset="2"/>
              </a:rPr>
              <a:t>∀</a:t>
            </a:r>
            <a:r>
              <a:rPr lang="en-US" sz="3000" dirty="0" err="1" smtClean="0">
                <a:sym typeface="Math B" panose="05000000000000000000" pitchFamily="2" charset="2"/>
              </a:rPr>
              <a:t>d,d’</a:t>
            </a:r>
            <a:r>
              <a:rPr lang="en-US" sz="3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Math B" panose="05000000000000000000" pitchFamily="2" charset="2"/>
              </a:rPr>
              <a:t>∈</a:t>
            </a:r>
            <a:r>
              <a:rPr lang="en-US" sz="3000" dirty="0" err="1">
                <a:ea typeface="Cambria Math" panose="02040503050406030204" pitchFamily="18" charset="0"/>
                <a:sym typeface="Math B" panose="05000000000000000000" pitchFamily="2" charset="2"/>
              </a:rPr>
              <a:t>D</a:t>
            </a:r>
            <a:r>
              <a:rPr lang="en-US" sz="3000" dirty="0" smtClean="0">
                <a:ea typeface="Cambria Math" panose="02040503050406030204" pitchFamily="18" charset="0"/>
                <a:sym typeface="Math B" panose="05000000000000000000" pitchFamily="2" charset="2"/>
              </a:rPr>
              <a:t>.   </a:t>
            </a:r>
            <a:r>
              <a:rPr lang="en-US" sz="3000" i="1" dirty="0">
                <a:ea typeface="Cambria Math" panose="02040503050406030204" pitchFamily="18" charset="0"/>
                <a:sym typeface="Math B" panose="05000000000000000000" pitchFamily="2" charset="2"/>
              </a:rPr>
              <a:t>i</a:t>
            </a:r>
            <a:r>
              <a:rPr lang="en-US" sz="3000" i="1" dirty="0" smtClean="0">
                <a:ea typeface="Cambria Math" panose="02040503050406030204" pitchFamily="18" charset="0"/>
                <a:sym typeface="Math B" panose="05000000000000000000" pitchFamily="2" charset="2"/>
              </a:rPr>
              <a:t>f</a:t>
            </a:r>
            <a:r>
              <a:rPr lang="en-US" sz="3000" dirty="0" smtClean="0">
                <a:ea typeface="Cambria Math" panose="02040503050406030204" pitchFamily="18" charset="0"/>
                <a:sym typeface="Math B" panose="05000000000000000000" pitchFamily="2" charset="2"/>
              </a:rPr>
              <a:t>  </a:t>
            </a:r>
            <a:r>
              <a:rPr lang="en-US" sz="3000" dirty="0" smtClean="0">
                <a:sym typeface="Math B" panose="05000000000000000000" pitchFamily="2" charset="2"/>
              </a:rPr>
              <a:t>d’</a:t>
            </a:r>
            <a:r>
              <a:rPr lang="en-US" sz="3000" baseline="-25000" dirty="0" smtClean="0">
                <a:sym typeface="Math B" panose="05000000000000000000" pitchFamily="2" charset="2"/>
              </a:rPr>
              <a:t> </a:t>
            </a:r>
            <a:r>
              <a:rPr lang="en-US" sz="3000" dirty="0" smtClean="0">
                <a:sym typeface="Math B" panose="05000000000000000000" pitchFamily="2" charset="2"/>
              </a:rPr>
              <a:t> </a:t>
            </a:r>
            <a:r>
              <a:rPr lang="en-US" sz="3000" dirty="0" err="1" smtClean="0">
                <a:sym typeface="Math B" panose="05000000000000000000" pitchFamily="2" charset="2"/>
              </a:rPr>
              <a:t>d</a:t>
            </a:r>
            <a:r>
              <a:rPr lang="en-US" sz="30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000" baseline="-25000" dirty="0" smtClean="0">
                <a:sym typeface="Math B" panose="05000000000000000000" pitchFamily="2" charset="2"/>
              </a:rPr>
              <a:t> </a:t>
            </a:r>
            <a:endParaRPr lang="en-US" sz="3000" dirty="0"/>
          </a:p>
        </p:txBody>
      </p:sp>
      <p:sp>
        <p:nvSpPr>
          <p:cNvPr id="245" name="Rectangle 244"/>
          <p:cNvSpPr/>
          <p:nvPr/>
        </p:nvSpPr>
        <p:spPr>
          <a:xfrm>
            <a:off x="2429190" y="3596910"/>
            <a:ext cx="6130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ym typeface="Math C" panose="05000000000000000000" pitchFamily="2" charset="2"/>
              </a:rPr>
              <a:t>t</a:t>
            </a:r>
            <a:r>
              <a:rPr lang="en-US" sz="3000" i="1" smtClean="0">
                <a:sym typeface="Math C" panose="05000000000000000000" pitchFamily="2" charset="2"/>
              </a:rPr>
              <a:t>hen  </a:t>
            </a:r>
            <a:r>
              <a:rPr lang="en-US" sz="3000" dirty="0" smtClean="0">
                <a:sym typeface="Math C" panose="05000000000000000000" pitchFamily="2" charset="2"/>
              </a:rPr>
              <a:t>(d</a:t>
            </a:r>
            <a:r>
              <a:rPr lang="en-US" sz="3000" baseline="-25000" dirty="0">
                <a:sym typeface="Math C" panose="05000000000000000000" pitchFamily="2" charset="2"/>
              </a:rPr>
              <a:t> </a:t>
            </a:r>
            <a:r>
              <a:rPr lang="en-US" sz="3000" dirty="0" smtClean="0">
                <a:sym typeface="Math B" panose="05000000000000000000" pitchFamily="2" charset="2"/>
              </a:rPr>
              <a:t> d’) </a:t>
            </a:r>
            <a:r>
              <a:rPr lang="en-US" sz="3000" dirty="0">
                <a:sym typeface="Math B" panose="05000000000000000000" pitchFamily="2" charset="2"/>
              </a:rPr>
              <a:t> </a:t>
            </a:r>
            <a:r>
              <a:rPr lang="en-US" sz="3000" dirty="0" err="1" smtClean="0">
                <a:sym typeface="Math B" panose="05000000000000000000" pitchFamily="2" charset="2"/>
              </a:rPr>
              <a:t>d</a:t>
            </a:r>
            <a:r>
              <a:rPr lang="en-US" sz="30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000" dirty="0" smtClean="0">
                <a:sym typeface="Math B" panose="05000000000000000000" pitchFamily="2" charset="2"/>
              </a:rPr>
              <a:t> = </a:t>
            </a:r>
            <a:r>
              <a:rPr lang="en-US" sz="3200" dirty="0">
                <a:sym typeface="Math B" panose="05000000000000000000" pitchFamily="2" charset="2"/>
              </a:rPr>
              <a:t>(</a:t>
            </a:r>
            <a:r>
              <a:rPr lang="en-US" sz="3200" dirty="0" smtClean="0">
                <a:sym typeface="Math B" panose="05000000000000000000" pitchFamily="2" charset="2"/>
              </a:rPr>
              <a:t>d </a:t>
            </a:r>
            <a:r>
              <a:rPr lang="en-US" sz="3200" dirty="0">
                <a:sym typeface="Math B" panose="05000000000000000000" pitchFamily="2" charset="2"/>
              </a:rPr>
              <a:t> </a:t>
            </a:r>
            <a:r>
              <a:rPr lang="en-US" sz="3200" dirty="0" err="1" smtClean="0">
                <a:sym typeface="Math B" panose="05000000000000000000" pitchFamily="2" charset="2"/>
              </a:rPr>
              <a:t>d</a:t>
            </a:r>
            <a:r>
              <a:rPr lang="en-US" sz="32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200" dirty="0" smtClean="0">
                <a:sym typeface="Math B" panose="05000000000000000000" pitchFamily="2" charset="2"/>
              </a:rPr>
              <a:t>) </a:t>
            </a:r>
            <a:r>
              <a:rPr lang="en-US" sz="3200" dirty="0">
                <a:sym typeface="Math B" panose="05000000000000000000" pitchFamily="2" charset="2"/>
              </a:rPr>
              <a:t></a:t>
            </a:r>
            <a:r>
              <a:rPr lang="en-US" sz="3200" dirty="0">
                <a:sym typeface="Math C" panose="05000000000000000000" pitchFamily="2" charset="2"/>
              </a:rPr>
              <a:t> </a:t>
            </a:r>
            <a:r>
              <a:rPr lang="en-US" sz="3200" dirty="0" smtClean="0">
                <a:sym typeface="Math C" panose="05000000000000000000" pitchFamily="2" charset="2"/>
              </a:rPr>
              <a:t>d’</a:t>
            </a:r>
            <a:r>
              <a:rPr lang="en-US" sz="3000" dirty="0" smtClean="0">
                <a:sym typeface="Math B" panose="05000000000000000000" pitchFamily="2" charset="2"/>
              </a:rPr>
              <a:t> </a:t>
            </a:r>
            <a:endParaRPr lang="en-US" sz="3000" dirty="0"/>
          </a:p>
        </p:txBody>
      </p:sp>
      <p:sp>
        <p:nvSpPr>
          <p:cNvPr id="6" name="Rectangle 5"/>
          <p:cNvSpPr/>
          <p:nvPr/>
        </p:nvSpPr>
        <p:spPr>
          <a:xfrm>
            <a:off x="-669471" y="2057400"/>
            <a:ext cx="9976757" cy="49965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Modularity in Lattices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7"/>
            <a:ext cx="8558463" cy="5848561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Math C" panose="05000000000000000000" pitchFamily="2" charset="2"/>
              </a:rPr>
              <a:t>For adaptation: (d</a:t>
            </a:r>
            <a:r>
              <a:rPr lang="en-US" baseline="-25000" dirty="0" smtClean="0">
                <a:sym typeface="Math C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 d’)  </a:t>
            </a:r>
            <a:r>
              <a:rPr lang="en-US" dirty="0" err="1">
                <a:sym typeface="Math B" panose="05000000000000000000" pitchFamily="2" charset="2"/>
              </a:rPr>
              <a:t>d</a:t>
            </a:r>
            <a:r>
              <a:rPr lang="en-US" baseline="-25000" dirty="0" err="1">
                <a:sym typeface="Math B" panose="05000000000000000000" pitchFamily="2" charset="2"/>
              </a:rPr>
              <a:t>p</a:t>
            </a:r>
            <a:r>
              <a:rPr lang="en-US" dirty="0">
                <a:sym typeface="Math B" panose="05000000000000000000" pitchFamily="2" charset="2"/>
              </a:rPr>
              <a:t> = </a:t>
            </a:r>
            <a:r>
              <a:rPr lang="en-US" sz="3600" dirty="0">
                <a:sym typeface="Math B" panose="05000000000000000000" pitchFamily="2" charset="2"/>
              </a:rPr>
              <a:t>(d  </a:t>
            </a:r>
            <a:r>
              <a:rPr lang="en-US" sz="3600" dirty="0" err="1">
                <a:sym typeface="Math B" panose="05000000000000000000" pitchFamily="2" charset="2"/>
              </a:rPr>
              <a:t>d</a:t>
            </a:r>
            <a:r>
              <a:rPr lang="en-US" sz="3600" baseline="-25000" dirty="0" err="1">
                <a:sym typeface="Math B" panose="05000000000000000000" pitchFamily="2" charset="2"/>
              </a:rPr>
              <a:t>p</a:t>
            </a:r>
            <a:r>
              <a:rPr lang="en-US" sz="3600" dirty="0">
                <a:sym typeface="Math B" panose="05000000000000000000" pitchFamily="2" charset="2"/>
              </a:rPr>
              <a:t>) </a:t>
            </a:r>
            <a:r>
              <a:rPr lang="en-US" sz="3600" dirty="0">
                <a:sym typeface="Math C" panose="05000000000000000000" pitchFamily="2" charset="2"/>
              </a:rPr>
              <a:t> d’</a:t>
            </a:r>
            <a:r>
              <a:rPr lang="en-US" dirty="0">
                <a:sym typeface="Math B" panose="05000000000000000000" pitchFamily="2" charset="2"/>
              </a:rPr>
              <a:t> </a:t>
            </a:r>
            <a:endParaRPr lang="en-US" dirty="0"/>
          </a:p>
          <a:p>
            <a:endParaRPr lang="en-US" dirty="0" smtClean="0">
              <a:sym typeface="Math B" panose="05000000000000000000" pitchFamily="2" charset="2"/>
            </a:endParaRPr>
          </a:p>
          <a:p>
            <a:r>
              <a:rPr lang="en-US" dirty="0" smtClean="0"/>
              <a:t>An element </a:t>
            </a:r>
            <a:r>
              <a:rPr lang="en-US" b="1" i="1" dirty="0" err="1" smtClean="0"/>
              <a:t>d</a:t>
            </a:r>
            <a:r>
              <a:rPr lang="en-US" b="1" i="1" baseline="-25000" dirty="0" err="1" smtClean="0"/>
              <a:t>p</a:t>
            </a:r>
            <a:r>
              <a:rPr lang="en-US" dirty="0" smtClean="0"/>
              <a:t> in a lattice </a:t>
            </a:r>
            <a:r>
              <a:rPr lang="en-US" b="1" i="1" dirty="0" smtClean="0"/>
              <a:t>D</a:t>
            </a:r>
            <a:r>
              <a:rPr lang="en-US" i="1" dirty="0" smtClean="0"/>
              <a:t>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/>
                </a:solidFill>
              </a:rPr>
              <a:t>right modula</a:t>
            </a:r>
            <a:r>
              <a:rPr lang="en-US" dirty="0" smtClean="0"/>
              <a:t>r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dirty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dirty="0" smtClean="0">
              <a:sym typeface="Math B" panose="05000000000000000000" pitchFamily="2" charset="2"/>
            </a:endParaRPr>
          </a:p>
          <a:p>
            <a:pPr lvl="1"/>
            <a:r>
              <a:rPr lang="en-US" dirty="0" smtClean="0"/>
              <a:t>D is </a:t>
            </a:r>
            <a:r>
              <a:rPr lang="en-US" b="1" dirty="0" smtClean="0"/>
              <a:t>modular</a:t>
            </a:r>
            <a:r>
              <a:rPr lang="en-US" dirty="0" smtClean="0"/>
              <a:t> if all its elements are right modular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5"/>
                </a:solidFill>
              </a:rPr>
              <a:t>partition domain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chemeClr val="accent5"/>
                </a:solidFill>
              </a:rPr>
              <a:t>NOT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modular lattice</a:t>
            </a:r>
          </a:p>
          <a:p>
            <a:r>
              <a:rPr lang="en-US" dirty="0" smtClean="0"/>
              <a:t>But it is modular enough …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>
              <a:sym typeface="Math B" panose="05000000000000000000" pitchFamily="2" charset="2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765530" y="3042912"/>
            <a:ext cx="332732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>
                <a:latin typeface="Cambria Math" panose="02040503050406030204" pitchFamily="18" charset="0"/>
                <a:ea typeface="Cambria Math" panose="02040503050406030204" pitchFamily="18" charset="0"/>
                <a:sym typeface="Math B" panose="05000000000000000000" pitchFamily="2" charset="2"/>
              </a:rPr>
              <a:t>∀</a:t>
            </a:r>
            <a:r>
              <a:rPr lang="en-US" sz="3000" dirty="0" err="1" smtClean="0">
                <a:sym typeface="Math B" panose="05000000000000000000" pitchFamily="2" charset="2"/>
              </a:rPr>
              <a:t>d,d’</a:t>
            </a:r>
            <a:r>
              <a:rPr lang="en-US" sz="3000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Math B" panose="05000000000000000000" pitchFamily="2" charset="2"/>
              </a:rPr>
              <a:t>∈</a:t>
            </a:r>
            <a:r>
              <a:rPr lang="en-US" sz="3000" dirty="0" err="1">
                <a:ea typeface="Cambria Math" panose="02040503050406030204" pitchFamily="18" charset="0"/>
                <a:sym typeface="Math B" panose="05000000000000000000" pitchFamily="2" charset="2"/>
              </a:rPr>
              <a:t>D</a:t>
            </a:r>
            <a:r>
              <a:rPr lang="en-US" sz="3000" dirty="0" smtClean="0">
                <a:ea typeface="Cambria Math" panose="02040503050406030204" pitchFamily="18" charset="0"/>
                <a:sym typeface="Math B" panose="05000000000000000000" pitchFamily="2" charset="2"/>
              </a:rPr>
              <a:t>.   </a:t>
            </a:r>
            <a:r>
              <a:rPr lang="en-US" sz="3000" i="1" dirty="0">
                <a:ea typeface="Cambria Math" panose="02040503050406030204" pitchFamily="18" charset="0"/>
                <a:sym typeface="Math B" panose="05000000000000000000" pitchFamily="2" charset="2"/>
              </a:rPr>
              <a:t>i</a:t>
            </a:r>
            <a:r>
              <a:rPr lang="en-US" sz="3000" i="1" dirty="0" smtClean="0">
                <a:ea typeface="Cambria Math" panose="02040503050406030204" pitchFamily="18" charset="0"/>
                <a:sym typeface="Math B" panose="05000000000000000000" pitchFamily="2" charset="2"/>
              </a:rPr>
              <a:t>f</a:t>
            </a:r>
            <a:r>
              <a:rPr lang="en-US" sz="3000" dirty="0" smtClean="0">
                <a:ea typeface="Cambria Math" panose="02040503050406030204" pitchFamily="18" charset="0"/>
                <a:sym typeface="Math B" panose="05000000000000000000" pitchFamily="2" charset="2"/>
              </a:rPr>
              <a:t>  </a:t>
            </a:r>
            <a:r>
              <a:rPr lang="en-US" sz="3000" dirty="0" smtClean="0">
                <a:sym typeface="Math B" panose="05000000000000000000" pitchFamily="2" charset="2"/>
              </a:rPr>
              <a:t>d’</a:t>
            </a:r>
            <a:r>
              <a:rPr lang="en-US" sz="3000" baseline="-25000" dirty="0" smtClean="0">
                <a:sym typeface="Math B" panose="05000000000000000000" pitchFamily="2" charset="2"/>
              </a:rPr>
              <a:t> </a:t>
            </a:r>
            <a:r>
              <a:rPr lang="en-US" sz="3000" dirty="0" smtClean="0">
                <a:sym typeface="Math B" panose="05000000000000000000" pitchFamily="2" charset="2"/>
              </a:rPr>
              <a:t> </a:t>
            </a:r>
            <a:r>
              <a:rPr lang="en-US" sz="3000" dirty="0" err="1" smtClean="0">
                <a:sym typeface="Math B" panose="05000000000000000000" pitchFamily="2" charset="2"/>
              </a:rPr>
              <a:t>d</a:t>
            </a:r>
            <a:r>
              <a:rPr lang="en-US" sz="30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000" baseline="-25000" dirty="0" smtClean="0">
                <a:sym typeface="Math B" panose="05000000000000000000" pitchFamily="2" charset="2"/>
              </a:rPr>
              <a:t> </a:t>
            </a:r>
            <a:endParaRPr lang="en-US" sz="3000" dirty="0"/>
          </a:p>
        </p:txBody>
      </p:sp>
      <p:sp>
        <p:nvSpPr>
          <p:cNvPr id="245" name="Rectangle 244"/>
          <p:cNvSpPr/>
          <p:nvPr/>
        </p:nvSpPr>
        <p:spPr>
          <a:xfrm>
            <a:off x="2429190" y="3596910"/>
            <a:ext cx="61309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>
                <a:sym typeface="Math C" panose="05000000000000000000" pitchFamily="2" charset="2"/>
              </a:rPr>
              <a:t>t</a:t>
            </a:r>
            <a:r>
              <a:rPr lang="en-US" sz="3000" i="1" smtClean="0">
                <a:sym typeface="Math C" panose="05000000000000000000" pitchFamily="2" charset="2"/>
              </a:rPr>
              <a:t>hen  </a:t>
            </a:r>
            <a:r>
              <a:rPr lang="en-US" sz="3000" dirty="0" smtClean="0">
                <a:sym typeface="Math C" panose="05000000000000000000" pitchFamily="2" charset="2"/>
              </a:rPr>
              <a:t>(d</a:t>
            </a:r>
            <a:r>
              <a:rPr lang="en-US" sz="3000" baseline="-25000" dirty="0">
                <a:sym typeface="Math C" panose="05000000000000000000" pitchFamily="2" charset="2"/>
              </a:rPr>
              <a:t> </a:t>
            </a:r>
            <a:r>
              <a:rPr lang="en-US" sz="3000" dirty="0" smtClean="0">
                <a:sym typeface="Math B" panose="05000000000000000000" pitchFamily="2" charset="2"/>
              </a:rPr>
              <a:t> d’) </a:t>
            </a:r>
            <a:r>
              <a:rPr lang="en-US" sz="3000" dirty="0">
                <a:sym typeface="Math B" panose="05000000000000000000" pitchFamily="2" charset="2"/>
              </a:rPr>
              <a:t> </a:t>
            </a:r>
            <a:r>
              <a:rPr lang="en-US" sz="3000" dirty="0" err="1" smtClean="0">
                <a:sym typeface="Math B" panose="05000000000000000000" pitchFamily="2" charset="2"/>
              </a:rPr>
              <a:t>d</a:t>
            </a:r>
            <a:r>
              <a:rPr lang="en-US" sz="30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000" dirty="0" smtClean="0">
                <a:sym typeface="Math B" panose="05000000000000000000" pitchFamily="2" charset="2"/>
              </a:rPr>
              <a:t> = </a:t>
            </a:r>
            <a:r>
              <a:rPr lang="en-US" sz="3200" dirty="0">
                <a:sym typeface="Math B" panose="05000000000000000000" pitchFamily="2" charset="2"/>
              </a:rPr>
              <a:t>(</a:t>
            </a:r>
            <a:r>
              <a:rPr lang="en-US" sz="3200" dirty="0" smtClean="0">
                <a:sym typeface="Math B" panose="05000000000000000000" pitchFamily="2" charset="2"/>
              </a:rPr>
              <a:t>d </a:t>
            </a:r>
            <a:r>
              <a:rPr lang="en-US" sz="3200" dirty="0">
                <a:sym typeface="Math B" panose="05000000000000000000" pitchFamily="2" charset="2"/>
              </a:rPr>
              <a:t> </a:t>
            </a:r>
            <a:r>
              <a:rPr lang="en-US" sz="3200" dirty="0" err="1" smtClean="0">
                <a:sym typeface="Math B" panose="05000000000000000000" pitchFamily="2" charset="2"/>
              </a:rPr>
              <a:t>d</a:t>
            </a:r>
            <a:r>
              <a:rPr lang="en-US" sz="32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200" dirty="0" smtClean="0">
                <a:sym typeface="Math B" panose="05000000000000000000" pitchFamily="2" charset="2"/>
              </a:rPr>
              <a:t>) </a:t>
            </a:r>
            <a:r>
              <a:rPr lang="en-US" sz="3200" dirty="0">
                <a:sym typeface="Math B" panose="05000000000000000000" pitchFamily="2" charset="2"/>
              </a:rPr>
              <a:t></a:t>
            </a:r>
            <a:r>
              <a:rPr lang="en-US" sz="3200" dirty="0">
                <a:sym typeface="Math C" panose="05000000000000000000" pitchFamily="2" charset="2"/>
              </a:rPr>
              <a:t> </a:t>
            </a:r>
            <a:r>
              <a:rPr lang="en-US" sz="3200" dirty="0" smtClean="0">
                <a:sym typeface="Math C" panose="05000000000000000000" pitchFamily="2" charset="2"/>
              </a:rPr>
              <a:t>d’</a:t>
            </a:r>
            <a:r>
              <a:rPr lang="en-US" sz="3000" dirty="0" smtClean="0">
                <a:sym typeface="Math B" panose="05000000000000000000" pitchFamily="2" charset="2"/>
              </a:rPr>
              <a:t>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00897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Conditionally adaptable transformers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7"/>
            <a:ext cx="8229600" cy="5848561"/>
          </a:xfrm>
        </p:spPr>
        <p:txBody>
          <a:bodyPr>
            <a:normAutofit/>
          </a:bodyPr>
          <a:lstStyle/>
          <a:p>
            <a:r>
              <a:rPr lang="en-US" dirty="0" smtClean="0"/>
              <a:t>CA Transformers: </a:t>
            </a:r>
            <a:r>
              <a:rPr lang="en-US" b="1" dirty="0">
                <a:solidFill>
                  <a:schemeClr val="accent5"/>
                </a:solidFill>
                <a:sym typeface="Math B" panose="05000000000000000000" pitchFamily="2" charset="2"/>
              </a:rPr>
              <a:t></a:t>
            </a:r>
            <a:r>
              <a:rPr lang="en-US" b="1" dirty="0" err="1">
                <a:solidFill>
                  <a:schemeClr val="accent5"/>
                </a:solidFill>
                <a:sym typeface="Math B" panose="05000000000000000000" pitchFamily="2" charset="2"/>
              </a:rPr>
              <a:t>st</a:t>
            </a:r>
            <a:r>
              <a:rPr lang="en-US" b="1" dirty="0">
                <a:solidFill>
                  <a:schemeClr val="accent5"/>
                </a:solidFill>
                <a:sym typeface="Math B" panose="05000000000000000000" pitchFamily="2" charset="2"/>
              </a:rPr>
              <a:t></a:t>
            </a:r>
            <a:r>
              <a:rPr lang="en-US" b="1" baseline="30000" dirty="0" smtClean="0">
                <a:solidFill>
                  <a:schemeClr val="accent5"/>
                </a:solidFill>
                <a:sym typeface="Math B" panose="05000000000000000000" pitchFamily="2" charset="2"/>
              </a:rPr>
              <a:t>#</a:t>
            </a:r>
            <a:r>
              <a:rPr lang="en-US" b="1" dirty="0" smtClean="0">
                <a:solidFill>
                  <a:schemeClr val="accent5"/>
                </a:solidFill>
                <a:sym typeface="Math B" panose="05000000000000000000" pitchFamily="2" charset="2"/>
              </a:rPr>
              <a:t>(d) = </a:t>
            </a:r>
            <a:r>
              <a:rPr lang="en-US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</a:rPr>
              <a:t>d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sym typeface="Math A" panose="05020602060204020302" pitchFamily="18" charset="2"/>
              </a:rPr>
              <a:t>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 </a:t>
            </a:r>
            <a:r>
              <a:rPr lang="en-US" b="1" dirty="0" err="1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S</a:t>
            </a:r>
            <a:r>
              <a:rPr lang="en-US" b="1" baseline="-25000" dirty="0" err="1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x</a:t>
            </a:r>
            <a:r>
              <a:rPr lang="en-US" b="1" dirty="0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) </a:t>
            </a:r>
            <a:r>
              <a:rPr lang="en-US" b="1" dirty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 </a:t>
            </a:r>
            <a:r>
              <a:rPr lang="en-US" b="1" dirty="0" err="1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U</a:t>
            </a:r>
            <a:r>
              <a:rPr lang="en-US" b="1" baseline="-25000" dirty="0" err="1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x,y</a:t>
            </a:r>
            <a:endParaRPr lang="en-US" b="1" baseline="-25000" dirty="0" smtClean="0">
              <a:solidFill>
                <a:schemeClr val="accent5"/>
              </a:solidFill>
              <a:latin typeface="Calibri" panose="020F0502020204030204" pitchFamily="34" charset="0"/>
              <a:sym typeface="Math B" panose="05000000000000000000" pitchFamily="2" charset="2"/>
            </a:endParaRPr>
          </a:p>
          <a:p>
            <a:endParaRPr lang="en-US" sz="2000" b="1" dirty="0">
              <a:solidFill>
                <a:schemeClr val="accent5"/>
              </a:solidFill>
            </a:endParaRPr>
          </a:p>
          <a:p>
            <a:r>
              <a:rPr lang="en-US" b="1" dirty="0" err="1" smtClean="0">
                <a:solidFill>
                  <a:schemeClr val="accent5"/>
                </a:solidFill>
              </a:rPr>
              <a:t>U</a:t>
            </a:r>
            <a:r>
              <a:rPr lang="en-US" b="1" baseline="-25000" dirty="0" err="1" smtClean="0">
                <a:solidFill>
                  <a:schemeClr val="accent5"/>
                </a:solidFill>
              </a:rPr>
              <a:t>x,y</a:t>
            </a:r>
            <a:r>
              <a:rPr lang="en-US" dirty="0" smtClean="0"/>
              <a:t> and </a:t>
            </a:r>
            <a:r>
              <a:rPr lang="en-US" b="1" dirty="0" err="1" smtClean="0">
                <a:solidFill>
                  <a:schemeClr val="accent5"/>
                </a:solidFill>
              </a:rPr>
              <a:t>S</a:t>
            </a:r>
            <a:r>
              <a:rPr lang="en-US" b="1" baseline="-25000" dirty="0" err="1" smtClean="0">
                <a:solidFill>
                  <a:schemeClr val="accent5"/>
                </a:solidFill>
              </a:rPr>
              <a:t>x</a:t>
            </a:r>
            <a:r>
              <a:rPr lang="en-US" dirty="0" smtClean="0"/>
              <a:t> are </a:t>
            </a:r>
            <a:r>
              <a:rPr lang="en-US" b="1" dirty="0" smtClean="0">
                <a:solidFill>
                  <a:schemeClr val="accent5"/>
                </a:solidFill>
              </a:rPr>
              <a:t>right-modular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Symbol" charset="2"/>
              <a:buChar char="⇒"/>
            </a:pPr>
            <a:r>
              <a:rPr lang="en-US" b="1" dirty="0" smtClean="0">
                <a:solidFill>
                  <a:schemeClr val="accent5"/>
                </a:solidFill>
              </a:rPr>
              <a:t> Conditionally adaptable </a:t>
            </a:r>
            <a:r>
              <a:rPr lang="en-US" b="1" dirty="0" smtClean="0">
                <a:solidFill>
                  <a:schemeClr val="accent6"/>
                </a:solidFill>
              </a:rPr>
              <a:t>transformers</a:t>
            </a:r>
            <a:endParaRPr lang="en-US" b="1" dirty="0" smtClean="0"/>
          </a:p>
          <a:p>
            <a:endParaRPr lang="en-US" b="1" dirty="0"/>
          </a:p>
          <a:p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sym typeface="Math B" panose="05000000000000000000" pitchFamily="2" charset="2"/>
              </a:rPr>
              <a:t>∀</a:t>
            </a:r>
            <a:r>
              <a:rPr lang="en-US" dirty="0" smtClean="0">
                <a:sym typeface="Math B" panose="05000000000000000000" pitchFamily="2" charset="2"/>
              </a:rPr>
              <a:t>d, </a:t>
            </a:r>
            <a:r>
              <a:rPr lang="en-US" dirty="0" err="1" smtClean="0">
                <a:sym typeface="Math B" panose="05000000000000000000" pitchFamily="2" charset="2"/>
              </a:rPr>
              <a:t>d’</a:t>
            </a:r>
            <a:r>
              <a:rPr lang="en-US" dirty="0" err="1" smtClean="0">
                <a:latin typeface="Cambria Math" panose="02040503050406030204" pitchFamily="18" charset="0"/>
                <a:ea typeface="Cambria Math" panose="02040503050406030204" pitchFamily="18" charset="0"/>
                <a:sym typeface="Math B" panose="05000000000000000000" pitchFamily="2" charset="2"/>
              </a:rPr>
              <a:t>∈</a:t>
            </a:r>
            <a:r>
              <a:rPr lang="en-US" dirty="0" err="1">
                <a:ea typeface="Cambria Math" panose="02040503050406030204" pitchFamily="18" charset="0"/>
                <a:sym typeface="Math B" panose="05000000000000000000" pitchFamily="2" charset="2"/>
              </a:rPr>
              <a:t>D</a:t>
            </a:r>
            <a:r>
              <a:rPr lang="en-US" dirty="0">
                <a:ea typeface="Cambria Math" panose="02040503050406030204" pitchFamily="18" charset="0"/>
                <a:sym typeface="Math B" panose="05000000000000000000" pitchFamily="2" charset="2"/>
              </a:rPr>
              <a:t>. </a:t>
            </a:r>
            <a:r>
              <a:rPr lang="en-US" dirty="0" smtClean="0">
                <a:ea typeface="Cambria Math" panose="02040503050406030204" pitchFamily="18" charset="0"/>
                <a:sym typeface="Math B" panose="05000000000000000000" pitchFamily="2" charset="2"/>
              </a:rPr>
              <a:t>if </a:t>
            </a:r>
            <a:r>
              <a:rPr lang="en-US" dirty="0" smtClean="0">
                <a:sym typeface="Math B" panose="05000000000000000000" pitchFamily="2" charset="2"/>
              </a:rPr>
              <a:t>d’</a:t>
            </a:r>
            <a:r>
              <a:rPr lang="en-US" baseline="-25000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 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 err="1" smtClean="0">
                <a:sym typeface="Math B" panose="05000000000000000000" pitchFamily="2" charset="2"/>
              </a:rPr>
              <a:t>U</a:t>
            </a:r>
            <a:r>
              <a:rPr lang="en-US" baseline="-25000" dirty="0" err="1" smtClean="0">
                <a:sym typeface="Math B" panose="05000000000000000000" pitchFamily="2" charset="2"/>
              </a:rPr>
              <a:t>x,y</a:t>
            </a:r>
            <a:r>
              <a:rPr lang="en-US" dirty="0" smtClean="0">
                <a:sym typeface="Math B" panose="05000000000000000000" pitchFamily="2" charset="2"/>
              </a:rPr>
              <a:t> …  and  </a:t>
            </a:r>
            <a:r>
              <a:rPr lang="en-US" dirty="0">
                <a:sym typeface="Math B" panose="05000000000000000000" pitchFamily="2" charset="2"/>
              </a:rPr>
              <a:t>d’</a:t>
            </a:r>
            <a:r>
              <a:rPr lang="en-US" baseline="-25000" dirty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  </a:t>
            </a:r>
            <a:r>
              <a:rPr lang="en-US" dirty="0" err="1" smtClean="0">
                <a:sym typeface="Math B" panose="05000000000000000000" pitchFamily="2" charset="2"/>
              </a:rPr>
              <a:t>S</a:t>
            </a:r>
            <a:r>
              <a:rPr lang="en-US" baseline="-25000" dirty="0" err="1" smtClean="0">
                <a:sym typeface="Math B" panose="05000000000000000000" pitchFamily="2" charset="2"/>
              </a:rPr>
              <a:t>x</a:t>
            </a:r>
            <a:r>
              <a:rPr lang="en-US" dirty="0" smtClean="0">
                <a:sym typeface="Math B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…</a:t>
            </a:r>
            <a:r>
              <a:rPr lang="en-US" baseline="-25000" dirty="0" smtClean="0">
                <a:sym typeface="Math B" panose="05000000000000000000" pitchFamily="2" charset="2"/>
              </a:rPr>
              <a:t> </a:t>
            </a:r>
            <a:br>
              <a:rPr lang="en-US" baseline="-25000" dirty="0" smtClean="0">
                <a:sym typeface="Math B" panose="05000000000000000000" pitchFamily="2" charset="2"/>
              </a:rPr>
            </a:br>
            <a:endParaRPr lang="en-US" sz="1000" dirty="0"/>
          </a:p>
          <a:p>
            <a:pPr marL="0" indent="0">
              <a:buNone/>
            </a:pPr>
            <a:r>
              <a:rPr lang="en-US" dirty="0">
                <a:sym typeface="Math B" panose="05000000000000000000" pitchFamily="2" charset="2"/>
              </a:rPr>
              <a:t>	</a:t>
            </a:r>
            <a:r>
              <a:rPr lang="en-US" dirty="0" smtClean="0">
                <a:sym typeface="Math B" panose="05000000000000000000" pitchFamily="2" charset="2"/>
              </a:rPr>
              <a:t>	          then </a:t>
            </a:r>
            <a:r>
              <a:rPr lang="en-US" dirty="0" err="1" smtClean="0">
                <a:sym typeface="Math B" panose="05000000000000000000" pitchFamily="2" charset="2"/>
              </a:rPr>
              <a:t>st</a:t>
            </a:r>
            <a:r>
              <a:rPr lang="en-US" dirty="0" smtClean="0">
                <a:sym typeface="Math B" panose="05000000000000000000" pitchFamily="2" charset="2"/>
              </a:rPr>
              <a:t></a:t>
            </a:r>
            <a:r>
              <a:rPr lang="en-US" baseline="30000" dirty="0" smtClean="0">
                <a:sym typeface="Math B" panose="05000000000000000000" pitchFamily="2" charset="2"/>
              </a:rPr>
              <a:t>#</a:t>
            </a:r>
            <a:r>
              <a:rPr lang="en-US" dirty="0" smtClean="0">
                <a:sym typeface="Math B" panose="05000000000000000000" pitchFamily="2" charset="2"/>
              </a:rPr>
              <a:t>(</a:t>
            </a:r>
            <a:r>
              <a:rPr lang="en-US" dirty="0" smtClean="0">
                <a:sym typeface="Math C" panose="05000000000000000000" pitchFamily="2" charset="2"/>
              </a:rPr>
              <a:t>d</a:t>
            </a:r>
            <a:r>
              <a:rPr lang="en-US" baseline="-25000" dirty="0" smtClean="0">
                <a:sym typeface="Math C" panose="05000000000000000000" pitchFamily="2" charset="2"/>
              </a:rPr>
              <a:t> </a:t>
            </a:r>
            <a:r>
              <a:rPr lang="en-US" dirty="0">
                <a:sym typeface="Math B" panose="05000000000000000000" pitchFamily="2" charset="2"/>
              </a:rPr>
              <a:t> </a:t>
            </a:r>
            <a:r>
              <a:rPr lang="en-US" dirty="0" smtClean="0">
                <a:sym typeface="Math B" panose="05000000000000000000" pitchFamily="2" charset="2"/>
              </a:rPr>
              <a:t>d’) </a:t>
            </a:r>
            <a:r>
              <a:rPr lang="en-US" dirty="0">
                <a:sym typeface="Math B" panose="05000000000000000000" pitchFamily="2" charset="2"/>
              </a:rPr>
              <a:t>= </a:t>
            </a:r>
            <a:r>
              <a:rPr lang="en-US" dirty="0" err="1">
                <a:sym typeface="Math B" panose="05000000000000000000" pitchFamily="2" charset="2"/>
              </a:rPr>
              <a:t>st</a:t>
            </a:r>
            <a:r>
              <a:rPr lang="en-US" dirty="0">
                <a:sym typeface="Math B" panose="05000000000000000000" pitchFamily="2" charset="2"/>
              </a:rPr>
              <a:t></a:t>
            </a:r>
            <a:r>
              <a:rPr lang="en-US" baseline="30000" dirty="0">
                <a:sym typeface="Math B" panose="05000000000000000000" pitchFamily="2" charset="2"/>
              </a:rPr>
              <a:t>#</a:t>
            </a:r>
            <a:r>
              <a:rPr lang="en-US" dirty="0">
                <a:sym typeface="Math B" panose="05000000000000000000" pitchFamily="2" charset="2"/>
              </a:rPr>
              <a:t>(</a:t>
            </a:r>
            <a:r>
              <a:rPr lang="en-US" dirty="0" smtClean="0">
                <a:sym typeface="Math C" panose="05000000000000000000" pitchFamily="2" charset="2"/>
              </a:rPr>
              <a:t>d)</a:t>
            </a:r>
            <a:r>
              <a:rPr lang="en-US" baseline="-25000" dirty="0" smtClean="0">
                <a:sym typeface="Math C" panose="05000000000000000000" pitchFamily="2" charset="2"/>
              </a:rPr>
              <a:t> </a:t>
            </a:r>
            <a:r>
              <a:rPr lang="en-US" dirty="0" smtClean="0">
                <a:sym typeface="Math B" panose="05000000000000000000" pitchFamily="2" charset="2"/>
              </a:rPr>
              <a:t></a:t>
            </a:r>
            <a:r>
              <a:rPr lang="en-US" dirty="0">
                <a:sym typeface="Math B" panose="05000000000000000000" pitchFamily="2" charset="2"/>
              </a:rPr>
              <a:t> </a:t>
            </a:r>
            <a:r>
              <a:rPr lang="en-US" dirty="0" smtClean="0">
                <a:sym typeface="Math C" panose="05000000000000000000" pitchFamily="2" charset="2"/>
              </a:rPr>
              <a:t>d’</a:t>
            </a:r>
            <a:endParaRPr lang="en-US" baseline="-25000" dirty="0">
              <a:sym typeface="Math B" panose="05000000000000000000" pitchFamily="2" charset="2"/>
            </a:endParaRPr>
          </a:p>
          <a:p>
            <a:endParaRPr lang="en-US" b="1" dirty="0" smtClean="0"/>
          </a:p>
          <a:p>
            <a:endParaRPr lang="en-US" dirty="0">
              <a:sym typeface="Math B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595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Compositional connection analysis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Intra-procedural analysis is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conditionally</a:t>
            </a:r>
            <a:r>
              <a:rPr lang="en-US" dirty="0" smtClean="0"/>
              <a:t> adaptable</a:t>
            </a:r>
          </a:p>
          <a:p>
            <a:pPr lvl="1"/>
            <a:r>
              <a:rPr lang="en-US" dirty="0" smtClean="0"/>
              <a:t>Delay the operation of a join (</a:t>
            </a:r>
            <a:r>
              <a:rPr lang="en-US" b="1" dirty="0" smtClean="0">
                <a:sym typeface="Math C" panose="05000000000000000000" pitchFamily="2" charset="2"/>
              </a:rPr>
              <a:t>d</a:t>
            </a:r>
            <a:r>
              <a:rPr lang="en-US" b="1" baseline="-25000" dirty="0" smtClean="0">
                <a:sym typeface="Math C" panose="05000000000000000000" pitchFamily="2" charset="2"/>
              </a:rPr>
              <a:t> </a:t>
            </a:r>
            <a:r>
              <a:rPr lang="en-US" b="1" dirty="0">
                <a:sym typeface="Math B" panose="05000000000000000000" pitchFamily="2" charset="2"/>
              </a:rPr>
              <a:t> d</a:t>
            </a:r>
            <a:r>
              <a:rPr lang="en-US" b="1" dirty="0" smtClean="0">
                <a:sym typeface="Math B" panose="05000000000000000000" pitchFamily="2" charset="2"/>
              </a:rPr>
              <a:t>’</a:t>
            </a:r>
            <a:r>
              <a:rPr lang="en-US" dirty="0" smtClean="0">
                <a:sym typeface="Math B" panose="05000000000000000000" pitchFamily="2" charset="2"/>
              </a:rPr>
              <a:t>)</a:t>
            </a:r>
            <a:endParaRPr lang="en-US" dirty="0" smtClean="0"/>
          </a:p>
          <a:p>
            <a:pPr lvl="1"/>
            <a:r>
              <a:rPr lang="en-US" dirty="0" smtClean="0"/>
              <a:t>Adapt the result</a:t>
            </a:r>
          </a:p>
          <a:p>
            <a:pPr lvl="1"/>
            <a:endParaRPr lang="en-US" dirty="0"/>
          </a:p>
          <a:p>
            <a:r>
              <a:rPr lang="en-US" dirty="0" smtClean="0"/>
              <a:t>Inter-procedural analysis is </a:t>
            </a:r>
            <a:r>
              <a:rPr lang="en-US" dirty="0" smtClean="0">
                <a:solidFill>
                  <a:schemeClr val="accent2"/>
                </a:solidFill>
              </a:rPr>
              <a:t>un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conditionally</a:t>
            </a:r>
            <a:r>
              <a:rPr lang="en-US" dirty="0" smtClean="0"/>
              <a:t> adaptable!</a:t>
            </a:r>
          </a:p>
          <a:p>
            <a:pPr lvl="1">
              <a:buFont typeface="Symbol" charset="2"/>
              <a:buChar char="⇒"/>
            </a:pPr>
            <a:r>
              <a:rPr lang="en-US" dirty="0" smtClean="0"/>
              <a:t>Hence, compositional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Compositional connection analysis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9144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60176" y="6204175"/>
            <a:ext cx="562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(We are now at warp 7)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720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Compositional connection 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86427"/>
            <a:ext cx="8540496" cy="522291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Procedure call are </a:t>
            </a:r>
            <a:r>
              <a:rPr lang="en-US" sz="3600" b="1" dirty="0" smtClean="0">
                <a:solidFill>
                  <a:schemeClr val="accent5"/>
                </a:solidFill>
              </a:rPr>
              <a:t>conditionally adaptable</a:t>
            </a:r>
          </a:p>
          <a:p>
            <a:pPr lvl="1"/>
            <a:r>
              <a:rPr lang="en-US" sz="3200" dirty="0" smtClean="0"/>
              <a:t>Represent any procedure inputs as d = </a:t>
            </a:r>
            <a:r>
              <a:rPr lang="el-GR" sz="32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ι</a:t>
            </a: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 </a:t>
            </a:r>
            <a:r>
              <a:rPr lang="en-US" sz="3200" dirty="0" smtClean="0">
                <a:sym typeface="Math B" panose="05000000000000000000" pitchFamily="2" charset="2"/>
              </a:rPr>
              <a:t> d’</a:t>
            </a:r>
            <a:endParaRPr lang="en-US" sz="3200" b="1" dirty="0" smtClean="0">
              <a:solidFill>
                <a:schemeClr val="accent2"/>
              </a:solidFill>
              <a:sym typeface="Math B" panose="05000000000000000000" pitchFamily="2" charset="2"/>
            </a:endParaRPr>
          </a:p>
          <a:p>
            <a:pPr lvl="1"/>
            <a:r>
              <a:rPr lang="en-US" sz="3200" dirty="0" smtClean="0">
                <a:latin typeface="Calibri" pitchFamily="34" charset="0"/>
              </a:rPr>
              <a:t>∀</a:t>
            </a:r>
            <a:r>
              <a:rPr lang="en-US" sz="3200" dirty="0" err="1" smtClean="0">
                <a:latin typeface="Calibri" pitchFamily="34" charset="0"/>
              </a:rPr>
              <a:t>st.</a:t>
            </a:r>
            <a:r>
              <a:rPr lang="en-US" sz="3200" dirty="0" smtClean="0">
                <a:latin typeface="Calibri" pitchFamily="34" charset="0"/>
              </a:rPr>
              <a:t> </a:t>
            </a:r>
            <a:r>
              <a:rPr lang="en-US" sz="3200" dirty="0" err="1" smtClean="0">
                <a:latin typeface="Calibri" pitchFamily="34" charset="0"/>
              </a:rPr>
              <a:t>st</a:t>
            </a:r>
            <a:r>
              <a:rPr lang="en-US" sz="3200" dirty="0" smtClean="0">
                <a:latin typeface="Calibri" pitchFamily="34" charset="0"/>
              </a:rPr>
              <a:t> = ( … </a:t>
            </a:r>
            <a:r>
              <a:rPr lang="en-US" sz="3200" dirty="0">
                <a:sym typeface="Math B" panose="05000000000000000000" pitchFamily="2" charset="2"/>
              </a:rPr>
              <a:t> </a:t>
            </a:r>
            <a:r>
              <a:rPr lang="en-US" sz="3200" dirty="0" err="1">
                <a:sym typeface="Math B" panose="05000000000000000000" pitchFamily="2" charset="2"/>
              </a:rPr>
              <a:t>d</a:t>
            </a:r>
            <a:r>
              <a:rPr lang="en-US" sz="3200" baseline="-25000" dirty="0" err="1">
                <a:sym typeface="Math B" panose="05000000000000000000" pitchFamily="2" charset="2"/>
              </a:rPr>
              <a:t>p</a:t>
            </a:r>
            <a:r>
              <a:rPr lang="en-US" sz="3200" dirty="0">
                <a:sym typeface="Math B" panose="05000000000000000000" pitchFamily="2" charset="2"/>
              </a:rPr>
              <a:t> </a:t>
            </a:r>
            <a:r>
              <a:rPr lang="en-US" sz="3200" dirty="0" smtClean="0">
                <a:sym typeface="Math B" panose="05000000000000000000" pitchFamily="2" charset="2"/>
              </a:rPr>
              <a:t>…) ⇒ d’  </a:t>
            </a:r>
            <a:r>
              <a:rPr lang="en-US" sz="3200" dirty="0" err="1" smtClean="0">
                <a:sym typeface="Math B" panose="05000000000000000000" pitchFamily="2" charset="2"/>
              </a:rPr>
              <a:t>d</a:t>
            </a:r>
            <a:r>
              <a:rPr lang="en-US" sz="3200" baseline="-25000" dirty="0" err="1" smtClean="0">
                <a:sym typeface="Math B" panose="05000000000000000000" pitchFamily="2" charset="2"/>
              </a:rPr>
              <a:t>p</a:t>
            </a:r>
            <a:r>
              <a:rPr lang="en-US" sz="3200" baseline="-25000" dirty="0" smtClean="0">
                <a:sym typeface="Math B" panose="05000000000000000000" pitchFamily="2" charset="2"/>
              </a:rPr>
              <a:t>   </a:t>
            </a:r>
            <a:r>
              <a:rPr lang="en-US" sz="3200" dirty="0" smtClean="0">
                <a:sym typeface="Math B" panose="05000000000000000000" pitchFamily="2" charset="2"/>
              </a:rPr>
              <a:t> </a:t>
            </a:r>
            <a:r>
              <a:rPr lang="en-US" sz="3200" baseline="-25000" dirty="0" smtClean="0">
                <a:sym typeface="Math B" panose="05000000000000000000" pitchFamily="2" charset="2"/>
              </a:rPr>
              <a:t> </a:t>
            </a:r>
          </a:p>
          <a:p>
            <a:pPr lvl="1"/>
            <a:r>
              <a:rPr lang="el-GR" sz="32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ι</a:t>
            </a:r>
            <a:r>
              <a:rPr lang="en-US" sz="32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 </a:t>
            </a:r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is a </a:t>
            </a:r>
            <a:r>
              <a:rPr lang="en-US" sz="3200" dirty="0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particular element</a:t>
            </a:r>
            <a:r>
              <a:rPr lang="en-US" sz="3200" dirty="0" smtClean="0">
                <a:solidFill>
                  <a:schemeClr val="accent6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 in the </a:t>
            </a:r>
            <a:r>
              <a:rPr lang="en-US" sz="3200" b="1" dirty="0" smtClean="0">
                <a:solidFill>
                  <a:schemeClr val="accent5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Triad Domain</a:t>
            </a:r>
            <a:endParaRPr lang="en-US" sz="3200" b="1" baseline="-25000" dirty="0" smtClean="0">
              <a:solidFill>
                <a:schemeClr val="accent5"/>
              </a:solidFill>
            </a:endParaRPr>
          </a:p>
          <a:p>
            <a:pPr lvl="1"/>
            <a:endParaRPr lang="en-US" sz="3200" dirty="0" smtClean="0"/>
          </a:p>
          <a:p>
            <a:r>
              <a:rPr lang="en-US" b="1" dirty="0" smtClean="0"/>
              <a:t>Phase I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5"/>
                </a:solidFill>
              </a:rPr>
              <a:t>Analyze</a:t>
            </a:r>
            <a:r>
              <a:rPr lang="en-US" dirty="0" smtClean="0"/>
              <a:t> every procedure </a:t>
            </a:r>
            <a:r>
              <a:rPr lang="en-US" b="1" dirty="0" smtClean="0">
                <a:solidFill>
                  <a:schemeClr val="accent5"/>
                </a:solidFill>
              </a:rPr>
              <a:t>once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/>
              <a:t>on </a:t>
            </a:r>
            <a:r>
              <a:rPr lang="el-GR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ι</a:t>
            </a:r>
            <a:endParaRPr lang="en-US" b="1" dirty="0" smtClean="0">
              <a:solidFill>
                <a:schemeClr val="accent2"/>
              </a:solidFill>
              <a:latin typeface="Calibri" panose="020F0502020204030204" pitchFamily="34" charset="0"/>
              <a:sym typeface="Math B" panose="05000000000000000000" pitchFamily="2" charset="2"/>
            </a:endParaRPr>
          </a:p>
          <a:p>
            <a:pPr lvl="1"/>
            <a:endParaRPr lang="en-US" sz="1800" dirty="0" smtClean="0"/>
          </a:p>
          <a:p>
            <a:pPr marL="265113" lvl="1" indent="-265113">
              <a:spcBef>
                <a:spcPts val="0"/>
              </a:spcBef>
              <a:tabLst/>
            </a:pPr>
            <a:r>
              <a:rPr lang="en-US" sz="3200" b="1" dirty="0"/>
              <a:t>Phase </a:t>
            </a:r>
            <a:r>
              <a:rPr lang="en-US" sz="3200" b="1" dirty="0" smtClean="0"/>
              <a:t>II</a:t>
            </a:r>
            <a:r>
              <a:rPr lang="en-US" sz="3200" dirty="0" smtClean="0"/>
              <a:t> </a:t>
            </a:r>
            <a:r>
              <a:rPr lang="en-US" sz="3200" dirty="0">
                <a:solidFill>
                  <a:schemeClr val="accent5"/>
                </a:solidFill>
              </a:rPr>
              <a:t>Instantiate</a:t>
            </a:r>
            <a:r>
              <a:rPr lang="en-US" sz="3200" dirty="0"/>
              <a:t> </a:t>
            </a:r>
            <a:r>
              <a:rPr lang="en-US" sz="3200" dirty="0" smtClean="0"/>
              <a:t>p(</a:t>
            </a:r>
            <a:r>
              <a:rPr lang="el-GR" sz="32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ι</a:t>
            </a:r>
            <a:r>
              <a:rPr lang="en-US" sz="3200" dirty="0" smtClean="0"/>
              <a:t>) with information from call context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5268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926154" y="3196596"/>
            <a:ext cx="1875553" cy="497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926154" y="2704516"/>
            <a:ext cx="1875553" cy="497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8"/>
            <a:ext cx="8488017" cy="23353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dirty="0" smtClean="0">
                <a:solidFill>
                  <a:schemeClr val="accent6"/>
                </a:solidFill>
              </a:rPr>
              <a:t>(heap) </a:t>
            </a:r>
            <a:r>
              <a:rPr lang="en-US" dirty="0" smtClean="0">
                <a:solidFill>
                  <a:schemeClr val="accent2"/>
                </a:solidFill>
              </a:rPr>
              <a:t>analysis</a:t>
            </a:r>
          </a:p>
          <a:p>
            <a:pPr marL="536575" lvl="2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Compositional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Bottom-Up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  Context-</a:t>
            </a:r>
            <a:r>
              <a:rPr lang="en-US" dirty="0" smtClean="0">
                <a:solidFill>
                  <a:schemeClr val="accent2"/>
                </a:solidFill>
              </a:rPr>
              <a:t>in</a:t>
            </a:r>
            <a:r>
              <a:rPr lang="en-US" dirty="0" smtClean="0"/>
              <a:t>dependent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Top-Down</a:t>
            </a:r>
            <a:r>
              <a:rPr lang="en-US" dirty="0" smtClean="0"/>
              <a:t>:	  Context-dependent </a:t>
            </a:r>
          </a:p>
          <a:p>
            <a:pPr marL="265113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26511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8406" y="3753852"/>
            <a:ext cx="2413215" cy="302796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   </a:t>
            </a:r>
            <a:r>
              <a:rPr lang="en-US" b="1" dirty="0" err="1" smtClean="0">
                <a:solidFill>
                  <a:schemeClr val="accent6"/>
                </a:solidFill>
              </a:rPr>
              <a:t>Var</a:t>
            </a:r>
            <a:r>
              <a:rPr lang="en-US" b="1" dirty="0" smtClean="0">
                <a:solidFill>
                  <a:schemeClr val="accent6"/>
                </a:solidFill>
              </a:rPr>
              <a:t> g1, g2, …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8926" y="4232804"/>
            <a:ext cx="1035643" cy="132859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dah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b="1" dirty="0" smtClean="0">
                <a:solidFill>
                  <a:schemeClr val="accent6"/>
                </a:solidFill>
              </a:rPr>
              <a:t>foo()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8994" y="4232804"/>
            <a:ext cx="979344" cy="1018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main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bar()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7158" y="5689600"/>
            <a:ext cx="1035643" cy="9473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foo</a:t>
            </a:r>
            <a:r>
              <a:rPr lang="en-US" dirty="0" smtClean="0">
                <a:solidFill>
                  <a:schemeClr val="accent6"/>
                </a:solidFill>
              </a:rPr>
              <a:t>(){ …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8994" y="5371548"/>
            <a:ext cx="979344" cy="126544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6"/>
                </a:solidFill>
              </a:rPr>
              <a:t>b</a:t>
            </a:r>
            <a:r>
              <a:rPr lang="en-US" b="1" dirty="0" smtClean="0">
                <a:solidFill>
                  <a:schemeClr val="accent6"/>
                </a:solidFill>
              </a:rPr>
              <a:t>ar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dah()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3401851" y="4455175"/>
            <a:ext cx="363677" cy="1896564"/>
          </a:xfrm>
          <a:custGeom>
            <a:avLst/>
            <a:gdLst>
              <a:gd name="connsiteX0" fmla="*/ 160457 w 160457"/>
              <a:gd name="connsiteY0" fmla="*/ 0 h 2053389"/>
              <a:gd name="connsiteX1" fmla="*/ 36 w 160457"/>
              <a:gd name="connsiteY1" fmla="*/ 1652337 h 2053389"/>
              <a:gd name="connsiteX2" fmla="*/ 144415 w 160457"/>
              <a:gd name="connsiteY2" fmla="*/ 2053389 h 2053389"/>
              <a:gd name="connsiteX3" fmla="*/ 144415 w 160457"/>
              <a:gd name="connsiteY3" fmla="*/ 2053389 h 20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57" h="2053389">
                <a:moveTo>
                  <a:pt x="160457" y="0"/>
                </a:moveTo>
                <a:cubicBezTo>
                  <a:pt x="81583" y="655053"/>
                  <a:pt x="2710" y="1310106"/>
                  <a:pt x="36" y="1652337"/>
                </a:cubicBezTo>
                <a:cubicBezTo>
                  <a:pt x="-2638" y="1994568"/>
                  <a:pt x="144415" y="2053389"/>
                  <a:pt x="144415" y="2053389"/>
                </a:cubicBezTo>
                <a:lnTo>
                  <a:pt x="144415" y="2053389"/>
                </a:lnTo>
              </a:path>
            </a:pathLst>
          </a:custGeom>
          <a:noFill/>
          <a:ln w="254000" cap="rnd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1415319">
            <a:off x="3724296" y="4703646"/>
            <a:ext cx="1074821" cy="1588193"/>
          </a:xfrm>
          <a:custGeom>
            <a:avLst/>
            <a:gdLst>
              <a:gd name="connsiteX0" fmla="*/ 0 w 1074821"/>
              <a:gd name="connsiteY0" fmla="*/ 1588193 h 1588193"/>
              <a:gd name="connsiteX1" fmla="*/ 288758 w 1074821"/>
              <a:gd name="connsiteY1" fmla="*/ 1139014 h 1588193"/>
              <a:gd name="connsiteX2" fmla="*/ 866274 w 1074821"/>
              <a:gd name="connsiteY2" fmla="*/ 96277 h 1588193"/>
              <a:gd name="connsiteX3" fmla="*/ 1026695 w 1074821"/>
              <a:gd name="connsiteY3" fmla="*/ 48151 h 1588193"/>
              <a:gd name="connsiteX4" fmla="*/ 1074821 w 1074821"/>
              <a:gd name="connsiteY4" fmla="*/ 112319 h 15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821" h="1588193">
                <a:moveTo>
                  <a:pt x="0" y="1588193"/>
                </a:moveTo>
                <a:cubicBezTo>
                  <a:pt x="72189" y="1487929"/>
                  <a:pt x="144379" y="1387666"/>
                  <a:pt x="288758" y="1139014"/>
                </a:cubicBezTo>
                <a:cubicBezTo>
                  <a:pt x="433137" y="890362"/>
                  <a:pt x="743285" y="278087"/>
                  <a:pt x="866274" y="96277"/>
                </a:cubicBezTo>
                <a:cubicBezTo>
                  <a:pt x="989263" y="-85533"/>
                  <a:pt x="991937" y="45477"/>
                  <a:pt x="1026695" y="48151"/>
                </a:cubicBezTo>
                <a:cubicBezTo>
                  <a:pt x="1061453" y="50825"/>
                  <a:pt x="1074821" y="112319"/>
                  <a:pt x="1074821" y="112319"/>
                </a:cubicBezTo>
              </a:path>
            </a:pathLst>
          </a:custGeom>
          <a:noFill/>
          <a:ln w="254000" cap="rnd">
            <a:solidFill>
              <a:schemeClr val="accent3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4800600" y="4880086"/>
            <a:ext cx="92624" cy="1329380"/>
          </a:xfrm>
          <a:custGeom>
            <a:avLst/>
            <a:gdLst>
              <a:gd name="connsiteX0" fmla="*/ 0 w 82736"/>
              <a:gd name="connsiteY0" fmla="*/ 0 h 998232"/>
              <a:gd name="connsiteX1" fmla="*/ 80211 w 82736"/>
              <a:gd name="connsiteY1" fmla="*/ 866273 h 998232"/>
              <a:gd name="connsiteX2" fmla="*/ 64169 w 82736"/>
              <a:gd name="connsiteY2" fmla="*/ 994610 h 9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36" h="998232">
                <a:moveTo>
                  <a:pt x="0" y="0"/>
                </a:moveTo>
                <a:cubicBezTo>
                  <a:pt x="34758" y="350252"/>
                  <a:pt x="69516" y="700505"/>
                  <a:pt x="80211" y="866273"/>
                </a:cubicBezTo>
                <a:cubicBezTo>
                  <a:pt x="90906" y="1032041"/>
                  <a:pt x="64169" y="994610"/>
                  <a:pt x="64169" y="994610"/>
                </a:cubicBezTo>
              </a:path>
            </a:pathLst>
          </a:custGeom>
          <a:noFill/>
          <a:ln w="254000" cap="rnd">
            <a:solidFill>
              <a:schemeClr val="accent3">
                <a:lumMod val="60000"/>
                <a:lumOff val="40000"/>
              </a:schemeClr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546787">
            <a:off x="4709617" y="4424484"/>
            <a:ext cx="363677" cy="1896564"/>
          </a:xfrm>
          <a:custGeom>
            <a:avLst/>
            <a:gdLst>
              <a:gd name="connsiteX0" fmla="*/ 160457 w 160457"/>
              <a:gd name="connsiteY0" fmla="*/ 0 h 2053389"/>
              <a:gd name="connsiteX1" fmla="*/ 36 w 160457"/>
              <a:gd name="connsiteY1" fmla="*/ 1652337 h 2053389"/>
              <a:gd name="connsiteX2" fmla="*/ 144415 w 160457"/>
              <a:gd name="connsiteY2" fmla="*/ 2053389 h 2053389"/>
              <a:gd name="connsiteX3" fmla="*/ 144415 w 160457"/>
              <a:gd name="connsiteY3" fmla="*/ 2053389 h 20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57" h="2053389">
                <a:moveTo>
                  <a:pt x="160457" y="0"/>
                </a:moveTo>
                <a:cubicBezTo>
                  <a:pt x="81583" y="655053"/>
                  <a:pt x="2710" y="1310106"/>
                  <a:pt x="36" y="1652337"/>
                </a:cubicBezTo>
                <a:cubicBezTo>
                  <a:pt x="-2638" y="1994568"/>
                  <a:pt x="144415" y="2053389"/>
                  <a:pt x="144415" y="2053389"/>
                </a:cubicBezTo>
                <a:lnTo>
                  <a:pt x="144415" y="2053389"/>
                </a:lnTo>
              </a:path>
            </a:pathLst>
          </a:custGeom>
          <a:noFill/>
          <a:ln w="254000" cap="rnd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0362106">
            <a:off x="3670928" y="4534535"/>
            <a:ext cx="1074821" cy="1588193"/>
          </a:xfrm>
          <a:custGeom>
            <a:avLst/>
            <a:gdLst>
              <a:gd name="connsiteX0" fmla="*/ 0 w 1074821"/>
              <a:gd name="connsiteY0" fmla="*/ 1588193 h 1588193"/>
              <a:gd name="connsiteX1" fmla="*/ 288758 w 1074821"/>
              <a:gd name="connsiteY1" fmla="*/ 1139014 h 1588193"/>
              <a:gd name="connsiteX2" fmla="*/ 866274 w 1074821"/>
              <a:gd name="connsiteY2" fmla="*/ 96277 h 1588193"/>
              <a:gd name="connsiteX3" fmla="*/ 1026695 w 1074821"/>
              <a:gd name="connsiteY3" fmla="*/ 48151 h 1588193"/>
              <a:gd name="connsiteX4" fmla="*/ 1074821 w 1074821"/>
              <a:gd name="connsiteY4" fmla="*/ 112319 h 15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821" h="1588193">
                <a:moveTo>
                  <a:pt x="0" y="1588193"/>
                </a:moveTo>
                <a:cubicBezTo>
                  <a:pt x="72189" y="1487929"/>
                  <a:pt x="144379" y="1387666"/>
                  <a:pt x="288758" y="1139014"/>
                </a:cubicBezTo>
                <a:cubicBezTo>
                  <a:pt x="433137" y="890362"/>
                  <a:pt x="743285" y="278087"/>
                  <a:pt x="866274" y="96277"/>
                </a:cubicBezTo>
                <a:cubicBezTo>
                  <a:pt x="989263" y="-85533"/>
                  <a:pt x="991937" y="45477"/>
                  <a:pt x="1026695" y="48151"/>
                </a:cubicBezTo>
                <a:cubicBezTo>
                  <a:pt x="1061453" y="50825"/>
                  <a:pt x="1074821" y="112319"/>
                  <a:pt x="1074821" y="112319"/>
                </a:cubicBezTo>
              </a:path>
            </a:pathLst>
          </a:custGeom>
          <a:noFill/>
          <a:ln w="254000" cap="rnd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10546787">
            <a:off x="3574947" y="4660101"/>
            <a:ext cx="92624" cy="1329380"/>
          </a:xfrm>
          <a:custGeom>
            <a:avLst/>
            <a:gdLst>
              <a:gd name="connsiteX0" fmla="*/ 0 w 82736"/>
              <a:gd name="connsiteY0" fmla="*/ 0 h 998232"/>
              <a:gd name="connsiteX1" fmla="*/ 80211 w 82736"/>
              <a:gd name="connsiteY1" fmla="*/ 866273 h 998232"/>
              <a:gd name="connsiteX2" fmla="*/ 64169 w 82736"/>
              <a:gd name="connsiteY2" fmla="*/ 994610 h 9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36" h="998232">
                <a:moveTo>
                  <a:pt x="0" y="0"/>
                </a:moveTo>
                <a:cubicBezTo>
                  <a:pt x="34758" y="350252"/>
                  <a:pt x="69516" y="700505"/>
                  <a:pt x="80211" y="866273"/>
                </a:cubicBezTo>
                <a:cubicBezTo>
                  <a:pt x="90906" y="1032041"/>
                  <a:pt x="64169" y="994610"/>
                  <a:pt x="64169" y="994610"/>
                </a:cubicBezTo>
              </a:path>
            </a:pathLst>
          </a:custGeom>
          <a:noFill/>
          <a:ln w="254000" cap="rnd">
            <a:solidFill>
              <a:schemeClr val="accent2"/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583539" y="4045724"/>
            <a:ext cx="2223507" cy="3036799"/>
            <a:chOff x="396929" y="3859114"/>
            <a:chExt cx="2223507" cy="303679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929" y="3859114"/>
              <a:ext cx="2214983" cy="249774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34871" y="6372693"/>
              <a:ext cx="188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24834" y="4045724"/>
            <a:ext cx="1885565" cy="3038313"/>
            <a:chOff x="6055461" y="3859114"/>
            <a:chExt cx="1885565" cy="303831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85019" y="3859114"/>
              <a:ext cx="1705318" cy="252453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071" y="5132558"/>
              <a:ext cx="1401827" cy="1238507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055461" y="6374207"/>
              <a:ext cx="188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2836604" y="3693901"/>
            <a:ext cx="2937541" cy="3259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4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3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4400" b="1" dirty="0" smtClean="0">
                <a:solidFill>
                  <a:schemeClr val="accent6"/>
                </a:solidFill>
              </a:rPr>
              <a:t>Who is </a:t>
            </a:r>
            <a:r>
              <a:rPr lang="el-GR" sz="4400" b="1" dirty="0" smtClean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ι</a:t>
            </a:r>
            <a:r>
              <a:rPr lang="en-US" sz="4400" b="1" dirty="0">
                <a:latin typeface="Calibri" panose="020F0502020204030204" pitchFamily="34" charset="0"/>
                <a:sym typeface="Math B" panose="05000000000000000000" pitchFamily="2" charset="2"/>
              </a:rPr>
              <a:t> </a:t>
            </a:r>
            <a:r>
              <a:rPr lang="en-US" sz="4400" b="1" dirty="0" smtClean="0">
                <a:solidFill>
                  <a:schemeClr val="accent6"/>
                </a:solidFill>
              </a:rPr>
              <a:t>?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4" name="D1"/>
          <p:cNvSpPr txBox="1"/>
          <p:nvPr/>
        </p:nvSpPr>
        <p:spPr>
          <a:xfrm>
            <a:off x="237564" y="2847227"/>
            <a:ext cx="2514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/>
              <a:t>D[</a:t>
            </a:r>
            <a:r>
              <a:rPr lang="en-US" sz="3300" dirty="0" err="1">
                <a:solidFill>
                  <a:schemeClr val="accent1"/>
                </a:solidFill>
              </a:rPr>
              <a:t>w</a:t>
            </a:r>
            <a:r>
              <a:rPr lang="en-US" sz="3300" dirty="0" err="1"/>
              <a:t>,</a:t>
            </a:r>
            <a:r>
              <a:rPr lang="en-US" sz="3300" dirty="0" err="1">
                <a:solidFill>
                  <a:schemeClr val="accent1"/>
                </a:solidFill>
              </a:rPr>
              <a:t>x</a:t>
            </a:r>
            <a:r>
              <a:rPr lang="en-US" sz="3300" dirty="0" err="1"/>
              <a:t>,</a:t>
            </a:r>
            <a:r>
              <a:rPr lang="en-US" sz="3300" dirty="0" err="1">
                <a:solidFill>
                  <a:schemeClr val="accent1"/>
                </a:solidFill>
              </a:rPr>
              <a:t>y</a:t>
            </a:r>
            <a:r>
              <a:rPr lang="en-US" sz="3300" dirty="0" err="1"/>
              <a:t>,</a:t>
            </a:r>
            <a:r>
              <a:rPr lang="en-US" sz="3300" dirty="0" err="1">
                <a:solidFill>
                  <a:schemeClr val="accent1"/>
                </a:solidFill>
              </a:rPr>
              <a:t>w</a:t>
            </a:r>
            <a:r>
              <a:rPr lang="en-US" sz="3300" dirty="0"/>
              <a:t>]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D2"/>
              <p:cNvSpPr txBox="1"/>
              <p:nvPr/>
            </p:nvSpPr>
            <p:spPr>
              <a:xfrm>
                <a:off x="247372" y="2847228"/>
                <a:ext cx="3267356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300" dirty="0"/>
                  <a:t>D[</a:t>
                </a:r>
                <a:r>
                  <a:rPr lang="en-US" sz="3300" dirty="0">
                    <a:solidFill>
                      <a:schemeClr val="accent1"/>
                    </a:solidFill>
                  </a:rPr>
                  <a:t>w</a:t>
                </a:r>
                <a:r>
                  <a:rPr lang="en-US" sz="3300" b="1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b="1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3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</m:acc>
                    <m:r>
                      <a:rPr lang="en-US" sz="3300" b="1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300" dirty="0">
                    <a:solidFill>
                      <a:schemeClr val="accent1"/>
                    </a:solidFill>
                  </a:rPr>
                  <a:t>x</a:t>
                </a:r>
                <a:r>
                  <a:rPr lang="en-US" sz="330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300" dirty="0">
                            <a:solidFill>
                              <a:schemeClr val="accent6"/>
                            </a:solidFill>
                          </a:rPr>
                          <m:t>x</m:t>
                        </m:r>
                      </m:e>
                    </m:acc>
                  </m:oMath>
                </a14:m>
                <a:r>
                  <a:rPr lang="en-US" sz="3300" dirty="0"/>
                  <a:t>,</a:t>
                </a:r>
                <a:r>
                  <a:rPr lang="en-US" sz="3300" dirty="0">
                    <a:solidFill>
                      <a:schemeClr val="accent1"/>
                    </a:solidFill>
                  </a:rPr>
                  <a:t>y</a:t>
                </a:r>
                <a:r>
                  <a:rPr lang="en-US" sz="330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300" dirty="0">
                            <a:solidFill>
                              <a:schemeClr val="accent6"/>
                            </a:solidFill>
                          </a:rPr>
                          <m:t>y</m:t>
                        </m:r>
                      </m:e>
                    </m:acc>
                    <m:r>
                      <a:rPr lang="en-US" sz="3300" i="1">
                        <a:latin typeface="Cambria Math"/>
                      </a:rPr>
                      <m:t>,</m:t>
                    </m:r>
                  </m:oMath>
                </a14:m>
                <a:r>
                  <a:rPr lang="en-US" sz="3300" dirty="0">
                    <a:solidFill>
                      <a:schemeClr val="accent1"/>
                    </a:solidFill>
                  </a:rPr>
                  <a:t>z</a:t>
                </a:r>
                <a:r>
                  <a:rPr lang="en-US" sz="330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3300" i="1">
                            <a:solidFill>
                              <a:schemeClr val="accent6"/>
                            </a:solidFill>
                            <a:latin typeface="Cambria Math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en-US" sz="3300" dirty="0">
                            <a:solidFill>
                              <a:schemeClr val="accent6"/>
                            </a:solidFill>
                          </a:rPr>
                          <m:t>z</m:t>
                        </m:r>
                      </m:e>
                    </m:acc>
                  </m:oMath>
                </a14:m>
                <a:r>
                  <a:rPr lang="en-US" sz="3300" dirty="0"/>
                  <a:t>] </a:t>
                </a:r>
              </a:p>
            </p:txBody>
          </p:sp>
        </mc:Choice>
        <mc:Fallback xmlns="">
          <p:sp>
            <p:nvSpPr>
              <p:cNvPr id="14" name="D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28" y="2653304"/>
                <a:ext cx="4356475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5594" t="-15873" r="-97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Cloud Callout 129"/>
          <p:cNvSpPr/>
          <p:nvPr/>
        </p:nvSpPr>
        <p:spPr>
          <a:xfrm>
            <a:off x="6202079" y="2534653"/>
            <a:ext cx="1835015" cy="1152789"/>
          </a:xfrm>
          <a:prstGeom prst="cloudCallout">
            <a:avLst>
              <a:gd name="adj1" fmla="val -70649"/>
              <a:gd name="adj2" fmla="val 848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accent6"/>
                </a:solidFill>
              </a:rPr>
              <a:t>Id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984238" y="3397566"/>
            <a:ext cx="1227673" cy="2308323"/>
            <a:chOff x="6312910" y="3324414"/>
            <a:chExt cx="1227673" cy="2308323"/>
          </a:xfrm>
        </p:grpSpPr>
        <p:sp>
          <p:nvSpPr>
            <p:cNvPr id="29" name="Rectangle 28"/>
            <p:cNvSpPr/>
            <p:nvPr/>
          </p:nvSpPr>
          <p:spPr>
            <a:xfrm>
              <a:off x="6312910" y="3324414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6537244" y="3859468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6543872" y="4284638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Oval 35"/>
                <p:cNvSpPr/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Oval 36"/>
            <p:cNvSpPr/>
            <p:nvPr/>
          </p:nvSpPr>
          <p:spPr>
            <a:xfrm>
              <a:off x="6543872" y="4727022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Oval 37"/>
                <p:cNvSpPr/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/>
                <p:cNvSpPr/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Oval 39"/>
                <p:cNvSpPr/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Oval 40"/>
            <p:cNvSpPr/>
            <p:nvPr/>
          </p:nvSpPr>
          <p:spPr>
            <a:xfrm>
              <a:off x="6537244" y="515522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42" name="Oval 41"/>
            <p:cNvSpPr/>
            <p:nvPr/>
          </p:nvSpPr>
          <p:spPr>
            <a:xfrm>
              <a:off x="6537244" y="34483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Oval 42"/>
                <p:cNvSpPr/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Straight Connector 43"/>
            <p:cNvCxnSpPr/>
            <p:nvPr/>
          </p:nvCxnSpPr>
          <p:spPr>
            <a:xfrm flipH="1">
              <a:off x="6845055" y="4415373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845055" y="4859983"/>
              <a:ext cx="17460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6838427" y="3581272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836129" y="3997700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6838427" y="5288182"/>
              <a:ext cx="181232" cy="2101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05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3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Triad domain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4272" y="1386426"/>
            <a:ext cx="9110033" cy="621564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Partition domain comprised of</a:t>
            </a:r>
          </a:p>
          <a:p>
            <a:pPr lvl="1"/>
            <a:r>
              <a:rPr lang="en-US" sz="3600" b="1" dirty="0" smtClean="0">
                <a:solidFill>
                  <a:schemeClr val="accent5"/>
                </a:solidFill>
              </a:rPr>
              <a:t>G</a:t>
            </a:r>
            <a:r>
              <a:rPr lang="en-US" sz="3600" dirty="0" smtClean="0"/>
              <a:t> current values: x, y, x</a:t>
            </a:r>
          </a:p>
          <a:p>
            <a:pPr lvl="1"/>
            <a:r>
              <a:rPr lang="en-US" sz="3600" b="1" dirty="0" smtClean="0">
                <a:solidFill>
                  <a:schemeClr val="accent5"/>
                </a:solidFill>
              </a:rPr>
              <a:t>G</a:t>
            </a:r>
            <a:r>
              <a:rPr lang="en-US" sz="3600" dirty="0" smtClean="0"/>
              <a:t> input values: x, y, z</a:t>
            </a:r>
          </a:p>
          <a:p>
            <a:pPr lvl="1"/>
            <a:r>
              <a:rPr lang="en-US" sz="3600" b="1" dirty="0" smtClean="0">
                <a:solidFill>
                  <a:schemeClr val="accent5"/>
                </a:solidFill>
              </a:rPr>
              <a:t>G</a:t>
            </a:r>
            <a:r>
              <a:rPr lang="en-US" sz="3600" dirty="0" smtClean="0"/>
              <a:t> auxiliary (temporary) values: x, y, z</a:t>
            </a:r>
          </a:p>
          <a:p>
            <a:pPr lvl="2"/>
            <a:r>
              <a:rPr lang="en-US" sz="3200" dirty="0"/>
              <a:t> T</a:t>
            </a:r>
            <a:r>
              <a:rPr lang="en-US" sz="3200" dirty="0" smtClean="0"/>
              <a:t>o compute effect of procedure calls using </a:t>
            </a:r>
            <a:r>
              <a:rPr lang="en-US" sz="3200" dirty="0" smtClean="0">
                <a:sym typeface="Math B" panose="05000000000000000000" pitchFamily="2" charset="2"/>
              </a:rPr>
              <a:t></a:t>
            </a:r>
          </a:p>
          <a:p>
            <a:pPr lvl="3"/>
            <a:r>
              <a:rPr lang="en-US" sz="2800" dirty="0" smtClean="0">
                <a:sym typeface="Math B" panose="05000000000000000000" pitchFamily="2" charset="2"/>
              </a:rPr>
              <a:t>“Relational join”</a:t>
            </a:r>
          </a:p>
          <a:p>
            <a:pPr lvl="3"/>
            <a:endParaRPr lang="en-US" sz="1800" dirty="0" smtClean="0">
              <a:sym typeface="Math B" panose="05000000000000000000" pitchFamily="2" charset="2"/>
            </a:endParaRPr>
          </a:p>
          <a:p>
            <a:pPr lvl="1"/>
            <a:r>
              <a:rPr lang="en-US" sz="3600" b="1" dirty="0" smtClean="0">
                <a:solidFill>
                  <a:schemeClr val="accent5"/>
                </a:solidFill>
              </a:rPr>
              <a:t>L</a:t>
            </a:r>
            <a:r>
              <a:rPr lang="en-US" sz="3600" dirty="0" smtClean="0"/>
              <a:t> Current local variables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883342" y="3185295"/>
            <a:ext cx="16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87694" y="3185295"/>
            <a:ext cx="16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638529" y="3185295"/>
            <a:ext cx="16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4753716" y="2500452"/>
            <a:ext cx="125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27133" y="2500452"/>
            <a:ext cx="3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906471" y="2500452"/>
            <a:ext cx="60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-39532" y="2388098"/>
            <a:ext cx="738664" cy="15943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5"/>
                </a:solidFill>
              </a:rPr>
              <a:t>Globals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9532" y="4774368"/>
            <a:ext cx="738664" cy="15943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3600" dirty="0" smtClean="0">
                <a:solidFill>
                  <a:schemeClr val="accent5"/>
                </a:solidFill>
              </a:rPr>
              <a:t>Locals</a:t>
            </a:r>
            <a:endParaRPr lang="en-US" sz="3600" dirty="0">
              <a:solidFill>
                <a:schemeClr val="accent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1074351" y="2369826"/>
            <a:ext cx="125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_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1096122" y="3023672"/>
            <a:ext cx="471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/>
                </a:solidFill>
              </a:rPr>
              <a:t>.</a:t>
            </a:r>
            <a:endParaRPr lang="en-US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56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422324" y="3254657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1498936" y="1313488"/>
                <a:ext cx="6438306" cy="824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48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48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36" y="1313488"/>
                <a:ext cx="6438306" cy="824051"/>
              </a:xfrm>
              <a:prstGeom prst="rect">
                <a:avLst/>
              </a:prstGeom>
              <a:blipFill rotWithShape="0">
                <a:blip r:embed="rId8"/>
                <a:stretch>
                  <a:fillRect l="-1136" t="-19118" b="-40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Entering a procedure (top-down)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162" y="3254657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486579" y="4226972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98771" y="2293487"/>
            <a:ext cx="439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R</a:t>
            </a:r>
            <a:r>
              <a:rPr lang="en-US" sz="3600" baseline="-25000" dirty="0"/>
              <a:t>G</a:t>
            </a:r>
            <a:r>
              <a:rPr lang="en-US" sz="3600" dirty="0"/>
              <a:t> = </a:t>
            </a:r>
            <a:r>
              <a:rPr lang="en-US" sz="3600" dirty="0" smtClean="0"/>
              <a:t>{G, {x} , {x} | x  G} </a:t>
            </a:r>
            <a:endParaRPr lang="en-US" sz="36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5228711" y="1966097"/>
            <a:ext cx="17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811811" y="4105019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4414217" y="2065027"/>
            <a:ext cx="3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15825" y="551786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25" y="551786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4371299" y="3301712"/>
            <a:ext cx="1227673" cy="2308323"/>
            <a:chOff x="4371299" y="3301712"/>
            <a:chExt cx="1227673" cy="2308323"/>
          </a:xfrm>
        </p:grpSpPr>
        <p:sp>
          <p:nvSpPr>
            <p:cNvPr id="162" name="Rectangle 161"/>
            <p:cNvSpPr/>
            <p:nvPr/>
          </p:nvSpPr>
          <p:spPr>
            <a:xfrm>
              <a:off x="4371299" y="3301712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95633" y="3836766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4602261" y="4261936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/>
                <p:cNvSpPr/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Oval 165"/>
            <p:cNvSpPr/>
            <p:nvPr/>
          </p:nvSpPr>
          <p:spPr>
            <a:xfrm>
              <a:off x="4602261" y="4704320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Oval 166"/>
                <p:cNvSpPr/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Oval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Oval 169"/>
            <p:cNvSpPr/>
            <p:nvPr/>
          </p:nvSpPr>
          <p:spPr>
            <a:xfrm>
              <a:off x="4595633" y="5150807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4595633" y="3425609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 flipV="1">
              <a:off x="4746225" y="3691531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4752853" y="4527858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4753890" y="583410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90" y="583410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5817769" y="4092876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</a:t>
            </a:r>
            <a:endParaRPr lang="en-US" sz="4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12910" y="3324414"/>
            <a:ext cx="1227673" cy="2308323"/>
            <a:chOff x="6312910" y="3324414"/>
            <a:chExt cx="1227673" cy="2308323"/>
          </a:xfrm>
        </p:grpSpPr>
        <p:sp>
          <p:nvSpPr>
            <p:cNvPr id="177" name="Rectangle 176"/>
            <p:cNvSpPr/>
            <p:nvPr/>
          </p:nvSpPr>
          <p:spPr>
            <a:xfrm>
              <a:off x="6312910" y="3324414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6537244" y="3859468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6543872" y="4284638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Oval 179"/>
                <p:cNvSpPr/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/>
            <p:nvPr/>
          </p:nvSpPr>
          <p:spPr>
            <a:xfrm>
              <a:off x="6543872" y="4727022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Oval 184"/>
            <p:cNvSpPr/>
            <p:nvPr/>
          </p:nvSpPr>
          <p:spPr>
            <a:xfrm>
              <a:off x="6537244" y="515522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6" name="Oval 185"/>
            <p:cNvSpPr/>
            <p:nvPr/>
          </p:nvSpPr>
          <p:spPr>
            <a:xfrm>
              <a:off x="6537244" y="34483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/>
                <p:cNvSpPr/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Connector 187"/>
            <p:cNvCxnSpPr/>
            <p:nvPr/>
          </p:nvCxnSpPr>
          <p:spPr>
            <a:xfrm flipV="1">
              <a:off x="6687836" y="3714233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6694464" y="4550560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7170251" y="3722724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6845055" y="4415373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7170252" y="4548333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181" idx="6"/>
              <a:endCxn id="187" idx="2"/>
            </p:cNvCxnSpPr>
            <p:nvPr/>
          </p:nvCxnSpPr>
          <p:spPr>
            <a:xfrm>
              <a:off x="6845055" y="4859983"/>
              <a:ext cx="17460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186" idx="6"/>
              <a:endCxn id="180" idx="2"/>
            </p:cNvCxnSpPr>
            <p:nvPr/>
          </p:nvCxnSpPr>
          <p:spPr>
            <a:xfrm>
              <a:off x="6838427" y="3581272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836129" y="3997700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185" idx="6"/>
              <a:endCxn id="184" idx="2"/>
            </p:cNvCxnSpPr>
            <p:nvPr/>
          </p:nvCxnSpPr>
          <p:spPr>
            <a:xfrm>
              <a:off x="6838427" y="5288182"/>
              <a:ext cx="181232" cy="2101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763491" y="6234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5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8" grpId="0"/>
      <p:bldP spid="16" grpId="0"/>
      <p:bldP spid="175" grpId="0"/>
      <p:bldP spid="17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1498936" y="1313488"/>
                <a:ext cx="6438306" cy="824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48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936" y="1313488"/>
                <a:ext cx="6438306" cy="824051"/>
              </a:xfrm>
              <a:prstGeom prst="rect">
                <a:avLst/>
              </a:prstGeom>
              <a:blipFill rotWithShape="0">
                <a:blip r:embed="rId3"/>
                <a:stretch>
                  <a:fillRect t="-19118" b="-40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“Entering a procedure” (bottom-up)</a:t>
            </a:r>
            <a:endParaRPr lang="en-US" dirty="0">
              <a:solidFill>
                <a:schemeClr val="accent6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984238" y="3397566"/>
            <a:ext cx="1227673" cy="2308323"/>
            <a:chOff x="6312910" y="3324414"/>
            <a:chExt cx="1227673" cy="2308323"/>
          </a:xfrm>
        </p:grpSpPr>
        <p:sp>
          <p:nvSpPr>
            <p:cNvPr id="7" name="Rectangle 6"/>
            <p:cNvSpPr/>
            <p:nvPr/>
          </p:nvSpPr>
          <p:spPr>
            <a:xfrm>
              <a:off x="6312910" y="3324414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6537244" y="3859468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6543872" y="4284638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/>
                <p:cNvSpPr/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>
            <a:xfrm>
              <a:off x="6543872" y="4727022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val 11"/>
                <p:cNvSpPr/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Oval 12"/>
                <p:cNvSpPr/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/>
                <p:cNvSpPr/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Oval 14"/>
            <p:cNvSpPr/>
            <p:nvPr/>
          </p:nvSpPr>
          <p:spPr>
            <a:xfrm>
              <a:off x="6537244" y="515522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6537244" y="34483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/>
                <p:cNvSpPr/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 flipH="1">
              <a:off x="6845055" y="4415373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845055" y="4859983"/>
              <a:ext cx="17460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838427" y="3581272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6836129" y="3997700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838427" y="5288182"/>
              <a:ext cx="181232" cy="2101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672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098567" y="-1165323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48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48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blipFill rotWithShape="0">
                <a:blip r:embed="rId8"/>
                <a:stretch>
                  <a:fillRect l="-1041" t="-19853" b="-3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Returning from a procedure (TD &amp; BU)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4405" y="-1165323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162822" y="-193008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75014" y="-2126493"/>
            <a:ext cx="439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R</a:t>
            </a:r>
            <a:r>
              <a:rPr lang="en-US" sz="3600" baseline="-25000" dirty="0"/>
              <a:t>G</a:t>
            </a:r>
            <a:r>
              <a:rPr lang="en-US" sz="3600" dirty="0"/>
              <a:t> = </a:t>
            </a:r>
            <a:r>
              <a:rPr lang="en-US" sz="3600" dirty="0" smtClean="0"/>
              <a:t>{G, {x} , {x} | x  G} </a:t>
            </a:r>
            <a:endParaRPr lang="en-US" sz="36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18904954" y="-2453883"/>
            <a:ext cx="17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7488054" y="-314961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8090460" y="-2354953"/>
            <a:ext cx="3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8047542" y="-1118268"/>
            <a:ext cx="1227673" cy="2308323"/>
            <a:chOff x="4371299" y="3301712"/>
            <a:chExt cx="1227673" cy="2308323"/>
          </a:xfrm>
        </p:grpSpPr>
        <p:sp>
          <p:nvSpPr>
            <p:cNvPr id="162" name="Rectangle 161"/>
            <p:cNvSpPr/>
            <p:nvPr/>
          </p:nvSpPr>
          <p:spPr>
            <a:xfrm>
              <a:off x="4371299" y="3301712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95633" y="3836766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4602261" y="4261936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/>
                <p:cNvSpPr/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Oval 165"/>
            <p:cNvSpPr/>
            <p:nvPr/>
          </p:nvSpPr>
          <p:spPr>
            <a:xfrm>
              <a:off x="4602261" y="4704320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Oval 166"/>
                <p:cNvSpPr/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Oval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Oval 169"/>
            <p:cNvSpPr/>
            <p:nvPr/>
          </p:nvSpPr>
          <p:spPr>
            <a:xfrm>
              <a:off x="4595633" y="5150807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4595633" y="3425609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 flipV="1">
              <a:off x="4746225" y="3691531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4752853" y="4527858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19494012" y="-327104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</a:t>
            </a:r>
            <a:endParaRPr lang="en-US" sz="40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19439734" y="1814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08945" y="2774024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current to •</a:t>
            </a:r>
            <a:endParaRPr lang="en-US" sz="1400" dirty="0"/>
          </a:p>
        </p:txBody>
      </p:sp>
      <p:sp>
        <p:nvSpPr>
          <p:cNvPr id="57" name="TextBox 56"/>
          <p:cNvSpPr txBox="1"/>
          <p:nvPr/>
        </p:nvSpPr>
        <p:spPr>
          <a:xfrm>
            <a:off x="4286293" y="2691832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input to •</a:t>
            </a:r>
            <a:endParaRPr lang="en-US" sz="1400" dirty="0"/>
          </a:p>
        </p:txBody>
      </p:sp>
      <p:cxnSp>
        <p:nvCxnSpPr>
          <p:cNvPr id="58" name="Straight Arrow Connector 57"/>
          <p:cNvCxnSpPr>
            <a:stCxn id="57" idx="0"/>
          </p:cNvCxnSpPr>
          <p:nvPr/>
        </p:nvCxnSpPr>
        <p:spPr>
          <a:xfrm flipH="1" flipV="1">
            <a:off x="2732926" y="2568541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 flipV="1">
            <a:off x="4683304" y="2544193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1" name="Rectangle 60"/>
              <p:cNvSpPr/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</m:t>
                      </m:r>
                      <m:r>
                        <m:rPr>
                          <m:nor/>
                        </m:rPr>
                        <a:rPr lang="en-US" sz="3600" dirty="0"/>
                        <m:t>return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(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dexit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dca</m:t>
                      </m:r>
                      <m:r>
                        <m:rPr>
                          <m:nor/>
                        </m:rPr>
                        <a:rPr lang="en-US" sz="3600" baseline="-25000" dirty="0">
                          <a:sym typeface="Math B" panose="05000000000000000000" pitchFamily="2" charset="2"/>
                        </a:rPr>
                        <m:t>ll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) = </m:t>
                      </m:r>
                    </m:oMath>
                  </m:oMathPara>
                </a14:m>
                <a:endParaRPr lang="en-US" sz="3600" dirty="0" smtClean="0">
                  <a:sym typeface="Math B" panose="05000000000000000000" pitchFamily="2" charset="2"/>
                </a:endParaRPr>
              </a:p>
              <a:p>
                <a:pPr algn="ctr"/>
                <a:r>
                  <a:rPr lang="en-US" sz="3600" dirty="0" smtClean="0">
                    <a:sym typeface="Math B" panose="05000000000000000000" pitchFamily="2" charset="2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call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dca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) 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exit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dex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it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))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</m:t>
                    </m:r>
                    <m:sSub>
                      <m:sSubPr>
                        <m:ctrlPr>
                          <a:rPr lang="en-US" sz="3600" i="1" dirty="0">
                            <a:latin typeface="Cambria Math" charset="0"/>
                            <a:sym typeface="Math B" panose="05000000000000000000" pitchFamily="2" charset="2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sym typeface="Math B" panose="05000000000000000000" pitchFamily="2" charset="2"/>
                          </a:rPr>
                          <m:t>𝑅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 dirty="0">
                                <a:latin typeface="Cambria Math" charset="0"/>
                                <a:sym typeface="Math B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sym typeface="Math B" panose="05000000000000000000" pitchFamily="2" charset="2"/>
                              </a:rPr>
                              <m:t>𝐺</m:t>
                            </m:r>
                          </m:e>
                        </m:acc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∪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𝐺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′</m:t>
                        </m:r>
                      </m:sub>
                    </m:sSub>
                  </m:oMath>
                </a14:m>
                <a:endParaRPr lang="en-US" sz="3600" baseline="-25000" dirty="0"/>
              </a:p>
            </p:txBody>
          </p:sp>
        </mc:Choice>
        <mc:Fallback>
          <p:sp>
            <p:nvSpPr>
              <p:cNvPr id="61" name="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538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098567" y="-1165323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48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48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blipFill rotWithShape="0">
                <a:blip r:embed="rId8"/>
                <a:stretch>
                  <a:fillRect l="-1041" t="-19853" b="-3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Returning from a procedure (TD &amp; BU)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4405" y="-1165323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162822" y="-193008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75014" y="-2126493"/>
            <a:ext cx="439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R</a:t>
            </a:r>
            <a:r>
              <a:rPr lang="en-US" sz="3600" baseline="-25000" dirty="0"/>
              <a:t>G</a:t>
            </a:r>
            <a:r>
              <a:rPr lang="en-US" sz="3600" dirty="0"/>
              <a:t> = </a:t>
            </a:r>
            <a:r>
              <a:rPr lang="en-US" sz="3600" dirty="0" smtClean="0"/>
              <a:t>{G, {x} , {x} | x  G} </a:t>
            </a:r>
            <a:endParaRPr lang="en-US" sz="36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18904954" y="-2453883"/>
            <a:ext cx="17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7488054" y="-314961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8090460" y="-2354953"/>
            <a:ext cx="3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8047542" y="-1118268"/>
            <a:ext cx="1227673" cy="2308323"/>
            <a:chOff x="4371299" y="3301712"/>
            <a:chExt cx="1227673" cy="2308323"/>
          </a:xfrm>
        </p:grpSpPr>
        <p:sp>
          <p:nvSpPr>
            <p:cNvPr id="162" name="Rectangle 161"/>
            <p:cNvSpPr/>
            <p:nvPr/>
          </p:nvSpPr>
          <p:spPr>
            <a:xfrm>
              <a:off x="4371299" y="3301712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95633" y="3836766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4602261" y="4261936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/>
                <p:cNvSpPr/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Oval 165"/>
            <p:cNvSpPr/>
            <p:nvPr/>
          </p:nvSpPr>
          <p:spPr>
            <a:xfrm>
              <a:off x="4602261" y="4704320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Oval 166"/>
                <p:cNvSpPr/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Oval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Oval 169"/>
            <p:cNvSpPr/>
            <p:nvPr/>
          </p:nvSpPr>
          <p:spPr>
            <a:xfrm>
              <a:off x="4595633" y="5150807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4595633" y="3425609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 flipV="1">
              <a:off x="4746225" y="3691531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4752853" y="4527858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19494012" y="-327104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</a:t>
            </a:r>
            <a:endParaRPr lang="en-US" sz="4000" b="1" dirty="0"/>
          </a:p>
        </p:txBody>
      </p:sp>
      <p:sp>
        <p:nvSpPr>
          <p:cNvPr id="177" name="Rectangle 176"/>
          <p:cNvSpPr/>
          <p:nvPr/>
        </p:nvSpPr>
        <p:spPr>
          <a:xfrm>
            <a:off x="5079649" y="3766842"/>
            <a:ext cx="1227673" cy="2308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303983" y="4301896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9" name="Oval 178"/>
          <p:cNvSpPr/>
          <p:nvPr/>
        </p:nvSpPr>
        <p:spPr>
          <a:xfrm>
            <a:off x="5310611" y="4727066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81" name="Oval 180"/>
          <p:cNvSpPr/>
          <p:nvPr/>
        </p:nvSpPr>
        <p:spPr>
          <a:xfrm>
            <a:off x="5310611" y="5169450"/>
            <a:ext cx="301183" cy="26592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val 181"/>
              <p:cNvSpPr/>
              <p:nvPr/>
            </p:nvSpPr>
            <p:spPr>
              <a:xfrm>
                <a:off x="5786399" y="430024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Oval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4300244"/>
                <a:ext cx="301183" cy="265921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val 182"/>
              <p:cNvSpPr/>
              <p:nvPr/>
            </p:nvSpPr>
            <p:spPr>
              <a:xfrm>
                <a:off x="5786399" y="4724840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3" name="Oval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4724840"/>
                <a:ext cx="301183" cy="265921"/>
              </a:xfrm>
              <a:prstGeom prst="ellipse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/>
              <p:cNvSpPr/>
              <p:nvPr/>
            </p:nvSpPr>
            <p:spPr>
              <a:xfrm>
                <a:off x="5786398" y="5599750"/>
                <a:ext cx="301183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Oval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8" y="5599750"/>
                <a:ext cx="301183" cy="265921"/>
              </a:xfrm>
              <a:prstGeom prst="ellipse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/>
          <p:cNvSpPr/>
          <p:nvPr/>
        </p:nvSpPr>
        <p:spPr>
          <a:xfrm>
            <a:off x="5303983" y="5597649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6" name="Oval 185"/>
          <p:cNvSpPr/>
          <p:nvPr/>
        </p:nvSpPr>
        <p:spPr>
          <a:xfrm>
            <a:off x="5303983" y="3890739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/>
              <p:cNvSpPr/>
              <p:nvPr/>
            </p:nvSpPr>
            <p:spPr>
              <a:xfrm>
                <a:off x="5786399" y="5169450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Oval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5169450"/>
                <a:ext cx="301183" cy="265921"/>
              </a:xfrm>
              <a:prstGeom prst="ellipse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Connector 187"/>
          <p:cNvCxnSpPr/>
          <p:nvPr/>
        </p:nvCxnSpPr>
        <p:spPr>
          <a:xfrm flipV="1">
            <a:off x="5454575" y="4156661"/>
            <a:ext cx="0" cy="1452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1"/>
            <a:endCxn id="179" idx="5"/>
          </p:cNvCxnSpPr>
          <p:nvPr/>
        </p:nvCxnSpPr>
        <p:spPr>
          <a:xfrm flipH="1" flipV="1">
            <a:off x="5567687" y="4954044"/>
            <a:ext cx="262819" cy="25434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936990" y="4165152"/>
            <a:ext cx="0" cy="1350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5611794" y="4857801"/>
            <a:ext cx="174605" cy="22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5936991" y="4990761"/>
            <a:ext cx="0" cy="1786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86" idx="6"/>
          </p:cNvCxnSpPr>
          <p:nvPr/>
        </p:nvCxnSpPr>
        <p:spPr>
          <a:xfrm>
            <a:off x="5605166" y="4023700"/>
            <a:ext cx="181233" cy="4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5602868" y="4440128"/>
            <a:ext cx="181233" cy="4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85" idx="6"/>
            <a:endCxn id="184" idx="2"/>
          </p:cNvCxnSpPr>
          <p:nvPr/>
        </p:nvCxnSpPr>
        <p:spPr>
          <a:xfrm>
            <a:off x="5605166" y="5730610"/>
            <a:ext cx="181232" cy="2101"/>
          </a:xfrm>
          <a:prstGeom prst="line">
            <a:avLst/>
          </a:prstGeom>
          <a:ln w="285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39734" y="1814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8945" y="2774024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current to •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286293" y="2691832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input to •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732926" y="2568541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683304" y="2544193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375677" y="3768870"/>
            <a:ext cx="1227673" cy="2308323"/>
            <a:chOff x="2422324" y="3254657"/>
            <a:chExt cx="1227673" cy="2308323"/>
          </a:xfrm>
        </p:grpSpPr>
        <p:sp>
          <p:nvSpPr>
            <p:cNvPr id="75" name="Rectangle 74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Arrow Connector 100"/>
          <p:cNvCxnSpPr/>
          <p:nvPr/>
        </p:nvCxnSpPr>
        <p:spPr>
          <a:xfrm flipH="1">
            <a:off x="1439932" y="4741185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735334" y="3768870"/>
            <a:ext cx="2271950" cy="30469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q(){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= new()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z.f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 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397614" y="3084067"/>
            <a:ext cx="1827263" cy="136960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q(){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z = null;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6305850" y="5304438"/>
            <a:ext cx="11007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85" idx="0"/>
            <a:endCxn id="181" idx="4"/>
          </p:cNvCxnSpPr>
          <p:nvPr/>
        </p:nvCxnSpPr>
        <p:spPr>
          <a:xfrm flipV="1">
            <a:off x="5454575" y="5435371"/>
            <a:ext cx="6628" cy="162278"/>
          </a:xfrm>
          <a:prstGeom prst="line">
            <a:avLst/>
          </a:prstGeom>
          <a:ln w="285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/>
              <p:cNvSpPr/>
              <p:nvPr/>
            </p:nvSpPr>
            <p:spPr>
              <a:xfrm>
                <a:off x="5786398" y="390346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Oval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8" y="3903464"/>
                <a:ext cx="301183" cy="265921"/>
              </a:xfrm>
              <a:prstGeom prst="ellipse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/>
          <p:cNvSpPr txBox="1"/>
          <p:nvPr/>
        </p:nvSpPr>
        <p:spPr>
          <a:xfrm>
            <a:off x="201515" y="3768870"/>
            <a:ext cx="1899995" cy="30469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Rectangle 101"/>
              <p:cNvSpPr/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</m:t>
                      </m:r>
                      <m:r>
                        <m:rPr>
                          <m:nor/>
                        </m:rPr>
                        <a:rPr lang="en-US" sz="3600" dirty="0"/>
                        <m:t>return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(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dexit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dca</m:t>
                      </m:r>
                      <m:r>
                        <m:rPr>
                          <m:nor/>
                        </m:rPr>
                        <a:rPr lang="en-US" sz="3600" baseline="-25000" dirty="0">
                          <a:sym typeface="Math B" panose="05000000000000000000" pitchFamily="2" charset="2"/>
                        </a:rPr>
                        <m:t>ll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) = </m:t>
                      </m:r>
                    </m:oMath>
                  </m:oMathPara>
                </a14:m>
                <a:endParaRPr lang="en-US" sz="3600" dirty="0" smtClean="0">
                  <a:sym typeface="Math B" panose="05000000000000000000" pitchFamily="2" charset="2"/>
                </a:endParaRPr>
              </a:p>
              <a:p>
                <a:pPr algn="ctr"/>
                <a:r>
                  <a:rPr lang="en-US" sz="3600" dirty="0" smtClean="0">
                    <a:sym typeface="Math B" panose="05000000000000000000" pitchFamily="2" charset="2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call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dca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) 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exit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dex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it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))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</m:t>
                    </m:r>
                    <m:sSub>
                      <m:sSubPr>
                        <m:ctrlPr>
                          <a:rPr lang="en-US" sz="3600" i="1" dirty="0">
                            <a:latin typeface="Cambria Math" charset="0"/>
                            <a:sym typeface="Math B" panose="05000000000000000000" pitchFamily="2" charset="2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sym typeface="Math B" panose="05000000000000000000" pitchFamily="2" charset="2"/>
                          </a:rPr>
                          <m:t>𝑅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 dirty="0">
                                <a:latin typeface="Cambria Math" charset="0"/>
                                <a:sym typeface="Math B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sym typeface="Math B" panose="05000000000000000000" pitchFamily="2" charset="2"/>
                              </a:rPr>
                              <m:t>𝐺</m:t>
                            </m:r>
                          </m:e>
                        </m:acc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∪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𝐺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′</m:t>
                        </m:r>
                      </m:sub>
                    </m:sSub>
                  </m:oMath>
                </a14:m>
                <a:endParaRPr lang="en-US" sz="3600" baseline="-25000" dirty="0"/>
              </a:p>
            </p:txBody>
          </p:sp>
        </mc:Choice>
        <mc:Fallback>
          <p:sp>
            <p:nvSpPr>
              <p:cNvPr id="102" name="Rectangle 10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16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16098567" y="-1165323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48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48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blipFill rotWithShape="0">
                <a:blip r:embed="rId8"/>
                <a:stretch>
                  <a:fillRect l="-1041" t="-19853" b="-3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Returning from a procedure (TD &amp; BU)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4405" y="-1165323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162822" y="-193008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75014" y="-2126493"/>
            <a:ext cx="439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R</a:t>
            </a:r>
            <a:r>
              <a:rPr lang="en-US" sz="3600" baseline="-25000" dirty="0"/>
              <a:t>G</a:t>
            </a:r>
            <a:r>
              <a:rPr lang="en-US" sz="3600" dirty="0"/>
              <a:t> = </a:t>
            </a:r>
            <a:r>
              <a:rPr lang="en-US" sz="3600" dirty="0" smtClean="0"/>
              <a:t>{G, {x} , {x} | x  G} </a:t>
            </a:r>
            <a:endParaRPr lang="en-US" sz="36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18904954" y="-2453883"/>
            <a:ext cx="17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7488054" y="-314961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8090460" y="-2354953"/>
            <a:ext cx="3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8047542" y="-1118268"/>
            <a:ext cx="1227673" cy="2308323"/>
            <a:chOff x="4371299" y="3301712"/>
            <a:chExt cx="1227673" cy="2308323"/>
          </a:xfrm>
        </p:grpSpPr>
        <p:sp>
          <p:nvSpPr>
            <p:cNvPr id="162" name="Rectangle 161"/>
            <p:cNvSpPr/>
            <p:nvPr/>
          </p:nvSpPr>
          <p:spPr>
            <a:xfrm>
              <a:off x="4371299" y="3301712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95633" y="3836766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4602261" y="4261936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/>
                <p:cNvSpPr/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Oval 165"/>
            <p:cNvSpPr/>
            <p:nvPr/>
          </p:nvSpPr>
          <p:spPr>
            <a:xfrm>
              <a:off x="4602261" y="4704320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Oval 166"/>
                <p:cNvSpPr/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Oval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Oval 169"/>
            <p:cNvSpPr/>
            <p:nvPr/>
          </p:nvSpPr>
          <p:spPr>
            <a:xfrm>
              <a:off x="4595633" y="5150807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4595633" y="3425609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 flipV="1">
              <a:off x="4746225" y="3691531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4752853" y="4527858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19494012" y="-327104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</a:t>
            </a:r>
            <a:endParaRPr lang="en-US" sz="4000" b="1" dirty="0"/>
          </a:p>
        </p:txBody>
      </p:sp>
      <p:sp>
        <p:nvSpPr>
          <p:cNvPr id="177" name="Rectangle 176"/>
          <p:cNvSpPr/>
          <p:nvPr/>
        </p:nvSpPr>
        <p:spPr>
          <a:xfrm>
            <a:off x="5079649" y="3766842"/>
            <a:ext cx="1227673" cy="2308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303983" y="4301896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9" name="Oval 178"/>
          <p:cNvSpPr/>
          <p:nvPr/>
        </p:nvSpPr>
        <p:spPr>
          <a:xfrm>
            <a:off x="5310611" y="4727066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81" name="Oval 180"/>
          <p:cNvSpPr/>
          <p:nvPr/>
        </p:nvSpPr>
        <p:spPr>
          <a:xfrm>
            <a:off x="5310611" y="5169450"/>
            <a:ext cx="301183" cy="26592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val 181"/>
              <p:cNvSpPr/>
              <p:nvPr/>
            </p:nvSpPr>
            <p:spPr>
              <a:xfrm>
                <a:off x="5786399" y="4300244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Oval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4300244"/>
                <a:ext cx="301183" cy="265921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val 182"/>
              <p:cNvSpPr/>
              <p:nvPr/>
            </p:nvSpPr>
            <p:spPr>
              <a:xfrm>
                <a:off x="5786399" y="4724840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3" name="Oval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4724840"/>
                <a:ext cx="301183" cy="265921"/>
              </a:xfrm>
              <a:prstGeom prst="ellipse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/>
              <p:cNvSpPr/>
              <p:nvPr/>
            </p:nvSpPr>
            <p:spPr>
              <a:xfrm>
                <a:off x="5786398" y="5599750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Oval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8" y="5599750"/>
                <a:ext cx="301183" cy="265921"/>
              </a:xfrm>
              <a:prstGeom prst="ellipse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/>
          <p:cNvSpPr/>
          <p:nvPr/>
        </p:nvSpPr>
        <p:spPr>
          <a:xfrm>
            <a:off x="5303983" y="5597649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6" name="Oval 185"/>
          <p:cNvSpPr/>
          <p:nvPr/>
        </p:nvSpPr>
        <p:spPr>
          <a:xfrm>
            <a:off x="5303983" y="3890739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/>
              <p:cNvSpPr/>
              <p:nvPr/>
            </p:nvSpPr>
            <p:spPr>
              <a:xfrm>
                <a:off x="5786399" y="5169450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Oval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5169450"/>
                <a:ext cx="301183" cy="265921"/>
              </a:xfrm>
              <a:prstGeom prst="ellipse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Connector 187"/>
          <p:cNvCxnSpPr/>
          <p:nvPr/>
        </p:nvCxnSpPr>
        <p:spPr>
          <a:xfrm flipV="1">
            <a:off x="5454575" y="4156661"/>
            <a:ext cx="0" cy="1452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1"/>
            <a:endCxn id="179" idx="5"/>
          </p:cNvCxnSpPr>
          <p:nvPr/>
        </p:nvCxnSpPr>
        <p:spPr>
          <a:xfrm flipH="1" flipV="1">
            <a:off x="5567687" y="4954044"/>
            <a:ext cx="262819" cy="25434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936990" y="4165152"/>
            <a:ext cx="0" cy="1350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5611794" y="4857801"/>
            <a:ext cx="174605" cy="22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5936991" y="4990761"/>
            <a:ext cx="0" cy="1786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86" idx="6"/>
          </p:cNvCxnSpPr>
          <p:nvPr/>
        </p:nvCxnSpPr>
        <p:spPr>
          <a:xfrm>
            <a:off x="5605166" y="4023700"/>
            <a:ext cx="181233" cy="4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5602868" y="4440128"/>
            <a:ext cx="181233" cy="4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85" idx="6"/>
            <a:endCxn id="184" idx="2"/>
          </p:cNvCxnSpPr>
          <p:nvPr/>
        </p:nvCxnSpPr>
        <p:spPr>
          <a:xfrm>
            <a:off x="5605166" y="5730610"/>
            <a:ext cx="181232" cy="2101"/>
          </a:xfrm>
          <a:prstGeom prst="line">
            <a:avLst/>
          </a:prstGeom>
          <a:ln w="285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39734" y="1814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8945" y="2774024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current to •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286293" y="2691832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input to •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732926" y="2568541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683304" y="2544193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375677" y="3768870"/>
            <a:ext cx="1227673" cy="2308323"/>
            <a:chOff x="2422324" y="3254657"/>
            <a:chExt cx="1227673" cy="2308323"/>
          </a:xfrm>
          <a:noFill/>
        </p:grpSpPr>
        <p:sp>
          <p:nvSpPr>
            <p:cNvPr id="75" name="Rectangle 74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grpFill/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1" name="Straight Arrow Connector 100"/>
          <p:cNvCxnSpPr/>
          <p:nvPr/>
        </p:nvCxnSpPr>
        <p:spPr>
          <a:xfrm flipH="1">
            <a:off x="1439932" y="4741185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735334" y="3768870"/>
            <a:ext cx="2271950" cy="30469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q(){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= new()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z.f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 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397614" y="3084067"/>
            <a:ext cx="1827263" cy="136960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q(){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z = null;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5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z.f</a:t>
            </a:r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= v;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   return;</a:t>
            </a:r>
          </a:p>
          <a:p>
            <a:r>
              <a:rPr lang="en-US" sz="15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6305850" y="5304438"/>
            <a:ext cx="11007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85" idx="0"/>
            <a:endCxn id="181" idx="4"/>
          </p:cNvCxnSpPr>
          <p:nvPr/>
        </p:nvCxnSpPr>
        <p:spPr>
          <a:xfrm flipV="1">
            <a:off x="5454575" y="5435371"/>
            <a:ext cx="6628" cy="162278"/>
          </a:xfrm>
          <a:prstGeom prst="line">
            <a:avLst/>
          </a:prstGeom>
          <a:ln w="285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/>
              <p:cNvSpPr/>
              <p:nvPr/>
            </p:nvSpPr>
            <p:spPr>
              <a:xfrm>
                <a:off x="5786398" y="3903464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Oval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8" y="3903464"/>
                <a:ext cx="301183" cy="265921"/>
              </a:xfrm>
              <a:prstGeom prst="ellipse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/>
          <p:cNvSpPr txBox="1"/>
          <p:nvPr/>
        </p:nvSpPr>
        <p:spPr>
          <a:xfrm>
            <a:off x="201515" y="3768870"/>
            <a:ext cx="1899995" cy="30469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9" name="Rectangle 98"/>
              <p:cNvSpPr/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</m:t>
                      </m:r>
                      <m:r>
                        <m:rPr>
                          <m:nor/>
                        </m:rPr>
                        <a:rPr lang="en-US" sz="3600" dirty="0"/>
                        <m:t>return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(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dexit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dca</m:t>
                      </m:r>
                      <m:r>
                        <m:rPr>
                          <m:nor/>
                        </m:rPr>
                        <a:rPr lang="en-US" sz="3600" baseline="-25000" dirty="0">
                          <a:sym typeface="Math B" panose="05000000000000000000" pitchFamily="2" charset="2"/>
                        </a:rPr>
                        <m:t>ll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) = </m:t>
                      </m:r>
                    </m:oMath>
                  </m:oMathPara>
                </a14:m>
                <a:endParaRPr lang="en-US" sz="3600" dirty="0" smtClean="0">
                  <a:sym typeface="Math B" panose="05000000000000000000" pitchFamily="2" charset="2"/>
                </a:endParaRPr>
              </a:p>
              <a:p>
                <a:pPr algn="ctr"/>
                <a:r>
                  <a:rPr lang="en-US" sz="3600" dirty="0" smtClean="0">
                    <a:sym typeface="Math B" panose="05000000000000000000" pitchFamily="2" charset="2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call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dca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) 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exit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dex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it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))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</m:t>
                    </m:r>
                    <m:sSub>
                      <m:sSubPr>
                        <m:ctrlPr>
                          <a:rPr lang="en-US" sz="3600" i="1" dirty="0">
                            <a:latin typeface="Cambria Math" charset="0"/>
                            <a:sym typeface="Math B" panose="05000000000000000000" pitchFamily="2" charset="2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sym typeface="Math B" panose="05000000000000000000" pitchFamily="2" charset="2"/>
                          </a:rPr>
                          <m:t>𝑅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 dirty="0">
                                <a:latin typeface="Cambria Math" charset="0"/>
                                <a:sym typeface="Math B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sym typeface="Math B" panose="05000000000000000000" pitchFamily="2" charset="2"/>
                              </a:rPr>
                              <m:t>𝐺</m:t>
                            </m:r>
                          </m:e>
                        </m:acc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∪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𝐺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′</m:t>
                        </m:r>
                      </m:sub>
                    </m:sSub>
                  </m:oMath>
                </a14:m>
                <a:endParaRPr lang="en-US" sz="3600" baseline="-25000" dirty="0"/>
              </a:p>
            </p:txBody>
          </p:sp>
        </mc:Choice>
        <mc:Fallback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465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461423" y="3848405"/>
            <a:ext cx="3674184" cy="775361"/>
            <a:chOff x="2487168" y="3822144"/>
            <a:chExt cx="3674184" cy="775361"/>
          </a:xfrm>
        </p:grpSpPr>
        <p:sp>
          <p:nvSpPr>
            <p:cNvPr id="7" name="Rectangle 6"/>
            <p:cNvSpPr/>
            <p:nvPr/>
          </p:nvSpPr>
          <p:spPr>
            <a:xfrm>
              <a:off x="2487168" y="3822144"/>
              <a:ext cx="507312" cy="768151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5173800" y="3829354"/>
              <a:ext cx="987552" cy="768151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68561" y="4870650"/>
            <a:ext cx="3786104" cy="1175134"/>
            <a:chOff x="2472414" y="4843492"/>
            <a:chExt cx="3786104" cy="1175134"/>
          </a:xfrm>
        </p:grpSpPr>
        <p:sp>
          <p:nvSpPr>
            <p:cNvPr id="129" name="Rectangle 128"/>
            <p:cNvSpPr/>
            <p:nvPr/>
          </p:nvSpPr>
          <p:spPr>
            <a:xfrm>
              <a:off x="2472414" y="5514996"/>
              <a:ext cx="514678" cy="503630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Triangle 7"/>
            <p:cNvSpPr/>
            <p:nvPr/>
          </p:nvSpPr>
          <p:spPr>
            <a:xfrm>
              <a:off x="5296851" y="4843492"/>
              <a:ext cx="961667" cy="1020050"/>
            </a:xfrm>
            <a:prstGeom prst="rtTriangl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80795" y="4682336"/>
            <a:ext cx="3714211" cy="1119807"/>
            <a:chOff x="2479963" y="4668570"/>
            <a:chExt cx="3714211" cy="1119807"/>
          </a:xfrm>
        </p:grpSpPr>
        <p:sp>
          <p:nvSpPr>
            <p:cNvPr id="128" name="Rectangle 127"/>
            <p:cNvSpPr/>
            <p:nvPr/>
          </p:nvSpPr>
          <p:spPr>
            <a:xfrm>
              <a:off x="2479963" y="4668570"/>
              <a:ext cx="987552" cy="768151"/>
            </a:xfrm>
            <a:prstGeom prst="rect">
              <a:avLst/>
            </a:pr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ight Triangle 131"/>
            <p:cNvSpPr/>
            <p:nvPr/>
          </p:nvSpPr>
          <p:spPr>
            <a:xfrm rot="10800000">
              <a:off x="5212258" y="4707743"/>
              <a:ext cx="981916" cy="1080634"/>
            </a:xfrm>
            <a:prstGeom prst="rtTriangle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6098567" y="-1165323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48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48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48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48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48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48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75179" y="-3106492"/>
                <a:ext cx="6438306" cy="824051"/>
              </a:xfrm>
              <a:prstGeom prst="rect">
                <a:avLst/>
              </a:prstGeom>
              <a:blipFill rotWithShape="0">
                <a:blip r:embed="rId8"/>
                <a:stretch>
                  <a:fillRect l="-1041" t="-19853" b="-397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Returning from a procedure (TD &amp; BU)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24405" y="-1165323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…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5162822" y="-193008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375014" y="-2126493"/>
            <a:ext cx="43996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/>
              <a:t>R</a:t>
            </a:r>
            <a:r>
              <a:rPr lang="en-US" sz="3600" baseline="-25000" dirty="0"/>
              <a:t>G</a:t>
            </a:r>
            <a:r>
              <a:rPr lang="en-US" sz="3600" dirty="0"/>
              <a:t> = </a:t>
            </a:r>
            <a:r>
              <a:rPr lang="en-US" sz="3600" dirty="0" smtClean="0"/>
              <a:t>{G, {x} , {x} | x  G} </a:t>
            </a:r>
            <a:endParaRPr lang="en-US" sz="36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18904954" y="-2453883"/>
            <a:ext cx="170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17488054" y="-314961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18090460" y="-2354953"/>
            <a:ext cx="317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_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068" y="109788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18047542" y="-1118268"/>
            <a:ext cx="1227673" cy="2308323"/>
            <a:chOff x="4371299" y="3301712"/>
            <a:chExt cx="1227673" cy="2308323"/>
          </a:xfrm>
        </p:grpSpPr>
        <p:sp>
          <p:nvSpPr>
            <p:cNvPr id="162" name="Rectangle 161"/>
            <p:cNvSpPr/>
            <p:nvPr/>
          </p:nvSpPr>
          <p:spPr>
            <a:xfrm>
              <a:off x="4371299" y="3301712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95633" y="3836766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4602261" y="4261936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/>
                <p:cNvSpPr/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Oval 165"/>
            <p:cNvSpPr/>
            <p:nvPr/>
          </p:nvSpPr>
          <p:spPr>
            <a:xfrm>
              <a:off x="4602261" y="4704320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Oval 166"/>
                <p:cNvSpPr/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Oval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Oval 169"/>
            <p:cNvSpPr/>
            <p:nvPr/>
          </p:nvSpPr>
          <p:spPr>
            <a:xfrm>
              <a:off x="4595633" y="5150807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4595633" y="3425609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 flipV="1">
              <a:off x="4746225" y="3691531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4752853" y="4527858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0133" y="141412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19494012" y="-327104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</a:t>
            </a:r>
            <a:endParaRPr lang="en-US" sz="4000" b="1" dirty="0"/>
          </a:p>
        </p:txBody>
      </p:sp>
      <p:sp>
        <p:nvSpPr>
          <p:cNvPr id="177" name="Rectangle 176"/>
          <p:cNvSpPr/>
          <p:nvPr/>
        </p:nvSpPr>
        <p:spPr>
          <a:xfrm>
            <a:off x="5079649" y="3766842"/>
            <a:ext cx="1227673" cy="2308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78" name="Oval 177"/>
          <p:cNvSpPr/>
          <p:nvPr/>
        </p:nvSpPr>
        <p:spPr>
          <a:xfrm>
            <a:off x="5303983" y="4301896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79" name="Oval 178"/>
          <p:cNvSpPr/>
          <p:nvPr/>
        </p:nvSpPr>
        <p:spPr>
          <a:xfrm>
            <a:off x="5310611" y="4727066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81" name="Oval 180"/>
          <p:cNvSpPr/>
          <p:nvPr/>
        </p:nvSpPr>
        <p:spPr>
          <a:xfrm>
            <a:off x="5310611" y="5169450"/>
            <a:ext cx="301183" cy="265921"/>
          </a:xfrm>
          <a:prstGeom prst="ellips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2" name="Oval 181"/>
              <p:cNvSpPr/>
              <p:nvPr/>
            </p:nvSpPr>
            <p:spPr>
              <a:xfrm>
                <a:off x="5786399" y="4300244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2" name="Oval 1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4300244"/>
                <a:ext cx="301183" cy="265921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Oval 182"/>
              <p:cNvSpPr/>
              <p:nvPr/>
            </p:nvSpPr>
            <p:spPr>
              <a:xfrm>
                <a:off x="5786399" y="4724840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3" name="Oval 1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4724840"/>
                <a:ext cx="301183" cy="265921"/>
              </a:xfrm>
              <a:prstGeom prst="ellipse">
                <a:avLst/>
              </a:prstGeom>
              <a:blipFill rotWithShape="0">
                <a:blip r:embed="rId17"/>
                <a:stretch>
                  <a:fillRect b="-8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" name="Oval 183"/>
              <p:cNvSpPr/>
              <p:nvPr/>
            </p:nvSpPr>
            <p:spPr>
              <a:xfrm>
                <a:off x="5786398" y="5599750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4" name="Oval 18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8" y="5599750"/>
                <a:ext cx="301183" cy="265921"/>
              </a:xfrm>
              <a:prstGeom prst="ellipse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solidFill>
                  <a:schemeClr val="accent1">
                    <a:lumMod val="9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5" name="Oval 184"/>
          <p:cNvSpPr/>
          <p:nvPr/>
        </p:nvSpPr>
        <p:spPr>
          <a:xfrm>
            <a:off x="5303983" y="5597649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86" name="Oval 185"/>
          <p:cNvSpPr/>
          <p:nvPr/>
        </p:nvSpPr>
        <p:spPr>
          <a:xfrm>
            <a:off x="5303983" y="3890739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Oval 186"/>
              <p:cNvSpPr/>
              <p:nvPr/>
            </p:nvSpPr>
            <p:spPr>
              <a:xfrm>
                <a:off x="5786399" y="5169450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Oval 18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9" y="5169450"/>
                <a:ext cx="301183" cy="265921"/>
              </a:xfrm>
              <a:prstGeom prst="ellipse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8" name="Straight Connector 187"/>
          <p:cNvCxnSpPr/>
          <p:nvPr/>
        </p:nvCxnSpPr>
        <p:spPr>
          <a:xfrm flipV="1">
            <a:off x="5454575" y="4156661"/>
            <a:ext cx="0" cy="14523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>
            <a:stCxn id="187" idx="1"/>
            <a:endCxn id="179" idx="5"/>
          </p:cNvCxnSpPr>
          <p:nvPr/>
        </p:nvCxnSpPr>
        <p:spPr>
          <a:xfrm flipH="1" flipV="1">
            <a:off x="5567687" y="4954044"/>
            <a:ext cx="262819" cy="25434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/>
          <p:nvPr/>
        </p:nvCxnSpPr>
        <p:spPr>
          <a:xfrm flipV="1">
            <a:off x="5936990" y="4165152"/>
            <a:ext cx="0" cy="13509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>
            <a:off x="5611794" y="4857801"/>
            <a:ext cx="174605" cy="222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 flipV="1">
            <a:off x="5936991" y="4990761"/>
            <a:ext cx="0" cy="1786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186" idx="6"/>
          </p:cNvCxnSpPr>
          <p:nvPr/>
        </p:nvCxnSpPr>
        <p:spPr>
          <a:xfrm>
            <a:off x="5605166" y="4023700"/>
            <a:ext cx="181233" cy="4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5602868" y="4440128"/>
            <a:ext cx="181233" cy="4262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>
            <a:stCxn id="185" idx="6"/>
            <a:endCxn id="184" idx="2"/>
          </p:cNvCxnSpPr>
          <p:nvPr/>
        </p:nvCxnSpPr>
        <p:spPr>
          <a:xfrm>
            <a:off x="5605166" y="5730610"/>
            <a:ext cx="181232" cy="2101"/>
          </a:xfrm>
          <a:prstGeom prst="line">
            <a:avLst/>
          </a:prstGeom>
          <a:ln w="285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9439734" y="1814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08945" y="2774024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current to •</a:t>
            </a:r>
            <a:endParaRPr lang="en-US" sz="1400" dirty="0"/>
          </a:p>
        </p:txBody>
      </p:sp>
      <p:sp>
        <p:nvSpPr>
          <p:cNvPr id="69" name="TextBox 68"/>
          <p:cNvSpPr txBox="1"/>
          <p:nvPr/>
        </p:nvSpPr>
        <p:spPr>
          <a:xfrm>
            <a:off x="4286293" y="2691832"/>
            <a:ext cx="1047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Rename input to •</a:t>
            </a:r>
            <a:endParaRPr lang="en-US" sz="1400" dirty="0"/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2732926" y="2568541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683304" y="2544193"/>
            <a:ext cx="1" cy="205483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375677" y="3768870"/>
            <a:ext cx="1227673" cy="2308323"/>
            <a:chOff x="2422324" y="3254657"/>
            <a:chExt cx="1227673" cy="2308323"/>
          </a:xfrm>
          <a:noFill/>
        </p:grpSpPr>
        <p:sp>
          <p:nvSpPr>
            <p:cNvPr id="75" name="Rectangle 74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77" name="Oval 76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Oval 77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Oval 78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Oval 79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Oval 80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Oval 81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grpFill/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3" name="Oval 82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85" name="Oval 84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Oval 86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grp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9" name="Straight Connector 88"/>
            <p:cNvCxnSpPr/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grpFill/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grp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/>
          <p:cNvSpPr txBox="1"/>
          <p:nvPr/>
        </p:nvSpPr>
        <p:spPr>
          <a:xfrm>
            <a:off x="201515" y="3768870"/>
            <a:ext cx="1899995" cy="3046988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1439932" y="4741185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6735334" y="3768870"/>
            <a:ext cx="2271950" cy="3046988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q(){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z = new()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z.f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v 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>
            <a:off x="6305850" y="5304438"/>
            <a:ext cx="11007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185" idx="0"/>
            <a:endCxn id="181" idx="4"/>
          </p:cNvCxnSpPr>
          <p:nvPr/>
        </p:nvCxnSpPr>
        <p:spPr>
          <a:xfrm flipV="1">
            <a:off x="5454575" y="5435371"/>
            <a:ext cx="6628" cy="162278"/>
          </a:xfrm>
          <a:prstGeom prst="line">
            <a:avLst/>
          </a:prstGeom>
          <a:ln w="28575">
            <a:solidFill>
              <a:schemeClr val="accent1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Oval 110"/>
              <p:cNvSpPr/>
              <p:nvPr/>
            </p:nvSpPr>
            <p:spPr>
              <a:xfrm>
                <a:off x="5786398" y="3903464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Oval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6398" y="3903464"/>
                <a:ext cx="301183" cy="265921"/>
              </a:xfrm>
              <a:prstGeom prst="ellipse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/>
          <p:cNvSpPr/>
          <p:nvPr/>
        </p:nvSpPr>
        <p:spPr>
          <a:xfrm>
            <a:off x="3717042" y="4453673"/>
            <a:ext cx="1227673" cy="230832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948004" y="5411671"/>
            <a:ext cx="776971" cy="710531"/>
            <a:chOff x="3948004" y="5411671"/>
            <a:chExt cx="776971" cy="710531"/>
          </a:xfrm>
        </p:grpSpPr>
        <p:sp>
          <p:nvSpPr>
            <p:cNvPr id="107" name="Oval 106"/>
            <p:cNvSpPr/>
            <p:nvPr/>
          </p:nvSpPr>
          <p:spPr>
            <a:xfrm>
              <a:off x="3948004" y="5413897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/>
                <p:cNvSpPr/>
                <p:nvPr/>
              </p:nvSpPr>
              <p:spPr>
                <a:xfrm>
                  <a:off x="4423792" y="5411671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2" name="Oval 1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792" y="5411671"/>
                  <a:ext cx="301183" cy="265921"/>
                </a:xfrm>
                <a:prstGeom prst="ellipse">
                  <a:avLst/>
                </a:prstGeom>
                <a:blipFill rotWithShape="0">
                  <a:blip r:embed="rId2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6" name="Oval 115"/>
                <p:cNvSpPr/>
                <p:nvPr/>
              </p:nvSpPr>
              <p:spPr>
                <a:xfrm>
                  <a:off x="4423792" y="5856281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6" name="Oval 1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792" y="5856281"/>
                  <a:ext cx="301183" cy="265921"/>
                </a:xfrm>
                <a:prstGeom prst="ellipse">
                  <a:avLst/>
                </a:prstGeom>
                <a:blipFill rotWithShape="0">
                  <a:blip r:embed="rId23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Connector 117"/>
            <p:cNvCxnSpPr/>
            <p:nvPr/>
          </p:nvCxnSpPr>
          <p:spPr>
            <a:xfrm flipH="1" flipV="1">
              <a:off x="4205080" y="5640875"/>
              <a:ext cx="262819" cy="25434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H="1">
              <a:off x="4249187" y="5544632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4574384" y="5677592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3941376" y="5856281"/>
            <a:ext cx="783598" cy="696221"/>
            <a:chOff x="3941376" y="5856281"/>
            <a:chExt cx="783598" cy="696221"/>
          </a:xfrm>
        </p:grpSpPr>
        <p:sp>
          <p:nvSpPr>
            <p:cNvPr id="108" name="Oval 107"/>
            <p:cNvSpPr/>
            <p:nvPr/>
          </p:nvSpPr>
          <p:spPr>
            <a:xfrm>
              <a:off x="3948004" y="585628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/>
                <p:nvPr/>
              </p:nvSpPr>
              <p:spPr>
                <a:xfrm>
                  <a:off x="4423791" y="6286581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Oval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791" y="6286581"/>
                  <a:ext cx="301183" cy="265921"/>
                </a:xfrm>
                <a:prstGeom prst="ellipse">
                  <a:avLst/>
                </a:prstGeom>
                <a:blipFill rotWithShape="0">
                  <a:blip r:embed="rId24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Oval 113"/>
            <p:cNvSpPr/>
            <p:nvPr/>
          </p:nvSpPr>
          <p:spPr>
            <a:xfrm>
              <a:off x="3941376" y="6284480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cxnSp>
          <p:nvCxnSpPr>
            <p:cNvPr id="125" name="Straight Connector 124"/>
            <p:cNvCxnSpPr/>
            <p:nvPr/>
          </p:nvCxnSpPr>
          <p:spPr>
            <a:xfrm flipV="1">
              <a:off x="4091968" y="6122202"/>
              <a:ext cx="6628" cy="162278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941376" y="4577570"/>
            <a:ext cx="783599" cy="677078"/>
            <a:chOff x="3941376" y="4577570"/>
            <a:chExt cx="783599" cy="677078"/>
          </a:xfrm>
        </p:grpSpPr>
        <p:sp>
          <p:nvSpPr>
            <p:cNvPr id="103" name="Oval 102"/>
            <p:cNvSpPr/>
            <p:nvPr/>
          </p:nvSpPr>
          <p:spPr>
            <a:xfrm>
              <a:off x="3941376" y="4988727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/>
                <p:cNvSpPr/>
                <p:nvPr/>
              </p:nvSpPr>
              <p:spPr>
                <a:xfrm>
                  <a:off x="4423792" y="4987075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0" name="Oval 10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792" y="4987075"/>
                  <a:ext cx="301183" cy="265921"/>
                </a:xfrm>
                <a:prstGeom prst="ellipse">
                  <a:avLst/>
                </a:prstGeom>
                <a:blipFill rotWithShape="0">
                  <a:blip r:embed="rId2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Oval 114"/>
            <p:cNvSpPr/>
            <p:nvPr/>
          </p:nvSpPr>
          <p:spPr>
            <a:xfrm>
              <a:off x="3941376" y="4577570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 flipV="1">
              <a:off x="4091968" y="4843492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4574383" y="4851983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Oval 125"/>
                <p:cNvSpPr/>
                <p:nvPr/>
              </p:nvSpPr>
              <p:spPr>
                <a:xfrm>
                  <a:off x="4423791" y="4590295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26" name="Oval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23791" y="4590295"/>
                  <a:ext cx="301183" cy="265921"/>
                </a:xfrm>
                <a:prstGeom prst="ellipse">
                  <a:avLst/>
                </a:prstGeom>
                <a:blipFill rotWithShape="0">
                  <a:blip r:embed="rId2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27" name="Straight Arrow Connector 126"/>
          <p:cNvCxnSpPr/>
          <p:nvPr/>
        </p:nvCxnSpPr>
        <p:spPr>
          <a:xfrm flipH="1">
            <a:off x="1439932" y="6284480"/>
            <a:ext cx="2246030" cy="13904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Rectangle 122"/>
              <p:cNvSpPr/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</m:t>
                      </m:r>
                      <m:r>
                        <m:rPr>
                          <m:nor/>
                        </m:rPr>
                        <a:rPr lang="en-US" sz="3600" dirty="0"/>
                        <m:t>return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(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dexit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,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dca</m:t>
                      </m:r>
                      <m:r>
                        <m:rPr>
                          <m:nor/>
                        </m:rPr>
                        <a:rPr lang="en-US" sz="3600" baseline="-25000" dirty="0">
                          <a:sym typeface="Math B" panose="05000000000000000000" pitchFamily="2" charset="2"/>
                        </a:rPr>
                        <m:t>ll</m:t>
                      </m:r>
                      <m:r>
                        <m:rPr>
                          <m:nor/>
                        </m:rPr>
                        <a:rPr lang="en-US" sz="3600" dirty="0">
                          <a:sym typeface="Math B" panose="05000000000000000000" pitchFamily="2" charset="2"/>
                        </a:rPr>
                        <m:t>) = </m:t>
                      </m:r>
                    </m:oMath>
                  </m:oMathPara>
                </a14:m>
                <a:endParaRPr lang="en-US" sz="3600" dirty="0" smtClean="0">
                  <a:sym typeface="Math B" panose="05000000000000000000" pitchFamily="2" charset="2"/>
                </a:endParaRPr>
              </a:p>
              <a:p>
                <a:pPr algn="ctr"/>
                <a:r>
                  <a:rPr lang="en-US" sz="3600" dirty="0" smtClean="0">
                    <a:sym typeface="Math B" panose="05000000000000000000" pitchFamily="2" charset="2"/>
                  </a:rPr>
                  <a:t>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call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dca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ll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)  </m:t>
                    </m:r>
                    <m:r>
                      <m:rPr>
                        <m:nor/>
                      </m:rPr>
                      <a:rPr lang="en-US" sz="3600" i="1" dirty="0">
                        <a:sym typeface="Math B" panose="05000000000000000000" pitchFamily="2" charset="2"/>
                      </a:rPr>
                      <m:t>f</m:t>
                    </m:r>
                    <m:r>
                      <m:rPr>
                        <m:nor/>
                      </m:rPr>
                      <a:rPr lang="en-US" sz="3600" i="1" baseline="-25000" dirty="0">
                        <a:sym typeface="Math B" panose="05000000000000000000" pitchFamily="2" charset="2"/>
                      </a:rPr>
                      <m:t>exit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dex</m:t>
                    </m:r>
                    <m:r>
                      <m:rPr>
                        <m:nor/>
                      </m:rPr>
                      <a:rPr lang="en-US" sz="3600" baseline="-25000" dirty="0">
                        <a:sym typeface="Math B" panose="05000000000000000000" pitchFamily="2" charset="2"/>
                      </a:rPr>
                      <m:t>it</m:t>
                    </m:r>
                    <m:r>
                      <m:rPr>
                        <m:nor/>
                      </m:rPr>
                      <a:rPr lang="en-US" sz="3600" b="0" i="0" dirty="0" smtClean="0">
                        <a:sym typeface="Math B" panose="05000000000000000000" pitchFamily="2" charset="2"/>
                      </a:rPr>
                      <m:t>))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sym typeface="Math B" panose="05000000000000000000" pitchFamily="2" charset="2"/>
                      </a:rPr>
                      <m:t> </m:t>
                    </m:r>
                    <m:r>
                      <m:rPr>
                        <m:nor/>
                      </m:rPr>
                      <a:rPr lang="en-US" sz="3600" dirty="0">
                        <a:sym typeface="Math B" panose="05000000000000000000" pitchFamily="2" charset="2"/>
                      </a:rPr>
                      <m:t></m:t>
                    </m:r>
                    <m:sSub>
                      <m:sSubPr>
                        <m:ctrlPr>
                          <a:rPr lang="en-US" sz="3600" i="1" dirty="0">
                            <a:latin typeface="Cambria Math" charset="0"/>
                            <a:sym typeface="Math B" panose="05000000000000000000" pitchFamily="2" charset="2"/>
                          </a:rPr>
                        </m:ctrlPr>
                      </m:sSub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sym typeface="Math B" panose="05000000000000000000" pitchFamily="2" charset="2"/>
                          </a:rPr>
                          <m:t>𝑅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sz="3600" i="1" dirty="0">
                                <a:latin typeface="Cambria Math" charset="0"/>
                                <a:sym typeface="Math B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  <a:sym typeface="Math B" panose="05000000000000000000" pitchFamily="2" charset="2"/>
                              </a:rPr>
                              <m:t>𝐺</m:t>
                            </m:r>
                          </m:e>
                        </m:acc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∪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𝐺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Math B" panose="05000000000000000000" pitchFamily="2" charset="2"/>
                          </a:rPr>
                          <m:t>′</m:t>
                        </m:r>
                      </m:sub>
                    </m:sSub>
                  </m:oMath>
                </a14:m>
                <a:endParaRPr lang="en-US" sz="3600" baseline="-25000" dirty="0"/>
              </a:p>
            </p:txBody>
          </p:sp>
        </mc:Choice>
        <mc:Fallback>
          <p:sp>
            <p:nvSpPr>
              <p:cNvPr id="123" name="Rectangle 1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197" y="1401707"/>
                <a:ext cx="7448193" cy="1200329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4" name="Rectangle 123"/>
          <p:cNvSpPr/>
          <p:nvPr/>
        </p:nvSpPr>
        <p:spPr>
          <a:xfrm>
            <a:off x="4343376" y="4574361"/>
            <a:ext cx="507312" cy="76815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/>
          <p:cNvSpPr/>
          <p:nvPr/>
        </p:nvSpPr>
        <p:spPr>
          <a:xfrm>
            <a:off x="4322838" y="6225696"/>
            <a:ext cx="507312" cy="4498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1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Coincidence Theorem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000" dirty="0">
              <a:solidFill>
                <a:schemeClr val="accent2"/>
              </a:solidFill>
              <a:sym typeface="Math B" panose="05000000000000000000" pitchFamily="2" charset="2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chemeClr val="accent6"/>
                </a:solidFill>
                <a:sym typeface="Math B" panose="05000000000000000000" pitchFamily="2" charset="2"/>
              </a:rPr>
              <a:t> </a:t>
            </a:r>
            <a:endParaRPr lang="en-US" sz="3000" dirty="0">
              <a:solidFill>
                <a:schemeClr val="accent6"/>
              </a:solidFill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sz="2700" dirty="0" smtClean="0">
              <a:sym typeface="Math B" panose="05000000000000000000" pitchFamily="2" charset="2"/>
            </a:endParaRPr>
          </a:p>
          <a:p>
            <a:pPr marL="0" indent="0">
              <a:buNone/>
            </a:pPr>
            <a:endParaRPr lang="en-US" sz="2700" dirty="0" smtClean="0">
              <a:sym typeface="Math B" panose="05000000000000000000" pitchFamily="2" charset="2"/>
            </a:endParaRPr>
          </a:p>
          <a:p>
            <a:pPr marL="0" indent="0">
              <a:buNone/>
            </a:pPr>
            <a:r>
              <a:rPr lang="en-US" sz="2700" dirty="0" smtClean="0">
                <a:sym typeface="Math B" panose="05000000000000000000" pitchFamily="2" charset="2"/>
              </a:rPr>
              <a:t></a:t>
            </a:r>
            <a:r>
              <a:rPr lang="en-US" sz="2700" dirty="0">
                <a:sym typeface="Math B" panose="05000000000000000000" pitchFamily="2" charset="2"/>
              </a:rPr>
              <a:t>return(</a:t>
            </a:r>
            <a:r>
              <a:rPr lang="en-US" sz="2700" dirty="0" err="1">
                <a:sym typeface="Math B" panose="05000000000000000000" pitchFamily="2" charset="2"/>
              </a:rPr>
              <a:t>C</a:t>
            </a:r>
            <a:r>
              <a:rPr lang="en-US" sz="2700" baseline="-25000" dirty="0" err="1">
                <a:sym typeface="Math B" panose="05000000000000000000" pitchFamily="2" charset="2"/>
              </a:rPr>
              <a:t>body</a:t>
            </a:r>
            <a:r>
              <a:rPr lang="en-US" sz="2700" dirty="0">
                <a:sym typeface="Math B" panose="05000000000000000000" pitchFamily="2" charset="2"/>
              </a:rPr>
              <a:t> o entry(</a:t>
            </a:r>
            <a:r>
              <a:rPr lang="en-US" sz="2700" b="1" dirty="0">
                <a:solidFill>
                  <a:schemeClr val="accent5"/>
                </a:solidFill>
                <a:sym typeface="Math B" panose="05000000000000000000" pitchFamily="2" charset="2"/>
              </a:rPr>
              <a:t>d</a:t>
            </a:r>
            <a:r>
              <a:rPr lang="en-US" sz="2700" dirty="0">
                <a:sym typeface="Math B" panose="05000000000000000000" pitchFamily="2" charset="2"/>
              </a:rPr>
              <a:t>), d) = return(</a:t>
            </a:r>
            <a:r>
              <a:rPr lang="en-US" sz="2700" dirty="0" err="1">
                <a:sym typeface="Math B" panose="05000000000000000000" pitchFamily="2" charset="2"/>
              </a:rPr>
              <a:t>C</a:t>
            </a:r>
            <a:r>
              <a:rPr lang="en-US" sz="2700" baseline="-25000" dirty="0" err="1">
                <a:sym typeface="Math B" panose="05000000000000000000" pitchFamily="2" charset="2"/>
              </a:rPr>
              <a:t>body</a:t>
            </a:r>
            <a:r>
              <a:rPr lang="en-US" sz="2700" dirty="0">
                <a:sym typeface="Math B" panose="05000000000000000000" pitchFamily="2" charset="2"/>
              </a:rPr>
              <a:t>(</a:t>
            </a:r>
            <a:r>
              <a:rPr lang="en-US" sz="2700" b="1" dirty="0">
                <a:solidFill>
                  <a:schemeClr val="accent2"/>
                </a:solidFill>
                <a:latin typeface="Calibri" panose="020F0502020204030204" pitchFamily="34" charset="0"/>
                <a:sym typeface="Math B" panose="05000000000000000000" pitchFamily="2" charset="2"/>
              </a:rPr>
              <a:t>ι</a:t>
            </a:r>
            <a:r>
              <a:rPr lang="en-US" sz="2700" dirty="0">
                <a:latin typeface="Calibri" panose="020F0502020204030204" pitchFamily="34" charset="0"/>
                <a:sym typeface="Math B" panose="05000000000000000000" pitchFamily="2" charset="2"/>
              </a:rPr>
              <a:t>),d</a:t>
            </a:r>
            <a:r>
              <a:rPr lang="en-US" sz="2700" dirty="0">
                <a:sym typeface="Math B" panose="05000000000000000000" pitchFamily="2" charset="2"/>
              </a:rPr>
              <a:t>) </a:t>
            </a:r>
          </a:p>
          <a:p>
            <a:pPr marL="0" indent="0">
              <a:buNone/>
            </a:pPr>
            <a:r>
              <a:rPr lang="en-US" dirty="0">
                <a:sym typeface="Math B" panose="05000000000000000000" pitchFamily="2" charset="2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 rot="10800000">
            <a:off x="813063" y="4208702"/>
            <a:ext cx="2464708" cy="1102936"/>
          </a:xfrm>
          <a:prstGeom prst="wedgeRoundRectCallout">
            <a:avLst>
              <a:gd name="adj1" fmla="val -31149"/>
              <a:gd name="adj2" fmla="val 90606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ular Callout 5"/>
          <p:cNvSpPr/>
          <p:nvPr/>
        </p:nvSpPr>
        <p:spPr>
          <a:xfrm>
            <a:off x="5451253" y="1648038"/>
            <a:ext cx="2996396" cy="1102936"/>
          </a:xfrm>
          <a:prstGeom prst="wedgeRoundRectCallout">
            <a:avLst>
              <a:gd name="adj1" fmla="val -35807"/>
              <a:gd name="adj2" fmla="val 7147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813064" y="4498560"/>
            <a:ext cx="295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ath B" panose="05000000000000000000" pitchFamily="2" charset="2"/>
              </a:rPr>
              <a:t>p() top-down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57731" y="1937896"/>
            <a:ext cx="2689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Math B" panose="05000000000000000000" pitchFamily="2" charset="2"/>
              </a:rPr>
              <a:t>p() bottom-up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4638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the magic?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magic is in the proof!</a:t>
            </a:r>
          </a:p>
        </p:txBody>
      </p:sp>
    </p:spTree>
    <p:extLst>
      <p:ext uri="{BB962C8B-B14F-4D97-AF65-F5344CB8AC3E}">
        <p14:creationId xmlns:p14="http://schemas.microsoft.com/office/powerpoint/2010/main" val="97101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979942" y="2720992"/>
            <a:ext cx="1875553" cy="4973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8"/>
            <a:ext cx="8488017" cy="23353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dirty="0" smtClean="0">
                <a:solidFill>
                  <a:schemeClr val="accent6"/>
                </a:solidFill>
              </a:rPr>
              <a:t>(heap) </a:t>
            </a:r>
            <a:r>
              <a:rPr lang="en-US" dirty="0" smtClean="0">
                <a:solidFill>
                  <a:schemeClr val="accent2"/>
                </a:solidFill>
              </a:rPr>
              <a:t>analysis</a:t>
            </a:r>
          </a:p>
          <a:p>
            <a:pPr marL="536575" lvl="2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Compositional</a:t>
            </a:r>
            <a:r>
              <a:rPr lang="en-US" dirty="0"/>
              <a:t>?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Bottom-Up</a:t>
            </a:r>
            <a:r>
              <a:rPr lang="en-US" dirty="0" smtClean="0"/>
              <a:t>:</a:t>
            </a:r>
            <a:r>
              <a:rPr lang="en-US" dirty="0"/>
              <a:t>	</a:t>
            </a:r>
            <a:r>
              <a:rPr lang="en-US" dirty="0" smtClean="0"/>
              <a:t>  Context-</a:t>
            </a:r>
            <a:r>
              <a:rPr lang="en-US" dirty="0" smtClean="0">
                <a:solidFill>
                  <a:schemeClr val="accent2"/>
                </a:solidFill>
              </a:rPr>
              <a:t>in</a:t>
            </a:r>
            <a:r>
              <a:rPr lang="en-US" dirty="0" smtClean="0"/>
              <a:t>dependent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Top-Down</a:t>
            </a:r>
            <a:r>
              <a:rPr lang="en-US" dirty="0" smtClean="0"/>
              <a:t>:	  Context-dependent </a:t>
            </a:r>
          </a:p>
          <a:p>
            <a:pPr marL="265113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26511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8406" y="3753852"/>
            <a:ext cx="2413215" cy="302796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   </a:t>
            </a:r>
            <a:r>
              <a:rPr lang="en-US" b="1" dirty="0" err="1" smtClean="0">
                <a:solidFill>
                  <a:schemeClr val="accent6"/>
                </a:solidFill>
              </a:rPr>
              <a:t>Var</a:t>
            </a:r>
            <a:r>
              <a:rPr lang="en-US" b="1" dirty="0" smtClean="0">
                <a:solidFill>
                  <a:schemeClr val="accent6"/>
                </a:solidFill>
              </a:rPr>
              <a:t> g1, g2, …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8926" y="4232804"/>
            <a:ext cx="1035643" cy="132859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dah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b="1" dirty="0" smtClean="0">
                <a:solidFill>
                  <a:schemeClr val="accent6"/>
                </a:solidFill>
              </a:rPr>
              <a:t>foo()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8994" y="4232804"/>
            <a:ext cx="979344" cy="1018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main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bar()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7158" y="5689600"/>
            <a:ext cx="1035643" cy="9473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foo</a:t>
            </a:r>
            <a:r>
              <a:rPr lang="en-US" dirty="0" smtClean="0">
                <a:solidFill>
                  <a:schemeClr val="accent6"/>
                </a:solidFill>
              </a:rPr>
              <a:t>(){ …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8994" y="5371548"/>
            <a:ext cx="979344" cy="126544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6"/>
                </a:solidFill>
              </a:rPr>
              <a:t>b</a:t>
            </a:r>
            <a:r>
              <a:rPr lang="en-US" b="1" dirty="0" smtClean="0">
                <a:solidFill>
                  <a:schemeClr val="accent6"/>
                </a:solidFill>
              </a:rPr>
              <a:t>ar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dah()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3401851" y="4455175"/>
            <a:ext cx="363677" cy="1896564"/>
          </a:xfrm>
          <a:custGeom>
            <a:avLst/>
            <a:gdLst>
              <a:gd name="connsiteX0" fmla="*/ 160457 w 160457"/>
              <a:gd name="connsiteY0" fmla="*/ 0 h 2053389"/>
              <a:gd name="connsiteX1" fmla="*/ 36 w 160457"/>
              <a:gd name="connsiteY1" fmla="*/ 1652337 h 2053389"/>
              <a:gd name="connsiteX2" fmla="*/ 144415 w 160457"/>
              <a:gd name="connsiteY2" fmla="*/ 2053389 h 2053389"/>
              <a:gd name="connsiteX3" fmla="*/ 144415 w 160457"/>
              <a:gd name="connsiteY3" fmla="*/ 2053389 h 2053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457" h="2053389">
                <a:moveTo>
                  <a:pt x="160457" y="0"/>
                </a:moveTo>
                <a:cubicBezTo>
                  <a:pt x="81583" y="655053"/>
                  <a:pt x="2710" y="1310106"/>
                  <a:pt x="36" y="1652337"/>
                </a:cubicBezTo>
                <a:cubicBezTo>
                  <a:pt x="-2638" y="1994568"/>
                  <a:pt x="144415" y="2053389"/>
                  <a:pt x="144415" y="2053389"/>
                </a:cubicBezTo>
                <a:lnTo>
                  <a:pt x="144415" y="2053389"/>
                </a:lnTo>
              </a:path>
            </a:pathLst>
          </a:custGeom>
          <a:noFill/>
          <a:ln w="254000" cap="rnd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 rot="21415319">
            <a:off x="3724296" y="4703646"/>
            <a:ext cx="1074821" cy="1588193"/>
          </a:xfrm>
          <a:custGeom>
            <a:avLst/>
            <a:gdLst>
              <a:gd name="connsiteX0" fmla="*/ 0 w 1074821"/>
              <a:gd name="connsiteY0" fmla="*/ 1588193 h 1588193"/>
              <a:gd name="connsiteX1" fmla="*/ 288758 w 1074821"/>
              <a:gd name="connsiteY1" fmla="*/ 1139014 h 1588193"/>
              <a:gd name="connsiteX2" fmla="*/ 866274 w 1074821"/>
              <a:gd name="connsiteY2" fmla="*/ 96277 h 1588193"/>
              <a:gd name="connsiteX3" fmla="*/ 1026695 w 1074821"/>
              <a:gd name="connsiteY3" fmla="*/ 48151 h 1588193"/>
              <a:gd name="connsiteX4" fmla="*/ 1074821 w 1074821"/>
              <a:gd name="connsiteY4" fmla="*/ 112319 h 15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821" h="1588193">
                <a:moveTo>
                  <a:pt x="0" y="1588193"/>
                </a:moveTo>
                <a:cubicBezTo>
                  <a:pt x="72189" y="1487929"/>
                  <a:pt x="144379" y="1387666"/>
                  <a:pt x="288758" y="1139014"/>
                </a:cubicBezTo>
                <a:cubicBezTo>
                  <a:pt x="433137" y="890362"/>
                  <a:pt x="743285" y="278087"/>
                  <a:pt x="866274" y="96277"/>
                </a:cubicBezTo>
                <a:cubicBezTo>
                  <a:pt x="989263" y="-85533"/>
                  <a:pt x="991937" y="45477"/>
                  <a:pt x="1026695" y="48151"/>
                </a:cubicBezTo>
                <a:cubicBezTo>
                  <a:pt x="1061453" y="50825"/>
                  <a:pt x="1074821" y="112319"/>
                  <a:pt x="1074821" y="112319"/>
                </a:cubicBezTo>
              </a:path>
            </a:pathLst>
          </a:custGeom>
          <a:noFill/>
          <a:ln w="254000" cap="rnd" cmpd="sng">
            <a:solidFill>
              <a:schemeClr val="accent2"/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4800600" y="4880086"/>
            <a:ext cx="92624" cy="1329380"/>
          </a:xfrm>
          <a:custGeom>
            <a:avLst/>
            <a:gdLst>
              <a:gd name="connsiteX0" fmla="*/ 0 w 82736"/>
              <a:gd name="connsiteY0" fmla="*/ 0 h 998232"/>
              <a:gd name="connsiteX1" fmla="*/ 80211 w 82736"/>
              <a:gd name="connsiteY1" fmla="*/ 866273 h 998232"/>
              <a:gd name="connsiteX2" fmla="*/ 64169 w 82736"/>
              <a:gd name="connsiteY2" fmla="*/ 994610 h 998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36" h="998232">
                <a:moveTo>
                  <a:pt x="0" y="0"/>
                </a:moveTo>
                <a:cubicBezTo>
                  <a:pt x="34758" y="350252"/>
                  <a:pt x="69516" y="700505"/>
                  <a:pt x="80211" y="866273"/>
                </a:cubicBezTo>
                <a:cubicBezTo>
                  <a:pt x="90906" y="1032041"/>
                  <a:pt x="64169" y="994610"/>
                  <a:pt x="64169" y="994610"/>
                </a:cubicBezTo>
              </a:path>
            </a:pathLst>
          </a:custGeom>
          <a:noFill/>
          <a:ln w="254000" cap="rnd" cmpd="sng">
            <a:solidFill>
              <a:schemeClr val="accent2"/>
            </a:solidFill>
            <a:prstDash val="sysDash"/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5924834" y="4045724"/>
            <a:ext cx="1885565" cy="3038313"/>
            <a:chOff x="6055461" y="3859114"/>
            <a:chExt cx="1885565" cy="303831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85019" y="3859114"/>
              <a:ext cx="1705318" cy="252453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071" y="5132558"/>
              <a:ext cx="1401827" cy="123850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6055461" y="6374207"/>
              <a:ext cx="18855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800" dirty="0" smtClean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073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magic is in the proof!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229600" cy="5172868"/>
          </a:xfrm>
        </p:spPr>
        <p:txBody>
          <a:bodyPr>
            <a:normAutofit/>
          </a:bodyPr>
          <a:lstStyle/>
          <a:p>
            <a:r>
              <a:rPr lang="en-US" dirty="0" smtClean="0"/>
              <a:t>Proof shows that effect of calling context can be delayed</a:t>
            </a:r>
          </a:p>
          <a:p>
            <a:endParaRPr lang="en-US" dirty="0"/>
          </a:p>
          <a:p>
            <a:r>
              <a:rPr lang="en-US" dirty="0" smtClean="0"/>
              <a:t>Non-trivial</a:t>
            </a:r>
          </a:p>
          <a:p>
            <a:pPr lvl="1"/>
            <a:r>
              <a:rPr lang="en-US" dirty="0" smtClean="0"/>
              <a:t>But rewarding</a:t>
            </a:r>
          </a:p>
          <a:p>
            <a:pPr lvl="1"/>
            <a:endParaRPr lang="en-US" dirty="0"/>
          </a:p>
          <a:p>
            <a:r>
              <a:rPr lang="en-US" dirty="0" smtClean="0"/>
              <a:t>Key observations</a:t>
            </a:r>
          </a:p>
          <a:p>
            <a:pPr lvl="1"/>
            <a:r>
              <a:rPr lang="en-US" dirty="0" smtClean="0"/>
              <a:t>Uniform entry states</a:t>
            </a:r>
          </a:p>
          <a:p>
            <a:pPr lvl="1"/>
            <a:r>
              <a:rPr lang="en-US" dirty="0" smtClean="0"/>
              <a:t>Counterpart representation</a:t>
            </a:r>
          </a:p>
          <a:p>
            <a:pPr lvl="1"/>
            <a:r>
              <a:rPr lang="en-US" dirty="0" smtClean="0"/>
              <a:t>…. </a:t>
            </a:r>
          </a:p>
          <a:p>
            <a:pPr marL="26511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0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422324" y="3254657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9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8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Uniform entry states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8162" y="3254657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486579" y="4226972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3811811" y="4105019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15825" y="551786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25" y="551786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29"/>
          <p:cNvGrpSpPr/>
          <p:nvPr/>
        </p:nvGrpSpPr>
        <p:grpSpPr>
          <a:xfrm>
            <a:off x="4371299" y="3301712"/>
            <a:ext cx="1227673" cy="2308323"/>
            <a:chOff x="4371299" y="3301712"/>
            <a:chExt cx="1227673" cy="2308323"/>
          </a:xfrm>
        </p:grpSpPr>
        <p:sp>
          <p:nvSpPr>
            <p:cNvPr id="162" name="Rectangle 161"/>
            <p:cNvSpPr/>
            <p:nvPr/>
          </p:nvSpPr>
          <p:spPr>
            <a:xfrm>
              <a:off x="4371299" y="3301712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4595633" y="3836766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64" name="Oval 163"/>
            <p:cNvSpPr/>
            <p:nvPr/>
          </p:nvSpPr>
          <p:spPr>
            <a:xfrm>
              <a:off x="4602261" y="4261936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5" name="Oval 164"/>
                <p:cNvSpPr/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5" name="Oval 1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420727"/>
                  <a:ext cx="301183" cy="265921"/>
                </a:xfrm>
                <a:prstGeom prst="ellipse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6" name="Oval 165"/>
            <p:cNvSpPr/>
            <p:nvPr/>
          </p:nvSpPr>
          <p:spPr>
            <a:xfrm>
              <a:off x="4602261" y="4704320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7" name="Oval 166"/>
                <p:cNvSpPr/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7" name="Oval 1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3835114"/>
                  <a:ext cx="301183" cy="265921"/>
                </a:xfrm>
                <a:prstGeom prst="ellipse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8" name="Oval 167"/>
                <p:cNvSpPr/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8" name="Oval 1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259710"/>
                  <a:ext cx="301183" cy="265921"/>
                </a:xfrm>
                <a:prstGeom prst="ellipse">
                  <a:avLst/>
                </a:prstGeom>
                <a:blipFill rotWithShape="0">
                  <a:blip r:embed="rId12"/>
                  <a:stretch>
                    <a:fillRect b="-10638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9" name="Oval 168"/>
                <p:cNvSpPr/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69" name="Oval 16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8" y="5134620"/>
                  <a:ext cx="301183" cy="265921"/>
                </a:xfrm>
                <a:prstGeom prst="ellipse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0" name="Oval 169"/>
            <p:cNvSpPr/>
            <p:nvPr/>
          </p:nvSpPr>
          <p:spPr>
            <a:xfrm>
              <a:off x="4595633" y="5150807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71" name="Oval 170"/>
            <p:cNvSpPr/>
            <p:nvPr/>
          </p:nvSpPr>
          <p:spPr>
            <a:xfrm>
              <a:off x="4595633" y="3425609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Oval 171"/>
                <p:cNvSpPr/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2" name="Oval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8049" y="4704320"/>
                  <a:ext cx="301183" cy="265921"/>
                </a:xfrm>
                <a:prstGeom prst="ellipse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3" name="Straight Connector 172"/>
            <p:cNvCxnSpPr/>
            <p:nvPr/>
          </p:nvCxnSpPr>
          <p:spPr>
            <a:xfrm flipV="1">
              <a:off x="4746225" y="3691531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flipV="1">
              <a:off x="4752853" y="4527858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4753890" y="583410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90" y="583410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5817769" y="4092876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=</a:t>
            </a:r>
            <a:endParaRPr lang="en-US" sz="4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12910" y="3324414"/>
            <a:ext cx="1227673" cy="2308323"/>
            <a:chOff x="6312910" y="3324414"/>
            <a:chExt cx="1227673" cy="2308323"/>
          </a:xfrm>
        </p:grpSpPr>
        <p:sp>
          <p:nvSpPr>
            <p:cNvPr id="177" name="Rectangle 176"/>
            <p:cNvSpPr/>
            <p:nvPr/>
          </p:nvSpPr>
          <p:spPr>
            <a:xfrm>
              <a:off x="6312910" y="3324414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6537244" y="3859468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6543872" y="4284638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Oval 179"/>
                <p:cNvSpPr/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/>
            <p:nvPr/>
          </p:nvSpPr>
          <p:spPr>
            <a:xfrm>
              <a:off x="6543872" y="4727022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Oval 184"/>
            <p:cNvSpPr/>
            <p:nvPr/>
          </p:nvSpPr>
          <p:spPr>
            <a:xfrm>
              <a:off x="6537244" y="515522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6" name="Oval 185"/>
            <p:cNvSpPr/>
            <p:nvPr/>
          </p:nvSpPr>
          <p:spPr>
            <a:xfrm>
              <a:off x="6537244" y="34483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/>
                <p:cNvSpPr/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Connector 187"/>
            <p:cNvCxnSpPr/>
            <p:nvPr/>
          </p:nvCxnSpPr>
          <p:spPr>
            <a:xfrm flipV="1">
              <a:off x="6687836" y="3714233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6694464" y="4550560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7170251" y="3722724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6845055" y="4415373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7170252" y="4548333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181" idx="6"/>
              <a:endCxn id="187" idx="2"/>
            </p:cNvCxnSpPr>
            <p:nvPr/>
          </p:nvCxnSpPr>
          <p:spPr>
            <a:xfrm>
              <a:off x="6845055" y="4859983"/>
              <a:ext cx="17460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186" idx="6"/>
              <a:endCxn id="180" idx="2"/>
            </p:cNvCxnSpPr>
            <p:nvPr/>
          </p:nvCxnSpPr>
          <p:spPr>
            <a:xfrm>
              <a:off x="6838427" y="3581272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836129" y="3997700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185" idx="6"/>
              <a:endCxn id="184" idx="2"/>
            </p:cNvCxnSpPr>
            <p:nvPr/>
          </p:nvCxnSpPr>
          <p:spPr>
            <a:xfrm>
              <a:off x="6838427" y="5288182"/>
              <a:ext cx="181232" cy="2101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7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21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158917" y="5888594"/>
            <a:ext cx="865007" cy="939890"/>
            <a:chOff x="5409402" y="5873189"/>
            <a:chExt cx="865007" cy="939890"/>
          </a:xfrm>
        </p:grpSpPr>
        <p:sp>
          <p:nvSpPr>
            <p:cNvPr id="29" name="TextBox 28"/>
            <p:cNvSpPr txBox="1"/>
            <p:nvPr/>
          </p:nvSpPr>
          <p:spPr>
            <a:xfrm>
              <a:off x="5763491" y="62345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5409402" y="5873189"/>
              <a:ext cx="865007" cy="939890"/>
              <a:chOff x="5409402" y="5873189"/>
              <a:chExt cx="865007" cy="939890"/>
            </a:xfrm>
          </p:grpSpPr>
          <p:sp>
            <p:nvSpPr>
              <p:cNvPr id="71" name="TextBox 70"/>
              <p:cNvSpPr txBox="1"/>
              <p:nvPr/>
            </p:nvSpPr>
            <p:spPr>
              <a:xfrm>
                <a:off x="5763491" y="62345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72" name="Group 71"/>
              <p:cNvGrpSpPr/>
              <p:nvPr/>
            </p:nvGrpSpPr>
            <p:grpSpPr>
              <a:xfrm>
                <a:off x="5804421" y="5873189"/>
                <a:ext cx="469988" cy="939890"/>
                <a:chOff x="6278049" y="3324414"/>
                <a:chExt cx="1227674" cy="2308323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6278049" y="3324414"/>
                  <a:ext cx="1227674" cy="230832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537244" y="3859468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x</a:t>
                  </a:r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543872" y="4284638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Oval 76"/>
                    <p:cNvSpPr/>
                    <p:nvPr/>
                  </p:nvSpPr>
                  <p:spPr>
                    <a:xfrm>
                      <a:off x="7019660" y="3452573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w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0" name="Oval 17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3452573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2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78" name="Oval 77"/>
                <p:cNvSpPr/>
                <p:nvPr/>
              </p:nvSpPr>
              <p:spPr>
                <a:xfrm>
                  <a:off x="6543872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z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Oval 78"/>
                    <p:cNvSpPr/>
                    <p:nvPr/>
                  </p:nvSpPr>
                  <p:spPr>
                    <a:xfrm>
                      <a:off x="7019660" y="3857816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x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2" name="Oval 1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3857816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3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0" name="Oval 79"/>
                    <p:cNvSpPr/>
                    <p:nvPr/>
                  </p:nvSpPr>
                  <p:spPr>
                    <a:xfrm>
                      <a:off x="7019660" y="4282412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y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3" name="Oval 1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4282412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4"/>
                      <a:stretch>
                        <a:fillRect b="-8333"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1" name="Oval 80"/>
                    <p:cNvSpPr/>
                    <p:nvPr/>
                  </p:nvSpPr>
                  <p:spPr>
                    <a:xfrm>
                      <a:off x="7019659" y="5157322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chemeClr val="accent1">
                          <a:lumMod val="90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v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4" name="Oval 1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59" y="5157322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9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82" name="Oval 81"/>
                <p:cNvSpPr/>
                <p:nvPr/>
              </p:nvSpPr>
              <p:spPr>
                <a:xfrm>
                  <a:off x="6537244" y="5155221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v</a:t>
                  </a:r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537244" y="3448311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w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5" name="Oval 84"/>
                    <p:cNvSpPr/>
                    <p:nvPr/>
                  </p:nvSpPr>
                  <p:spPr>
                    <a:xfrm>
                      <a:off x="7019660" y="4727022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z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7" name="Oval 18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4727022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6"/>
                      <a:stretch>
                        <a:fillRect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6845055" y="4415373"/>
                  <a:ext cx="174605" cy="222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845055" y="4859983"/>
                  <a:ext cx="174605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>
                  <a:off x="6838427" y="3581272"/>
                  <a:ext cx="181233" cy="426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>
                  <a:off x="6836129" y="3997700"/>
                  <a:ext cx="181233" cy="426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6838427" y="5288182"/>
                  <a:ext cx="181232" cy="2101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" name="TextBox 72"/>
              <p:cNvSpPr txBox="1"/>
              <p:nvPr/>
            </p:nvSpPr>
            <p:spPr>
              <a:xfrm>
                <a:off x="5409402" y="6433981"/>
                <a:ext cx="271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88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2422324" y="3254657"/>
            <a:ext cx="1227673" cy="2308323"/>
            <a:chOff x="2422324" y="3254657"/>
            <a:chExt cx="1227673" cy="2308323"/>
          </a:xfrm>
        </p:grpSpPr>
        <p:sp>
          <p:nvSpPr>
            <p:cNvPr id="27" name="Rectangle 2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46" name="Oval 45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Oval 46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8" name="Oval 47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Oval 48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Oval 49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Oval 4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val 50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Oval 51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53" name="Oval 52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Oval 53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Oval 5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Connector 55"/>
            <p:cNvCxnSpPr>
              <a:stCxn id="44" idx="0"/>
              <a:endCxn id="53" idx="4"/>
            </p:cNvCxnSpPr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48" idx="0"/>
              <a:endCxn id="46" idx="4"/>
            </p:cNvCxnSpPr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49" idx="0"/>
            </p:cNvCxnSpPr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50" idx="2"/>
              <a:endCxn id="46" idx="6"/>
            </p:cNvCxnSpPr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54" idx="0"/>
              <a:endCxn id="50" idx="4"/>
            </p:cNvCxnSpPr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Uniform entry states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162" y="3254657"/>
            <a:ext cx="1899995" cy="2677656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endParaRPr lang="en-US" sz="24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1486579" y="4226972"/>
            <a:ext cx="905890" cy="1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3811811" y="4105019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15825" y="5517865"/>
                <a:ext cx="787395" cy="13234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 </m:t>
                      </m:r>
                    </m:oMath>
                  </m:oMathPara>
                </a14:m>
                <a:endParaRPr lang="en-US" sz="4000" dirty="0" smtClean="0">
                  <a:sym typeface="Math B" panose="05000000000000000000" pitchFamily="2" charset="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dirty="0">
                          <a:sym typeface="Math B" panose="05000000000000000000" pitchFamily="2" charset="2"/>
                        </a:rPr>
                        <m:t>R</m:t>
                      </m:r>
                      <m:r>
                        <m:rPr>
                          <m:sty m:val="p"/>
                        </m:rPr>
                        <a:rPr lang="en-US" sz="4000" baseline="-25000" dirty="0">
                          <a:latin typeface="Cambria Math" charset="0"/>
                          <a:sym typeface="Math B" panose="05000000000000000000" pitchFamily="2" charset="2"/>
                        </a:rPr>
                        <m:t>G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25" y="5517865"/>
                <a:ext cx="787395" cy="132343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Rectangle 161"/>
          <p:cNvSpPr/>
          <p:nvPr/>
        </p:nvSpPr>
        <p:spPr>
          <a:xfrm>
            <a:off x="4371299" y="3301712"/>
            <a:ext cx="1227673" cy="23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595633" y="3836766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4" name="Oval 163"/>
          <p:cNvSpPr/>
          <p:nvPr/>
        </p:nvSpPr>
        <p:spPr>
          <a:xfrm>
            <a:off x="4602261" y="4261936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Oval 164"/>
              <p:cNvSpPr/>
              <p:nvPr/>
            </p:nvSpPr>
            <p:spPr>
              <a:xfrm>
                <a:off x="5078049" y="3420727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5" name="Oval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3420727"/>
                <a:ext cx="301183" cy="265921"/>
              </a:xfrm>
              <a:prstGeom prst="ellipse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Oval 165"/>
          <p:cNvSpPr/>
          <p:nvPr/>
        </p:nvSpPr>
        <p:spPr>
          <a:xfrm>
            <a:off x="4602261" y="4704320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/>
              <p:cNvSpPr/>
              <p:nvPr/>
            </p:nvSpPr>
            <p:spPr>
              <a:xfrm>
                <a:off x="5078049" y="383511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Oval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3835114"/>
                <a:ext cx="301183" cy="265921"/>
              </a:xfrm>
              <a:prstGeom prst="ellipse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Oval 167"/>
              <p:cNvSpPr/>
              <p:nvPr/>
            </p:nvSpPr>
            <p:spPr>
              <a:xfrm>
                <a:off x="5078049" y="4259710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Oval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4259710"/>
                <a:ext cx="301183" cy="265921"/>
              </a:xfrm>
              <a:prstGeom prst="ellipse">
                <a:avLst/>
              </a:prstGeom>
              <a:blipFill rotWithShape="0">
                <a:blip r:embed="rId12"/>
                <a:stretch>
                  <a:fillRect b="-106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/>
              <p:cNvSpPr/>
              <p:nvPr/>
            </p:nvSpPr>
            <p:spPr>
              <a:xfrm>
                <a:off x="5078048" y="5134620"/>
                <a:ext cx="301183" cy="26592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Oval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8" y="5134620"/>
                <a:ext cx="301183" cy="265921"/>
              </a:xfrm>
              <a:prstGeom prst="ellipse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Oval 169"/>
          <p:cNvSpPr/>
          <p:nvPr/>
        </p:nvSpPr>
        <p:spPr>
          <a:xfrm>
            <a:off x="4595633" y="5150807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71" name="Oval 170"/>
          <p:cNvSpPr/>
          <p:nvPr/>
        </p:nvSpPr>
        <p:spPr>
          <a:xfrm>
            <a:off x="4595633" y="3425609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/>
              <p:cNvSpPr/>
              <p:nvPr/>
            </p:nvSpPr>
            <p:spPr>
              <a:xfrm>
                <a:off x="5078049" y="4704320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Oval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4704320"/>
                <a:ext cx="301183" cy="265921"/>
              </a:xfrm>
              <a:prstGeom prst="ellipse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/>
          <p:cNvCxnSpPr/>
          <p:nvPr/>
        </p:nvCxnSpPr>
        <p:spPr>
          <a:xfrm flipV="1">
            <a:off x="5228711" y="3677687"/>
            <a:ext cx="0" cy="14523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/>
          <p:cNvCxnSpPr/>
          <p:nvPr/>
        </p:nvCxnSpPr>
        <p:spPr>
          <a:xfrm flipV="1">
            <a:off x="5214492" y="4526176"/>
            <a:ext cx="0" cy="17646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4753890" y="5834104"/>
                <a:ext cx="67006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</m:oMath>
                  </m:oMathPara>
                </a14:m>
                <a:endParaRPr lang="en-US" sz="48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890" y="5834104"/>
                <a:ext cx="670066" cy="824051"/>
              </a:xfrm>
              <a:prstGeom prst="rect">
                <a:avLst/>
              </a:prstGeom>
              <a:blipFill rotWithShape="0">
                <a:blip r:embed="rId15"/>
                <a:stretch>
                  <a:fillRect t="-14074" b="-207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5817769" y="4092876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12910" y="3324414"/>
            <a:ext cx="1227673" cy="2308323"/>
            <a:chOff x="6312910" y="3324414"/>
            <a:chExt cx="1227673" cy="2308323"/>
          </a:xfrm>
        </p:grpSpPr>
        <p:sp>
          <p:nvSpPr>
            <p:cNvPr id="177" name="Rectangle 176"/>
            <p:cNvSpPr/>
            <p:nvPr/>
          </p:nvSpPr>
          <p:spPr>
            <a:xfrm>
              <a:off x="6312910" y="3324414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6537244" y="3859468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6543872" y="4284638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Oval 179"/>
                <p:cNvSpPr/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/>
            <p:nvPr/>
          </p:nvSpPr>
          <p:spPr>
            <a:xfrm>
              <a:off x="6543872" y="4727022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Oval 184"/>
            <p:cNvSpPr/>
            <p:nvPr/>
          </p:nvSpPr>
          <p:spPr>
            <a:xfrm>
              <a:off x="6537244" y="515522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6" name="Oval 185"/>
            <p:cNvSpPr/>
            <p:nvPr/>
          </p:nvSpPr>
          <p:spPr>
            <a:xfrm>
              <a:off x="6537244" y="34483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/>
                <p:cNvSpPr/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Connector 187"/>
            <p:cNvCxnSpPr/>
            <p:nvPr/>
          </p:nvCxnSpPr>
          <p:spPr>
            <a:xfrm flipV="1">
              <a:off x="6687836" y="3714233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6694464" y="4550560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7170251" y="3722724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6845055" y="4415373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7170252" y="4548333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181" idx="6"/>
              <a:endCxn id="187" idx="2"/>
            </p:cNvCxnSpPr>
            <p:nvPr/>
          </p:nvCxnSpPr>
          <p:spPr>
            <a:xfrm>
              <a:off x="6845055" y="4859983"/>
              <a:ext cx="17460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186" idx="6"/>
              <a:endCxn id="180" idx="2"/>
            </p:cNvCxnSpPr>
            <p:nvPr/>
          </p:nvCxnSpPr>
          <p:spPr>
            <a:xfrm>
              <a:off x="6838427" y="3581272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836129" y="3997700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185" idx="6"/>
              <a:endCxn id="184" idx="2"/>
            </p:cNvCxnSpPr>
            <p:nvPr/>
          </p:nvCxnSpPr>
          <p:spPr>
            <a:xfrm>
              <a:off x="6838427" y="5288182"/>
              <a:ext cx="181232" cy="2101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6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10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68" name="TextBox 67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0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11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158917" y="5888594"/>
            <a:ext cx="865007" cy="939890"/>
            <a:chOff x="5409402" y="5873189"/>
            <a:chExt cx="865007" cy="939890"/>
          </a:xfrm>
        </p:grpSpPr>
        <p:sp>
          <p:nvSpPr>
            <p:cNvPr id="94" name="TextBox 93"/>
            <p:cNvSpPr txBox="1"/>
            <p:nvPr/>
          </p:nvSpPr>
          <p:spPr>
            <a:xfrm>
              <a:off x="5763491" y="6234545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5409402" y="5873189"/>
              <a:ext cx="865007" cy="939890"/>
              <a:chOff x="5409402" y="5873189"/>
              <a:chExt cx="865007" cy="939890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5763491" y="6234545"/>
                <a:ext cx="1847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  <p:grpSp>
            <p:nvGrpSpPr>
              <p:cNvPr id="97" name="Group 96"/>
              <p:cNvGrpSpPr/>
              <p:nvPr/>
            </p:nvGrpSpPr>
            <p:grpSpPr>
              <a:xfrm>
                <a:off x="5804421" y="5873189"/>
                <a:ext cx="469988" cy="939890"/>
                <a:chOff x="6278049" y="3324414"/>
                <a:chExt cx="1227674" cy="2308323"/>
              </a:xfrm>
            </p:grpSpPr>
            <p:sp>
              <p:nvSpPr>
                <p:cNvPr id="100" name="Rectangle 99"/>
                <p:cNvSpPr/>
                <p:nvPr/>
              </p:nvSpPr>
              <p:spPr>
                <a:xfrm>
                  <a:off x="6278049" y="3324414"/>
                  <a:ext cx="1227674" cy="230832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6537244" y="3859468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x</a:t>
                  </a:r>
                </a:p>
              </p:txBody>
            </p:sp>
            <p:sp>
              <p:nvSpPr>
                <p:cNvPr id="102" name="Oval 101"/>
                <p:cNvSpPr/>
                <p:nvPr/>
              </p:nvSpPr>
              <p:spPr>
                <a:xfrm>
                  <a:off x="6543872" y="4284638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3" name="Oval 102"/>
                    <p:cNvSpPr/>
                    <p:nvPr/>
                  </p:nvSpPr>
                  <p:spPr>
                    <a:xfrm>
                      <a:off x="7019660" y="3452573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w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0" name="Oval 17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3452573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1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4" name="Oval 103"/>
                <p:cNvSpPr/>
                <p:nvPr/>
              </p:nvSpPr>
              <p:spPr>
                <a:xfrm>
                  <a:off x="6543872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z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Oval 104"/>
                    <p:cNvSpPr/>
                    <p:nvPr/>
                  </p:nvSpPr>
                  <p:spPr>
                    <a:xfrm>
                      <a:off x="7019660" y="3857816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x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2" name="Oval 18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3857816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2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6" name="Oval 105"/>
                    <p:cNvSpPr/>
                    <p:nvPr/>
                  </p:nvSpPr>
                  <p:spPr>
                    <a:xfrm>
                      <a:off x="7019660" y="4282412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y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3" name="Oval 18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4282412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3"/>
                      <a:stretch>
                        <a:fillRect b="-8333"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7" name="Oval 106"/>
                    <p:cNvSpPr/>
                    <p:nvPr/>
                  </p:nvSpPr>
                  <p:spPr>
                    <a:xfrm>
                      <a:off x="7019659" y="5157322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chemeClr val="accent1">
                          <a:lumMod val="90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v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4" name="Oval 18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59" y="5157322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4"/>
                      <a:stretch>
                        <a:fillRect/>
                      </a:stretch>
                    </a:blipFill>
                    <a:ln>
                      <a:solidFill>
                        <a:schemeClr val="accent1">
                          <a:lumMod val="90000"/>
                        </a:schemeClr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08" name="Oval 107"/>
                <p:cNvSpPr/>
                <p:nvPr/>
              </p:nvSpPr>
              <p:spPr>
                <a:xfrm>
                  <a:off x="6537244" y="5155221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v</a:t>
                  </a:r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6537244" y="3448311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" dirty="0">
                      <a:solidFill>
                        <a:schemeClr val="tx1"/>
                      </a:solidFill>
                    </a:rPr>
                    <a:t>w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0" name="Oval 109"/>
                    <p:cNvSpPr/>
                    <p:nvPr/>
                  </p:nvSpPr>
                  <p:spPr>
                    <a:xfrm>
                      <a:off x="7019660" y="4727022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4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400" dirty="0">
                                    <a:solidFill>
                                      <a:schemeClr val="tx1"/>
                                    </a:solidFill>
                                  </a:rPr>
                                  <m:t>z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4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87" name="Oval 18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019660" y="4727022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25"/>
                      <a:stretch>
                        <a:fillRect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11" name="Straight Connector 110"/>
                <p:cNvCxnSpPr/>
                <p:nvPr/>
              </p:nvCxnSpPr>
              <p:spPr>
                <a:xfrm flipH="1">
                  <a:off x="6845055" y="4415373"/>
                  <a:ext cx="174605" cy="222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6845055" y="4859983"/>
                  <a:ext cx="174605" cy="0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6838427" y="3581272"/>
                  <a:ext cx="181233" cy="426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>
                  <a:off x="6836129" y="3997700"/>
                  <a:ext cx="181233" cy="4262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838427" y="5288182"/>
                  <a:ext cx="181232" cy="2101"/>
                </a:xfrm>
                <a:prstGeom prst="line">
                  <a:avLst/>
                </a:prstGeom>
                <a:ln w="28575"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9" name="TextBox 98"/>
              <p:cNvSpPr txBox="1"/>
              <p:nvPr/>
            </p:nvSpPr>
            <p:spPr>
              <a:xfrm>
                <a:off x="5409402" y="6433981"/>
                <a:ext cx="27199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mtClean="0"/>
                  <a:t>=</a:t>
                </a:r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68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2816" y="5842473"/>
            <a:ext cx="5743945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ym typeface="Math B" panose="05000000000000000000" pitchFamily="2" charset="2"/>
              </a:rPr>
              <a:t> </a:t>
            </a:r>
            <a:r>
              <a:rPr lang="en-US" sz="3600" b="1" dirty="0" err="1">
                <a:sym typeface="Math B" panose="05000000000000000000" pitchFamily="2" charset="2"/>
              </a:rPr>
              <a:t>d</a:t>
            </a:r>
            <a:r>
              <a:rPr lang="en-US" sz="3600" b="1" baseline="-25000" dirty="0" err="1">
                <a:sym typeface="Math B" panose="05000000000000000000" pitchFamily="2" charset="2"/>
              </a:rPr>
              <a:t>p</a:t>
            </a:r>
            <a:r>
              <a:rPr lang="en-US" sz="3600" b="1" baseline="-25000" dirty="0">
                <a:sym typeface="Math B" panose="05000000000000000000" pitchFamily="2" charset="2"/>
              </a:rPr>
              <a:t> 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Uniform entry states</a:t>
            </a:r>
          </a:p>
        </p:txBody>
      </p:sp>
      <p:sp>
        <p:nvSpPr>
          <p:cNvPr id="162" name="Rectangle 161"/>
          <p:cNvSpPr/>
          <p:nvPr/>
        </p:nvSpPr>
        <p:spPr>
          <a:xfrm>
            <a:off x="4371299" y="3301712"/>
            <a:ext cx="1227673" cy="23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63" name="Oval 162"/>
          <p:cNvSpPr/>
          <p:nvPr/>
        </p:nvSpPr>
        <p:spPr>
          <a:xfrm>
            <a:off x="4595633" y="3836766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4" name="Oval 163"/>
          <p:cNvSpPr/>
          <p:nvPr/>
        </p:nvSpPr>
        <p:spPr>
          <a:xfrm>
            <a:off x="4602261" y="4261936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5" name="Oval 164"/>
              <p:cNvSpPr/>
              <p:nvPr/>
            </p:nvSpPr>
            <p:spPr>
              <a:xfrm>
                <a:off x="5078049" y="3420727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5" name="Oval 1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3420727"/>
                <a:ext cx="301183" cy="265921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6" name="Oval 165"/>
          <p:cNvSpPr/>
          <p:nvPr/>
        </p:nvSpPr>
        <p:spPr>
          <a:xfrm>
            <a:off x="4602261" y="4704320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Oval 166"/>
              <p:cNvSpPr/>
              <p:nvPr/>
            </p:nvSpPr>
            <p:spPr>
              <a:xfrm>
                <a:off x="5078049" y="383511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7" name="Oval 1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3835114"/>
                <a:ext cx="301183" cy="26592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Oval 167"/>
              <p:cNvSpPr/>
              <p:nvPr/>
            </p:nvSpPr>
            <p:spPr>
              <a:xfrm>
                <a:off x="5078049" y="4259710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8" name="Oval 1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4259710"/>
                <a:ext cx="301183" cy="265921"/>
              </a:xfrm>
              <a:prstGeom prst="ellipse">
                <a:avLst/>
              </a:prstGeom>
              <a:blipFill rotWithShape="0">
                <a:blip r:embed="rId6"/>
                <a:stretch>
                  <a:fillRect b="-106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Oval 168"/>
              <p:cNvSpPr/>
              <p:nvPr/>
            </p:nvSpPr>
            <p:spPr>
              <a:xfrm>
                <a:off x="5078048" y="5134620"/>
                <a:ext cx="301183" cy="26592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9" name="Oval 1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8" y="5134620"/>
                <a:ext cx="301183" cy="26592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0" name="Oval 169"/>
          <p:cNvSpPr/>
          <p:nvPr/>
        </p:nvSpPr>
        <p:spPr>
          <a:xfrm>
            <a:off x="4595633" y="5150807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171" name="Oval 170"/>
          <p:cNvSpPr/>
          <p:nvPr/>
        </p:nvSpPr>
        <p:spPr>
          <a:xfrm>
            <a:off x="4595633" y="3425609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Oval 171"/>
              <p:cNvSpPr/>
              <p:nvPr/>
            </p:nvSpPr>
            <p:spPr>
              <a:xfrm>
                <a:off x="5078049" y="4704320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2" name="Oval 1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49" y="4704320"/>
                <a:ext cx="301183" cy="265921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4" name="Straight Connector 173"/>
          <p:cNvCxnSpPr/>
          <p:nvPr/>
        </p:nvCxnSpPr>
        <p:spPr>
          <a:xfrm flipV="1">
            <a:off x="5214492" y="4526176"/>
            <a:ext cx="0" cy="176462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semantics 1"/>
              <p:cNvSpPr/>
              <p:nvPr/>
            </p:nvSpPr>
            <p:spPr>
              <a:xfrm>
                <a:off x="-9901" y="4202381"/>
                <a:ext cx="2639736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sz="480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ι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</a:rPr>
                        <m:t>   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</p:txBody>
          </p:sp>
        </mc:Choice>
        <mc:Fallback xmlns="">
          <p:sp>
            <p:nvSpPr>
              <p:cNvPr id="175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901" y="4202381"/>
                <a:ext cx="2639736" cy="82405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/>
          <p:cNvSpPr txBox="1"/>
          <p:nvPr/>
        </p:nvSpPr>
        <p:spPr>
          <a:xfrm>
            <a:off x="5817769" y="4092876"/>
            <a:ext cx="430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=</a:t>
            </a:r>
            <a:endParaRPr lang="en-US" sz="40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12910" y="3324414"/>
            <a:ext cx="1227673" cy="2308323"/>
            <a:chOff x="6312910" y="3324414"/>
            <a:chExt cx="1227673" cy="2308323"/>
          </a:xfrm>
        </p:grpSpPr>
        <p:sp>
          <p:nvSpPr>
            <p:cNvPr id="177" name="Rectangle 176"/>
            <p:cNvSpPr/>
            <p:nvPr/>
          </p:nvSpPr>
          <p:spPr>
            <a:xfrm>
              <a:off x="6312910" y="3324414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178" name="Oval 177"/>
            <p:cNvSpPr/>
            <p:nvPr/>
          </p:nvSpPr>
          <p:spPr>
            <a:xfrm>
              <a:off x="6537244" y="3859468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79" name="Oval 178"/>
            <p:cNvSpPr/>
            <p:nvPr/>
          </p:nvSpPr>
          <p:spPr>
            <a:xfrm>
              <a:off x="6543872" y="4284638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Oval 179"/>
                <p:cNvSpPr/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0" name="Oval 17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452573"/>
                  <a:ext cx="301183" cy="265921"/>
                </a:xfrm>
                <a:prstGeom prst="ellipse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Oval 180"/>
            <p:cNvSpPr/>
            <p:nvPr/>
          </p:nvSpPr>
          <p:spPr>
            <a:xfrm>
              <a:off x="6543872" y="4727022"/>
              <a:ext cx="301183" cy="265921"/>
            </a:xfrm>
            <a:prstGeom prst="ellipse">
              <a:avLst/>
            </a:prstGeom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Oval 181"/>
                <p:cNvSpPr/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2" name="Oval 18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3857816"/>
                  <a:ext cx="301183" cy="265921"/>
                </a:xfrm>
                <a:prstGeom prst="ellipse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Oval 182"/>
                <p:cNvSpPr/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3" name="Oval 18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282412"/>
                  <a:ext cx="301183" cy="265921"/>
                </a:xfrm>
                <a:prstGeom prst="ellipse">
                  <a:avLst/>
                </a:prstGeom>
                <a:blipFill rotWithShape="0">
                  <a:blip r:embed="rId18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Oval 183"/>
                <p:cNvSpPr/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4" name="Oval 18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59" y="5157322"/>
                  <a:ext cx="301183" cy="265921"/>
                </a:xfrm>
                <a:prstGeom prst="ellipse">
                  <a:avLst/>
                </a:prstGeom>
                <a:blipFill rotWithShape="0">
                  <a:blip r:embed="rId19"/>
                  <a:stretch>
                    <a:fillRect/>
                  </a:stretch>
                </a:blipFill>
                <a:ln>
                  <a:solidFill>
                    <a:schemeClr val="accent1">
                      <a:lumMod val="90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Oval 184"/>
            <p:cNvSpPr/>
            <p:nvPr/>
          </p:nvSpPr>
          <p:spPr>
            <a:xfrm>
              <a:off x="6537244" y="5155221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86" name="Oval 185"/>
            <p:cNvSpPr/>
            <p:nvPr/>
          </p:nvSpPr>
          <p:spPr>
            <a:xfrm>
              <a:off x="6537244" y="34483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Oval 186"/>
                <p:cNvSpPr/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7" name="Oval 18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9660" y="4727022"/>
                  <a:ext cx="301183" cy="265921"/>
                </a:xfrm>
                <a:prstGeom prst="ellipse">
                  <a:avLst/>
                </a:prstGeom>
                <a:blipFill rotWithShape="0">
                  <a:blip r:embed="rId20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8" name="Straight Connector 187"/>
            <p:cNvCxnSpPr/>
            <p:nvPr/>
          </p:nvCxnSpPr>
          <p:spPr>
            <a:xfrm flipV="1">
              <a:off x="6687836" y="3714233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flipV="1">
              <a:off x="6694464" y="4550560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V="1">
              <a:off x="7170251" y="3722724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flipH="1">
              <a:off x="6845055" y="4415373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flipV="1">
              <a:off x="7170252" y="4548333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181" idx="6"/>
              <a:endCxn id="187" idx="2"/>
            </p:cNvCxnSpPr>
            <p:nvPr/>
          </p:nvCxnSpPr>
          <p:spPr>
            <a:xfrm>
              <a:off x="6845055" y="4859983"/>
              <a:ext cx="174605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>
              <a:stCxn id="186" idx="6"/>
              <a:endCxn id="180" idx="2"/>
            </p:cNvCxnSpPr>
            <p:nvPr/>
          </p:nvCxnSpPr>
          <p:spPr>
            <a:xfrm>
              <a:off x="6838427" y="3581272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>
              <a:off x="6836129" y="3997700"/>
              <a:ext cx="181233" cy="426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185" idx="6"/>
              <a:endCxn id="184" idx="2"/>
            </p:cNvCxnSpPr>
            <p:nvPr/>
          </p:nvCxnSpPr>
          <p:spPr>
            <a:xfrm>
              <a:off x="6838427" y="5288182"/>
              <a:ext cx="181232" cy="2101"/>
            </a:xfrm>
            <a:prstGeom prst="line">
              <a:avLst/>
            </a:prstGeom>
            <a:ln w="28575">
              <a:solidFill>
                <a:schemeClr val="accent1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5078048" y="50957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2152441" y="3298317"/>
            <a:ext cx="1227673" cy="23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76775" y="3833371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8" name="Oval 67"/>
          <p:cNvSpPr/>
          <p:nvPr/>
        </p:nvSpPr>
        <p:spPr>
          <a:xfrm>
            <a:off x="2383403" y="4258541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Oval 68"/>
              <p:cNvSpPr/>
              <p:nvPr/>
            </p:nvSpPr>
            <p:spPr>
              <a:xfrm>
                <a:off x="2859191" y="3417332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9" name="Oval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1" y="3417332"/>
                <a:ext cx="301183" cy="265921"/>
              </a:xfrm>
              <a:prstGeom prst="ellipse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Oval 69"/>
          <p:cNvSpPr/>
          <p:nvPr/>
        </p:nvSpPr>
        <p:spPr>
          <a:xfrm>
            <a:off x="2383403" y="4700925"/>
            <a:ext cx="301183" cy="265921"/>
          </a:xfrm>
          <a:prstGeom prst="ellips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Oval 70"/>
              <p:cNvSpPr/>
              <p:nvPr/>
            </p:nvSpPr>
            <p:spPr>
              <a:xfrm>
                <a:off x="2859191" y="3831719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Oval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1" y="3831719"/>
                <a:ext cx="301183" cy="265921"/>
              </a:xfrm>
              <a:prstGeom prst="ellipse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Oval 71"/>
              <p:cNvSpPr/>
              <p:nvPr/>
            </p:nvSpPr>
            <p:spPr>
              <a:xfrm>
                <a:off x="2859191" y="4256315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Oval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1" y="4256315"/>
                <a:ext cx="301183" cy="265921"/>
              </a:xfrm>
              <a:prstGeom prst="ellipse">
                <a:avLst/>
              </a:prstGeom>
              <a:blipFill rotWithShape="0">
                <a:blip r:embed="rId23"/>
                <a:stretch>
                  <a:fillRect b="-8333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2859190" y="5131225"/>
                <a:ext cx="301183" cy="26592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0" y="5131225"/>
                <a:ext cx="301183" cy="265921"/>
              </a:xfrm>
              <a:prstGeom prst="ellipse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2376775" y="5147412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75" name="Oval 74"/>
          <p:cNvSpPr/>
          <p:nvPr/>
        </p:nvSpPr>
        <p:spPr>
          <a:xfrm>
            <a:off x="2376775" y="3422214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>
              <a:xfrm>
                <a:off x="2859191" y="4700925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191" y="4700925"/>
                <a:ext cx="301183" cy="265921"/>
              </a:xfrm>
              <a:prstGeom prst="ellipse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Straight Connector 76"/>
          <p:cNvCxnSpPr/>
          <p:nvPr/>
        </p:nvCxnSpPr>
        <p:spPr>
          <a:xfrm flipV="1">
            <a:off x="3009853" y="3674292"/>
            <a:ext cx="0" cy="145235"/>
          </a:xfrm>
          <a:prstGeom prst="line">
            <a:avLst/>
          </a:prstGeom>
          <a:ln w="635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emantics 1"/>
              <p:cNvSpPr/>
              <p:nvPr/>
            </p:nvSpPr>
            <p:spPr>
              <a:xfrm>
                <a:off x="2742235" y="4207368"/>
                <a:ext cx="2639736" cy="7798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</m:t>
                      </m:r>
                      <m:r>
                        <m:rPr>
                          <m:nor/>
                        </m:rPr>
                        <a:rPr lang="en-US" sz="4800" b="0" i="0" dirty="0" smtClean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48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</p:txBody>
          </p:sp>
        </mc:Choice>
        <mc:Fallback xmlns="">
          <p:sp>
            <p:nvSpPr>
              <p:cNvPr id="79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235" y="4207368"/>
                <a:ext cx="2639736" cy="779839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Rectangle 79"/>
          <p:cNvSpPr/>
          <p:nvPr/>
        </p:nvSpPr>
        <p:spPr>
          <a:xfrm>
            <a:off x="4640049" y="5835129"/>
            <a:ext cx="815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U</a:t>
            </a:r>
            <a:r>
              <a:rPr lang="en-US" sz="3600" b="1" baseline="-25000" dirty="0" err="1" smtClean="0"/>
              <a:t>y,z</a:t>
            </a:r>
            <a:endParaRPr lang="en-US" sz="3600" b="1" baseline="-25000" dirty="0"/>
          </a:p>
        </p:txBody>
      </p:sp>
      <p:sp>
        <p:nvSpPr>
          <p:cNvPr id="81" name="Rectangle 80"/>
          <p:cNvSpPr/>
          <p:nvPr/>
        </p:nvSpPr>
        <p:spPr>
          <a:xfrm>
            <a:off x="2487291" y="5835129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U</a:t>
            </a:r>
            <a:r>
              <a:rPr lang="en-US" sz="3600" b="1" baseline="-25000" dirty="0" err="1" smtClean="0"/>
              <a:t>w,x</a:t>
            </a:r>
            <a:endParaRPr lang="en-US" sz="3600" b="1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3062093" y="5816467"/>
            <a:ext cx="53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en-US" sz="36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2820066" y="5816467"/>
            <a:ext cx="88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en-US" sz="36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5139437" y="5837758"/>
            <a:ext cx="53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en-US" sz="3600" b="1" dirty="0"/>
          </a:p>
        </p:txBody>
      </p:sp>
      <p:sp>
        <p:nvSpPr>
          <p:cNvPr id="87" name="TextBox 86"/>
          <p:cNvSpPr txBox="1"/>
          <p:nvPr/>
        </p:nvSpPr>
        <p:spPr>
          <a:xfrm>
            <a:off x="4934732" y="5837758"/>
            <a:ext cx="888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</a:t>
            </a:r>
            <a:endParaRPr lang="en-US" sz="3600" b="1" dirty="0"/>
          </a:p>
        </p:txBody>
      </p:sp>
      <p:sp>
        <p:nvSpPr>
          <p:cNvPr id="89" name="Cloud Callout 88"/>
          <p:cNvSpPr/>
          <p:nvPr/>
        </p:nvSpPr>
        <p:spPr>
          <a:xfrm>
            <a:off x="-391413" y="5247679"/>
            <a:ext cx="2846565" cy="1134630"/>
          </a:xfrm>
          <a:prstGeom prst="cloudCallout">
            <a:avLst>
              <a:gd name="adj1" fmla="val 26414"/>
              <a:gd name="adj2" fmla="val 6946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Conditionally adaptable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5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Action Button: Forward or Next 4">
            <a:hlinkClick r:id="rId27" action="ppaction://hlinksldjump" highlightClick="1"/>
          </p:cNvPr>
          <p:cNvSpPr/>
          <p:nvPr/>
        </p:nvSpPr>
        <p:spPr>
          <a:xfrm>
            <a:off x="8217408" y="5961888"/>
            <a:ext cx="609600" cy="500910"/>
          </a:xfrm>
          <a:prstGeom prst="actionButtonForwardNex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Counterpart representation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3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29770" y="2705358"/>
            <a:ext cx="3603455" cy="4031415"/>
            <a:chOff x="1962890" y="2705358"/>
            <a:chExt cx="3603455" cy="4031415"/>
          </a:xfrm>
        </p:grpSpPr>
        <p:grpSp>
          <p:nvGrpSpPr>
            <p:cNvPr id="88" name="Group 87"/>
            <p:cNvGrpSpPr/>
            <p:nvPr/>
          </p:nvGrpSpPr>
          <p:grpSpPr>
            <a:xfrm>
              <a:off x="4338672" y="3883520"/>
              <a:ext cx="1227673" cy="2308323"/>
              <a:chOff x="2422324" y="3254657"/>
              <a:chExt cx="1227673" cy="2308323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422324" y="3254657"/>
                <a:ext cx="1227673" cy="23083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646658" y="3789711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653286" y="4214881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/>
                  <p:nvPr/>
                </p:nvSpPr>
                <p:spPr>
                  <a:xfrm>
                    <a:off x="3129074" y="3373672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w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Oval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373672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/>
              <p:cNvSpPr/>
              <p:nvPr/>
            </p:nvSpPr>
            <p:spPr>
              <a:xfrm>
                <a:off x="2653286" y="4657265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val 94"/>
                  <p:cNvSpPr/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x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Oval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Oval 95"/>
                  <p:cNvSpPr/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y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0" name="Oval 4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b="-8333"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/>
                  <p:cNvSpPr/>
                  <p:nvPr/>
                </p:nvSpPr>
                <p:spPr>
                  <a:xfrm>
                    <a:off x="3129073" y="5087565"/>
                    <a:ext cx="301183" cy="26592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v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3" y="50875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/>
              <p:cNvSpPr/>
              <p:nvPr/>
            </p:nvSpPr>
            <p:spPr>
              <a:xfrm>
                <a:off x="2646658" y="5103752"/>
                <a:ext cx="301183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646658" y="337855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val 99"/>
                  <p:cNvSpPr/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z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4" name="Oval 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1" name="Straight Connector 100"/>
              <p:cNvCxnSpPr>
                <a:stCxn id="131" idx="0"/>
                <a:endCxn id="140" idx="4"/>
              </p:cNvCxnSpPr>
              <p:nvPr/>
            </p:nvCxnSpPr>
            <p:spPr>
              <a:xfrm flipV="1">
                <a:off x="2797250" y="3644476"/>
                <a:ext cx="0" cy="14523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>
                <a:stCxn id="135" idx="0"/>
                <a:endCxn id="133" idx="4"/>
              </p:cNvCxnSpPr>
              <p:nvPr/>
            </p:nvCxnSpPr>
            <p:spPr>
              <a:xfrm flipV="1">
                <a:off x="2803878" y="4480803"/>
                <a:ext cx="0" cy="17646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>
                <a:stCxn id="136" idx="0"/>
              </p:cNvCxnSpPr>
              <p:nvPr/>
            </p:nvCxnSpPr>
            <p:spPr>
              <a:xfrm flipV="1">
                <a:off x="3279665" y="3652967"/>
                <a:ext cx="0" cy="1350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>
                <a:stCxn id="137" idx="2"/>
                <a:endCxn id="133" idx="6"/>
              </p:cNvCxnSpPr>
              <p:nvPr/>
            </p:nvCxnSpPr>
            <p:spPr>
              <a:xfrm flipH="1">
                <a:off x="2954469" y="4345616"/>
                <a:ext cx="174605" cy="222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>
                <a:stCxn id="141" idx="0"/>
                <a:endCxn id="137" idx="4"/>
              </p:cNvCxnSpPr>
              <p:nvPr/>
            </p:nvCxnSpPr>
            <p:spPr>
              <a:xfrm flipV="1">
                <a:off x="3279666" y="4478576"/>
                <a:ext cx="0" cy="17868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947841" y="4790225"/>
                <a:ext cx="181232" cy="488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1962890" y="5167113"/>
              <a:ext cx="1899995" cy="156966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p(){</a:t>
              </a:r>
            </a:p>
            <a:p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q();</a:t>
              </a:r>
              <a:endPara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>
              <a:off x="3327941" y="5732615"/>
              <a:ext cx="1010731" cy="27383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2895994" y="4901192"/>
              <a:ext cx="0" cy="384937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278819" y="2705358"/>
              <a:ext cx="1227673" cy="2308323"/>
              <a:chOff x="629881" y="2775054"/>
              <a:chExt cx="1227673" cy="2308323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629881" y="2775054"/>
                <a:ext cx="1227673" cy="2308323"/>
                <a:chOff x="2422324" y="3254657"/>
                <a:chExt cx="1227673" cy="2308323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2422324" y="3254657"/>
                  <a:ext cx="1227673" cy="230832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646658" y="3789711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x</a:t>
                  </a:r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2653286" y="4214881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3129074" y="3382139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w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2" name="Oval 2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3382139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3" name="Oval 202"/>
                <p:cNvSpPr/>
                <p:nvPr/>
              </p:nvSpPr>
              <p:spPr>
                <a:xfrm>
                  <a:off x="2653286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z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Oval 203"/>
                    <p:cNvSpPr/>
                    <p:nvPr/>
                  </p:nvSpPr>
                  <p:spPr>
                    <a:xfrm>
                      <a:off x="3129074" y="3788059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x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4" name="Oval 20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3788059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Oval 204"/>
                    <p:cNvSpPr/>
                    <p:nvPr/>
                  </p:nvSpPr>
                  <p:spPr>
                    <a:xfrm>
                      <a:off x="3129074" y="4212655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y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0" name="Oval 4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4212655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7"/>
                      <a:stretch>
                        <a:fillRect b="-8333"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3129073" y="5100444"/>
                      <a:ext cx="301183" cy="265921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v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6" name="Oval 20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3" y="5100444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2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7" name="Oval 206"/>
                <p:cNvSpPr/>
                <p:nvPr/>
              </p:nvSpPr>
              <p:spPr>
                <a:xfrm>
                  <a:off x="2646658" y="510375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v</a:t>
                  </a: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2646658" y="337855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w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3129074" y="4657265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z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54" name="Oval 5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4657265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2797250" y="3644476"/>
                  <a:ext cx="0" cy="14523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2803878" y="4480803"/>
                  <a:ext cx="0" cy="17646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endCxn id="202" idx="4"/>
                </p:cNvCxnSpPr>
                <p:nvPr/>
              </p:nvCxnSpPr>
              <p:spPr>
                <a:xfrm flipV="1">
                  <a:off x="3279665" y="3648060"/>
                  <a:ext cx="1" cy="17386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>
                  <a:off x="2954469" y="4345616"/>
                  <a:ext cx="174605" cy="222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3279666" y="4478576"/>
                  <a:ext cx="0" cy="17868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2947841" y="4790225"/>
                  <a:ext cx="181232" cy="488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>
                <a:stCxn id="208" idx="6"/>
                <a:endCxn id="202" idx="2"/>
              </p:cNvCxnSpPr>
              <p:nvPr/>
            </p:nvCxnSpPr>
            <p:spPr>
              <a:xfrm>
                <a:off x="1155398" y="3031912"/>
                <a:ext cx="181233" cy="358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00" idx="6"/>
                <a:endCxn id="204" idx="2"/>
              </p:cNvCxnSpPr>
              <p:nvPr/>
            </p:nvCxnSpPr>
            <p:spPr>
              <a:xfrm flipV="1">
                <a:off x="1155398" y="3441417"/>
                <a:ext cx="181233" cy="165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1157677" y="4750299"/>
                <a:ext cx="181233" cy="799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6012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Counterpart representation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3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29770" y="2705358"/>
            <a:ext cx="3603455" cy="4031415"/>
            <a:chOff x="1962890" y="2705358"/>
            <a:chExt cx="3603455" cy="4031415"/>
          </a:xfrm>
        </p:grpSpPr>
        <p:grpSp>
          <p:nvGrpSpPr>
            <p:cNvPr id="88" name="Group 87"/>
            <p:cNvGrpSpPr/>
            <p:nvPr/>
          </p:nvGrpSpPr>
          <p:grpSpPr>
            <a:xfrm>
              <a:off x="4338672" y="3883520"/>
              <a:ext cx="1227673" cy="2308323"/>
              <a:chOff x="2422324" y="3254657"/>
              <a:chExt cx="1227673" cy="2308323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422324" y="3254657"/>
                <a:ext cx="1227673" cy="23083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646658" y="3789711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653286" y="4214881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/>
                  <p:nvPr/>
                </p:nvSpPr>
                <p:spPr>
                  <a:xfrm>
                    <a:off x="3129074" y="3373672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w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Oval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373672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/>
              <p:cNvSpPr/>
              <p:nvPr/>
            </p:nvSpPr>
            <p:spPr>
              <a:xfrm>
                <a:off x="2653286" y="4657265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val 94"/>
                  <p:cNvSpPr/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x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Oval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Oval 95"/>
                  <p:cNvSpPr/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y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Oval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b="-8333"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/>
                  <p:cNvSpPr/>
                  <p:nvPr/>
                </p:nvSpPr>
                <p:spPr>
                  <a:xfrm>
                    <a:off x="3129073" y="5087565"/>
                    <a:ext cx="301183" cy="26592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v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3" y="50875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/>
              <p:cNvSpPr/>
              <p:nvPr/>
            </p:nvSpPr>
            <p:spPr>
              <a:xfrm>
                <a:off x="2646658" y="5103752"/>
                <a:ext cx="301183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646658" y="337855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val 99"/>
                  <p:cNvSpPr/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z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Oval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1" name="Straight Connector 100"/>
              <p:cNvCxnSpPr/>
              <p:nvPr/>
            </p:nvCxnSpPr>
            <p:spPr>
              <a:xfrm flipV="1">
                <a:off x="2797250" y="3644476"/>
                <a:ext cx="0" cy="14523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2803878" y="4480803"/>
                <a:ext cx="0" cy="17646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3279665" y="3652967"/>
                <a:ext cx="0" cy="1350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2954469" y="4345616"/>
                <a:ext cx="174605" cy="222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3279666" y="4478576"/>
                <a:ext cx="0" cy="17868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947841" y="4790225"/>
                <a:ext cx="181232" cy="488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7" name="TextBox 106"/>
            <p:cNvSpPr txBox="1"/>
            <p:nvPr/>
          </p:nvSpPr>
          <p:spPr>
            <a:xfrm>
              <a:off x="1962890" y="5167113"/>
              <a:ext cx="1899995" cy="156966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p(){</a:t>
              </a:r>
            </a:p>
            <a:p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q();</a:t>
              </a:r>
              <a:endPara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>
              <a:off x="3327941" y="5732615"/>
              <a:ext cx="1010731" cy="27383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2895994" y="4901192"/>
              <a:ext cx="0" cy="384937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278819" y="2705358"/>
              <a:ext cx="1227673" cy="2308323"/>
              <a:chOff x="629881" y="2775054"/>
              <a:chExt cx="1227673" cy="2308323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629881" y="2775054"/>
                <a:ext cx="1227673" cy="2308323"/>
                <a:chOff x="2422324" y="3254657"/>
                <a:chExt cx="1227673" cy="2308323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2422324" y="3254657"/>
                  <a:ext cx="1227673" cy="230832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646658" y="3789711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x</a:t>
                  </a:r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2653286" y="4214881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3129074" y="3382139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w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2" name="Oval 2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3382139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3" name="Oval 202"/>
                <p:cNvSpPr/>
                <p:nvPr/>
              </p:nvSpPr>
              <p:spPr>
                <a:xfrm>
                  <a:off x="2653286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z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Oval 203"/>
                    <p:cNvSpPr/>
                    <p:nvPr/>
                  </p:nvSpPr>
                  <p:spPr>
                    <a:xfrm>
                      <a:off x="3129074" y="3788059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x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4" name="Oval 20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3788059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Oval 204"/>
                    <p:cNvSpPr/>
                    <p:nvPr/>
                  </p:nvSpPr>
                  <p:spPr>
                    <a:xfrm>
                      <a:off x="3129074" y="4212655"/>
                      <a:ext cx="301183" cy="265921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y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5" name="Oval 20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4212655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2"/>
                      <a:stretch>
                        <a:fillRect b="-8333"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3129073" y="5100444"/>
                      <a:ext cx="301183" cy="265921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v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6" name="Oval 20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3" y="5100444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7" name="Oval 206"/>
                <p:cNvSpPr/>
                <p:nvPr/>
              </p:nvSpPr>
              <p:spPr>
                <a:xfrm>
                  <a:off x="2646658" y="510375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v</a:t>
                  </a: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2646658" y="337855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w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3129074" y="4657265"/>
                      <a:ext cx="301183" cy="265921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z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9" name="Oval 20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4657265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9"/>
                      <a:stretch>
                        <a:fillRect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2797250" y="3644476"/>
                  <a:ext cx="0" cy="14523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2803878" y="4480803"/>
                  <a:ext cx="0" cy="17646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endCxn id="202" idx="4"/>
                </p:cNvCxnSpPr>
                <p:nvPr/>
              </p:nvCxnSpPr>
              <p:spPr>
                <a:xfrm flipV="1">
                  <a:off x="3279665" y="3648060"/>
                  <a:ext cx="1" cy="17386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>
                  <a:off x="2954469" y="4345616"/>
                  <a:ext cx="174605" cy="222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3279666" y="4478576"/>
                  <a:ext cx="0" cy="17868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2947841" y="4790225"/>
                  <a:ext cx="181232" cy="488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>
                <a:stCxn id="208" idx="6"/>
                <a:endCxn id="202" idx="2"/>
              </p:cNvCxnSpPr>
              <p:nvPr/>
            </p:nvCxnSpPr>
            <p:spPr>
              <a:xfrm>
                <a:off x="1155398" y="3031912"/>
                <a:ext cx="181233" cy="358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00" idx="6"/>
                <a:endCxn id="204" idx="2"/>
              </p:cNvCxnSpPr>
              <p:nvPr/>
            </p:nvCxnSpPr>
            <p:spPr>
              <a:xfrm flipV="1">
                <a:off x="1155398" y="3441417"/>
                <a:ext cx="181233" cy="165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1157677" y="4750299"/>
                <a:ext cx="181233" cy="799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24931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Counterpart representation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3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45528" y="2705358"/>
            <a:ext cx="3587699" cy="4031415"/>
            <a:chOff x="1978648" y="2705358"/>
            <a:chExt cx="3587699" cy="4031415"/>
          </a:xfrm>
        </p:grpSpPr>
        <p:grpSp>
          <p:nvGrpSpPr>
            <p:cNvPr id="88" name="Group 87"/>
            <p:cNvGrpSpPr/>
            <p:nvPr/>
          </p:nvGrpSpPr>
          <p:grpSpPr>
            <a:xfrm>
              <a:off x="4338674" y="3883520"/>
              <a:ext cx="1227673" cy="2308323"/>
              <a:chOff x="2422324" y="3254657"/>
              <a:chExt cx="1227673" cy="2308323"/>
            </a:xfrm>
          </p:grpSpPr>
          <p:sp>
            <p:nvSpPr>
              <p:cNvPr id="90" name="Rectangle 89"/>
              <p:cNvSpPr/>
              <p:nvPr/>
            </p:nvSpPr>
            <p:spPr>
              <a:xfrm>
                <a:off x="2422324" y="3254657"/>
                <a:ext cx="1227673" cy="23083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2646658" y="3789711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2653286" y="4214881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Oval 92"/>
                  <p:cNvSpPr/>
                  <p:nvPr/>
                </p:nvSpPr>
                <p:spPr>
                  <a:xfrm>
                    <a:off x="3129074" y="3373672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w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Oval 4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373672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5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4" name="Oval 93"/>
              <p:cNvSpPr/>
              <p:nvPr/>
            </p:nvSpPr>
            <p:spPr>
              <a:xfrm>
                <a:off x="2653286" y="4657265"/>
                <a:ext cx="301183" cy="26592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Oval 94"/>
                  <p:cNvSpPr/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x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Oval 4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Oval 95"/>
                  <p:cNvSpPr/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y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6" name="Oval 9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7"/>
                    <a:stretch>
                      <a:fillRect b="-8333"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Oval 96"/>
                  <p:cNvSpPr/>
                  <p:nvPr/>
                </p:nvSpPr>
                <p:spPr>
                  <a:xfrm>
                    <a:off x="3129073" y="5087565"/>
                    <a:ext cx="301183" cy="26592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v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1" name="Oval 50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3" y="50875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8" name="Oval 97"/>
              <p:cNvSpPr/>
              <p:nvPr/>
            </p:nvSpPr>
            <p:spPr>
              <a:xfrm>
                <a:off x="2646658" y="5103752"/>
                <a:ext cx="301183" cy="265921"/>
              </a:xfrm>
              <a:prstGeom prst="ellipse">
                <a:avLst/>
              </a:prstGeom>
              <a:ln>
                <a:solidFill>
                  <a:schemeClr val="accent1">
                    <a:lumMod val="90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646658" y="337855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Oval 99"/>
                  <p:cNvSpPr/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noFill/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z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0" name="Oval 99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01" name="Straight Connector 100"/>
              <p:cNvCxnSpPr/>
              <p:nvPr/>
            </p:nvCxnSpPr>
            <p:spPr>
              <a:xfrm flipV="1">
                <a:off x="2797250" y="3644476"/>
                <a:ext cx="0" cy="14523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flipV="1">
                <a:off x="2803878" y="4480803"/>
                <a:ext cx="0" cy="17646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flipV="1">
                <a:off x="3279665" y="3652967"/>
                <a:ext cx="0" cy="13509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flipH="1">
                <a:off x="2954469" y="4345616"/>
                <a:ext cx="174605" cy="222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flipV="1">
                <a:off x="3279666" y="4478576"/>
                <a:ext cx="0" cy="17868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2947841" y="4790225"/>
                <a:ext cx="181232" cy="488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Arrow Connector 107"/>
            <p:cNvCxnSpPr/>
            <p:nvPr/>
          </p:nvCxnSpPr>
          <p:spPr>
            <a:xfrm flipH="1">
              <a:off x="3327943" y="5732615"/>
              <a:ext cx="1010731" cy="27383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Arrow Connector 196"/>
            <p:cNvCxnSpPr/>
            <p:nvPr/>
          </p:nvCxnSpPr>
          <p:spPr>
            <a:xfrm>
              <a:off x="2895996" y="4901192"/>
              <a:ext cx="0" cy="384937"/>
            </a:xfrm>
            <a:prstGeom prst="straightConnector1">
              <a:avLst/>
            </a:prstGeom>
            <a:ln w="19050">
              <a:solidFill>
                <a:schemeClr val="tx2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278821" y="2705358"/>
              <a:ext cx="1227673" cy="2308323"/>
              <a:chOff x="629881" y="2775054"/>
              <a:chExt cx="1227673" cy="2308323"/>
            </a:xfrm>
          </p:grpSpPr>
          <p:grpSp>
            <p:nvGrpSpPr>
              <p:cNvPr id="198" name="Group 197"/>
              <p:cNvGrpSpPr/>
              <p:nvPr/>
            </p:nvGrpSpPr>
            <p:grpSpPr>
              <a:xfrm>
                <a:off x="629881" y="2775054"/>
                <a:ext cx="1227673" cy="2308323"/>
                <a:chOff x="2422324" y="3254657"/>
                <a:chExt cx="1227673" cy="2308323"/>
              </a:xfrm>
            </p:grpSpPr>
            <p:sp>
              <p:nvSpPr>
                <p:cNvPr id="199" name="Rectangle 198"/>
                <p:cNvSpPr/>
                <p:nvPr/>
              </p:nvSpPr>
              <p:spPr>
                <a:xfrm>
                  <a:off x="2422324" y="3254657"/>
                  <a:ext cx="1227673" cy="2308323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00" name="Oval 199"/>
                <p:cNvSpPr/>
                <p:nvPr/>
              </p:nvSpPr>
              <p:spPr>
                <a:xfrm>
                  <a:off x="2646658" y="3789711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x</a:t>
                  </a:r>
                </a:p>
              </p:txBody>
            </p:sp>
            <p:sp>
              <p:nvSpPr>
                <p:cNvPr id="201" name="Oval 200"/>
                <p:cNvSpPr/>
                <p:nvPr/>
              </p:nvSpPr>
              <p:spPr>
                <a:xfrm>
                  <a:off x="2653286" y="4214881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y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2" name="Oval 201"/>
                    <p:cNvSpPr/>
                    <p:nvPr/>
                  </p:nvSpPr>
                  <p:spPr>
                    <a:xfrm>
                      <a:off x="3129074" y="3382139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w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2" name="Oval 20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3382139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0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3" name="Oval 202"/>
                <p:cNvSpPr/>
                <p:nvPr/>
              </p:nvSpPr>
              <p:spPr>
                <a:xfrm>
                  <a:off x="2653286" y="4657265"/>
                  <a:ext cx="301183" cy="265921"/>
                </a:xfrm>
                <a:prstGeom prst="ellipse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z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4" name="Oval 203"/>
                    <p:cNvSpPr/>
                    <p:nvPr/>
                  </p:nvSpPr>
                  <p:spPr>
                    <a:xfrm>
                      <a:off x="3129074" y="3788059"/>
                      <a:ext cx="301183" cy="265921"/>
                    </a:xfrm>
                    <a:prstGeom prst="ellipse">
                      <a:avLst/>
                    </a:prstGeom>
                    <a:ln>
                      <a:solidFill>
                        <a:srgbClr val="0070C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x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4" name="Oval 20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3788059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1"/>
                      <a:stretch>
                        <a:fillRect/>
                      </a:stretch>
                    </a:blipFill>
                    <a:ln>
                      <a:solidFill>
                        <a:srgbClr val="0070C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5" name="Oval 204"/>
                    <p:cNvSpPr/>
                    <p:nvPr/>
                  </p:nvSpPr>
                  <p:spPr>
                    <a:xfrm>
                      <a:off x="3129074" y="4212655"/>
                      <a:ext cx="301183" cy="265921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 smtClean="0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y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5" name="Oval 20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4212655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2"/>
                      <a:stretch>
                        <a:fillRect b="-8333"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6" name="Oval 205"/>
                    <p:cNvSpPr/>
                    <p:nvPr/>
                  </p:nvSpPr>
                  <p:spPr>
                    <a:xfrm>
                      <a:off x="3129073" y="5100444"/>
                      <a:ext cx="301183" cy="265921"/>
                    </a:xfrm>
                    <a:prstGeom prst="ellipse">
                      <a:avLst/>
                    </a:prstGeom>
                    <a:ln/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v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6" name="Oval 20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3" y="5100444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3"/>
                      <a:stretch>
                        <a:fillRect/>
                      </a:stretch>
                    </a:blipFill>
                    <a:ln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07" name="Oval 206"/>
                <p:cNvSpPr/>
                <p:nvPr/>
              </p:nvSpPr>
              <p:spPr>
                <a:xfrm>
                  <a:off x="2646658" y="5103752"/>
                  <a:ext cx="301183" cy="265921"/>
                </a:xfrm>
                <a:prstGeom prst="ellipse">
                  <a:avLst/>
                </a:prstGeom>
                <a:ln>
                  <a:solidFill>
                    <a:schemeClr val="accent6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v</a:t>
                  </a:r>
                </a:p>
              </p:txBody>
            </p:sp>
            <p:sp>
              <p:nvSpPr>
                <p:cNvPr id="208" name="Oval 207"/>
                <p:cNvSpPr/>
                <p:nvPr/>
              </p:nvSpPr>
              <p:spPr>
                <a:xfrm>
                  <a:off x="2646658" y="3378554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>
                      <a:solidFill>
                        <a:schemeClr val="tx1"/>
                      </a:solidFill>
                    </a:rPr>
                    <a:t>w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9" name="Oval 208"/>
                    <p:cNvSpPr/>
                    <p:nvPr/>
                  </p:nvSpPr>
                  <p:spPr>
                    <a:xfrm>
                      <a:off x="3129074" y="4657265"/>
                      <a:ext cx="301183" cy="265921"/>
                    </a:xfrm>
                    <a:prstGeom prst="ellipse">
                      <a:avLst/>
                    </a:prstGeom>
                    <a:solidFill>
                      <a:schemeClr val="accent1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acc>
                              <m:accPr>
                                <m:chr m:val="̅"/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 charset="0"/>
                                  </a:rPr>
                                </m:ctrlPr>
                              </m:accPr>
                              <m:e>
                                <m:r>
                                  <m:rPr>
                                    <m:nor/>
                                  </m:rPr>
                                  <a:rPr lang="en-US" sz="1600" dirty="0">
                                    <a:solidFill>
                                      <a:schemeClr val="tx1"/>
                                    </a:solidFill>
                                  </a:rPr>
                                  <m:t>z</m:t>
                                </m:r>
                              </m:e>
                            </m:acc>
                          </m:oMath>
                        </m:oMathPara>
                      </a14:m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09" name="Oval 20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9074" y="4657265"/>
                      <a:ext cx="301183" cy="265921"/>
                    </a:xfrm>
                    <a:prstGeom prst="ellipse">
                      <a:avLst/>
                    </a:prstGeom>
                    <a:blipFill rotWithShape="0">
                      <a:blip r:embed="rId14"/>
                      <a:stretch>
                        <a:fillRect/>
                      </a:stretch>
                    </a:blipFill>
                    <a:ln>
                      <a:solidFill>
                        <a:srgbClr val="7030A0"/>
                      </a:solidFill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10" name="Straight Connector 209"/>
                <p:cNvCxnSpPr/>
                <p:nvPr/>
              </p:nvCxnSpPr>
              <p:spPr>
                <a:xfrm flipV="1">
                  <a:off x="2797250" y="3644476"/>
                  <a:ext cx="0" cy="145235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210"/>
                <p:cNvCxnSpPr/>
                <p:nvPr/>
              </p:nvCxnSpPr>
              <p:spPr>
                <a:xfrm flipV="1">
                  <a:off x="2803878" y="4480803"/>
                  <a:ext cx="0" cy="17646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211"/>
                <p:cNvCxnSpPr>
                  <a:endCxn id="202" idx="4"/>
                </p:cNvCxnSpPr>
                <p:nvPr/>
              </p:nvCxnSpPr>
              <p:spPr>
                <a:xfrm flipV="1">
                  <a:off x="3279665" y="3648060"/>
                  <a:ext cx="1" cy="173867"/>
                </a:xfrm>
                <a:prstGeom prst="line">
                  <a:avLst/>
                </a:prstGeom>
                <a:ln w="28575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212"/>
                <p:cNvCxnSpPr/>
                <p:nvPr/>
              </p:nvCxnSpPr>
              <p:spPr>
                <a:xfrm flipH="1">
                  <a:off x="2954469" y="4345616"/>
                  <a:ext cx="174605" cy="2226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213"/>
                <p:cNvCxnSpPr/>
                <p:nvPr/>
              </p:nvCxnSpPr>
              <p:spPr>
                <a:xfrm flipV="1">
                  <a:off x="3279666" y="4478576"/>
                  <a:ext cx="0" cy="178689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 flipV="1">
                  <a:off x="2947841" y="4790225"/>
                  <a:ext cx="181232" cy="4882"/>
                </a:xfrm>
                <a:prstGeom prst="line">
                  <a:avLst/>
                </a:prstGeom>
                <a:ln w="28575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1" name="Straight Connector 220"/>
              <p:cNvCxnSpPr>
                <a:stCxn id="208" idx="6"/>
                <a:endCxn id="202" idx="2"/>
              </p:cNvCxnSpPr>
              <p:nvPr/>
            </p:nvCxnSpPr>
            <p:spPr>
              <a:xfrm>
                <a:off x="1155398" y="3031912"/>
                <a:ext cx="181233" cy="358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>
                <a:stCxn id="200" idx="6"/>
                <a:endCxn id="204" idx="2"/>
              </p:cNvCxnSpPr>
              <p:nvPr/>
            </p:nvCxnSpPr>
            <p:spPr>
              <a:xfrm flipV="1">
                <a:off x="1155398" y="3441417"/>
                <a:ext cx="181233" cy="1652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/>
            </p:nvCxnSpPr>
            <p:spPr>
              <a:xfrm>
                <a:off x="1157677" y="4750299"/>
                <a:ext cx="181233" cy="7997"/>
              </a:xfrm>
              <a:prstGeom prst="line">
                <a:avLst/>
              </a:prstGeom>
              <a:ln w="2857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1978648" y="5167113"/>
              <a:ext cx="1899995" cy="1569660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p(){</a:t>
              </a:r>
            </a:p>
            <a:p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 ...</a:t>
              </a:r>
            </a:p>
            <a:p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 q();</a:t>
              </a:r>
              <a:endParaRPr lang="en-US" sz="2400" baseline="-250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24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24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97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6897286" y="6248638"/>
            <a:ext cx="22467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ym typeface="Math B" panose="05000000000000000000" pitchFamily="2" charset="2"/>
              </a:rPr>
              <a:t> </a:t>
            </a:r>
            <a:r>
              <a:rPr lang="en-US" sz="3600" b="1" dirty="0" smtClean="0">
                <a:sym typeface="Math B" panose="05000000000000000000" pitchFamily="2" charset="2"/>
              </a:rPr>
              <a:t>R</a:t>
            </a:r>
            <a:r>
              <a:rPr lang="en-US" sz="3600" b="1" baseline="-25000" dirty="0" smtClean="0">
                <a:sym typeface="Math B" panose="05000000000000000000" pitchFamily="2" charset="2"/>
              </a:rPr>
              <a:t>G </a:t>
            </a:r>
            <a:endParaRPr lang="en-US" sz="3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Counterpart representation</a:t>
            </a:r>
            <a:endParaRPr 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emantics 1"/>
              <p:cNvSpPr/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(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d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  </m:t>
                    </m:r>
                    <m:r>
                      <m:rPr>
                        <m:nor/>
                      </m:rPr>
                      <a:rPr lang="en-US" sz="360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R</m:t>
                    </m:r>
                    <m:r>
                      <m:rPr>
                        <m:sty m:val="p"/>
                      </m:rPr>
                      <a:rPr lang="en-US" sz="3600" b="0" i="0" baseline="-25000" dirty="0" smtClean="0">
                        <a:solidFill>
                          <a:schemeClr val="tx1"/>
                        </a:solidFill>
                        <a:latin typeface="Cambria Math" charset="0"/>
                        <a:sym typeface="Math B" panose="05000000000000000000" pitchFamily="2" charset="2"/>
                      </a:rPr>
                      <m:t>G</m:t>
                    </m:r>
                    <m:r>
                      <m:rPr>
                        <m:nor/>
                      </m:rPr>
                      <a:rPr lang="en-US" sz="3600" b="0" i="0" dirty="0" smtClean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)</m:t>
                    </m:r>
                    <m:r>
                      <m:rPr>
                        <m:nor/>
                      </m:rPr>
                      <a:rPr lang="en-US" sz="3600" dirty="0">
                        <a:solidFill>
                          <a:schemeClr val="tx1"/>
                        </a:solidFill>
                        <a:sym typeface="Math B" panose="05000000000000000000" pitchFamily="2" charset="2"/>
                      </a:rPr>
                      <m:t> </m:t>
                    </m:r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4071" y="1218886"/>
                <a:ext cx="5423955" cy="824051"/>
              </a:xfrm>
              <a:prstGeom prst="rect">
                <a:avLst/>
              </a:prstGeom>
              <a:blipFill rotWithShape="0">
                <a:blip r:embed="rId3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976177" y="1988928"/>
            <a:ext cx="2980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R</a:t>
            </a:r>
            <a:r>
              <a:rPr lang="en-US" sz="2400" baseline="-25000" dirty="0"/>
              <a:t>G</a:t>
            </a:r>
            <a:r>
              <a:rPr lang="en-US" sz="2400" dirty="0"/>
              <a:t> = </a:t>
            </a:r>
            <a:r>
              <a:rPr lang="en-US" sz="2400" dirty="0" smtClean="0"/>
              <a:t>{G, {x} , {x} | x  G} </a:t>
            </a:r>
            <a:endParaRPr lang="en-US" sz="2400" baseline="-25000" dirty="0"/>
          </a:p>
        </p:txBody>
      </p:sp>
      <p:sp>
        <p:nvSpPr>
          <p:cNvPr id="78" name="TextBox 77"/>
          <p:cNvSpPr txBox="1"/>
          <p:nvPr/>
        </p:nvSpPr>
        <p:spPr>
          <a:xfrm>
            <a:off x="2649481" y="1690463"/>
            <a:ext cx="1706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2103294" y="1762145"/>
            <a:ext cx="317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_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emantics 1"/>
              <p:cNvSpPr/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solidFill>
                      <a:schemeClr val="tx1"/>
                    </a:solidFill>
                    <a:sym typeface="Math B" panose="05000000000000000000" pitchFamily="2" charset="2"/>
                  </a:rPr>
                  <a:t>entry(d) </a:t>
                </a:r>
                <a:r>
                  <a:rPr lang="en-US" sz="3600" dirty="0" smtClean="0">
                    <a:solidFill>
                      <a:schemeClr val="tx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sz="3600" dirty="0" smtClean="0">
                        <a:solidFill>
                          <a:schemeClr val="accent2"/>
                        </a:solidFill>
                        <a:latin typeface="Calibri" panose="020F0502020204030204" pitchFamily="34" charset="0"/>
                      </a:rPr>
                      <m:t>ι</m:t>
                    </m:r>
                  </m:oMath>
                </a14:m>
                <a:endParaRPr 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8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22" y="1256508"/>
                <a:ext cx="3184389" cy="824051"/>
              </a:xfrm>
              <a:prstGeom prst="rect">
                <a:avLst/>
              </a:prstGeom>
              <a:blipFill rotWithShape="0">
                <a:blip r:embed="rId4"/>
                <a:stretch>
                  <a:fillRect t="-2222" b="-177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/>
          <p:cNvSpPr txBox="1"/>
          <p:nvPr/>
        </p:nvSpPr>
        <p:spPr>
          <a:xfrm>
            <a:off x="4909850" y="1319547"/>
            <a:ext cx="1021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chemeClr val="bg1">
                    <a:lumMod val="75000"/>
                  </a:schemeClr>
                </a:solidFill>
              </a:rPr>
              <a:t>vs</a:t>
            </a:r>
            <a:endParaRPr lang="en-US" sz="4000" i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5285498" y="4064472"/>
            <a:ext cx="1227673" cy="2308323"/>
            <a:chOff x="2422324" y="3254657"/>
            <a:chExt cx="1227673" cy="2308323"/>
          </a:xfrm>
        </p:grpSpPr>
        <p:sp>
          <p:nvSpPr>
            <p:cNvPr id="90" name="Rectangle 89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92" name="Oval 91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Oval 92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4" name="Oval 93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Oval 94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Oval 95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Oval 9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7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Oval 96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8" name="Oval 97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99" name="Oval 98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Oval 99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Oval 9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1" name="Straight Connector 100"/>
            <p:cNvCxnSpPr/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7" name="TextBox 106"/>
          <p:cNvSpPr txBox="1"/>
          <p:nvPr/>
        </p:nvSpPr>
        <p:spPr>
          <a:xfrm>
            <a:off x="1145528" y="5167113"/>
            <a:ext cx="1899995" cy="156966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p(){</a:t>
            </a: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q();</a:t>
            </a:r>
            <a:endParaRPr lang="en-US" sz="2400" baseline="-25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H="1">
            <a:off x="2510579" y="5732615"/>
            <a:ext cx="1010731" cy="27383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2078632" y="4901192"/>
            <a:ext cx="0" cy="384937"/>
          </a:xfrm>
          <a:prstGeom prst="straightConnector1">
            <a:avLst/>
          </a:prstGeom>
          <a:ln w="19050">
            <a:solidFill>
              <a:schemeClr val="tx2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1461457" y="2705358"/>
            <a:ext cx="1227673" cy="2308323"/>
            <a:chOff x="629881" y="2775054"/>
            <a:chExt cx="1227673" cy="2308323"/>
          </a:xfrm>
        </p:grpSpPr>
        <p:grpSp>
          <p:nvGrpSpPr>
            <p:cNvPr id="198" name="Group 197"/>
            <p:cNvGrpSpPr/>
            <p:nvPr/>
          </p:nvGrpSpPr>
          <p:grpSpPr>
            <a:xfrm>
              <a:off x="629881" y="2775054"/>
              <a:ext cx="1227673" cy="2308323"/>
              <a:chOff x="2422324" y="3254657"/>
              <a:chExt cx="1227673" cy="2308323"/>
            </a:xfrm>
          </p:grpSpPr>
          <p:sp>
            <p:nvSpPr>
              <p:cNvPr id="199" name="Rectangle 198"/>
              <p:cNvSpPr/>
              <p:nvPr/>
            </p:nvSpPr>
            <p:spPr>
              <a:xfrm>
                <a:off x="2422324" y="3254657"/>
                <a:ext cx="1227673" cy="2308323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2646658" y="3789711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2653286" y="4214881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y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2" name="Oval 201"/>
                  <p:cNvSpPr/>
                  <p:nvPr/>
                </p:nvSpPr>
                <p:spPr>
                  <a:xfrm>
                    <a:off x="3129074" y="3382139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w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2" name="Oval 2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382139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3" name="Oval 202"/>
              <p:cNvSpPr/>
              <p:nvPr/>
            </p:nvSpPr>
            <p:spPr>
              <a:xfrm>
                <a:off x="2653286" y="4657265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z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Oval 203"/>
                  <p:cNvSpPr/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x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4" name="Oval 20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3788059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Oval 204"/>
                  <p:cNvSpPr/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 smtClean="0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y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5" name="Oval 20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21265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12"/>
                    <a:stretch>
                      <a:fillRect b="-8333"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6" name="Oval 205"/>
                  <p:cNvSpPr/>
                  <p:nvPr/>
                </p:nvSpPr>
                <p:spPr>
                  <a:xfrm>
                    <a:off x="3129073" y="5100444"/>
                    <a:ext cx="301183" cy="265921"/>
                  </a:xfrm>
                  <a:prstGeom prst="ellipse">
                    <a:avLst/>
                  </a:prstGeom>
                  <a:ln/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v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6" name="Oval 20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3" y="5100444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13"/>
                    <a:stretch>
                      <a:fillRect/>
                    </a:stretch>
                  </a:blipFill>
                  <a:ln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7" name="Oval 206"/>
              <p:cNvSpPr/>
              <p:nvPr/>
            </p:nvSpPr>
            <p:spPr>
              <a:xfrm>
                <a:off x="2646658" y="5103752"/>
                <a:ext cx="301183" cy="265921"/>
              </a:xfrm>
              <a:prstGeom prst="ellipse">
                <a:avLst/>
              </a:prstGeom>
              <a:ln>
                <a:solidFill>
                  <a:schemeClr val="accent6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v</a:t>
                </a:r>
              </a:p>
            </p:txBody>
          </p:sp>
          <p:sp>
            <p:nvSpPr>
              <p:cNvPr id="208" name="Oval 207"/>
              <p:cNvSpPr/>
              <p:nvPr/>
            </p:nvSpPr>
            <p:spPr>
              <a:xfrm>
                <a:off x="2646658" y="3378554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w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9" name="Oval 208"/>
                  <p:cNvSpPr/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solidFill>
                      <a:srgbClr val="7030A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en-US" sz="1600" i="1">
                                  <a:solidFill>
                                    <a:schemeClr val="tx1"/>
                                  </a:solidFill>
                                  <a:latin typeface="Cambria Math" charset="0"/>
                                </a:rPr>
                              </m:ctrlPr>
                            </m:accPr>
                            <m:e>
                              <m:r>
                                <m:rPr>
                                  <m:nor/>
                                </m:rPr>
                                <a:rPr lang="en-US" sz="1600" dirty="0">
                                  <a:solidFill>
                                    <a:schemeClr val="tx1"/>
                                  </a:solidFill>
                                </a:rPr>
                                <m:t>z</m:t>
                              </m:r>
                            </m:e>
                          </m:acc>
                        </m:oMath>
                      </m:oMathPara>
                    </a14:m>
                    <a:endParaRPr lang="en-US" sz="16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09" name="Oval 20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9074" y="4657265"/>
                    <a:ext cx="301183" cy="265921"/>
                  </a:xfrm>
                  <a:prstGeom prst="ellipse">
                    <a:avLst/>
                  </a:prstGeom>
                  <a:blipFill rotWithShape="0">
                    <a:blip r:embed="rId14"/>
                    <a:stretch>
                      <a:fillRect/>
                    </a:stretch>
                  </a:blipFill>
                  <a:ln>
                    <a:solidFill>
                      <a:srgbClr val="7030A0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10" name="Straight Connector 209"/>
              <p:cNvCxnSpPr/>
              <p:nvPr/>
            </p:nvCxnSpPr>
            <p:spPr>
              <a:xfrm flipV="1">
                <a:off x="2797250" y="3644476"/>
                <a:ext cx="0" cy="145235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V="1">
                <a:off x="2803878" y="4480803"/>
                <a:ext cx="0" cy="17646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>
                <a:endCxn id="202" idx="4"/>
              </p:cNvCxnSpPr>
              <p:nvPr/>
            </p:nvCxnSpPr>
            <p:spPr>
              <a:xfrm flipV="1">
                <a:off x="3279665" y="3648060"/>
                <a:ext cx="1" cy="173867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2954469" y="4345616"/>
                <a:ext cx="174605" cy="2226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>
              <a:xfrm flipV="1">
                <a:off x="3279666" y="4478576"/>
                <a:ext cx="0" cy="178689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/>
            </p:nvCxnSpPr>
            <p:spPr>
              <a:xfrm flipV="1">
                <a:off x="2947841" y="4790225"/>
                <a:ext cx="181232" cy="4882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1" name="Straight Connector 220"/>
            <p:cNvCxnSpPr>
              <a:stCxn id="208" idx="6"/>
              <a:endCxn id="202" idx="2"/>
            </p:cNvCxnSpPr>
            <p:nvPr/>
          </p:nvCxnSpPr>
          <p:spPr>
            <a:xfrm>
              <a:off x="1155398" y="3031912"/>
              <a:ext cx="181233" cy="358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00" idx="6"/>
              <a:endCxn id="204" idx="2"/>
            </p:cNvCxnSpPr>
            <p:nvPr/>
          </p:nvCxnSpPr>
          <p:spPr>
            <a:xfrm flipV="1">
              <a:off x="1155398" y="3441417"/>
              <a:ext cx="181233" cy="165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>
              <a:off x="1157677" y="4750299"/>
              <a:ext cx="181233" cy="7997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Rectangle 51"/>
          <p:cNvSpPr/>
          <p:nvPr/>
        </p:nvSpPr>
        <p:spPr>
          <a:xfrm>
            <a:off x="6998767" y="4045392"/>
            <a:ext cx="1227673" cy="23083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80987" y="4783195"/>
            <a:ext cx="430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=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semantics 1"/>
              <p:cNvSpPr/>
              <p:nvPr/>
            </p:nvSpPr>
            <p:spPr>
              <a:xfrm>
                <a:off x="5626125" y="4707314"/>
                <a:ext cx="2639736" cy="7798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</m:t>
                      </m:r>
                      <m:r>
                        <m:rPr>
                          <m:nor/>
                        </m:rPr>
                        <a:rPr lang="en-US" sz="4400" b="0" i="0" dirty="0" smtClean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>
                          <a:solidFill>
                            <a:schemeClr val="tx1"/>
                          </a:solidFill>
                          <a:sym typeface="Math B" panose="05000000000000000000" pitchFamily="2" charset="2"/>
                        </a:rPr>
                        <m:t> </m:t>
                      </m:r>
                    </m:oMath>
                  </m:oMathPara>
                </a14:m>
                <a:endParaRPr lang="en-US" sz="4400" dirty="0" smtClean="0">
                  <a:solidFill>
                    <a:schemeClr val="tx1"/>
                  </a:solidFill>
                  <a:sym typeface="Math B" panose="05000000000000000000" pitchFamily="2" charset="2"/>
                </a:endParaRPr>
              </a:p>
            </p:txBody>
          </p:sp>
        </mc:Choice>
        <mc:Fallback xmlns="">
          <p:sp>
            <p:nvSpPr>
              <p:cNvPr id="54" name="semantics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125" y="4707314"/>
                <a:ext cx="2639736" cy="77983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Straight Connector 69"/>
          <p:cNvCxnSpPr>
            <a:stCxn id="74" idx="0"/>
            <a:endCxn id="72" idx="4"/>
          </p:cNvCxnSpPr>
          <p:nvPr/>
        </p:nvCxnSpPr>
        <p:spPr>
          <a:xfrm flipV="1">
            <a:off x="7359111" y="5241360"/>
            <a:ext cx="0" cy="176463"/>
          </a:xfrm>
          <a:prstGeom prst="line">
            <a:avLst/>
          </a:prstGeom>
          <a:ln w="635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201891" y="4550269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2" name="Oval 71"/>
          <p:cNvSpPr/>
          <p:nvPr/>
        </p:nvSpPr>
        <p:spPr>
          <a:xfrm>
            <a:off x="7208519" y="4975439"/>
            <a:ext cx="301183" cy="265921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Oval 72"/>
              <p:cNvSpPr/>
              <p:nvPr/>
            </p:nvSpPr>
            <p:spPr>
              <a:xfrm>
                <a:off x="7684307" y="4134230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w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Oval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7" y="4134230"/>
                <a:ext cx="301183" cy="265921"/>
              </a:xfrm>
              <a:prstGeom prst="ellipse">
                <a:avLst/>
              </a:prstGeom>
              <a:blipFill rotWithShape="0">
                <a:blip r:embed="rId16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Oval 73"/>
          <p:cNvSpPr/>
          <p:nvPr/>
        </p:nvSpPr>
        <p:spPr>
          <a:xfrm>
            <a:off x="7208519" y="5417823"/>
            <a:ext cx="301183" cy="265921"/>
          </a:xfrm>
          <a:prstGeom prst="ellipse">
            <a:avLst/>
          </a:prstGeom>
          <a:solidFill>
            <a:schemeClr val="accent2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Oval 74"/>
              <p:cNvSpPr/>
              <p:nvPr/>
            </p:nvSpPr>
            <p:spPr>
              <a:xfrm>
                <a:off x="7684307" y="4548617"/>
                <a:ext cx="301183" cy="265921"/>
              </a:xfrm>
              <a:prstGeom prst="ellipse">
                <a:avLst/>
              </a:prstGeom>
              <a:ln>
                <a:solidFill>
                  <a:srgbClr val="0070C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x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5" name="Oval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7" y="4548617"/>
                <a:ext cx="301183" cy="265921"/>
              </a:xfrm>
              <a:prstGeom prst="ellipse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val 75"/>
              <p:cNvSpPr/>
              <p:nvPr/>
            </p:nvSpPr>
            <p:spPr>
              <a:xfrm>
                <a:off x="7684307" y="4973213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y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6" name="Oval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7" y="4973213"/>
                <a:ext cx="301183" cy="265921"/>
              </a:xfrm>
              <a:prstGeom prst="ellipse">
                <a:avLst/>
              </a:prstGeom>
              <a:blipFill rotWithShape="0">
                <a:blip r:embed="rId18"/>
                <a:stretch>
                  <a:fillRect b="-10638"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Oval 76"/>
              <p:cNvSpPr/>
              <p:nvPr/>
            </p:nvSpPr>
            <p:spPr>
              <a:xfrm>
                <a:off x="7684306" y="5848123"/>
                <a:ext cx="301183" cy="26592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v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7" name="Oval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6" y="5848123"/>
                <a:ext cx="301183" cy="265921"/>
              </a:xfrm>
              <a:prstGeom prst="ellipse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Oval 78"/>
          <p:cNvSpPr/>
          <p:nvPr/>
        </p:nvSpPr>
        <p:spPr>
          <a:xfrm>
            <a:off x="7201891" y="5864310"/>
            <a:ext cx="301183" cy="265921"/>
          </a:xfrm>
          <a:prstGeom prst="ellipse">
            <a:avLst/>
          </a:prstGeom>
          <a:ln>
            <a:solidFill>
              <a:schemeClr val="accent1">
                <a:lumMod val="9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v</a:t>
            </a:r>
          </a:p>
        </p:txBody>
      </p:sp>
      <p:sp>
        <p:nvSpPr>
          <p:cNvPr id="80" name="Oval 79"/>
          <p:cNvSpPr/>
          <p:nvPr/>
        </p:nvSpPr>
        <p:spPr>
          <a:xfrm>
            <a:off x="7201891" y="4139112"/>
            <a:ext cx="301183" cy="265921"/>
          </a:xfrm>
          <a:prstGeom prst="ellips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Oval 80"/>
              <p:cNvSpPr/>
              <p:nvPr/>
            </p:nvSpPr>
            <p:spPr>
              <a:xfrm>
                <a:off x="7684307" y="5417823"/>
                <a:ext cx="301183" cy="265921"/>
              </a:xfrm>
              <a:prstGeom prst="ellipse">
                <a:avLst/>
              </a:prstGeom>
              <a:ln>
                <a:solidFill>
                  <a:srgbClr val="7030A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m:t>z</m:t>
                          </m:r>
                        </m:e>
                      </m:acc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Oval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4307" y="5417823"/>
                <a:ext cx="301183" cy="265921"/>
              </a:xfrm>
              <a:prstGeom prst="ellipse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Rectangle 82"/>
          <p:cNvSpPr/>
          <p:nvPr/>
        </p:nvSpPr>
        <p:spPr>
          <a:xfrm>
            <a:off x="7201891" y="6257920"/>
            <a:ext cx="9140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/>
              <a:t>U</a:t>
            </a:r>
            <a:r>
              <a:rPr lang="en-US" sz="3600" b="1" baseline="-25000" dirty="0" err="1" smtClean="0"/>
              <a:t>w,x</a:t>
            </a:r>
            <a:endParaRPr lang="en-US" sz="3600" b="1" baseline="-25000" dirty="0"/>
          </a:p>
        </p:txBody>
      </p:sp>
      <p:grpSp>
        <p:nvGrpSpPr>
          <p:cNvPr id="85" name="Group 84"/>
          <p:cNvGrpSpPr/>
          <p:nvPr/>
        </p:nvGrpSpPr>
        <p:grpSpPr>
          <a:xfrm>
            <a:off x="3673710" y="4035920"/>
            <a:ext cx="1227673" cy="2308323"/>
            <a:chOff x="2422324" y="3254657"/>
            <a:chExt cx="1227673" cy="2308323"/>
          </a:xfrm>
        </p:grpSpPr>
        <p:sp>
          <p:nvSpPr>
            <p:cNvPr id="87" name="Rectangle 86"/>
            <p:cNvSpPr/>
            <p:nvPr/>
          </p:nvSpPr>
          <p:spPr>
            <a:xfrm>
              <a:off x="2422324" y="3254657"/>
              <a:ext cx="1227673" cy="230832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2646658" y="3789711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x</a:t>
              </a:r>
            </a:p>
          </p:txBody>
        </p:sp>
        <p:sp>
          <p:nvSpPr>
            <p:cNvPr id="109" name="Oval 108"/>
            <p:cNvSpPr/>
            <p:nvPr/>
          </p:nvSpPr>
          <p:spPr>
            <a:xfrm>
              <a:off x="2653286" y="4214881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Oval 109"/>
                <p:cNvSpPr/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w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Oval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373672"/>
                  <a:ext cx="301183" cy="265921"/>
                </a:xfrm>
                <a:prstGeom prst="ellipse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1" name="Oval 110"/>
            <p:cNvSpPr/>
            <p:nvPr/>
          </p:nvSpPr>
          <p:spPr>
            <a:xfrm>
              <a:off x="2653286" y="4657265"/>
              <a:ext cx="301183" cy="265921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rgbClr val="7030A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z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Oval 111"/>
                <p:cNvSpPr/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x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Oval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3788059"/>
                  <a:ext cx="301183" cy="265921"/>
                </a:xfrm>
                <a:prstGeom prst="ellipse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solidFill>
                    <a:srgbClr val="0070C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3" name="Oval 112"/>
                <p:cNvSpPr/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y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3" name="Oval 1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212655"/>
                  <a:ext cx="301183" cy="265921"/>
                </a:xfrm>
                <a:prstGeom prst="ellipse">
                  <a:avLst/>
                </a:prstGeom>
                <a:blipFill rotWithShape="0">
                  <a:blip r:embed="rId21"/>
                  <a:stretch>
                    <a:fillRect b="-8333"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Oval 113"/>
                <p:cNvSpPr/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v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1" name="Oval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3" y="5087565"/>
                  <a:ext cx="301183" cy="265921"/>
                </a:xfrm>
                <a:prstGeom prst="ellipse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5" name="Oval 114"/>
            <p:cNvSpPr/>
            <p:nvPr/>
          </p:nvSpPr>
          <p:spPr>
            <a:xfrm>
              <a:off x="2646658" y="5103752"/>
              <a:ext cx="301183" cy="265921"/>
            </a:xfrm>
            <a:prstGeom prst="ellipse">
              <a:avLst/>
            </a:prstGeom>
            <a:ln>
              <a:solidFill>
                <a:schemeClr val="accent1">
                  <a:lumMod val="9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v</a:t>
              </a:r>
            </a:p>
          </p:txBody>
        </p:sp>
        <p:sp>
          <p:nvSpPr>
            <p:cNvPr id="116" name="Oval 115"/>
            <p:cNvSpPr/>
            <p:nvPr/>
          </p:nvSpPr>
          <p:spPr>
            <a:xfrm>
              <a:off x="2646658" y="3378554"/>
              <a:ext cx="301183" cy="265921"/>
            </a:xfrm>
            <a:prstGeom prst="ellips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w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7" name="Oval 116"/>
                <p:cNvSpPr/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noFill/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̅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 charset="0"/>
                              </a:rPr>
                            </m:ctrlPr>
                          </m:accPr>
                          <m:e>
                            <m:r>
                              <m:rPr>
                                <m:nor/>
                              </m:rPr>
                              <a:rPr lang="en-US" sz="1600" dirty="0">
                                <a:solidFill>
                                  <a:schemeClr val="tx1"/>
                                </a:solidFill>
                              </a:rPr>
                              <m:t>z</m:t>
                            </m:r>
                          </m:e>
                        </m:acc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7" name="Oval 1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9074" y="4657265"/>
                  <a:ext cx="301183" cy="265921"/>
                </a:xfrm>
                <a:prstGeom prst="ellipse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  <a:ln>
                  <a:solidFill>
                    <a:srgbClr val="7030A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8" name="Straight Connector 117"/>
            <p:cNvCxnSpPr/>
            <p:nvPr/>
          </p:nvCxnSpPr>
          <p:spPr>
            <a:xfrm flipV="1">
              <a:off x="2797250" y="3644476"/>
              <a:ext cx="0" cy="145235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 flipV="1">
              <a:off x="2803878" y="4480803"/>
              <a:ext cx="0" cy="17646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279665" y="3652967"/>
              <a:ext cx="0" cy="135092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H="1">
              <a:off x="2954469" y="4345616"/>
              <a:ext cx="174605" cy="2226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279666" y="4478576"/>
              <a:ext cx="0" cy="178689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2947841" y="4790225"/>
              <a:ext cx="181232" cy="4882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49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60" y="1739900"/>
            <a:ext cx="762000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4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3 versions of connection analysis</a:t>
            </a:r>
          </a:p>
          <a:p>
            <a:pPr lvl="1"/>
            <a:r>
              <a:rPr lang="en-US" dirty="0" smtClean="0"/>
              <a:t>Original top-down</a:t>
            </a:r>
          </a:p>
          <a:p>
            <a:pPr lvl="1"/>
            <a:r>
              <a:rPr lang="en-US" dirty="0" smtClean="0"/>
              <a:t>Triad top-down</a:t>
            </a:r>
          </a:p>
          <a:p>
            <a:pPr lvl="1"/>
            <a:r>
              <a:rPr lang="en-US" dirty="0" smtClean="0"/>
              <a:t>Triad bottom-up (compositional)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650581" y="4344658"/>
            <a:ext cx="3410018" cy="2011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4345129"/>
            <a:ext cx="4798730" cy="19865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0313" y="5203330"/>
            <a:ext cx="2032907" cy="66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smtClean="0">
                <a:sym typeface="Math B" panose="05000000000000000000" pitchFamily="2" charset="2"/>
              </a:rPr>
              <a:t>x</a:t>
            </a:r>
            <a:r>
              <a:rPr lang="en-US" smtClean="0"/>
              <a:t>.f = y</a:t>
            </a:r>
            <a:r>
              <a:rPr lang="en-US" smtClean="0">
                <a:sym typeface="Math B" panose="05000000000000000000" pitchFamily="2" charset="2"/>
              </a:rPr>
              <a:t> </a:t>
            </a:r>
            <a:endParaRPr lang="en-US" baseline="-25000" smtClean="0"/>
          </a:p>
          <a:p>
            <a:pPr marL="0" indent="0">
              <a:buFont typeface="Wingdings" charset="2"/>
              <a:buNone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86761" y="4740250"/>
            <a:ext cx="7943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dirty="0">
                <a:sym typeface="Math B" panose="05000000000000000000" pitchFamily="2" charset="2"/>
              </a:rPr>
              <a:t>{</a:t>
            </a:r>
            <a:endParaRPr lang="en-US" sz="8800" dirty="0"/>
          </a:p>
        </p:txBody>
      </p:sp>
      <p:sp>
        <p:nvSpPr>
          <p:cNvPr id="8" name="TextBox 7"/>
          <p:cNvSpPr txBox="1"/>
          <p:nvPr/>
        </p:nvSpPr>
        <p:spPr>
          <a:xfrm>
            <a:off x="2381412" y="4748535"/>
            <a:ext cx="28383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Merge</a:t>
            </a:r>
            <a:r>
              <a:rPr lang="en-US" sz="2000" dirty="0"/>
              <a:t> </a:t>
            </a:r>
            <a:r>
              <a:rPr lang="en-US" sz="2000" dirty="0" smtClean="0"/>
              <a:t>    x ≠null ⋀ y ≠null</a:t>
            </a:r>
            <a:endParaRPr lang="en-US" sz="3200" dirty="0"/>
          </a:p>
          <a:p>
            <a:endParaRPr lang="en-US" sz="800" b="1" dirty="0"/>
          </a:p>
          <a:p>
            <a:r>
              <a:rPr lang="en-US" sz="2000" b="1" dirty="0"/>
              <a:t>Skip	</a:t>
            </a:r>
            <a:r>
              <a:rPr lang="en-US" sz="2000" b="1" dirty="0" smtClean="0"/>
              <a:t> </a:t>
            </a:r>
            <a:r>
              <a:rPr lang="en-US" sz="2000" dirty="0" smtClean="0"/>
              <a:t>otherwise</a:t>
            </a:r>
            <a:r>
              <a:rPr lang="en-US" sz="2000" b="1" dirty="0"/>
              <a:t>	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11541" y="5359894"/>
            <a:ext cx="2032907" cy="669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5113" indent="-265113" algn="l" defTabSz="457200" rtl="0" eaLnBrk="1" latinLnBrk="0" hangingPunct="1">
              <a:spcBef>
                <a:spcPts val="0"/>
              </a:spcBef>
              <a:buFont typeface="Wingdings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730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1778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tabLst>
                <a:tab pos="536575" algn="l"/>
              </a:tabLst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8525" indent="-18415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176213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en-US" dirty="0" smtClean="0">
                <a:sym typeface="Math B" panose="05000000000000000000" pitchFamily="2" charset="2"/>
              </a:rPr>
              <a:t></a:t>
            </a:r>
            <a:r>
              <a:rPr lang="en-US" dirty="0" err="1" smtClean="0">
                <a:sym typeface="Math B" panose="05000000000000000000" pitchFamily="2" charset="2"/>
              </a:rPr>
              <a:t>x</a:t>
            </a:r>
            <a:r>
              <a:rPr lang="en-US" dirty="0" err="1" smtClean="0"/>
              <a:t>.f</a:t>
            </a:r>
            <a:r>
              <a:rPr lang="en-US" dirty="0" smtClean="0"/>
              <a:t> = y</a:t>
            </a:r>
            <a:r>
              <a:rPr lang="en-US" dirty="0" smtClean="0">
                <a:sym typeface="Math B" panose="05000000000000000000" pitchFamily="2" charset="2"/>
              </a:rPr>
              <a:t> </a:t>
            </a:r>
            <a:endParaRPr lang="en-US" baseline="-25000" dirty="0" smtClean="0"/>
          </a:p>
          <a:p>
            <a:pPr marL="0" indent="0">
              <a:buFont typeface="Wingdings" charset="2"/>
              <a:buNone/>
            </a:pPr>
            <a:endParaRPr lang="en-US" sz="4050" dirty="0"/>
          </a:p>
        </p:txBody>
      </p:sp>
      <p:sp>
        <p:nvSpPr>
          <p:cNvPr id="10" name="Rectangle 9"/>
          <p:cNvSpPr/>
          <p:nvPr/>
        </p:nvSpPr>
        <p:spPr>
          <a:xfrm>
            <a:off x="7245263" y="5147889"/>
            <a:ext cx="794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ym typeface="Math B" panose="05000000000000000000" pitchFamily="2" charset="2"/>
              </a:rPr>
              <a:t>{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7583321" y="4980250"/>
            <a:ext cx="180085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3200" b="1" dirty="0"/>
          </a:p>
          <a:p>
            <a:r>
              <a:rPr lang="en-US" sz="2000" b="1" dirty="0"/>
              <a:t>Merge</a:t>
            </a:r>
            <a:r>
              <a:rPr lang="en-US" sz="2000" dirty="0"/>
              <a:t> 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0079" y="4344658"/>
            <a:ext cx="254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Original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21164" y="4457170"/>
            <a:ext cx="2542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Ours</a:t>
            </a:r>
            <a:endParaRPr lang="en-US" sz="2800" b="1" dirty="0"/>
          </a:p>
        </p:txBody>
      </p:sp>
      <p:sp>
        <p:nvSpPr>
          <p:cNvPr id="14" name="Cloud Callout 13"/>
          <p:cNvSpPr/>
          <p:nvPr/>
        </p:nvSpPr>
        <p:spPr>
          <a:xfrm>
            <a:off x="5816235" y="2407650"/>
            <a:ext cx="3162158" cy="1551792"/>
          </a:xfrm>
          <a:prstGeom prst="cloudCallout">
            <a:avLst>
              <a:gd name="adj1" fmla="val -73595"/>
              <a:gd name="adj2" fmla="val 65619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</a:rPr>
              <a:t>Input-dependent </a:t>
            </a:r>
            <a:r>
              <a:rPr lang="en-US" sz="2400" dirty="0" smtClean="0">
                <a:solidFill>
                  <a:schemeClr val="tx1"/>
                </a:solidFill>
              </a:rPr>
              <a:t>transformers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01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8"/>
            <a:ext cx="8488017" cy="23353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dirty="0" smtClean="0">
                <a:solidFill>
                  <a:schemeClr val="accent6"/>
                </a:solidFill>
              </a:rPr>
              <a:t>(heap) </a:t>
            </a:r>
            <a:r>
              <a:rPr lang="en-US" dirty="0" smtClean="0">
                <a:solidFill>
                  <a:schemeClr val="accent2"/>
                </a:solidFill>
              </a:rPr>
              <a:t>analysis</a:t>
            </a:r>
          </a:p>
          <a:p>
            <a:pPr marL="536575" lvl="2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chemeClr val="accent2"/>
                </a:solidFill>
              </a:rPr>
              <a:t>Compositional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Bottom-Up</a:t>
            </a:r>
            <a:r>
              <a:rPr lang="en-US" dirty="0" smtClean="0"/>
              <a:t>:	  Context-</a:t>
            </a:r>
            <a:r>
              <a:rPr lang="en-US" dirty="0" smtClean="0">
                <a:solidFill>
                  <a:schemeClr val="accent2"/>
                </a:solidFill>
              </a:rPr>
              <a:t>in</a:t>
            </a:r>
            <a:r>
              <a:rPr lang="en-US" dirty="0" smtClean="0"/>
              <a:t>dependent </a:t>
            </a:r>
          </a:p>
          <a:p>
            <a:pPr lvl="1"/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Top-Down</a:t>
            </a:r>
            <a:r>
              <a:rPr lang="en-US" dirty="0" smtClean="0"/>
              <a:t>:	  Context-dependent </a:t>
            </a:r>
          </a:p>
          <a:p>
            <a:pPr marL="265113" lvl="1" indent="0">
              <a:buNone/>
            </a:pPr>
            <a:endParaRPr lang="en-US" dirty="0"/>
          </a:p>
          <a:p>
            <a:pPr lvl="2"/>
            <a:endParaRPr lang="en-US" dirty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pPr marL="265113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08406" y="3753852"/>
            <a:ext cx="2413215" cy="302796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   </a:t>
            </a:r>
            <a:r>
              <a:rPr lang="en-US" b="1" dirty="0" err="1" smtClean="0">
                <a:solidFill>
                  <a:schemeClr val="accent6"/>
                </a:solidFill>
              </a:rPr>
              <a:t>Var</a:t>
            </a:r>
            <a:r>
              <a:rPr lang="en-US" b="1" dirty="0" smtClean="0">
                <a:solidFill>
                  <a:schemeClr val="accent6"/>
                </a:solidFill>
              </a:rPr>
              <a:t> g1, g2, …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28926" y="4232804"/>
            <a:ext cx="1035643" cy="132859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dah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b="1" dirty="0" smtClean="0">
                <a:solidFill>
                  <a:schemeClr val="accent6"/>
                </a:solidFill>
              </a:rPr>
              <a:t>foo()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28994" y="4232804"/>
            <a:ext cx="979344" cy="1018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main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bar()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7158" y="5689600"/>
            <a:ext cx="1035643" cy="9473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foo</a:t>
            </a:r>
            <a:r>
              <a:rPr lang="en-US" dirty="0" smtClean="0">
                <a:solidFill>
                  <a:schemeClr val="accent6"/>
                </a:solidFill>
              </a:rPr>
              <a:t>(){ …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28994" y="5371548"/>
            <a:ext cx="979344" cy="126544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6"/>
                </a:solidFill>
              </a:rPr>
              <a:t>b</a:t>
            </a:r>
            <a:r>
              <a:rPr lang="en-US" b="1" dirty="0" smtClean="0">
                <a:solidFill>
                  <a:schemeClr val="accent6"/>
                </a:solidFill>
              </a:rPr>
              <a:t>ar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dah()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12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Experimental setup (</a:t>
            </a:r>
            <a:r>
              <a:rPr lang="en-US" dirty="0" err="1" smtClean="0">
                <a:solidFill>
                  <a:schemeClr val="accent6"/>
                </a:solidFill>
              </a:rPr>
              <a:t>DaCapo</a:t>
            </a:r>
            <a:r>
              <a:rPr lang="en-US" dirty="0" smtClean="0">
                <a:solidFill>
                  <a:schemeClr val="accent6"/>
                </a:solidFill>
              </a:rPr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27621"/>
            <a:ext cx="8589264" cy="1530379"/>
          </a:xfrm>
        </p:spPr>
        <p:txBody>
          <a:bodyPr>
            <a:normAutofit/>
          </a:bodyPr>
          <a:lstStyle/>
          <a:p>
            <a:r>
              <a:rPr lang="en-US" dirty="0"/>
              <a:t>JRE </a:t>
            </a:r>
            <a:r>
              <a:rPr lang="en-US" dirty="0" smtClean="0"/>
              <a:t>1.6; Linux; </a:t>
            </a:r>
            <a:r>
              <a:rPr lang="en-US" dirty="0"/>
              <a:t>Intel Xeon </a:t>
            </a:r>
            <a:r>
              <a:rPr lang="en-US" dirty="0" smtClean="0"/>
              <a:t>2.13GHz; </a:t>
            </a:r>
            <a:r>
              <a:rPr lang="en-US" dirty="0"/>
              <a:t>123GB </a:t>
            </a:r>
            <a:r>
              <a:rPr lang="en-US" dirty="0" smtClean="0"/>
              <a:t>RAM</a:t>
            </a:r>
            <a:br>
              <a:rPr lang="en-US" dirty="0" smtClean="0"/>
            </a:br>
            <a:endParaRPr lang="en-US" sz="1900" dirty="0" smtClean="0"/>
          </a:p>
          <a:p>
            <a:r>
              <a:rPr lang="en-US" dirty="0" smtClean="0"/>
              <a:t>Using Chord program analysis framework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05148"/>
              </p:ext>
            </p:extLst>
          </p:nvPr>
        </p:nvGraphicFramePr>
        <p:xfrm>
          <a:off x="1130190" y="1373375"/>
          <a:ext cx="6989681" cy="34594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525252"/>
                <a:gridCol w="2108248"/>
                <a:gridCol w="1095338"/>
                <a:gridCol w="2260843"/>
              </a:tblGrid>
              <a:tr h="34093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description</a:t>
                      </a:r>
                      <a:endParaRPr lang="en-US" sz="20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methods</a:t>
                      </a:r>
                      <a:endParaRPr lang="en-US" sz="20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 err="1" smtClean="0"/>
                        <a:t>bytecodes</a:t>
                      </a:r>
                      <a:endParaRPr lang="en-US" sz="20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0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Grande2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 Grande Kernels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237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13,724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7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Grande3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Java Grande Large</a:t>
                      </a:r>
                      <a:r>
                        <a:rPr lang="en-US" sz="2000" baseline="0" dirty="0" smtClean="0"/>
                        <a:t> apps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1,162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75,139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Antlr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Parser generator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2,400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128,684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7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Weka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Machine Learning Library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3,391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223,291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Bloat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Optimizations</a:t>
                      </a:r>
                      <a:r>
                        <a:rPr lang="en-US" sz="2000" baseline="0" dirty="0" smtClean="0"/>
                        <a:t> and Analysis tool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4,699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311,727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49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2949" y="119493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chemeClr val="accent5"/>
                </a:solidFill>
              </a:rPr>
              <a:t>Precision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65" y="3521971"/>
            <a:ext cx="4770515" cy="24706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2949" y="1911414"/>
            <a:ext cx="85101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§"/>
            </a:pPr>
            <a:r>
              <a:rPr lang="en-US" sz="3000" dirty="0"/>
              <a:t>Near perfect </a:t>
            </a:r>
            <a:r>
              <a:rPr lang="en-US" sz="3000" dirty="0" smtClean="0"/>
              <a:t>overlap</a:t>
            </a:r>
            <a:endParaRPr lang="en-US" sz="3000" dirty="0"/>
          </a:p>
          <a:p>
            <a:pPr marL="457200" indent="-457200">
              <a:buFont typeface="Wingdings" charset="2"/>
              <a:buChar char="§"/>
            </a:pPr>
            <a:r>
              <a:rPr lang="en-US" sz="3000" dirty="0"/>
              <a:t>Only 2-5% is lost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061835"/>
              </p:ext>
            </p:extLst>
          </p:nvPr>
        </p:nvGraphicFramePr>
        <p:xfrm>
          <a:off x="146305" y="3540332"/>
          <a:ext cx="4023360" cy="272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92570" y="6449080"/>
            <a:ext cx="7090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○</a:t>
            </a:r>
            <a:r>
              <a:rPr lang="en-US" dirty="0" smtClean="0"/>
              <a:t> Original top-down      ▲bottom-up ( = modified top-down)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784407" y="3039858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grande2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54922" y="3039858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antlr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2950" y="124539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7030A0"/>
                </a:solidFill>
              </a:rPr>
              <a:t>Scalability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9635519"/>
              </p:ext>
            </p:extLst>
          </p:nvPr>
        </p:nvGraphicFramePr>
        <p:xfrm>
          <a:off x="787975" y="2767584"/>
          <a:ext cx="6961064" cy="321560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191482"/>
                <a:gridCol w="1378073"/>
                <a:gridCol w="1312764"/>
                <a:gridCol w="1570865"/>
                <a:gridCol w="1507880"/>
              </a:tblGrid>
              <a:tr h="731489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2000" b="1" dirty="0" smtClean="0"/>
                        <a:t>Bottom</a:t>
                      </a:r>
                      <a:r>
                        <a:rPr lang="en-US" sz="2000" b="1" baseline="0" dirty="0" smtClean="0"/>
                        <a:t>-up</a:t>
                      </a:r>
                      <a:endParaRPr lang="en-US" sz="20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Original </a:t>
                      </a:r>
                    </a:p>
                    <a:p>
                      <a:r>
                        <a:rPr lang="en-US" sz="2000" b="1" dirty="0" smtClean="0"/>
                        <a:t>Top-down</a:t>
                      </a:r>
                      <a:endParaRPr lang="en-US" sz="20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Triad </a:t>
                      </a:r>
                    </a:p>
                    <a:p>
                      <a:r>
                        <a:rPr lang="en-US" sz="2000" b="1" baseline="0" dirty="0" smtClean="0"/>
                        <a:t>Top-down</a:t>
                      </a:r>
                      <a:endParaRPr lang="en-US" sz="2000" b="1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3434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Summaries </a:t>
                      </a:r>
                    </a:p>
                    <a:p>
                      <a:r>
                        <a:rPr lang="en-US" sz="1800" dirty="0" smtClean="0"/>
                        <a:t>computation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instantiation</a:t>
                      </a:r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Grande2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0.6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0.9</a:t>
                      </a:r>
                      <a:r>
                        <a:rPr lang="en-US" sz="2000" baseline="0" dirty="0" smtClean="0"/>
                        <a:t>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Grande3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1:21 min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1:11</a:t>
                      </a:r>
                      <a:r>
                        <a:rPr lang="en-US" sz="2000" baseline="0" dirty="0" smtClean="0"/>
                        <a:t> min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51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15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Antlr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16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1:23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25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155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Weka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46 sec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2:48 min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/>
                          </a:solidFill>
                        </a:rPr>
                        <a:t>Timeout!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/>
                          </a:solidFill>
                        </a:rPr>
                        <a:t>Timeout!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04155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Bloat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smtClean="0"/>
                        <a:t>3:03 min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30 min</a:t>
                      </a:r>
                      <a:endParaRPr lang="en-US" sz="20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accent4"/>
                          </a:solidFill>
                        </a:rPr>
                        <a:t>Timeout!</a:t>
                      </a:r>
                      <a:endParaRPr lang="en-US" sz="2000" b="1" dirty="0">
                        <a:solidFill>
                          <a:schemeClr val="accent4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4"/>
                          </a:solidFill>
                        </a:rPr>
                        <a:t>Timeout!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</p:spTree>
    <p:extLst>
      <p:ext uri="{BB962C8B-B14F-4D97-AF65-F5344CB8AC3E}">
        <p14:creationId xmlns:p14="http://schemas.microsoft.com/office/powerpoint/2010/main" val="75799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42950" y="124539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b="1" dirty="0">
                <a:solidFill>
                  <a:srgbClr val="7030A0"/>
                </a:solidFill>
              </a:rPr>
              <a:t>Scalability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0686630"/>
              </p:ext>
            </p:extLst>
          </p:nvPr>
        </p:nvGraphicFramePr>
        <p:xfrm>
          <a:off x="4672014" y="3901786"/>
          <a:ext cx="3791383" cy="209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968538"/>
              </p:ext>
            </p:extLst>
          </p:nvPr>
        </p:nvGraphicFramePr>
        <p:xfrm>
          <a:off x="457200" y="4007481"/>
          <a:ext cx="3628052" cy="1887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6821385"/>
              </p:ext>
            </p:extLst>
          </p:nvPr>
        </p:nvGraphicFramePr>
        <p:xfrm>
          <a:off x="4749295" y="1632757"/>
          <a:ext cx="3636819" cy="1901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2950" y="2111137"/>
            <a:ext cx="311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en-US" sz="2400" dirty="0"/>
              <a:t>Top down blows-up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evaluation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7049" y="6167942"/>
            <a:ext cx="6424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•</a:t>
            </a:r>
            <a:r>
              <a:rPr lang="en-US" dirty="0" smtClean="0"/>
              <a:t> Modified top-down   </a:t>
            </a:r>
            <a:r>
              <a:rPr lang="en-US" dirty="0" smtClean="0">
                <a:solidFill>
                  <a:srgbClr val="FF0000"/>
                </a:solidFill>
              </a:rPr>
              <a:t>○</a:t>
            </a:r>
            <a:r>
              <a:rPr lang="en-US" dirty="0" smtClean="0"/>
              <a:t> </a:t>
            </a:r>
            <a:r>
              <a:rPr lang="en-US" dirty="0"/>
              <a:t>Original </a:t>
            </a:r>
            <a:r>
              <a:rPr lang="en-US" dirty="0" smtClean="0"/>
              <a:t>top-down   ▲bottom-up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231026" y="1201980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weka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231026" y="3456622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bloat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027903" y="3534798"/>
            <a:ext cx="1517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grande2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03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5900"/>
            <a:ext cx="9144000" cy="38851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7"/>
            <a:ext cx="8229600" cy="53316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General theory 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[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Cousot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&amp; 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Cousot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, CC’02] </a:t>
            </a:r>
          </a:p>
          <a:p>
            <a:endParaRPr lang="en-US" sz="2000" dirty="0" smtClean="0"/>
          </a:p>
          <a:p>
            <a:r>
              <a:rPr lang="en-US" sz="2800" dirty="0" smtClean="0"/>
              <a:t>Modular analysis for logical programs </a:t>
            </a:r>
            <a:br>
              <a:rPr lang="en-US" sz="2800" dirty="0" smtClean="0"/>
            </a:b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[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Codish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et al. POPL’03] [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Giacoabazi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, JLP’98]</a:t>
            </a:r>
          </a:p>
          <a:p>
            <a:endParaRPr lang="en-US" sz="2000" dirty="0"/>
          </a:p>
          <a:p>
            <a:r>
              <a:rPr lang="en-US" sz="2800" dirty="0" smtClean="0"/>
              <a:t>Abstract domain for modular analyses </a:t>
            </a:r>
            <a:br>
              <a:rPr lang="en-US" sz="2800" dirty="0" smtClean="0"/>
            </a:b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[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Giacoabazi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et al., TCS’99]</a:t>
            </a:r>
          </a:p>
          <a:p>
            <a:endParaRPr lang="en-US" sz="2000" dirty="0" smtClean="0"/>
          </a:p>
          <a:p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Condensation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smtClean="0"/>
              <a:t>and modular analyses </a:t>
            </a:r>
            <a:br>
              <a:rPr lang="en-US" sz="2800" dirty="0" smtClean="0"/>
            </a:b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[</a:t>
            </a:r>
            <a:r>
              <a:rPr lang="en-US" sz="2000" dirty="0" err="1" smtClean="0">
                <a:latin typeface="Arial Narrow" charset="0"/>
                <a:ea typeface="Arial Narrow" charset="0"/>
                <a:cs typeface="Arial Narrow" charset="0"/>
              </a:rPr>
              <a:t>Giacoabazi</a:t>
            </a:r>
            <a:r>
              <a:rPr lang="en-US" sz="2000" dirty="0" smtClean="0">
                <a:latin typeface="Arial Narrow" charset="0"/>
                <a:ea typeface="Arial Narrow" charset="0"/>
                <a:cs typeface="Arial Narrow" charset="0"/>
              </a:rPr>
              <a:t> et al. TOCL’05, TOPLAS’98]</a:t>
            </a:r>
          </a:p>
          <a:p>
            <a:pPr lvl="1"/>
            <a:r>
              <a:rPr lang="en-US" sz="2400" dirty="0" smtClean="0"/>
              <a:t>Condensing abstract domains allow to derive bottom-up analyses with the same precision as top-down ones</a:t>
            </a:r>
          </a:p>
          <a:p>
            <a:pPr lvl="1"/>
            <a:r>
              <a:rPr lang="en-US" sz="2400" dirty="0" smtClean="0"/>
              <a:t>Lattice-theoretic characterization: </a:t>
            </a:r>
            <a:br>
              <a:rPr lang="en-US" sz="2400" dirty="0" smtClean="0"/>
            </a:br>
            <a:r>
              <a:rPr lang="en-US" sz="2400" dirty="0" smtClean="0"/>
              <a:t>              </a:t>
            </a:r>
            <a:r>
              <a:rPr lang="en-US" dirty="0" smtClean="0"/>
              <a:t>F(a⊗ b) = a ⊗ F(b)</a:t>
            </a:r>
          </a:p>
        </p:txBody>
      </p:sp>
    </p:spTree>
    <p:extLst>
      <p:ext uri="{BB962C8B-B14F-4D97-AF65-F5344CB8AC3E}">
        <p14:creationId xmlns:p14="http://schemas.microsoft.com/office/powerpoint/2010/main" val="63303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Transfer functions are input-independent </a:t>
            </a:r>
          </a:p>
          <a:p>
            <a:pPr lvl="1"/>
            <a:r>
              <a:rPr lang="en-US" dirty="0" smtClean="0"/>
              <a:t>Limited expressivity</a:t>
            </a:r>
          </a:p>
          <a:p>
            <a:endParaRPr lang="en-US" dirty="0" smtClean="0"/>
          </a:p>
          <a:p>
            <a:r>
              <a:rPr lang="en-US" dirty="0" smtClean="0"/>
              <a:t>Generalize to other instances</a:t>
            </a:r>
          </a:p>
          <a:p>
            <a:pPr lvl="1"/>
            <a:r>
              <a:rPr lang="en-US" dirty="0" smtClean="0"/>
              <a:t>Copy constant propagation</a:t>
            </a:r>
          </a:p>
          <a:p>
            <a:pPr lvl="1"/>
            <a:r>
              <a:rPr lang="en-US" dirty="0" smtClean="0"/>
              <a:t>Taint analysis</a:t>
            </a:r>
          </a:p>
          <a:p>
            <a:pPr lvl="1"/>
            <a:endParaRPr lang="en-US" dirty="0" smtClean="0"/>
          </a:p>
          <a:p>
            <a:pPr lvl="1"/>
            <a:r>
              <a:rPr lang="en-US" dirty="0" err="1" smtClean="0"/>
              <a:t>Castelnuovo’s</a:t>
            </a:r>
            <a:r>
              <a:rPr lang="en-US" dirty="0" smtClean="0"/>
              <a:t> thesis has a general framework</a:t>
            </a:r>
          </a:p>
          <a:p>
            <a:pPr lvl="2"/>
            <a:r>
              <a:rPr lang="en-US" dirty="0" smtClean="0"/>
              <a:t>But it is still rather restricted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23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8"/>
            <a:ext cx="8488017" cy="1030016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rgbClr val="7030A0"/>
                </a:solidFill>
              </a:rPr>
              <a:t>scalable</a:t>
            </a:r>
            <a:r>
              <a:rPr lang="en-US" dirty="0" smtClean="0">
                <a:solidFill>
                  <a:schemeClr val="accent5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smtClean="0">
                <a:solidFill>
                  <a:schemeClr val="accent6"/>
                </a:solidFill>
              </a:rPr>
              <a:t>heap </a:t>
            </a:r>
            <a:r>
              <a:rPr lang="en-US" smtClean="0">
                <a:solidFill>
                  <a:schemeClr val="accent2"/>
                </a:solidFill>
              </a:rPr>
              <a:t>analysis</a:t>
            </a:r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7375" y="2268717"/>
            <a:ext cx="2413215" cy="3027968"/>
          </a:xfrm>
          <a:prstGeom prst="rect">
            <a:avLst/>
          </a:prstGeom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   </a:t>
            </a:r>
            <a:r>
              <a:rPr lang="en-US" b="1" dirty="0" err="1" smtClean="0">
                <a:solidFill>
                  <a:schemeClr val="accent6"/>
                </a:solidFill>
              </a:rPr>
              <a:t>Var</a:t>
            </a:r>
            <a:r>
              <a:rPr lang="en-US" b="1" dirty="0" smtClean="0">
                <a:solidFill>
                  <a:schemeClr val="accent6"/>
                </a:solidFill>
              </a:rPr>
              <a:t> g1, g2, …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697895" y="2747669"/>
            <a:ext cx="1035643" cy="132859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dah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 </a:t>
            </a:r>
            <a:r>
              <a:rPr lang="en-US" b="1" dirty="0" smtClean="0">
                <a:solidFill>
                  <a:schemeClr val="accent6"/>
                </a:solidFill>
              </a:rPr>
              <a:t>foo()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597963" y="2747669"/>
            <a:ext cx="979344" cy="1018253"/>
          </a:xfrm>
          <a:prstGeom prst="roundRect">
            <a:avLst/>
          </a:prstGeom>
          <a:solidFill>
            <a:schemeClr val="accent1">
              <a:lumMod val="5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main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bar() 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716127" y="4204465"/>
            <a:ext cx="1035643" cy="9473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 smtClean="0">
                <a:solidFill>
                  <a:schemeClr val="accent6"/>
                </a:solidFill>
              </a:rPr>
              <a:t>foo</a:t>
            </a:r>
            <a:r>
              <a:rPr lang="en-US" dirty="0" smtClean="0">
                <a:solidFill>
                  <a:schemeClr val="accent6"/>
                </a:solidFill>
              </a:rPr>
              <a:t>(){ …</a:t>
            </a:r>
          </a:p>
          <a:p>
            <a:r>
              <a:rPr lang="en-US" b="1" dirty="0" smtClean="0">
                <a:solidFill>
                  <a:schemeClr val="accent6"/>
                </a:solidFill>
              </a:rPr>
              <a:t>  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 }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7963" y="3886413"/>
            <a:ext cx="979344" cy="1265448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b="1" dirty="0">
                <a:solidFill>
                  <a:schemeClr val="accent6"/>
                </a:solidFill>
              </a:rPr>
              <a:t>b</a:t>
            </a:r>
            <a:r>
              <a:rPr lang="en-US" b="1" dirty="0" smtClean="0">
                <a:solidFill>
                  <a:schemeClr val="accent6"/>
                </a:solidFill>
              </a:rPr>
              <a:t>ar</a:t>
            </a:r>
            <a:r>
              <a:rPr lang="en-US" dirty="0" smtClean="0">
                <a:solidFill>
                  <a:schemeClr val="accent6"/>
                </a:solidFill>
              </a:rPr>
              <a:t>(){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dah()</a:t>
            </a:r>
          </a:p>
          <a:p>
            <a:r>
              <a:rPr lang="en-US" b="1" dirty="0">
                <a:solidFill>
                  <a:schemeClr val="accent6"/>
                </a:solidFill>
              </a:rPr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 foo()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…}</a:t>
            </a:r>
            <a:endParaRPr lang="en-US" dirty="0">
              <a:solidFill>
                <a:schemeClr val="accent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590154"/>
            <a:ext cx="2214983" cy="24977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54058" y="2503652"/>
            <a:ext cx="1705318" cy="252453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110" y="3777096"/>
            <a:ext cx="1401827" cy="12385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8416" y="5562991"/>
            <a:ext cx="16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Down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85754" y="5562991"/>
            <a:ext cx="1623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up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727820" y="5518296"/>
            <a:ext cx="3800533" cy="1192219"/>
            <a:chOff x="2090057" y="4889241"/>
            <a:chExt cx="4497355" cy="1508718"/>
          </a:xfrm>
        </p:grpSpPr>
        <p:sp>
          <p:nvSpPr>
            <p:cNvPr id="17" name="Rectangle 16"/>
            <p:cNvSpPr/>
            <p:nvPr/>
          </p:nvSpPr>
          <p:spPr>
            <a:xfrm>
              <a:off x="2090057" y="5760303"/>
              <a:ext cx="4460032" cy="6376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380" y="4889241"/>
              <a:ext cx="4460032" cy="7277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43" y="5785097"/>
              <a:ext cx="3676261" cy="603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89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96194" y="2155310"/>
            <a:ext cx="2542869" cy="37644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930" y="2155309"/>
            <a:ext cx="928324" cy="1167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0804">
            <a:off x="3631538" y="2281265"/>
            <a:ext cx="933416" cy="110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9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89045" y="3441322"/>
            <a:ext cx="5169159" cy="9851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7"/>
            <a:ext cx="8488017" cy="4908355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dirty="0" smtClean="0">
                <a:solidFill>
                  <a:schemeClr val="accent6"/>
                </a:solidFill>
              </a:rPr>
              <a:t>(heap) </a:t>
            </a:r>
            <a:r>
              <a:rPr lang="en-US" dirty="0" smtClean="0">
                <a:solidFill>
                  <a:schemeClr val="accent2"/>
                </a:solidFill>
              </a:rPr>
              <a:t>analysis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Precise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For a particular client</a:t>
            </a:r>
            <a:r>
              <a:rPr lang="en-US" dirty="0"/>
              <a:t>?  </a:t>
            </a:r>
          </a:p>
          <a:p>
            <a:pPr lvl="1"/>
            <a:r>
              <a:rPr lang="en-US" dirty="0"/>
              <a:t>As the </a:t>
            </a:r>
            <a:r>
              <a:rPr lang="en-US" dirty="0" smtClean="0"/>
              <a:t>non</a:t>
            </a:r>
            <a:r>
              <a:rPr lang="he-IL" dirty="0" smtClean="0"/>
              <a:t>-</a:t>
            </a:r>
            <a:r>
              <a:rPr lang="en-US" dirty="0" smtClean="0"/>
              <a:t>compositional </a:t>
            </a:r>
            <a:r>
              <a:rPr lang="en-US" dirty="0"/>
              <a:t>analysis!</a:t>
            </a:r>
          </a:p>
          <a:p>
            <a:pPr lvl="2"/>
            <a:r>
              <a:rPr lang="en-US" dirty="0"/>
              <a:t>When using the same domain</a:t>
            </a:r>
          </a:p>
          <a:p>
            <a:pPr marL="265113" lvl="1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90057" y="4889241"/>
            <a:ext cx="4497355" cy="1508718"/>
            <a:chOff x="2090057" y="4889241"/>
            <a:chExt cx="4497355" cy="1508718"/>
          </a:xfrm>
        </p:grpSpPr>
        <p:sp>
          <p:nvSpPr>
            <p:cNvPr id="11" name="Rectangle 10"/>
            <p:cNvSpPr/>
            <p:nvPr/>
          </p:nvSpPr>
          <p:spPr>
            <a:xfrm>
              <a:off x="2090057" y="5760303"/>
              <a:ext cx="4460032" cy="6376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380" y="4889241"/>
              <a:ext cx="4460032" cy="7277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43" y="5785097"/>
              <a:ext cx="3676261" cy="60362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-1125273" y="2948682"/>
            <a:ext cx="10524931" cy="4283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86427"/>
            <a:ext cx="8488017" cy="4908355"/>
          </a:xfrm>
        </p:spPr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chemeClr val="accent5"/>
                </a:solidFill>
              </a:rPr>
              <a:t>precise </a:t>
            </a:r>
            <a:r>
              <a:rPr lang="en-US" dirty="0" smtClean="0">
                <a:solidFill>
                  <a:schemeClr val="accent2"/>
                </a:solidFill>
              </a:rPr>
              <a:t>compositional </a:t>
            </a:r>
            <a:r>
              <a:rPr lang="en-US" dirty="0" smtClean="0">
                <a:solidFill>
                  <a:schemeClr val="accent6"/>
                </a:solidFill>
              </a:rPr>
              <a:t>(heap) </a:t>
            </a:r>
            <a:r>
              <a:rPr lang="en-US" dirty="0" smtClean="0">
                <a:solidFill>
                  <a:schemeClr val="accent2"/>
                </a:solidFill>
              </a:rPr>
              <a:t>analysis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Precise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 smtClean="0"/>
              <a:t>Precise enough for a particular client</a:t>
            </a:r>
            <a:r>
              <a:rPr lang="en-US" dirty="0"/>
              <a:t>?  </a:t>
            </a:r>
          </a:p>
          <a:p>
            <a:pPr lvl="1">
              <a:buFont typeface="Wingdings" charset="2"/>
              <a:buChar char="ü"/>
            </a:pPr>
            <a:r>
              <a:rPr lang="en-US" dirty="0"/>
              <a:t>As </a:t>
            </a:r>
            <a:r>
              <a:rPr lang="en-US" dirty="0" smtClean="0"/>
              <a:t>precise as the non</a:t>
            </a:r>
            <a:r>
              <a:rPr lang="he-IL" dirty="0" smtClean="0"/>
              <a:t>-</a:t>
            </a:r>
            <a:r>
              <a:rPr lang="en-US" dirty="0" smtClean="0"/>
              <a:t>compositional </a:t>
            </a:r>
            <a:r>
              <a:rPr lang="en-US" dirty="0"/>
              <a:t>analysis!</a:t>
            </a:r>
          </a:p>
          <a:p>
            <a:pPr lvl="2"/>
            <a:r>
              <a:rPr lang="en-US" dirty="0"/>
              <a:t>When using the same domain</a:t>
            </a:r>
          </a:p>
          <a:p>
            <a:pPr marL="265113" lvl="1" indent="0">
              <a:buNone/>
            </a:pP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2090057" y="4889241"/>
            <a:ext cx="4497355" cy="1508718"/>
            <a:chOff x="2090057" y="4889241"/>
            <a:chExt cx="4497355" cy="1508718"/>
          </a:xfrm>
        </p:grpSpPr>
        <p:sp>
          <p:nvSpPr>
            <p:cNvPr id="11" name="Rectangle 10"/>
            <p:cNvSpPr/>
            <p:nvPr/>
          </p:nvSpPr>
          <p:spPr>
            <a:xfrm>
              <a:off x="2090057" y="5760303"/>
              <a:ext cx="4460032" cy="63765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7380" y="4889241"/>
              <a:ext cx="4460032" cy="72778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38100"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1943" y="5785097"/>
              <a:ext cx="3676261" cy="603626"/>
            </a:xfrm>
            <a:prstGeom prst="rect">
              <a:avLst/>
            </a:prstGeom>
          </p:spPr>
        </p:pic>
      </p:grpSp>
      <p:sp>
        <p:nvSpPr>
          <p:cNvPr id="5" name="Rounded Rectangle 4"/>
          <p:cNvSpPr/>
          <p:nvPr/>
        </p:nvSpPr>
        <p:spPr>
          <a:xfrm>
            <a:off x="457199" y="3397004"/>
            <a:ext cx="7244081" cy="985174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229600" cy="5305920"/>
          </a:xfrm>
        </p:spPr>
        <p:txBody>
          <a:bodyPr>
            <a:normAutofit/>
          </a:bodyPr>
          <a:lstStyle/>
          <a:p>
            <a:r>
              <a:rPr lang="en-US" dirty="0" smtClean="0"/>
              <a:t>Accounting for </a:t>
            </a:r>
            <a:r>
              <a:rPr lang="en-US" b="1" dirty="0" smtClean="0"/>
              <a:t>all</a:t>
            </a:r>
            <a:r>
              <a:rPr lang="en-US" dirty="0" smtClean="0"/>
              <a:t> calling contexts </a:t>
            </a:r>
            <a:endParaRPr lang="he-IL" dirty="0" smtClean="0"/>
          </a:p>
          <a:p>
            <a:pPr lvl="1"/>
            <a:r>
              <a:rPr lang="he-IL" sz="3200" dirty="0">
                <a:solidFill>
                  <a:srgbClr val="00B050"/>
                </a:solidFill>
              </a:rPr>
              <a:t>S</a:t>
            </a:r>
            <a:r>
              <a:rPr lang="en-US" sz="3200" dirty="0" err="1" smtClean="0">
                <a:solidFill>
                  <a:srgbClr val="00B050"/>
                </a:solidFill>
              </a:rPr>
              <a:t>ound</a:t>
            </a:r>
            <a:r>
              <a:rPr lang="he-IL" sz="3200" dirty="0" smtClean="0">
                <a:solidFill>
                  <a:srgbClr val="00B050"/>
                </a:solidFill>
              </a:rPr>
              <a:t>ness</a:t>
            </a:r>
            <a:endParaRPr lang="he-IL" sz="3200" dirty="0" smtClean="0"/>
          </a:p>
          <a:p>
            <a:pPr lvl="1"/>
            <a:r>
              <a:rPr lang="he-IL" sz="3200" dirty="0" err="1">
                <a:solidFill>
                  <a:schemeClr val="accent5"/>
                </a:solidFill>
              </a:rPr>
              <a:t>P</a:t>
            </a:r>
            <a:r>
              <a:rPr lang="en-US" sz="3200" dirty="0" err="1" smtClean="0">
                <a:solidFill>
                  <a:schemeClr val="accent5"/>
                </a:solidFill>
              </a:rPr>
              <a:t>recis</a:t>
            </a:r>
            <a:r>
              <a:rPr lang="he-IL" sz="3200" dirty="0" smtClean="0">
                <a:solidFill>
                  <a:schemeClr val="accent5"/>
                </a:solidFill>
              </a:rPr>
              <a:t>ion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Scalability</a:t>
            </a:r>
            <a:endParaRPr lang="en-US" dirty="0"/>
          </a:p>
          <a:p>
            <a:pPr lvl="2"/>
            <a:r>
              <a:rPr lang="en-US" dirty="0" smtClean="0"/>
              <a:t>Size </a:t>
            </a:r>
            <a:r>
              <a:rPr lang="en-US" dirty="0"/>
              <a:t>of procedure </a:t>
            </a:r>
            <a:r>
              <a:rPr lang="en-US" dirty="0" smtClean="0"/>
              <a:t>summaries</a:t>
            </a:r>
          </a:p>
          <a:p>
            <a:pPr lvl="2"/>
            <a:r>
              <a:rPr lang="en-US" dirty="0" smtClean="0"/>
              <a:t>Cost </a:t>
            </a:r>
            <a:r>
              <a:rPr lang="en-US" dirty="0"/>
              <a:t>of summary </a:t>
            </a:r>
            <a:r>
              <a:rPr lang="en-US" dirty="0" smtClean="0"/>
              <a:t>instantiation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9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6428"/>
            <a:ext cx="8421757" cy="4969922"/>
          </a:xfrm>
        </p:spPr>
        <p:txBody>
          <a:bodyPr>
            <a:normAutofit fontScale="92500" lnSpcReduction="10000"/>
          </a:bodyPr>
          <a:lstStyle/>
          <a:p>
            <a:pPr marL="265113" lvl="1" indent="-265113">
              <a:spcBef>
                <a:spcPts val="0"/>
              </a:spcBef>
              <a:tabLst/>
            </a:pPr>
            <a:r>
              <a:rPr lang="en-US" sz="3200" dirty="0" smtClean="0">
                <a:solidFill>
                  <a:schemeClr val="accent2"/>
                </a:solidFill>
              </a:rPr>
              <a:t>Modular connection analysis </a:t>
            </a:r>
            <a:r>
              <a:rPr lang="en-US" sz="2400" dirty="0"/>
              <a:t>[</a:t>
            </a:r>
            <a:r>
              <a:rPr lang="en-US" sz="2400" dirty="0" err="1"/>
              <a:t>Ghiya</a:t>
            </a:r>
            <a:r>
              <a:rPr lang="en-US" sz="2400" dirty="0"/>
              <a:t> &amp; </a:t>
            </a:r>
            <a:r>
              <a:rPr lang="en-US" sz="2400" dirty="0" err="1"/>
              <a:t>Hendren</a:t>
            </a:r>
            <a:r>
              <a:rPr lang="en-US" sz="2400" dirty="0"/>
              <a:t>, ’96</a:t>
            </a:r>
            <a:r>
              <a:rPr lang="en-US" sz="2400" dirty="0" smtClean="0"/>
              <a:t>]</a:t>
            </a:r>
            <a:r>
              <a:rPr lang="en-US" sz="3200" baseline="30000" dirty="0" smtClean="0"/>
              <a:t>*</a:t>
            </a:r>
          </a:p>
          <a:p>
            <a:pPr lvl="1"/>
            <a:r>
              <a:rPr lang="en-US" dirty="0" smtClean="0"/>
              <a:t>Lightweight heap analysis</a:t>
            </a:r>
          </a:p>
          <a:p>
            <a:pPr lvl="1"/>
            <a:r>
              <a:rPr lang="en-US" dirty="0" smtClean="0"/>
              <a:t>Used for parallelization</a:t>
            </a:r>
          </a:p>
          <a:p>
            <a:pPr lvl="1"/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/>
              <a:t>Provably as </a:t>
            </a:r>
            <a:r>
              <a:rPr lang="en-US" dirty="0" smtClean="0">
                <a:solidFill>
                  <a:schemeClr val="accent5"/>
                </a:solidFill>
              </a:rPr>
              <a:t>precise</a:t>
            </a:r>
            <a:r>
              <a:rPr lang="en-US" dirty="0" smtClean="0"/>
              <a:t> as the top-down version</a:t>
            </a:r>
          </a:p>
          <a:p>
            <a:pPr lvl="1"/>
            <a:r>
              <a:rPr lang="en-US" dirty="0" smtClean="0"/>
              <a:t>Top-down analysis sound (by abstract interpretation)</a:t>
            </a:r>
          </a:p>
          <a:p>
            <a:pPr lvl="1"/>
            <a:r>
              <a:rPr lang="en-US" dirty="0" smtClean="0"/>
              <a:t>Implies </a:t>
            </a:r>
            <a:r>
              <a:rPr lang="en-US" dirty="0" smtClean="0">
                <a:solidFill>
                  <a:srgbClr val="00B050"/>
                </a:solidFill>
              </a:rPr>
              <a:t>soundness</a:t>
            </a:r>
          </a:p>
          <a:p>
            <a:pPr lvl="1"/>
            <a:endParaRPr lang="en-US" dirty="0"/>
          </a:p>
          <a:p>
            <a:r>
              <a:rPr lang="en-US" dirty="0" smtClean="0">
                <a:solidFill>
                  <a:schemeClr val="accent6"/>
                </a:solidFill>
              </a:rPr>
              <a:t>Experimental evaluation</a:t>
            </a:r>
          </a:p>
          <a:p>
            <a:pPr lvl="1"/>
            <a:r>
              <a:rPr lang="en-US" dirty="0" smtClean="0"/>
              <a:t>Bottom-up </a:t>
            </a:r>
            <a:r>
              <a:rPr lang="en-US" dirty="0" smtClean="0">
                <a:solidFill>
                  <a:srgbClr val="7030A0"/>
                </a:solidFill>
              </a:rPr>
              <a:t>scales </a:t>
            </a:r>
            <a:r>
              <a:rPr lang="en-US" dirty="0"/>
              <a:t>much better than the top-down </a:t>
            </a:r>
            <a:endParaRPr lang="en-US" dirty="0" smtClean="0"/>
          </a:p>
          <a:p>
            <a:pPr lvl="1"/>
            <a:r>
              <a:rPr lang="en-US" dirty="0" smtClean="0"/>
              <a:t>Little loss of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precision</a:t>
            </a:r>
            <a:r>
              <a:rPr lang="en-US" dirty="0" smtClean="0"/>
              <a:t> compared to original analysis</a:t>
            </a:r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9212" y="6382137"/>
            <a:ext cx="790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smtClean="0"/>
              <a:t>*</a:t>
            </a:r>
            <a:r>
              <a:rPr lang="en-US" dirty="0" smtClean="0"/>
              <a:t>Slightly modified version of the original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oam-Blue">
  <a:themeElements>
    <a:clrScheme name="Back tit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2EAFF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19953</TotalTime>
  <Words>4034</Words>
  <Application>Microsoft Macintosh PowerPoint</Application>
  <PresentationFormat>On-screen Show (4:3)</PresentationFormat>
  <Paragraphs>1439</Paragraphs>
  <Slides>58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 Narrow</vt:lpstr>
      <vt:lpstr>Calibri</vt:lpstr>
      <vt:lpstr>Cambria Math</vt:lpstr>
      <vt:lpstr>Courier New</vt:lpstr>
      <vt:lpstr>Math A</vt:lpstr>
      <vt:lpstr>Math B</vt:lpstr>
      <vt:lpstr>Math C</vt:lpstr>
      <vt:lpstr>Symbol</vt:lpstr>
      <vt:lpstr>Wingdings</vt:lpstr>
      <vt:lpstr>Arial</vt:lpstr>
      <vt:lpstr>Noam-Blue</vt:lpstr>
      <vt:lpstr>Modularity in Lattices: A Case Study on the Correspondence between Top-Down and Bottom-Up Analyses</vt:lpstr>
      <vt:lpstr>Research problem</vt:lpstr>
      <vt:lpstr>Research problem</vt:lpstr>
      <vt:lpstr>Research problem</vt:lpstr>
      <vt:lpstr>Research problem</vt:lpstr>
      <vt:lpstr>Research problem</vt:lpstr>
      <vt:lpstr>Research problem</vt:lpstr>
      <vt:lpstr>Challenges</vt:lpstr>
      <vt:lpstr>Contributions</vt:lpstr>
      <vt:lpstr>This paper is a mere glimpse …</vt:lpstr>
      <vt:lpstr>-based compositional analysis</vt:lpstr>
      <vt:lpstr>-based compositional analysis</vt:lpstr>
      <vt:lpstr>Composition by adaptation</vt:lpstr>
      <vt:lpstr>Connection analysis (CA)</vt:lpstr>
      <vt:lpstr>Interprocedural CA can be expensive…</vt:lpstr>
      <vt:lpstr>Compositional CA (simplified)</vt:lpstr>
      <vt:lpstr>CA: Partition abstract domain</vt:lpstr>
      <vt:lpstr>CA: Abstract transformers (simplified)</vt:lpstr>
      <vt:lpstr>CA: Abstract transformers (simplified)</vt:lpstr>
      <vt:lpstr>CA: Abstract transformers</vt:lpstr>
      <vt:lpstr>CA: Abstract transformers</vt:lpstr>
      <vt:lpstr>CA: Abstract transformers</vt:lpstr>
      <vt:lpstr>Can we use adaptation?</vt:lpstr>
      <vt:lpstr>Modularity in Lattices</vt:lpstr>
      <vt:lpstr>Modularity in Lattices</vt:lpstr>
      <vt:lpstr>Conditionally adaptable transformers</vt:lpstr>
      <vt:lpstr>Compositional connection analysis</vt:lpstr>
      <vt:lpstr>Compositional connection analysis</vt:lpstr>
      <vt:lpstr>Compositional connection analysis</vt:lpstr>
      <vt:lpstr>Who is ι ?</vt:lpstr>
      <vt:lpstr>Triad domain</vt:lpstr>
      <vt:lpstr>Entering a procedure (top-down)</vt:lpstr>
      <vt:lpstr>“Entering a procedure” (bottom-up)</vt:lpstr>
      <vt:lpstr>Returning from a procedure (TD &amp; BU)</vt:lpstr>
      <vt:lpstr>Returning from a procedure (TD &amp; BU)</vt:lpstr>
      <vt:lpstr>Returning from a procedure (TD &amp; BU)</vt:lpstr>
      <vt:lpstr>Returning from a procedure (TD &amp; BU)</vt:lpstr>
      <vt:lpstr>Coincidence Theorem</vt:lpstr>
      <vt:lpstr>Where is the magic?</vt:lpstr>
      <vt:lpstr>The magic is in the proof!</vt:lpstr>
      <vt:lpstr>Uniform entry states</vt:lpstr>
      <vt:lpstr>Uniform entry states</vt:lpstr>
      <vt:lpstr>Uniform entry states</vt:lpstr>
      <vt:lpstr>Counterpart representation</vt:lpstr>
      <vt:lpstr>Counterpart representation</vt:lpstr>
      <vt:lpstr>Counterpart representation</vt:lpstr>
      <vt:lpstr>Counterpart representation</vt:lpstr>
      <vt:lpstr>Experimental results</vt:lpstr>
      <vt:lpstr>Experimental results</vt:lpstr>
      <vt:lpstr>Experimental setup (DaCapo)</vt:lpstr>
      <vt:lpstr>Experimental evaluation</vt:lpstr>
      <vt:lpstr>Experimental evaluation</vt:lpstr>
      <vt:lpstr>Experimental evaluation</vt:lpstr>
      <vt:lpstr>Related work</vt:lpstr>
      <vt:lpstr>Limitations and future work</vt:lpstr>
      <vt:lpstr>Summary</vt:lpstr>
      <vt:lpstr>Thank you!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Lattices for Compositional Interprocedural Analysis</dc:title>
  <dc:creator>Ghila Castelnuovo</dc:creator>
  <cp:lastModifiedBy>Noam Rinetzky</cp:lastModifiedBy>
  <cp:revision>1225</cp:revision>
  <cp:lastPrinted>2015-09-11T08:59:03Z</cp:lastPrinted>
  <dcterms:created xsi:type="dcterms:W3CDTF">2012-08-29T07:01:24Z</dcterms:created>
  <dcterms:modified xsi:type="dcterms:W3CDTF">2015-09-11T08:59:09Z</dcterms:modified>
</cp:coreProperties>
</file>