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sldIdLst>
    <p:sldId id="256" r:id="rId2"/>
    <p:sldId id="299" r:id="rId3"/>
    <p:sldId id="390" r:id="rId4"/>
    <p:sldId id="260" r:id="rId5"/>
    <p:sldId id="505" r:id="rId6"/>
    <p:sldId id="259" r:id="rId7"/>
    <p:sldId id="436" r:id="rId8"/>
    <p:sldId id="482" r:id="rId9"/>
    <p:sldId id="438" r:id="rId10"/>
    <p:sldId id="263" r:id="rId11"/>
    <p:sldId id="531" r:id="rId12"/>
    <p:sldId id="530" r:id="rId13"/>
    <p:sldId id="416" r:id="rId14"/>
    <p:sldId id="426" r:id="rId15"/>
    <p:sldId id="277" r:id="rId16"/>
    <p:sldId id="279" r:id="rId17"/>
    <p:sldId id="282" r:id="rId18"/>
    <p:sldId id="488" r:id="rId19"/>
    <p:sldId id="283" r:id="rId20"/>
    <p:sldId id="447" r:id="rId21"/>
    <p:sldId id="287" r:id="rId22"/>
    <p:sldId id="422" r:id="rId23"/>
    <p:sldId id="448" r:id="rId24"/>
    <p:sldId id="424" r:id="rId25"/>
    <p:sldId id="425" r:id="rId26"/>
    <p:sldId id="286" r:id="rId27"/>
    <p:sldId id="288" r:id="rId28"/>
    <p:sldId id="532" r:id="rId29"/>
    <p:sldId id="547" r:id="rId30"/>
    <p:sldId id="451" r:id="rId31"/>
    <p:sldId id="524" r:id="rId32"/>
    <p:sldId id="523" r:id="rId33"/>
    <p:sldId id="554" r:id="rId34"/>
    <p:sldId id="455" r:id="rId35"/>
    <p:sldId id="551" r:id="rId36"/>
    <p:sldId id="550" r:id="rId37"/>
    <p:sldId id="536" r:id="rId38"/>
    <p:sldId id="542" r:id="rId39"/>
    <p:sldId id="546" r:id="rId40"/>
    <p:sldId id="540" r:id="rId41"/>
    <p:sldId id="460" r:id="rId42"/>
    <p:sldId id="555" r:id="rId43"/>
    <p:sldId id="462" r:id="rId44"/>
    <p:sldId id="537" r:id="rId45"/>
    <p:sldId id="538" r:id="rId46"/>
    <p:sldId id="539" r:id="rId47"/>
    <p:sldId id="514" r:id="rId48"/>
    <p:sldId id="476" r:id="rId49"/>
    <p:sldId id="527" r:id="rId50"/>
    <p:sldId id="372" r:id="rId51"/>
    <p:sldId id="515" r:id="rId52"/>
    <p:sldId id="528" r:id="rId53"/>
    <p:sldId id="317" r:id="rId54"/>
    <p:sldId id="522" r:id="rId55"/>
    <p:sldId id="516" r:id="rId56"/>
    <p:sldId id="343" r:id="rId57"/>
    <p:sldId id="517" r:id="rId58"/>
    <p:sldId id="518" r:id="rId59"/>
    <p:sldId id="519" r:id="rId60"/>
    <p:sldId id="329" r:id="rId61"/>
    <p:sldId id="521" r:id="rId62"/>
    <p:sldId id="353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7E79"/>
    <a:srgbClr val="FF2600"/>
    <a:srgbClr val="00000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1333" autoAdjust="0"/>
    <p:restoredTop sz="94872"/>
  </p:normalViewPr>
  <p:slideViewPr>
    <p:cSldViewPr snapToGrid="0" snapToObjects="1">
      <p:cViewPr>
        <p:scale>
          <a:sx n="121" d="100"/>
          <a:sy n="121" d="100"/>
        </p:scale>
        <p:origin x="528" y="-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3F109-B396-9C40-81B1-D63A5FFBA295}" type="datetimeFigureOut">
              <a:rPr lang="en-US" smtClean="0"/>
              <a:t>1/17/16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37E25-EEEA-2B46-89AD-25A2558B7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2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37E25-EEEA-2B46-89AD-25A2558B7A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86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37E25-EEEA-2B46-89AD-25A2558B7A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53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37E25-EEEA-2B46-89AD-25A2558B7A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95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37E25-EEEA-2B46-89AD-25A2558B7A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81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37E25-EEEA-2B46-89AD-25A2558B7A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72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37E25-EEEA-2B46-89AD-25A2558B7A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28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37E25-EEEA-2B46-89AD-25A2558B7A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6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37E25-EEEA-2B46-89AD-25A2558B7AC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1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37E25-EEEA-2B46-89AD-25A2558B7AC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063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37E25-EEEA-2B46-89AD-25A2558B7AC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20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37E25-EEEA-2B46-89AD-25A2558B7AC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93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37E25-EEEA-2B46-89AD-25A2558B7A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643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37E25-EEEA-2B46-89AD-25A2558B7AC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394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37E25-EEEA-2B46-89AD-25A2558B7AC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51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37E25-EEEA-2B46-89AD-25A2558B7AC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890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37E25-EEEA-2B46-89AD-25A2558B7AC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307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37E25-EEEA-2B46-89AD-25A2558B7AC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896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37E25-EEEA-2B46-89AD-25A2558B7AC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364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37E25-EEEA-2B46-89AD-25A2558B7AC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189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37E25-EEEA-2B46-89AD-25A2558B7AC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79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37E25-EEEA-2B46-89AD-25A2558B7AC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041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37E25-EEEA-2B46-89AD-25A2558B7ACD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73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years ago, </a:t>
            </a:r>
            <a:r>
              <a:rPr lang="en-US" dirty="0" err="1" smtClean="0"/>
              <a:t>Bradely</a:t>
            </a:r>
            <a:r>
              <a:rPr lang="en-US" dirty="0" smtClean="0"/>
              <a:t> proposed a new technique for</a:t>
            </a:r>
            <a:r>
              <a:rPr lang="en-US" baseline="0" dirty="0" smtClean="0"/>
              <a:t> verifying safety properties of programs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inference of invariants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37E25-EEEA-2B46-89AD-25A2558B7A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970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37E25-EEEA-2B46-89AD-25A2558B7ACD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46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fixed scheme to lose information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37E25-EEEA-2B46-89AD-25A2558B7A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67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Successfully software</a:t>
            </a:r>
            <a:r>
              <a:rPr lang="en-US" baseline="0" dirty="0" smtClean="0"/>
              <a:t> - hardware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37E25-EEEA-2B46-89AD-25A2558B7A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91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37E25-EEEA-2B46-89AD-25A2558B7A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57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37E25-EEEA-2B46-89AD-25A2558B7A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35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37E25-EEEA-2B46-89AD-25A2558B7A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68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37E25-EEEA-2B46-89AD-25A2558B7A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2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20846"/>
            <a:ext cx="9144000" cy="1470025"/>
          </a:xfrm>
          <a:solidFill>
            <a:schemeClr val="accent1">
              <a:alpha val="64000"/>
            </a:schemeClr>
          </a:solidFill>
        </p:spPr>
        <p:txBody>
          <a:bodyPr/>
          <a:lstStyle>
            <a:lvl1pPr algn="ctr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745" y="3024536"/>
            <a:ext cx="6400800" cy="816788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0AAC-ECA4-0343-8FE9-D0C0B84DC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6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6428"/>
            <a:ext cx="8229600" cy="4969922"/>
          </a:xfrm>
        </p:spPr>
        <p:txBody>
          <a:bodyPr/>
          <a:lstStyle>
            <a:lvl1pPr marL="265113" indent="-265113">
              <a:spcBef>
                <a:spcPts val="0"/>
              </a:spcBef>
              <a:buFont typeface="Wingdings" charset="2"/>
              <a:buChar char="§"/>
              <a:defRPr/>
            </a:lvl1pPr>
            <a:lvl2pPr marL="538163" indent="-273050">
              <a:buFont typeface="Wingdings" charset="2"/>
              <a:buChar char="§"/>
              <a:defRPr/>
            </a:lvl2pPr>
            <a:lvl3pPr marL="714375" indent="-177800">
              <a:buFont typeface="Wingdings" charset="2"/>
              <a:buChar char="§"/>
              <a:defRPr/>
            </a:lvl3pPr>
            <a:lvl4pPr marL="898525" indent="-184150">
              <a:buFont typeface="Wingdings" charset="2"/>
              <a:buChar char="§"/>
              <a:defRPr/>
            </a:lvl4pPr>
            <a:lvl5pPr marL="1074738" indent="-176213"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0AAC-ECA4-0343-8FE9-D0C0B84DC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8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754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7303"/>
            <a:ext cx="4040188" cy="43288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655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97303"/>
            <a:ext cx="4041775" cy="43288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0AAC-ECA4-0343-8FE9-D0C0B84DC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72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754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7303"/>
            <a:ext cx="4040188" cy="43288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4EA0AAC-ECA4-0343-8FE9-D0C0B84DCDD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645024" y="1797302"/>
            <a:ext cx="4041775" cy="4328859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408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1351"/>
            <a:ext cx="4038600" cy="4924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1351"/>
            <a:ext cx="4038600" cy="4924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14EA0AAC-ECA4-0343-8FE9-D0C0B84DCD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6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0AAC-ECA4-0343-8FE9-D0C0B84DCDD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94486"/>
            <a:ext cx="4038600" cy="5161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EA0AAC-ECA4-0343-8FE9-D0C0B84DCD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648200" y="1194486"/>
            <a:ext cx="4191000" cy="5161864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0AAC-ECA4-0343-8FE9-D0C0B84DC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6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0AAC-ECA4-0343-8FE9-D0C0B84DCDD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2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0AAC-ECA4-0343-8FE9-D0C0B84DCDD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90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64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14EA0AAC-ECA4-0343-8FE9-D0C0B84DCD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62" r:id="rId4"/>
    <p:sldLayoutId id="2147483652" r:id="rId5"/>
    <p:sldLayoutId id="2147483661" r:id="rId6"/>
    <p:sldLayoutId id="2147483660" r:id="rId7"/>
    <p:sldLayoutId id="2147483656" r:id="rId8"/>
    <p:sldLayoutId id="2147483655" r:id="rId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457200" rtl="0" eaLnBrk="1" latinLnBrk="0" hangingPunct="1">
        <a:spcBef>
          <a:spcPct val="20000"/>
        </a:spcBef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8288" algn="l" defTabSz="457200" rtl="0" eaLnBrk="1" latinLnBrk="0" hangingPunct="1">
        <a:spcBef>
          <a:spcPct val="20000"/>
        </a:spcBef>
        <a:buFont typeface="Wingdings" charset="2"/>
        <a:buChar char="§"/>
        <a:tabLst>
          <a:tab pos="536575" algn="l"/>
        </a:tabLst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179388" algn="l" defTabSz="457200" rtl="0" eaLnBrk="1" latinLnBrk="0" hangingPunct="1">
        <a:spcBef>
          <a:spcPct val="20000"/>
        </a:spcBef>
        <a:buFont typeface="Wingdings" charset="2"/>
        <a:buChar char="§"/>
        <a:tabLst>
          <a:tab pos="536575" algn="l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717550" indent="176213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5738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4" Type="http://schemas.openxmlformats.org/officeDocument/2006/relationships/image" Target="../media/image6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4" Type="http://schemas.openxmlformats.org/officeDocument/2006/relationships/image" Target="../media/image6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4" Type="http://schemas.openxmlformats.org/officeDocument/2006/relationships/image" Target="../media/image6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19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7" Type="http://schemas.openxmlformats.org/officeDocument/2006/relationships/image" Target="../media/image42.png"/><Relationship Id="rId18" Type="http://schemas.openxmlformats.org/officeDocument/2006/relationships/image" Target="../media/image43.png"/><Relationship Id="rId19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Relationship Id="rId4" Type="http://schemas.openxmlformats.org/officeDocument/2006/relationships/image" Target="../media/image180.png"/><Relationship Id="rId5" Type="http://schemas.openxmlformats.org/officeDocument/2006/relationships/image" Target="../media/image190.png"/><Relationship Id="rId6" Type="http://schemas.openxmlformats.org/officeDocument/2006/relationships/image" Target="../media/image20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png"/><Relationship Id="rId12" Type="http://schemas.openxmlformats.org/officeDocument/2006/relationships/image" Target="../media/image140.png"/><Relationship Id="rId13" Type="http://schemas.openxmlformats.org/officeDocument/2006/relationships/image" Target="../media/image39.png"/><Relationship Id="rId14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110.png"/><Relationship Id="rId6" Type="http://schemas.openxmlformats.org/officeDocument/2006/relationships/image" Target="../media/image120.png"/><Relationship Id="rId7" Type="http://schemas.openxmlformats.org/officeDocument/2006/relationships/image" Target="../media/image46.png"/><Relationship Id="rId8" Type="http://schemas.openxmlformats.org/officeDocument/2006/relationships/image" Target="../media/image36.png"/><Relationship Id="rId9" Type="http://schemas.openxmlformats.org/officeDocument/2006/relationships/image" Target="../media/image35.png"/><Relationship Id="rId10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0.png"/><Relationship Id="rId12" Type="http://schemas.openxmlformats.org/officeDocument/2006/relationships/image" Target="../media/image39.png"/><Relationship Id="rId13" Type="http://schemas.openxmlformats.org/officeDocument/2006/relationships/image" Target="../media/image40.png"/><Relationship Id="rId1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1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110.png"/><Relationship Id="rId6" Type="http://schemas.openxmlformats.org/officeDocument/2006/relationships/image" Target="../media/image120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8.png"/><Relationship Id="rId10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png"/><Relationship Id="rId12" Type="http://schemas.openxmlformats.org/officeDocument/2006/relationships/image" Target="../media/image37.png"/><Relationship Id="rId13" Type="http://schemas.openxmlformats.org/officeDocument/2006/relationships/image" Target="../media/image61.png"/><Relationship Id="rId14" Type="http://schemas.openxmlformats.org/officeDocument/2006/relationships/image" Target="../media/image62.png"/><Relationship Id="rId15" Type="http://schemas.openxmlformats.org/officeDocument/2006/relationships/image" Target="../media/image63.png"/><Relationship Id="rId16" Type="http://schemas.openxmlformats.org/officeDocument/2006/relationships/image" Target="../media/image64.png"/><Relationship Id="rId17" Type="http://schemas.openxmlformats.org/officeDocument/2006/relationships/image" Target="../media/image65.png"/><Relationship Id="rId18" Type="http://schemas.openxmlformats.org/officeDocument/2006/relationships/image" Target="../media/image66.png"/><Relationship Id="rId19" Type="http://schemas.openxmlformats.org/officeDocument/2006/relationships/image" Target="../media/image19.png"/><Relationship Id="rId20" Type="http://schemas.openxmlformats.org/officeDocument/2006/relationships/image" Target="../media/image201.png"/><Relationship Id="rId21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5" Type="http://schemas.openxmlformats.org/officeDocument/2006/relationships/image" Target="../media/image60.png"/><Relationship Id="rId6" Type="http://schemas.openxmlformats.org/officeDocument/2006/relationships/image" Target="../media/image59.png"/><Relationship Id="rId10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png"/><Relationship Id="rId12" Type="http://schemas.openxmlformats.org/officeDocument/2006/relationships/image" Target="../media/image37.png"/><Relationship Id="rId13" Type="http://schemas.openxmlformats.org/officeDocument/2006/relationships/image" Target="../media/image61.png"/><Relationship Id="rId14" Type="http://schemas.openxmlformats.org/officeDocument/2006/relationships/image" Target="../media/image62.png"/><Relationship Id="rId15" Type="http://schemas.openxmlformats.org/officeDocument/2006/relationships/image" Target="../media/image63.png"/><Relationship Id="rId16" Type="http://schemas.openxmlformats.org/officeDocument/2006/relationships/image" Target="../media/image64.png"/><Relationship Id="rId17" Type="http://schemas.openxmlformats.org/officeDocument/2006/relationships/image" Target="../media/image65.png"/><Relationship Id="rId18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0.png"/><Relationship Id="rId3" Type="http://schemas.openxmlformats.org/officeDocument/2006/relationships/image" Target="../media/image41.png"/><Relationship Id="rId5" Type="http://schemas.openxmlformats.org/officeDocument/2006/relationships/image" Target="../media/image60.png"/><Relationship Id="rId6" Type="http://schemas.openxmlformats.org/officeDocument/2006/relationships/image" Target="../media/image59.png"/><Relationship Id="rId10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png"/><Relationship Id="rId13" Type="http://schemas.openxmlformats.org/officeDocument/2006/relationships/image" Target="../media/image481.png"/><Relationship Id="rId16" Type="http://schemas.openxmlformats.org/officeDocument/2006/relationships/image" Target="../media/image501.png"/><Relationship Id="rId17" Type="http://schemas.openxmlformats.org/officeDocument/2006/relationships/image" Target="../media/image52.png"/><Relationship Id="rId18" Type="http://schemas.openxmlformats.org/officeDocument/2006/relationships/image" Target="../media/image53.png"/><Relationship Id="rId19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443.png"/><Relationship Id="rId5" Type="http://schemas.openxmlformats.org/officeDocument/2006/relationships/image" Target="../media/image51.png"/><Relationship Id="rId9" Type="http://schemas.openxmlformats.org/officeDocument/2006/relationships/image" Target="../media/image36.png"/><Relationship Id="rId10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png"/><Relationship Id="rId12" Type="http://schemas.openxmlformats.org/officeDocument/2006/relationships/image" Target="../media/image471.png"/><Relationship Id="rId13" Type="http://schemas.openxmlformats.org/officeDocument/2006/relationships/image" Target="../media/image481.png"/><Relationship Id="rId14" Type="http://schemas.openxmlformats.org/officeDocument/2006/relationships/image" Target="../media/image203.png"/><Relationship Id="rId15" Type="http://schemas.openxmlformats.org/officeDocument/2006/relationships/image" Target="../media/image491.png"/><Relationship Id="rId16" Type="http://schemas.openxmlformats.org/officeDocument/2006/relationships/image" Target="../media/image501.png"/><Relationship Id="rId17" Type="http://schemas.openxmlformats.org/officeDocument/2006/relationships/image" Target="../media/image510.png"/><Relationship Id="rId18" Type="http://schemas.openxmlformats.org/officeDocument/2006/relationships/image" Target="../media/image52.png"/><Relationship Id="rId19" Type="http://schemas.openxmlformats.org/officeDocument/2006/relationships/image" Target="../media/image53.png"/><Relationship Id="rId20" Type="http://schemas.openxmlformats.org/officeDocument/2006/relationships/image" Target="../media/image55.png"/><Relationship Id="rId21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Relationship Id="rId3" Type="http://schemas.openxmlformats.org/officeDocument/2006/relationships/image" Target="../media/image443.png"/><Relationship Id="rId4" Type="http://schemas.openxmlformats.org/officeDocument/2006/relationships/image" Target="../media/image51.png"/><Relationship Id="rId22" Type="http://schemas.openxmlformats.org/officeDocument/2006/relationships/image" Target="../media/image56.png"/><Relationship Id="rId9" Type="http://schemas.openxmlformats.org/officeDocument/2006/relationships/image" Target="../media/image36.png"/><Relationship Id="rId10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61.png"/><Relationship Id="rId12" Type="http://schemas.openxmlformats.org/officeDocument/2006/relationships/image" Target="../media/image481.png"/><Relationship Id="rId13" Type="http://schemas.openxmlformats.org/officeDocument/2006/relationships/image" Target="../media/image501.png"/><Relationship Id="rId14" Type="http://schemas.openxmlformats.org/officeDocument/2006/relationships/image" Target="../media/image471.png"/><Relationship Id="rId15" Type="http://schemas.openxmlformats.org/officeDocument/2006/relationships/image" Target="../media/image491.png"/><Relationship Id="rId16" Type="http://schemas.openxmlformats.org/officeDocument/2006/relationships/image" Target="../media/image57.png"/><Relationship Id="rId17" Type="http://schemas.openxmlformats.org/officeDocument/2006/relationships/image" Target="../media/image52.png"/><Relationship Id="rId18" Type="http://schemas.openxmlformats.org/officeDocument/2006/relationships/image" Target="../media/image53.png"/><Relationship Id="rId19" Type="http://schemas.openxmlformats.org/officeDocument/2006/relationships/image" Target="../media/image55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3.png"/><Relationship Id="rId3" Type="http://schemas.openxmlformats.org/officeDocument/2006/relationships/image" Target="../media/image490.png"/><Relationship Id="rId8" Type="http://schemas.openxmlformats.org/officeDocument/2006/relationships/image" Target="../media/image36.png"/><Relationship Id="rId9" Type="http://schemas.openxmlformats.org/officeDocument/2006/relationships/image" Target="../media/image35.png"/><Relationship Id="rId10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png"/><Relationship Id="rId12" Type="http://schemas.openxmlformats.org/officeDocument/2006/relationships/image" Target="../media/image37.png"/><Relationship Id="rId13" Type="http://schemas.openxmlformats.org/officeDocument/2006/relationships/image" Target="../media/image61.png"/><Relationship Id="rId14" Type="http://schemas.openxmlformats.org/officeDocument/2006/relationships/image" Target="../media/image62.png"/><Relationship Id="rId16" Type="http://schemas.openxmlformats.org/officeDocument/2006/relationships/image" Target="../media/image681.png"/><Relationship Id="rId17" Type="http://schemas.openxmlformats.org/officeDocument/2006/relationships/image" Target="../media/image69.png"/><Relationship Id="rId18" Type="http://schemas.openxmlformats.org/officeDocument/2006/relationships/image" Target="../media/image70.png"/><Relationship Id="rId19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0.png"/><Relationship Id="rId3" Type="http://schemas.openxmlformats.org/officeDocument/2006/relationships/image" Target="../media/image67.png"/><Relationship Id="rId4" Type="http://schemas.openxmlformats.org/officeDocument/2006/relationships/image" Target="../media/image64.png"/><Relationship Id="rId5" Type="http://schemas.openxmlformats.org/officeDocument/2006/relationships/image" Target="../media/image68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59.png"/><Relationship Id="rId10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png"/><Relationship Id="rId12" Type="http://schemas.openxmlformats.org/officeDocument/2006/relationships/image" Target="../media/image37.png"/><Relationship Id="rId13" Type="http://schemas.openxmlformats.org/officeDocument/2006/relationships/image" Target="../media/image600.png"/><Relationship Id="rId14" Type="http://schemas.openxmlformats.org/officeDocument/2006/relationships/image" Target="../media/image610.png"/><Relationship Id="rId15" Type="http://schemas.openxmlformats.org/officeDocument/2006/relationships/image" Target="../media/image481.png"/><Relationship Id="rId16" Type="http://schemas.openxmlformats.org/officeDocument/2006/relationships/image" Target="../media/image620.png"/><Relationship Id="rId17" Type="http://schemas.openxmlformats.org/officeDocument/2006/relationships/image" Target="../media/image72.png"/><Relationship Id="rId18" Type="http://schemas.openxmlformats.org/officeDocument/2006/relationships/image" Target="../media/image71.png"/><Relationship Id="rId19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Relationship Id="rId3" Type="http://schemas.openxmlformats.org/officeDocument/2006/relationships/image" Target="../media/image63.png"/><Relationship Id="rId4" Type="http://schemas.openxmlformats.org/officeDocument/2006/relationships/image" Target="../media/image560.png"/><Relationship Id="rId5" Type="http://schemas.openxmlformats.org/officeDocument/2006/relationships/image" Target="../media/image701.png"/><Relationship Id="rId6" Type="http://schemas.openxmlformats.org/officeDocument/2006/relationships/image" Target="../media/image640.png"/><Relationship Id="rId7" Type="http://schemas.openxmlformats.org/officeDocument/2006/relationships/image" Target="../media/image60.png"/><Relationship Id="rId8" Type="http://schemas.openxmlformats.org/officeDocument/2006/relationships/image" Target="../media/image652.png"/><Relationship Id="rId9" Type="http://schemas.openxmlformats.org/officeDocument/2006/relationships/image" Target="../media/image662.png"/><Relationship Id="rId10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01.png"/><Relationship Id="rId12" Type="http://schemas.openxmlformats.org/officeDocument/2006/relationships/image" Target="../media/image443.png"/><Relationship Id="rId13" Type="http://schemas.openxmlformats.org/officeDocument/2006/relationships/image" Target="../media/image600.png"/><Relationship Id="rId14" Type="http://schemas.openxmlformats.org/officeDocument/2006/relationships/image" Target="../media/image481.png"/><Relationship Id="rId15" Type="http://schemas.openxmlformats.org/officeDocument/2006/relationships/image" Target="../media/image701.png"/><Relationship Id="rId16" Type="http://schemas.openxmlformats.org/officeDocument/2006/relationships/image" Target="../media/image610.png"/><Relationship Id="rId17" Type="http://schemas.openxmlformats.org/officeDocument/2006/relationships/image" Target="../media/image620.png"/><Relationship Id="rId18" Type="http://schemas.openxmlformats.org/officeDocument/2006/relationships/image" Target="../media/image71.png"/><Relationship Id="rId19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0.png"/><Relationship Id="rId3" Type="http://schemas.openxmlformats.org/officeDocument/2006/relationships/image" Target="../media/image640.png"/><Relationship Id="rId4" Type="http://schemas.openxmlformats.org/officeDocument/2006/relationships/image" Target="../media/image60.png"/><Relationship Id="rId5" Type="http://schemas.openxmlformats.org/officeDocument/2006/relationships/image" Target="../media/image652.png"/><Relationship Id="rId6" Type="http://schemas.openxmlformats.org/officeDocument/2006/relationships/image" Target="../media/image662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10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5.png"/><Relationship Id="rId6" Type="http://schemas.openxmlformats.org/officeDocument/2006/relationships/image" Target="../media/image90.png"/><Relationship Id="rId7" Type="http://schemas.openxmlformats.org/officeDocument/2006/relationships/image" Target="../media/image77.png"/><Relationship Id="rId8" Type="http://schemas.openxmlformats.org/officeDocument/2006/relationships/image" Target="../media/image91.png"/><Relationship Id="rId9" Type="http://schemas.openxmlformats.org/officeDocument/2006/relationships/image" Target="../media/image92.png"/><Relationship Id="rId10" Type="http://schemas.openxmlformats.org/officeDocument/2006/relationships/image" Target="../media/image93.png"/><Relationship Id="rId11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7" Type="http://schemas.openxmlformats.org/officeDocument/2006/relationships/image" Target="../media/image86.png"/><Relationship Id="rId8" Type="http://schemas.openxmlformats.org/officeDocument/2006/relationships/image" Target="../media/image87.png"/><Relationship Id="rId9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4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5.png"/><Relationship Id="rId12" Type="http://schemas.openxmlformats.org/officeDocument/2006/relationships/image" Target="../media/image96.png"/><Relationship Id="rId13" Type="http://schemas.openxmlformats.org/officeDocument/2006/relationships/image" Target="../media/image97.png"/><Relationship Id="rId14" Type="http://schemas.openxmlformats.org/officeDocument/2006/relationships/image" Target="../media/image98.png"/><Relationship Id="rId15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7" Type="http://schemas.openxmlformats.org/officeDocument/2006/relationships/image" Target="../media/image86.png"/><Relationship Id="rId8" Type="http://schemas.openxmlformats.org/officeDocument/2006/relationships/image" Target="../media/image87.png"/><Relationship Id="rId9" Type="http://schemas.openxmlformats.org/officeDocument/2006/relationships/image" Target="../media/image88.png"/><Relationship Id="rId10" Type="http://schemas.openxmlformats.org/officeDocument/2006/relationships/image" Target="../media/image9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101.png"/><Relationship Id="rId5" Type="http://schemas.openxmlformats.org/officeDocument/2006/relationships/image" Target="../media/image102.png"/><Relationship Id="rId6" Type="http://schemas.openxmlformats.org/officeDocument/2006/relationships/image" Target="../media/image103.png"/><Relationship Id="rId7" Type="http://schemas.openxmlformats.org/officeDocument/2006/relationships/image" Target="../media/image104.png"/><Relationship Id="rId8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0.png"/><Relationship Id="rId3" Type="http://schemas.openxmlformats.org/officeDocument/2006/relationships/image" Target="../media/image101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4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2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2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2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2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5" Type="http://schemas.openxmlformats.org/officeDocument/2006/relationships/image" Target="../media/image10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Property Directed </a:t>
            </a:r>
            <a:br>
              <a:rPr lang="en-US" dirty="0" smtClean="0"/>
            </a:br>
            <a:r>
              <a:rPr lang="en-US" dirty="0" smtClean="0"/>
              <a:t>Abstract Interpretation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Noam Rinetzky    </a:t>
            </a:r>
            <a:r>
              <a:rPr lang="en-US" dirty="0" smtClean="0"/>
              <a:t>Sharon </a:t>
            </a:r>
            <a:r>
              <a:rPr lang="en-US" dirty="0" err="1" smtClean="0"/>
              <a:t>Shoham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0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PDR</a:t>
                </a:r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charset="0"/>
                          </a:rPr>
                          <m:t>⟦</m:t>
                        </m:r>
                        <m:r>
                          <a:rPr lang="en-US" i="1" dirty="0">
                            <a:latin typeface="Cambria Math" charset="0"/>
                          </a:rPr>
                          <m:t>𝑃</m:t>
                        </m:r>
                        <m:r>
                          <a:rPr lang="en-US" i="1" dirty="0">
                            <a:latin typeface="Cambria Math" charset="0"/>
                          </a:rPr>
                          <m:t>⟧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℘</m:t>
                        </m:r>
                        <m:r>
                          <a:rPr lang="en-US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US" i="1" dirty="0">
                            <a:latin typeface="Cambria Math" charset="0"/>
                          </a:rPr>
                          <m:t>𝛺</m:t>
                        </m:r>
                        <m:r>
                          <a:rPr lang="en-US" dirty="0">
                            <a:latin typeface="Cambria Math" charset="0"/>
                          </a:rPr>
                          <m:t>)</m:t>
                        </m:r>
                      </m:sub>
                      <m:sup>
                        <m:r>
                          <a:rPr lang="en-US" i="1" dirty="0">
                            <a:latin typeface="Cambria Math" charset="0"/>
                          </a:rPr>
                          <m:t>𝐵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PDR as AI using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charset="0"/>
                          </a:rPr>
                          <m:t>⟦</m:t>
                        </m:r>
                        <m:r>
                          <a:rPr lang="en-US" i="1" dirty="0">
                            <a:latin typeface="Cambria Math" charset="0"/>
                          </a:rPr>
                          <m:t>𝑃</m:t>
                        </m:r>
                        <m:r>
                          <a:rPr lang="en-US" i="1" dirty="0">
                            <a:latin typeface="Cambria Math" charset="0"/>
                          </a:rPr>
                          <m:t>⟧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℘</m:t>
                        </m:r>
                        <m:r>
                          <a:rPr lang="en-US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US" i="1" dirty="0">
                            <a:latin typeface="Cambria Math" charset="0"/>
                          </a:rPr>
                          <m:t>𝛺</m:t>
                        </m:r>
                        <m:r>
                          <a:rPr lang="en-US" dirty="0">
                            <a:latin typeface="Cambria Math" charset="0"/>
                          </a:rPr>
                          <m:t>)</m:t>
                        </m:r>
                      </m:sub>
                      <m:sup>
                        <m:r>
                          <a:rPr lang="en-US" i="1" dirty="0">
                            <a:latin typeface="Cambria Math" charset="0"/>
                          </a:rPr>
                          <m:t>𝐵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30" t="-1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00584" y="6356350"/>
            <a:ext cx="6501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*No SAT in this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8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>
          <a:xfrm>
            <a:off x="5566867" y="4617981"/>
            <a:ext cx="866274" cy="21104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4" name="Rectangle 73"/>
          <p:cNvSpPr/>
          <p:nvPr/>
        </p:nvSpPr>
        <p:spPr>
          <a:xfrm>
            <a:off x="1183813" y="4088603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2621873" y="4088603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4059933" y="4088602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566867" y="4088601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183813" y="6343664"/>
            <a:ext cx="866274" cy="42626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0 </a:t>
            </a:r>
            <a:r>
              <a:rPr lang="en-US" dirty="0" smtClean="0"/>
              <a:t>=</a:t>
            </a:r>
            <a:r>
              <a:rPr lang="en-US" baseline="-25000" dirty="0" smtClean="0"/>
              <a:t> </a:t>
            </a:r>
            <a:r>
              <a:rPr lang="en-US" dirty="0" err="1" smtClean="0"/>
              <a:t>Init</a:t>
            </a:r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2621873" y="6087889"/>
            <a:ext cx="866274" cy="69439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80" name="Rectangle 79"/>
          <p:cNvSpPr/>
          <p:nvPr/>
        </p:nvSpPr>
        <p:spPr>
          <a:xfrm>
            <a:off x="4054204" y="5494515"/>
            <a:ext cx="866274" cy="127540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1" name="Rectangle 80"/>
          <p:cNvSpPr/>
          <p:nvPr/>
        </p:nvSpPr>
        <p:spPr>
          <a:xfrm>
            <a:off x="7073801" y="4088598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7073801" y="4617981"/>
            <a:ext cx="866274" cy="215193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83" name="Rectangle 82"/>
          <p:cNvSpPr/>
          <p:nvPr/>
        </p:nvSpPr>
        <p:spPr>
          <a:xfrm>
            <a:off x="7073801" y="4088599"/>
            <a:ext cx="866274" cy="52938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PDR: Intermediate Forward Reachability Sequences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3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87121"/>
                <a:ext cx="8229600" cy="235634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</a:rPr>
                      <m:t>𝜑</m:t>
                    </m:r>
                    <m:r>
                      <a:rPr lang="en-US" b="0" i="1" dirty="0" smtClean="0">
                        <a:latin typeface="Cambria Math" charset="0"/>
                      </a:rPr>
                      <m:t>=〈</m:t>
                    </m:r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𝑁</m:t>
                        </m:r>
                      </m:sub>
                    </m:sSub>
                    <m:r>
                      <a:rPr lang="en-US" b="0" i="1" dirty="0" smtClean="0">
                        <a:latin typeface="Cambria Math" charset="0"/>
                      </a:rPr>
                      <m:t>〉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endParaRPr lang="en-US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charset="0"/>
                      </a:rPr>
                      <m:t>∩</m:t>
                    </m:r>
                    <m:r>
                      <a:rPr lang="en-US" b="0" i="1" dirty="0" smtClean="0">
                        <a:latin typeface="Cambria Math" charset="0"/>
                      </a:rPr>
                      <m:t>𝐵𝑎𝑑</m:t>
                    </m:r>
                    <m:r>
                      <a:rPr lang="en-US" b="0" i="1" dirty="0" smtClean="0">
                        <a:latin typeface="Cambria Math" charset="0"/>
                      </a:rPr>
                      <m:t>=∅</m:t>
                    </m:r>
                  </m:oMath>
                </a14:m>
                <a:endParaRPr lang="en-US" baseline="-25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charset="0"/>
                      </a:rPr>
                      <m:t>=</m:t>
                    </m:r>
                    <m:r>
                      <a:rPr lang="en-US" b="0" i="1" dirty="0" smtClean="0">
                        <a:latin typeface="Cambria Math" charset="0"/>
                      </a:rPr>
                      <m:t>𝐼𝑛𝑖𝑡</m:t>
                    </m:r>
                    <m:r>
                      <a:rPr lang="en-US" b="0" i="1" dirty="0" smtClean="0">
                        <a:latin typeface="Cambria Math" charset="0"/>
                      </a:rPr>
                      <m:t>,  </m:t>
                    </m:r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charset="0"/>
                      </a:rPr>
                      <m:t>⊆</m:t>
                    </m:r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baseline="-250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charset="0"/>
                          </a:rPr>
                          <m:t>TR</m:t>
                        </m:r>
                        <m:r>
                          <a:rPr lang="en-US" b="0" i="1" dirty="0" smtClean="0">
                            <a:latin typeface="Cambria Math" charset="0"/>
                          </a:rPr>
                          <m:t>(</m:t>
                        </m:r>
                        <m:r>
                          <a:rPr lang="en-US" i="1" dirty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charset="0"/>
                      </a:rPr>
                      <m:t>)⊆</m:t>
                    </m:r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charset="0"/>
                          </a:rPr>
                          <m:t>+1 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1"/>
                    </a:solidFill>
                    <a:ea typeface="Cambria Math" charset="0"/>
                    <a:cs typeface="Cambria Math" charset="0"/>
                  </a:rPr>
                  <a:t> (i + 1 &lt; N)  </a:t>
                </a:r>
                <a:r>
                  <a:rPr lang="en-US" b="1" dirty="0" smtClean="0">
                    <a:solidFill>
                      <a:schemeClr val="accent1"/>
                    </a:solidFill>
                    <a:ea typeface="Cambria Math" charset="0"/>
                    <a:cs typeface="Cambria Math" charset="0"/>
                  </a:rPr>
                  <a:t> </a:t>
                </a:r>
                <a:endParaRPr lang="en-US" baseline="-25000" dirty="0" smtClean="0">
                  <a:solidFill>
                    <a:schemeClr val="accent1"/>
                  </a:solidFill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7" name="Content Placeholder 3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21"/>
                <a:ext cx="8229600" cy="2356343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Left Brace 67"/>
          <p:cNvSpPr/>
          <p:nvPr/>
        </p:nvSpPr>
        <p:spPr>
          <a:xfrm rot="10800000">
            <a:off x="8083414" y="4091728"/>
            <a:ext cx="422199" cy="2681324"/>
          </a:xfrm>
          <a:prstGeom prst="leftBrace">
            <a:avLst>
              <a:gd name="adj1" fmla="val 29955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8560796" y="5058319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Σ</a:t>
            </a:r>
            <a:endParaRPr lang="en-US" sz="4400" dirty="0"/>
          </a:p>
        </p:txBody>
      </p:sp>
      <p:sp>
        <p:nvSpPr>
          <p:cNvPr id="72" name="TextBox 71"/>
          <p:cNvSpPr txBox="1"/>
          <p:nvPr/>
        </p:nvSpPr>
        <p:spPr>
          <a:xfrm>
            <a:off x="107892" y="6334001"/>
            <a:ext cx="1008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 = 4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920325" y="6207433"/>
            <a:ext cx="5261308" cy="646331"/>
            <a:chOff x="1920325" y="6207433"/>
            <a:chExt cx="5261308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920325" y="6207433"/>
                  <a:ext cx="80890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charset="0"/>
                          </a:rPr>
                          <m:t>⊆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0325" y="6207433"/>
                  <a:ext cx="808907" cy="64633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3329421" y="6207433"/>
                  <a:ext cx="80890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charset="0"/>
                          </a:rPr>
                          <m:t>⊆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9421" y="6207433"/>
                  <a:ext cx="808907" cy="64633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4811876" y="6207433"/>
                  <a:ext cx="80890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charset="0"/>
                          </a:rPr>
                          <m:t>⊆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1876" y="6207433"/>
                  <a:ext cx="808907" cy="64633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6372726" y="6207433"/>
                  <a:ext cx="80890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charset="0"/>
                          </a:rPr>
                          <m:t>⊆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2726" y="6207433"/>
                  <a:ext cx="808907" cy="64633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1587324" y="2798069"/>
            <a:ext cx="5733416" cy="3566096"/>
            <a:chOff x="1587324" y="2798069"/>
            <a:chExt cx="5733416" cy="3566096"/>
          </a:xfrm>
        </p:grpSpPr>
        <p:sp>
          <p:nvSpPr>
            <p:cNvPr id="5" name="Rectangle 4"/>
            <p:cNvSpPr/>
            <p:nvPr/>
          </p:nvSpPr>
          <p:spPr>
            <a:xfrm>
              <a:off x="5089604" y="2798069"/>
              <a:ext cx="2231136" cy="97536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2"/>
                  </a:solidFill>
                </a:rPr>
                <a:t>Frames</a:t>
              </a:r>
              <a:endParaRPr lang="en-US" sz="4000" dirty="0">
                <a:solidFill>
                  <a:schemeClr val="tx2"/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5" idx="2"/>
            </p:cNvCxnSpPr>
            <p:nvPr/>
          </p:nvCxnSpPr>
          <p:spPr>
            <a:xfrm flipH="1">
              <a:off x="5918660" y="3773429"/>
              <a:ext cx="286512" cy="98925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3180459" y="3803593"/>
              <a:ext cx="1909145" cy="253040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4372220" y="3773429"/>
              <a:ext cx="1114315" cy="220065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6488324" y="3803593"/>
              <a:ext cx="832416" cy="125472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1587324" y="3490701"/>
              <a:ext cx="3510500" cy="287346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457200" y="1787857"/>
            <a:ext cx="4463278" cy="17028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2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>
          <a:xfrm>
            <a:off x="5566867" y="4617981"/>
            <a:ext cx="866274" cy="21104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4" name="Rectangle 73"/>
          <p:cNvSpPr/>
          <p:nvPr/>
        </p:nvSpPr>
        <p:spPr>
          <a:xfrm>
            <a:off x="1183813" y="4088603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2621873" y="4088603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4059933" y="4088602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566867" y="4088601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183813" y="6343664"/>
            <a:ext cx="866274" cy="42626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0 </a:t>
            </a:r>
            <a:r>
              <a:rPr lang="en-US" dirty="0" smtClean="0"/>
              <a:t>=</a:t>
            </a:r>
            <a:r>
              <a:rPr lang="en-US" baseline="-25000" dirty="0" smtClean="0"/>
              <a:t> </a:t>
            </a:r>
            <a:r>
              <a:rPr lang="en-US" dirty="0" err="1" smtClean="0"/>
              <a:t>Init</a:t>
            </a:r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2621873" y="6087889"/>
            <a:ext cx="866274" cy="69439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80" name="Rectangle 79"/>
          <p:cNvSpPr/>
          <p:nvPr/>
        </p:nvSpPr>
        <p:spPr>
          <a:xfrm>
            <a:off x="4054204" y="5494515"/>
            <a:ext cx="866274" cy="127540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1" name="Rectangle 80"/>
          <p:cNvSpPr/>
          <p:nvPr/>
        </p:nvSpPr>
        <p:spPr>
          <a:xfrm>
            <a:off x="7073801" y="4088598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7073801" y="4617981"/>
            <a:ext cx="866274" cy="215193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83" name="Rectangle 82"/>
          <p:cNvSpPr/>
          <p:nvPr/>
        </p:nvSpPr>
        <p:spPr>
          <a:xfrm>
            <a:off x="7073801" y="4088599"/>
            <a:ext cx="866274" cy="52938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PDR: Intermediate Forward Reachability Sequences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3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87121"/>
                <a:ext cx="8229600" cy="235634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</a:rPr>
                      <m:t>𝜑</m:t>
                    </m:r>
                    <m:r>
                      <a:rPr lang="en-US" b="0" i="1" dirty="0" smtClean="0">
                        <a:latin typeface="Cambria Math" charset="0"/>
                      </a:rPr>
                      <m:t>=〈</m:t>
                    </m:r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𝑁</m:t>
                        </m:r>
                      </m:sub>
                    </m:sSub>
                    <m:r>
                      <a:rPr lang="en-US" b="0" i="1" dirty="0" smtClean="0">
                        <a:latin typeface="Cambria Math" charset="0"/>
                      </a:rPr>
                      <m:t>〉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endParaRPr lang="en-US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charset="0"/>
                      </a:rPr>
                      <m:t>∩</m:t>
                    </m:r>
                    <m:r>
                      <a:rPr lang="en-US" b="0" i="1" dirty="0" smtClean="0">
                        <a:latin typeface="Cambria Math" charset="0"/>
                      </a:rPr>
                      <m:t>𝐵𝑎𝑑</m:t>
                    </m:r>
                    <m:r>
                      <a:rPr lang="en-US" b="0" i="1" dirty="0" smtClean="0">
                        <a:latin typeface="Cambria Math" charset="0"/>
                      </a:rPr>
                      <m:t>=∅</m:t>
                    </m:r>
                  </m:oMath>
                </a14:m>
                <a:endParaRPr lang="en-US" baseline="-25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charset="0"/>
                      </a:rPr>
                      <m:t>=</m:t>
                    </m:r>
                    <m:r>
                      <a:rPr lang="en-US" b="0" i="1" dirty="0" smtClean="0">
                        <a:latin typeface="Cambria Math" charset="0"/>
                      </a:rPr>
                      <m:t>𝐼𝑛𝑖𝑡</m:t>
                    </m:r>
                    <m:r>
                      <a:rPr lang="en-US" b="0" i="1" dirty="0" smtClean="0">
                        <a:latin typeface="Cambria Math" charset="0"/>
                      </a:rPr>
                      <m:t>,  </m:t>
                    </m:r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charset="0"/>
                      </a:rPr>
                      <m:t>⊆</m:t>
                    </m:r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baseline="-250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charset="0"/>
                          </a:rPr>
                          <m:t>TR</m:t>
                        </m:r>
                        <m:r>
                          <a:rPr lang="en-US" b="0" i="1" dirty="0" smtClean="0">
                            <a:latin typeface="Cambria Math" charset="0"/>
                          </a:rPr>
                          <m:t>(</m:t>
                        </m:r>
                        <m:r>
                          <a:rPr lang="en-US" i="1" dirty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charset="0"/>
                      </a:rPr>
                      <m:t>)⊆</m:t>
                    </m:r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charset="0"/>
                          </a:rPr>
                          <m:t>+1 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1"/>
                    </a:solidFill>
                    <a:ea typeface="Cambria Math" charset="0"/>
                    <a:cs typeface="Cambria Math" charset="0"/>
                  </a:rPr>
                  <a:t> (i + 1 &lt; N)  </a:t>
                </a:r>
                <a:r>
                  <a:rPr lang="en-US" b="1" dirty="0" smtClean="0">
                    <a:solidFill>
                      <a:schemeClr val="accent1"/>
                    </a:solidFill>
                    <a:ea typeface="Cambria Math" charset="0"/>
                    <a:cs typeface="Cambria Math" charset="0"/>
                  </a:rPr>
                  <a:t> </a:t>
                </a:r>
                <a:endParaRPr lang="en-US" baseline="-25000" dirty="0" smtClean="0">
                  <a:solidFill>
                    <a:schemeClr val="accent1"/>
                  </a:solidFill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7" name="Content Placeholder 3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21"/>
                <a:ext cx="8229600" cy="2356343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Left Brace 67"/>
          <p:cNvSpPr/>
          <p:nvPr/>
        </p:nvSpPr>
        <p:spPr>
          <a:xfrm rot="10800000">
            <a:off x="8083414" y="4091728"/>
            <a:ext cx="422199" cy="2681324"/>
          </a:xfrm>
          <a:prstGeom prst="leftBrace">
            <a:avLst>
              <a:gd name="adj1" fmla="val 29955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8560796" y="5058319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Σ</a:t>
            </a:r>
            <a:endParaRPr lang="en-US" sz="4400" dirty="0"/>
          </a:p>
        </p:txBody>
      </p:sp>
      <p:sp>
        <p:nvSpPr>
          <p:cNvPr id="72" name="TextBox 71"/>
          <p:cNvSpPr txBox="1"/>
          <p:nvPr/>
        </p:nvSpPr>
        <p:spPr>
          <a:xfrm>
            <a:off x="107892" y="6334001"/>
            <a:ext cx="1008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 = 4</a:t>
            </a:r>
            <a:endParaRPr lang="en-US" sz="2400" dirty="0"/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6243451" y="4545280"/>
            <a:ext cx="989913" cy="2976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1646233" y="4305121"/>
            <a:ext cx="4138668" cy="2108902"/>
            <a:chOff x="1646233" y="4305121"/>
            <a:chExt cx="4138668" cy="2108902"/>
          </a:xfrm>
        </p:grpSpPr>
        <p:cxnSp>
          <p:nvCxnSpPr>
            <p:cNvPr id="85" name="Straight Arrow Connector 84"/>
            <p:cNvCxnSpPr/>
            <p:nvPr/>
          </p:nvCxnSpPr>
          <p:spPr>
            <a:xfrm flipV="1">
              <a:off x="3053703" y="4850260"/>
              <a:ext cx="1358692" cy="13024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 rot="20871713">
              <a:off x="3490269" y="5198964"/>
              <a:ext cx="5206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✘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 flipV="1">
              <a:off x="1646233" y="5111554"/>
              <a:ext cx="1358692" cy="13024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 rot="20871713">
              <a:off x="2082799" y="5460258"/>
              <a:ext cx="5206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✘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 flipV="1">
              <a:off x="4265443" y="4305121"/>
              <a:ext cx="1519458" cy="12934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 rot="20871713">
              <a:off x="4826020" y="4609660"/>
              <a:ext cx="5206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✘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741277" y="4850261"/>
            <a:ext cx="5855806" cy="1865016"/>
            <a:chOff x="1741277" y="4850261"/>
            <a:chExt cx="5855806" cy="1865016"/>
          </a:xfrm>
        </p:grpSpPr>
        <p:grpSp>
          <p:nvGrpSpPr>
            <p:cNvPr id="22" name="Group 21"/>
            <p:cNvGrpSpPr/>
            <p:nvPr/>
          </p:nvGrpSpPr>
          <p:grpSpPr>
            <a:xfrm>
              <a:off x="1741277" y="4850261"/>
              <a:ext cx="5855806" cy="1865016"/>
              <a:chOff x="1741277" y="4850261"/>
              <a:chExt cx="5855806" cy="1865016"/>
            </a:xfrm>
          </p:grpSpPr>
          <p:cxnSp>
            <p:nvCxnSpPr>
              <p:cNvPr id="55" name="Straight Arrow Connector 54"/>
              <p:cNvCxnSpPr/>
              <p:nvPr/>
            </p:nvCxnSpPr>
            <p:spPr>
              <a:xfrm flipV="1">
                <a:off x="1966281" y="6641433"/>
                <a:ext cx="940402" cy="7384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flipV="1">
                <a:off x="1741277" y="6270171"/>
                <a:ext cx="1139427" cy="19938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V="1">
                <a:off x="3413544" y="6583944"/>
                <a:ext cx="940402" cy="7384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V="1">
                <a:off x="3194881" y="6276810"/>
                <a:ext cx="1139427" cy="19938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flipV="1">
                <a:off x="3224190" y="5988198"/>
                <a:ext cx="1139427" cy="19938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flipV="1">
                <a:off x="4870478" y="6506568"/>
                <a:ext cx="940402" cy="7384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V="1">
                <a:off x="4645474" y="6276810"/>
                <a:ext cx="1139427" cy="5787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flipV="1">
                <a:off x="4681124" y="5910822"/>
                <a:ext cx="1139427" cy="19938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flipV="1">
                <a:off x="4707190" y="5569749"/>
                <a:ext cx="1084723" cy="30919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flipV="1">
                <a:off x="6355859" y="6432724"/>
                <a:ext cx="940402" cy="7384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flipV="1">
                <a:off x="6130855" y="6061462"/>
                <a:ext cx="1139427" cy="19938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flipV="1">
                <a:off x="6166505" y="5836978"/>
                <a:ext cx="1139427" cy="19938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flipV="1">
                <a:off x="6171345" y="5146573"/>
                <a:ext cx="1425738" cy="45914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 flipV="1">
                <a:off x="6243451" y="4850261"/>
                <a:ext cx="1121301" cy="31261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1" name="Straight Arrow Connector 100"/>
            <p:cNvCxnSpPr/>
            <p:nvPr/>
          </p:nvCxnSpPr>
          <p:spPr>
            <a:xfrm flipV="1">
              <a:off x="4504140" y="5096019"/>
              <a:ext cx="1287773" cy="5681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Oval 117"/>
          <p:cNvSpPr/>
          <p:nvPr/>
        </p:nvSpPr>
        <p:spPr>
          <a:xfrm rot="20493599">
            <a:off x="5992812" y="4446583"/>
            <a:ext cx="1397089" cy="513039"/>
          </a:xfrm>
          <a:prstGeom prst="ellipse">
            <a:avLst/>
          </a:prstGeom>
          <a:noFill/>
          <a:ln w="571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4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5566867" y="4617981"/>
            <a:ext cx="866274" cy="211046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PDR: Obligation Queue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83813" y="4088603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21873" y="4088603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59933" y="4088602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66867" y="4088601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83813" y="6343664"/>
            <a:ext cx="866274" cy="42626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0 </a:t>
            </a:r>
            <a:r>
              <a:rPr lang="en-US" dirty="0" smtClean="0"/>
              <a:t>=</a:t>
            </a:r>
            <a:r>
              <a:rPr lang="en-US" baseline="-25000" dirty="0" smtClean="0"/>
              <a:t> </a:t>
            </a:r>
            <a:r>
              <a:rPr lang="en-US" dirty="0" err="1" smtClean="0"/>
              <a:t>Init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621873" y="6087889"/>
            <a:ext cx="866274" cy="69439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4054204" y="5494515"/>
            <a:ext cx="866274" cy="127540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3" name="Rectangle 32"/>
          <p:cNvSpPr/>
          <p:nvPr/>
        </p:nvSpPr>
        <p:spPr>
          <a:xfrm>
            <a:off x="7073801" y="4088598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073801" y="4617981"/>
            <a:ext cx="866274" cy="215193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36" name="Rectangle 35"/>
          <p:cNvSpPr/>
          <p:nvPr/>
        </p:nvSpPr>
        <p:spPr>
          <a:xfrm>
            <a:off x="7073801" y="4088599"/>
            <a:ext cx="866274" cy="52938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7892" y="6334001"/>
            <a:ext cx="1008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 = 4</a:t>
            </a:r>
            <a:endParaRPr lang="en-US" sz="24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238899" y="4525284"/>
            <a:ext cx="989658" cy="2669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110883" y="4733778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092496" y="4774165"/>
            <a:ext cx="35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𝜎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7214616" y="4434971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66928" y="3668199"/>
            <a:ext cx="605998" cy="404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3" name="Content Placeholder 36"/>
          <p:cNvSpPr txBox="1">
            <a:spLocks/>
          </p:cNvSpPr>
          <p:nvPr/>
        </p:nvSpPr>
        <p:spPr>
          <a:xfrm>
            <a:off x="457200" y="3422341"/>
            <a:ext cx="8229600" cy="205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5113" indent="-265113" algn="l" defTabSz="457200" rtl="0" eaLnBrk="1" latinLnBrk="0" hangingPunct="1">
              <a:spcBef>
                <a:spcPts val="0"/>
              </a:spcBef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tabLst>
                <a:tab pos="536575" algn="l"/>
              </a:tabLst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78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tabLst>
                <a:tab pos="536575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8525" indent="-1841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176213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Q =[                              </a:t>
            </a:r>
            <a:r>
              <a:rPr lang="en-US" sz="2000" dirty="0" smtClean="0"/>
              <a:t>(𝜎’’,2)               </a:t>
            </a:r>
            <a:r>
              <a:rPr lang="en-US" sz="2000" dirty="0" smtClean="0">
                <a:solidFill>
                  <a:schemeClr val="bg1"/>
                </a:solidFill>
              </a:rPr>
              <a:t>(𝜎,3)  </a:t>
            </a:r>
            <a:r>
              <a:rPr lang="en-US" dirty="0" smtClean="0"/>
              <a:t>]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44511" y="3588429"/>
            <a:ext cx="1618488" cy="393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36"/>
              <p:cNvSpPr txBox="1">
                <a:spLocks/>
              </p:cNvSpPr>
              <p:nvPr/>
            </p:nvSpPr>
            <p:spPr>
              <a:xfrm>
                <a:off x="457200" y="1187121"/>
                <a:ext cx="8229600" cy="235634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68288" indent="-268288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68288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tabLst>
                    <a:tab pos="536575" algn="l"/>
                  </a:tabLst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36575" indent="179388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tabLst>
                    <a:tab pos="536575" algn="l"/>
                  </a:tabLst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17550" indent="176213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79500" indent="-185738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𝜑</m:t>
                    </m:r>
                    <m:r>
                      <a:rPr lang="en-US" i="1" dirty="0" smtClean="0">
                        <a:latin typeface="Cambria Math" charset="0"/>
                      </a:rPr>
                      <m:t>=〈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𝑁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〉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 </m:t>
                    </m:r>
                  </m:oMath>
                </a14:m>
                <a:endParaRPr lang="en-US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∩</m:t>
                    </m:r>
                    <m:r>
                      <a:rPr lang="en-US" i="1" dirty="0" smtClean="0">
                        <a:latin typeface="Cambria Math" charset="0"/>
                      </a:rPr>
                      <m:t>𝐵𝑎𝑑</m:t>
                    </m:r>
                    <m:r>
                      <a:rPr lang="en-US" i="1" dirty="0" smtClean="0">
                        <a:latin typeface="Cambria Math" charset="0"/>
                      </a:rPr>
                      <m:t>=∅</m:t>
                    </m:r>
                  </m:oMath>
                </a14:m>
                <a:endParaRPr lang="en-US" baseline="-25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=</m:t>
                    </m:r>
                    <m:r>
                      <a:rPr lang="en-US" i="1" dirty="0" smtClean="0">
                        <a:latin typeface="Cambria Math" charset="0"/>
                      </a:rPr>
                      <m:t>𝐼𝑛𝑖𝑡</m:t>
                    </m:r>
                    <m:r>
                      <a:rPr lang="en-US" i="1" dirty="0" smtClean="0">
                        <a:latin typeface="Cambria Math" charset="0"/>
                      </a:rPr>
                      <m:t>,  </m:t>
                    </m:r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⊆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𝑖</m:t>
                        </m:r>
                        <m:r>
                          <a:rPr lang="en-US" i="1" dirty="0" smtClean="0">
                            <a:latin typeface="Cambria Math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baseline="-250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 smtClean="0">
                            <a:latin typeface="Cambria Math" charset="0"/>
                          </a:rPr>
                          <m:t>TR</m:t>
                        </m:r>
                        <m:r>
                          <a:rPr lang="en-US" i="1" dirty="0" smtClean="0">
                            <a:latin typeface="Cambria Math" charset="0"/>
                          </a:rPr>
                          <m:t>(</m:t>
                        </m:r>
                        <m:r>
                          <a:rPr lang="en-US" i="1" dirty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)⊆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𝑖</m:t>
                        </m:r>
                        <m:r>
                          <a:rPr lang="en-US" i="1" dirty="0" smtClean="0">
                            <a:latin typeface="Cambria Math" charset="0"/>
                          </a:rPr>
                          <m:t>+1 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1"/>
                    </a:solidFill>
                    <a:ea typeface="Cambria Math" charset="0"/>
                    <a:cs typeface="Cambria Math" charset="0"/>
                  </a:rPr>
                  <a:t> (i + 1 &lt; N)  </a:t>
                </a:r>
                <a:r>
                  <a:rPr lang="en-US" b="1" dirty="0" smtClean="0">
                    <a:solidFill>
                      <a:schemeClr val="accent1"/>
                    </a:solidFill>
                    <a:ea typeface="Cambria Math" charset="0"/>
                    <a:cs typeface="Cambria Math" charset="0"/>
                  </a:rPr>
                  <a:t> </a:t>
                </a:r>
                <a:endParaRPr lang="en-US" baseline="-25000" dirty="0" smtClean="0">
                  <a:solidFill>
                    <a:schemeClr val="accent1"/>
                  </a:solidFill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27" name="Content Placeholder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87121"/>
                <a:ext cx="8229600" cy="23563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230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5566867" y="4617981"/>
            <a:ext cx="866274" cy="216429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PDR: Queue Initialization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83813" y="4088603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21873" y="4088603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59933" y="4088602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66867" y="4088601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83813" y="6343664"/>
            <a:ext cx="866274" cy="42626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0 </a:t>
            </a:r>
            <a:r>
              <a:rPr lang="en-US" dirty="0" smtClean="0"/>
              <a:t>=</a:t>
            </a:r>
            <a:r>
              <a:rPr lang="en-US" baseline="-25000" dirty="0" smtClean="0"/>
              <a:t> </a:t>
            </a:r>
            <a:r>
              <a:rPr lang="en-US" dirty="0" err="1" smtClean="0"/>
              <a:t>Init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621873" y="6087889"/>
            <a:ext cx="866274" cy="69439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4054204" y="5494515"/>
            <a:ext cx="866274" cy="127540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3" name="Rectangle 32"/>
          <p:cNvSpPr/>
          <p:nvPr/>
        </p:nvSpPr>
        <p:spPr>
          <a:xfrm>
            <a:off x="7073801" y="4088598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073801" y="4617981"/>
            <a:ext cx="866274" cy="215193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36" name="Rectangle 35"/>
          <p:cNvSpPr/>
          <p:nvPr/>
        </p:nvSpPr>
        <p:spPr>
          <a:xfrm>
            <a:off x="7073801" y="4088599"/>
            <a:ext cx="866274" cy="52938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7892" y="6334001"/>
            <a:ext cx="1008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 = 4</a:t>
            </a:r>
            <a:endParaRPr lang="en-US" sz="24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238899" y="4525284"/>
            <a:ext cx="989658" cy="2669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110883" y="4733778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092496" y="4774165"/>
            <a:ext cx="35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𝜎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7214616" y="4434971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66928" y="3668199"/>
            <a:ext cx="605998" cy="404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3" name="Content Placeholder 36"/>
          <p:cNvSpPr txBox="1">
            <a:spLocks/>
          </p:cNvSpPr>
          <p:nvPr/>
        </p:nvSpPr>
        <p:spPr>
          <a:xfrm>
            <a:off x="457200" y="3422341"/>
            <a:ext cx="8229600" cy="205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5113" indent="-265113" algn="l" defTabSz="457200" rtl="0" eaLnBrk="1" latinLnBrk="0" hangingPunct="1">
              <a:spcBef>
                <a:spcPts val="0"/>
              </a:spcBef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tabLst>
                <a:tab pos="536575" algn="l"/>
              </a:tabLst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78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tabLst>
                <a:tab pos="536575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8525" indent="-1841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176213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Q =[                              </a:t>
            </a:r>
            <a:r>
              <a:rPr lang="en-US" sz="2000" dirty="0" smtClean="0"/>
              <a:t>(𝜎’’,2)               (𝜎,3)  </a:t>
            </a:r>
            <a:r>
              <a:rPr lang="en-US" dirty="0" smtClean="0"/>
              <a:t>]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44511" y="3588429"/>
            <a:ext cx="1618488" cy="393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36"/>
              <p:cNvSpPr txBox="1">
                <a:spLocks/>
              </p:cNvSpPr>
              <p:nvPr/>
            </p:nvSpPr>
            <p:spPr>
              <a:xfrm>
                <a:off x="457200" y="1187121"/>
                <a:ext cx="8229600" cy="235634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68288" indent="-268288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68288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tabLst>
                    <a:tab pos="536575" algn="l"/>
                  </a:tabLst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36575" indent="179388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tabLst>
                    <a:tab pos="536575" algn="l"/>
                  </a:tabLst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17550" indent="176213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79500" indent="-185738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𝜑</m:t>
                    </m:r>
                    <m:r>
                      <a:rPr lang="en-US" i="1" dirty="0" smtClean="0">
                        <a:latin typeface="Cambria Math" charset="0"/>
                      </a:rPr>
                      <m:t>=〈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𝑁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〉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 </m:t>
                    </m:r>
                  </m:oMath>
                </a14:m>
                <a:endParaRPr lang="en-US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∩</m:t>
                    </m:r>
                    <m:r>
                      <a:rPr lang="en-US" i="1" dirty="0" smtClean="0">
                        <a:latin typeface="Cambria Math" charset="0"/>
                      </a:rPr>
                      <m:t>𝐵𝑎𝑑</m:t>
                    </m:r>
                    <m:r>
                      <a:rPr lang="en-US" i="1" dirty="0" smtClean="0">
                        <a:latin typeface="Cambria Math" charset="0"/>
                      </a:rPr>
                      <m:t>=∅</m:t>
                    </m:r>
                  </m:oMath>
                </a14:m>
                <a:endParaRPr lang="en-US" baseline="-25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=</m:t>
                    </m:r>
                    <m:r>
                      <a:rPr lang="en-US" i="1" dirty="0" smtClean="0">
                        <a:latin typeface="Cambria Math" charset="0"/>
                      </a:rPr>
                      <m:t>𝐼𝑛𝑖𝑡</m:t>
                    </m:r>
                    <m:r>
                      <a:rPr lang="en-US" i="1" dirty="0" smtClean="0">
                        <a:latin typeface="Cambria Math" charset="0"/>
                      </a:rPr>
                      <m:t>,  </m:t>
                    </m:r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⊆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𝑖</m:t>
                        </m:r>
                        <m:r>
                          <a:rPr lang="en-US" i="1" dirty="0" smtClean="0">
                            <a:latin typeface="Cambria Math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baseline="-250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 smtClean="0">
                            <a:latin typeface="Cambria Math" charset="0"/>
                          </a:rPr>
                          <m:t>TR</m:t>
                        </m:r>
                        <m:r>
                          <a:rPr lang="en-US" i="1" dirty="0" smtClean="0">
                            <a:latin typeface="Cambria Math" charset="0"/>
                          </a:rPr>
                          <m:t>(</m:t>
                        </m:r>
                        <m:r>
                          <a:rPr lang="en-US" i="1" dirty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)⊆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𝑖</m:t>
                        </m:r>
                        <m:r>
                          <a:rPr lang="en-US" i="1" dirty="0" smtClean="0">
                            <a:latin typeface="Cambria Math" charset="0"/>
                          </a:rPr>
                          <m:t>+1 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1"/>
                    </a:solidFill>
                    <a:ea typeface="Cambria Math" charset="0"/>
                    <a:cs typeface="Cambria Math" charset="0"/>
                  </a:rPr>
                  <a:t> (i + 1 &lt; N)  </a:t>
                </a:r>
                <a:r>
                  <a:rPr lang="en-US" b="1" dirty="0" smtClean="0">
                    <a:solidFill>
                      <a:schemeClr val="accent1"/>
                    </a:solidFill>
                    <a:ea typeface="Cambria Math" charset="0"/>
                    <a:cs typeface="Cambria Math" charset="0"/>
                  </a:rPr>
                  <a:t> </a:t>
                </a:r>
                <a:endParaRPr lang="en-US" baseline="-25000" dirty="0" smtClean="0">
                  <a:solidFill>
                    <a:schemeClr val="accent1"/>
                  </a:solidFill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26" name="Content Placeholder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87121"/>
                <a:ext cx="8229600" cy="23563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49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566867" y="4617984"/>
            <a:ext cx="866274" cy="215193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PDR: Backward Step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83813" y="4088603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21873" y="4088603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59933" y="4088602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66867" y="4088601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83813" y="6343664"/>
            <a:ext cx="866274" cy="42626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0 </a:t>
            </a:r>
            <a:r>
              <a:rPr lang="en-US" dirty="0" smtClean="0"/>
              <a:t>=</a:t>
            </a:r>
            <a:r>
              <a:rPr lang="en-US" baseline="-25000" dirty="0" smtClean="0"/>
              <a:t> </a:t>
            </a:r>
            <a:r>
              <a:rPr lang="en-US" dirty="0" err="1" smtClean="0"/>
              <a:t>Init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621873" y="6087889"/>
            <a:ext cx="866274" cy="69439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4054204" y="5494515"/>
            <a:ext cx="866274" cy="127540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3" name="Rectangle 32"/>
          <p:cNvSpPr/>
          <p:nvPr/>
        </p:nvSpPr>
        <p:spPr>
          <a:xfrm>
            <a:off x="7073801" y="4088598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073801" y="4617981"/>
            <a:ext cx="866274" cy="215193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36" name="Rectangle 35"/>
          <p:cNvSpPr/>
          <p:nvPr/>
        </p:nvSpPr>
        <p:spPr>
          <a:xfrm>
            <a:off x="7073801" y="4088599"/>
            <a:ext cx="866274" cy="52938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7892" y="6334001"/>
            <a:ext cx="1008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 = 4</a:t>
            </a:r>
            <a:endParaRPr lang="en-US" sz="24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238899" y="4525284"/>
            <a:ext cx="989658" cy="2669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110883" y="4733778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092496" y="4774165"/>
            <a:ext cx="35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𝜎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181488" y="4792188"/>
            <a:ext cx="1993403" cy="1307697"/>
            <a:chOff x="4181488" y="4792188"/>
            <a:chExt cx="1993403" cy="1307697"/>
          </a:xfrm>
        </p:grpSpPr>
        <p:cxnSp>
          <p:nvCxnSpPr>
            <p:cNvPr id="26" name="Straight Arrow Connector 25"/>
            <p:cNvCxnSpPr>
              <a:stCxn id="27" idx="6"/>
            </p:cNvCxnSpPr>
            <p:nvPr/>
          </p:nvCxnSpPr>
          <p:spPr>
            <a:xfrm flipV="1">
              <a:off x="4691455" y="4792188"/>
              <a:ext cx="1419428" cy="937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4563439" y="4821362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455334" y="4901757"/>
              <a:ext cx="433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𝜎’</a:t>
              </a:r>
              <a:endParaRPr lang="en-US" dirty="0"/>
            </a:p>
          </p:txBody>
        </p:sp>
        <p:cxnSp>
          <p:nvCxnSpPr>
            <p:cNvPr id="30" name="Straight Arrow Connector 29"/>
            <p:cNvCxnSpPr>
              <a:stCxn id="44" idx="7"/>
              <a:endCxn id="23" idx="4"/>
            </p:cNvCxnSpPr>
            <p:nvPr/>
          </p:nvCxnSpPr>
          <p:spPr>
            <a:xfrm flipV="1">
              <a:off x="4852821" y="4863013"/>
              <a:ext cx="1322070" cy="8271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39" idx="7"/>
              <a:endCxn id="23" idx="4"/>
            </p:cNvCxnSpPr>
            <p:nvPr/>
          </p:nvCxnSpPr>
          <p:spPr>
            <a:xfrm flipV="1">
              <a:off x="4480971" y="4863013"/>
              <a:ext cx="1693920" cy="66014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4371703" y="5504232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181488" y="5555031"/>
              <a:ext cx="509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𝜎’’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43651" y="5730553"/>
              <a:ext cx="561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𝜎’’’</a:t>
              </a:r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4743553" y="5671270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826895" y="5333154"/>
            <a:ext cx="1576614" cy="423892"/>
            <a:chOff x="2826895" y="5333154"/>
            <a:chExt cx="1576614" cy="423892"/>
          </a:xfrm>
        </p:grpSpPr>
        <p:cxnSp>
          <p:nvCxnSpPr>
            <p:cNvPr id="45" name="Straight Arrow Connector 44"/>
            <p:cNvCxnSpPr/>
            <p:nvPr/>
          </p:nvCxnSpPr>
          <p:spPr>
            <a:xfrm flipV="1">
              <a:off x="2958555" y="5586526"/>
              <a:ext cx="1419428" cy="937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2983881" y="5413382"/>
              <a:ext cx="1419628" cy="1112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2826895" y="5627811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842411" y="5333154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Oval 48"/>
          <p:cNvSpPr/>
          <p:nvPr/>
        </p:nvSpPr>
        <p:spPr>
          <a:xfrm>
            <a:off x="7214616" y="4434971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ontent Placeholder 36"/>
          <p:cNvSpPr txBox="1">
            <a:spLocks/>
          </p:cNvSpPr>
          <p:nvPr/>
        </p:nvSpPr>
        <p:spPr>
          <a:xfrm>
            <a:off x="457200" y="3422341"/>
            <a:ext cx="8229600" cy="205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5113" indent="-265113" algn="l" defTabSz="457200" rtl="0" eaLnBrk="1" latinLnBrk="0" hangingPunct="1">
              <a:spcBef>
                <a:spcPts val="0"/>
              </a:spcBef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tabLst>
                <a:tab pos="536575" algn="l"/>
              </a:tabLst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78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tabLst>
                <a:tab pos="536575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8525" indent="-1841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176213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Q =[                              </a:t>
            </a:r>
            <a:r>
              <a:rPr lang="en-US" sz="2000" dirty="0" smtClean="0"/>
              <a:t>(𝜎’’,2)               (𝜎,3)  </a:t>
            </a:r>
            <a:r>
              <a:rPr lang="en-US" dirty="0" smtClean="0"/>
              <a:t>]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754195" y="3533288"/>
            <a:ext cx="1618488" cy="393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ontent Placeholder 36"/>
              <p:cNvSpPr txBox="1">
                <a:spLocks/>
              </p:cNvSpPr>
              <p:nvPr/>
            </p:nvSpPr>
            <p:spPr>
              <a:xfrm>
                <a:off x="457200" y="1187121"/>
                <a:ext cx="8229600" cy="235634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68288" indent="-268288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68288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tabLst>
                    <a:tab pos="536575" algn="l"/>
                  </a:tabLst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36575" indent="179388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tabLst>
                    <a:tab pos="536575" algn="l"/>
                  </a:tabLst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17550" indent="176213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79500" indent="-185738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𝜑</m:t>
                    </m:r>
                    <m:r>
                      <a:rPr lang="en-US" i="1" dirty="0" smtClean="0">
                        <a:latin typeface="Cambria Math" charset="0"/>
                      </a:rPr>
                      <m:t>=〈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𝑁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〉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 </m:t>
                    </m:r>
                  </m:oMath>
                </a14:m>
                <a:endParaRPr lang="en-US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∩</m:t>
                    </m:r>
                    <m:r>
                      <a:rPr lang="en-US" i="1" dirty="0" smtClean="0">
                        <a:latin typeface="Cambria Math" charset="0"/>
                      </a:rPr>
                      <m:t>𝐵𝑎𝑑</m:t>
                    </m:r>
                    <m:r>
                      <a:rPr lang="en-US" i="1" dirty="0" smtClean="0">
                        <a:latin typeface="Cambria Math" charset="0"/>
                      </a:rPr>
                      <m:t>=∅</m:t>
                    </m:r>
                  </m:oMath>
                </a14:m>
                <a:endParaRPr lang="en-US" baseline="-25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=</m:t>
                    </m:r>
                    <m:r>
                      <a:rPr lang="en-US" i="1" dirty="0" smtClean="0">
                        <a:latin typeface="Cambria Math" charset="0"/>
                      </a:rPr>
                      <m:t>𝐼𝑛𝑖𝑡</m:t>
                    </m:r>
                    <m:r>
                      <a:rPr lang="en-US" i="1" dirty="0" smtClean="0">
                        <a:latin typeface="Cambria Math" charset="0"/>
                      </a:rPr>
                      <m:t>,  </m:t>
                    </m:r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⊆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𝑖</m:t>
                        </m:r>
                        <m:r>
                          <a:rPr lang="en-US" i="1" dirty="0" smtClean="0">
                            <a:latin typeface="Cambria Math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baseline="-250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 smtClean="0">
                            <a:latin typeface="Cambria Math" charset="0"/>
                          </a:rPr>
                          <m:t>TR</m:t>
                        </m:r>
                        <m:r>
                          <a:rPr lang="en-US" i="1" dirty="0" smtClean="0">
                            <a:latin typeface="Cambria Math" charset="0"/>
                          </a:rPr>
                          <m:t>(</m:t>
                        </m:r>
                        <m:r>
                          <a:rPr lang="en-US" i="1" dirty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)⊆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𝑖</m:t>
                        </m:r>
                        <m:r>
                          <a:rPr lang="en-US" i="1" dirty="0" smtClean="0">
                            <a:latin typeface="Cambria Math" charset="0"/>
                          </a:rPr>
                          <m:t>+1 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1"/>
                    </a:solidFill>
                    <a:ea typeface="Cambria Math" charset="0"/>
                    <a:cs typeface="Cambria Math" charset="0"/>
                  </a:rPr>
                  <a:t> (i + 1 &lt; N)  </a:t>
                </a:r>
                <a:r>
                  <a:rPr lang="en-US" b="1" dirty="0" smtClean="0">
                    <a:solidFill>
                      <a:schemeClr val="accent1"/>
                    </a:solidFill>
                    <a:ea typeface="Cambria Math" charset="0"/>
                    <a:cs typeface="Cambria Math" charset="0"/>
                  </a:rPr>
                  <a:t> </a:t>
                </a:r>
                <a:endParaRPr lang="en-US" baseline="-25000" dirty="0" smtClean="0">
                  <a:solidFill>
                    <a:schemeClr val="accent1"/>
                  </a:solidFill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63" name="Content Placeholder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87121"/>
                <a:ext cx="8229600" cy="23563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828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PDR: Blocking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83813" y="4088603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21873" y="4088603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59933" y="4088602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83813" y="6343664"/>
            <a:ext cx="866274" cy="42626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0 </a:t>
            </a:r>
            <a:r>
              <a:rPr lang="en-US" dirty="0" smtClean="0"/>
              <a:t>=</a:t>
            </a:r>
            <a:r>
              <a:rPr lang="en-US" baseline="-25000" dirty="0" smtClean="0"/>
              <a:t> </a:t>
            </a:r>
            <a:r>
              <a:rPr lang="en-US" dirty="0" err="1" smtClean="0"/>
              <a:t>Init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621873" y="6087889"/>
            <a:ext cx="866274" cy="69439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4054204" y="5494515"/>
            <a:ext cx="866274" cy="127540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5566867" y="4617984"/>
            <a:ext cx="866274" cy="215193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33" name="Rectangle 32"/>
          <p:cNvSpPr/>
          <p:nvPr/>
        </p:nvSpPr>
        <p:spPr>
          <a:xfrm>
            <a:off x="7073801" y="4088598"/>
            <a:ext cx="866274" cy="2681323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073801" y="4617981"/>
            <a:ext cx="866274" cy="215193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36" name="Rectangle 35"/>
          <p:cNvSpPr/>
          <p:nvPr/>
        </p:nvSpPr>
        <p:spPr>
          <a:xfrm>
            <a:off x="7073801" y="4088599"/>
            <a:ext cx="866274" cy="52938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7892" y="6334001"/>
            <a:ext cx="1008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 = 4</a:t>
            </a:r>
            <a:endParaRPr lang="en-US" sz="24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238899" y="4525284"/>
            <a:ext cx="989658" cy="2669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110883" y="4733778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092496" y="4774165"/>
            <a:ext cx="35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𝜎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181488" y="4792188"/>
            <a:ext cx="1993403" cy="1307697"/>
            <a:chOff x="4181488" y="4792188"/>
            <a:chExt cx="1993403" cy="1307697"/>
          </a:xfrm>
        </p:grpSpPr>
        <p:cxnSp>
          <p:nvCxnSpPr>
            <p:cNvPr id="26" name="Straight Arrow Connector 25"/>
            <p:cNvCxnSpPr>
              <a:stCxn id="27" idx="6"/>
            </p:cNvCxnSpPr>
            <p:nvPr/>
          </p:nvCxnSpPr>
          <p:spPr>
            <a:xfrm flipV="1">
              <a:off x="4691455" y="4792188"/>
              <a:ext cx="1419428" cy="937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4563439" y="4821362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455334" y="4901757"/>
              <a:ext cx="433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𝜎’</a:t>
              </a:r>
              <a:endParaRPr lang="en-US" dirty="0"/>
            </a:p>
          </p:txBody>
        </p:sp>
        <p:cxnSp>
          <p:nvCxnSpPr>
            <p:cNvPr id="30" name="Straight Arrow Connector 29"/>
            <p:cNvCxnSpPr>
              <a:stCxn id="44" idx="7"/>
              <a:endCxn id="23" idx="4"/>
            </p:cNvCxnSpPr>
            <p:nvPr/>
          </p:nvCxnSpPr>
          <p:spPr>
            <a:xfrm flipV="1">
              <a:off x="4852821" y="4863013"/>
              <a:ext cx="1322070" cy="8271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39" idx="7"/>
              <a:endCxn id="23" idx="4"/>
            </p:cNvCxnSpPr>
            <p:nvPr/>
          </p:nvCxnSpPr>
          <p:spPr>
            <a:xfrm flipV="1">
              <a:off x="4480971" y="4863013"/>
              <a:ext cx="1693920" cy="66014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4371703" y="5504232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181488" y="5555031"/>
              <a:ext cx="509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𝜎’’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43651" y="5730553"/>
              <a:ext cx="561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𝜎’’’</a:t>
              </a:r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4743553" y="5671270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Oval 48"/>
          <p:cNvSpPr/>
          <p:nvPr/>
        </p:nvSpPr>
        <p:spPr>
          <a:xfrm>
            <a:off x="7214616" y="4434971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66928" y="3668199"/>
            <a:ext cx="605998" cy="404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37044" y="5225734"/>
            <a:ext cx="676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×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1" name="Content Placeholder 36"/>
          <p:cNvSpPr txBox="1">
            <a:spLocks/>
          </p:cNvSpPr>
          <p:nvPr/>
        </p:nvSpPr>
        <p:spPr>
          <a:xfrm>
            <a:off x="457200" y="3422341"/>
            <a:ext cx="8229600" cy="205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5113" indent="-265113" algn="l" defTabSz="457200" rtl="0" eaLnBrk="1" latinLnBrk="0" hangingPunct="1">
              <a:spcBef>
                <a:spcPts val="0"/>
              </a:spcBef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tabLst>
                <a:tab pos="536575" algn="l"/>
              </a:tabLst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78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tabLst>
                <a:tab pos="536575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8525" indent="-1841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176213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Q =[                              </a:t>
            </a:r>
            <a:r>
              <a:rPr lang="en-US" sz="2000" dirty="0" smtClean="0">
                <a:solidFill>
                  <a:schemeClr val="bg1"/>
                </a:solidFill>
              </a:rPr>
              <a:t>(𝜎’’,2)               </a:t>
            </a:r>
            <a:r>
              <a:rPr lang="en-US" sz="2000" dirty="0" smtClean="0"/>
              <a:t>(𝜎,3)  </a:t>
            </a:r>
            <a:r>
              <a:rPr lang="en-US" dirty="0" smtClean="0"/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36"/>
              <p:cNvSpPr txBox="1">
                <a:spLocks/>
              </p:cNvSpPr>
              <p:nvPr/>
            </p:nvSpPr>
            <p:spPr>
              <a:xfrm>
                <a:off x="457200" y="1187121"/>
                <a:ext cx="8229600" cy="235634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68288" indent="-268288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68288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tabLst>
                    <a:tab pos="536575" algn="l"/>
                  </a:tabLst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36575" indent="179388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tabLst>
                    <a:tab pos="536575" algn="l"/>
                  </a:tabLst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17550" indent="176213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79500" indent="-185738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𝜑</m:t>
                    </m:r>
                    <m:r>
                      <a:rPr lang="en-US" i="1" dirty="0" smtClean="0">
                        <a:latin typeface="Cambria Math" charset="0"/>
                      </a:rPr>
                      <m:t>=〈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𝑁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〉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 </m:t>
                    </m:r>
                  </m:oMath>
                </a14:m>
                <a:endParaRPr lang="en-US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∩</m:t>
                    </m:r>
                    <m:r>
                      <a:rPr lang="en-US" i="1" dirty="0" smtClean="0">
                        <a:latin typeface="Cambria Math" charset="0"/>
                      </a:rPr>
                      <m:t>𝐵𝑎𝑑</m:t>
                    </m:r>
                    <m:r>
                      <a:rPr lang="en-US" i="1" dirty="0" smtClean="0">
                        <a:latin typeface="Cambria Math" charset="0"/>
                      </a:rPr>
                      <m:t>=∅</m:t>
                    </m:r>
                  </m:oMath>
                </a14:m>
                <a:endParaRPr lang="en-US" baseline="-25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=</m:t>
                    </m:r>
                    <m:r>
                      <a:rPr lang="en-US" i="1" dirty="0" smtClean="0">
                        <a:latin typeface="Cambria Math" charset="0"/>
                      </a:rPr>
                      <m:t>𝐼𝑛𝑖𝑡</m:t>
                    </m:r>
                    <m:r>
                      <a:rPr lang="en-US" i="1" dirty="0" smtClean="0">
                        <a:latin typeface="Cambria Math" charset="0"/>
                      </a:rPr>
                      <m:t>,  </m:t>
                    </m:r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⊆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𝑖</m:t>
                        </m:r>
                        <m:r>
                          <a:rPr lang="en-US" i="1" dirty="0" smtClean="0">
                            <a:latin typeface="Cambria Math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baseline="-250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 smtClean="0">
                            <a:latin typeface="Cambria Math" charset="0"/>
                          </a:rPr>
                          <m:t>TR</m:t>
                        </m:r>
                        <m:r>
                          <a:rPr lang="en-US" i="1" dirty="0" smtClean="0">
                            <a:latin typeface="Cambria Math" charset="0"/>
                          </a:rPr>
                          <m:t>(</m:t>
                        </m:r>
                        <m:r>
                          <a:rPr lang="en-US" i="1" dirty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)⊆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𝑖</m:t>
                        </m:r>
                        <m:r>
                          <a:rPr lang="en-US" i="1" dirty="0" smtClean="0">
                            <a:latin typeface="Cambria Math" charset="0"/>
                          </a:rPr>
                          <m:t>+1 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1"/>
                    </a:solidFill>
                    <a:ea typeface="Cambria Math" charset="0"/>
                    <a:cs typeface="Cambria Math" charset="0"/>
                  </a:rPr>
                  <a:t> (i + 1 &lt; N)  </a:t>
                </a:r>
                <a:r>
                  <a:rPr lang="en-US" b="1" dirty="0" smtClean="0">
                    <a:solidFill>
                      <a:schemeClr val="accent1"/>
                    </a:solidFill>
                    <a:ea typeface="Cambria Math" charset="0"/>
                    <a:cs typeface="Cambria Math" charset="0"/>
                  </a:rPr>
                  <a:t> </a:t>
                </a:r>
                <a:endParaRPr lang="en-US" baseline="-25000" dirty="0" smtClean="0">
                  <a:solidFill>
                    <a:schemeClr val="accent1"/>
                  </a:solidFill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8" name="Content Placeholder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87121"/>
                <a:ext cx="8229600" cy="23563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566867" y="4088601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PDR: Generalization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83813" y="4088603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21873" y="4088603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59933" y="4088602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66867" y="4088601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83813" y="6343664"/>
            <a:ext cx="866274" cy="42626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0 </a:t>
            </a:r>
            <a:r>
              <a:rPr lang="en-US" dirty="0" smtClean="0"/>
              <a:t>=</a:t>
            </a:r>
            <a:r>
              <a:rPr lang="en-US" baseline="-25000" dirty="0" smtClean="0"/>
              <a:t> </a:t>
            </a:r>
            <a:r>
              <a:rPr lang="en-US" dirty="0" err="1" smtClean="0"/>
              <a:t>Init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636723" y="6087889"/>
            <a:ext cx="851423" cy="69439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4054204" y="5494515"/>
            <a:ext cx="866274" cy="127540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5566867" y="4617984"/>
            <a:ext cx="866274" cy="215193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33" name="Rectangle 32"/>
          <p:cNvSpPr/>
          <p:nvPr/>
        </p:nvSpPr>
        <p:spPr>
          <a:xfrm>
            <a:off x="7073801" y="4088598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073801" y="4617981"/>
            <a:ext cx="866274" cy="215193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36" name="Rectangle 35"/>
          <p:cNvSpPr/>
          <p:nvPr/>
        </p:nvSpPr>
        <p:spPr>
          <a:xfrm>
            <a:off x="7073801" y="4088599"/>
            <a:ext cx="866274" cy="52938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7892" y="6334001"/>
            <a:ext cx="1008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 = 4</a:t>
            </a:r>
            <a:endParaRPr lang="en-US" sz="24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238899" y="4525284"/>
            <a:ext cx="989658" cy="2669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110883" y="4733778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092496" y="4774165"/>
            <a:ext cx="35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𝜎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181488" y="4792188"/>
            <a:ext cx="1993403" cy="1307697"/>
            <a:chOff x="4181488" y="4792188"/>
            <a:chExt cx="1993403" cy="1307697"/>
          </a:xfrm>
        </p:grpSpPr>
        <p:cxnSp>
          <p:nvCxnSpPr>
            <p:cNvPr id="26" name="Straight Arrow Connector 25"/>
            <p:cNvCxnSpPr>
              <a:stCxn id="27" idx="6"/>
            </p:cNvCxnSpPr>
            <p:nvPr/>
          </p:nvCxnSpPr>
          <p:spPr>
            <a:xfrm flipV="1">
              <a:off x="4691455" y="4792188"/>
              <a:ext cx="1419428" cy="937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4563439" y="4821362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455334" y="4901757"/>
              <a:ext cx="433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𝜎’</a:t>
              </a:r>
              <a:endParaRPr lang="en-US" dirty="0"/>
            </a:p>
          </p:txBody>
        </p:sp>
        <p:cxnSp>
          <p:nvCxnSpPr>
            <p:cNvPr id="30" name="Straight Arrow Connector 29"/>
            <p:cNvCxnSpPr>
              <a:stCxn id="44" idx="7"/>
              <a:endCxn id="23" idx="4"/>
            </p:cNvCxnSpPr>
            <p:nvPr/>
          </p:nvCxnSpPr>
          <p:spPr>
            <a:xfrm flipV="1">
              <a:off x="4852821" y="4863013"/>
              <a:ext cx="1322070" cy="8271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39" idx="7"/>
              <a:endCxn id="23" idx="4"/>
            </p:cNvCxnSpPr>
            <p:nvPr/>
          </p:nvCxnSpPr>
          <p:spPr>
            <a:xfrm flipV="1">
              <a:off x="4480971" y="4863013"/>
              <a:ext cx="1693920" cy="66014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4371703" y="5504232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181488" y="5555031"/>
              <a:ext cx="509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𝜎’’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43651" y="5730553"/>
              <a:ext cx="561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𝜎’’’</a:t>
              </a:r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4743553" y="5671270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Oval 48"/>
          <p:cNvSpPr/>
          <p:nvPr/>
        </p:nvSpPr>
        <p:spPr>
          <a:xfrm>
            <a:off x="7214616" y="4434971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66928" y="3668199"/>
            <a:ext cx="605998" cy="404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/>
              <p:cNvSpPr/>
              <p:nvPr/>
            </p:nvSpPr>
            <p:spPr>
              <a:xfrm>
                <a:off x="5681065" y="1393179"/>
                <a:ext cx="2954102" cy="191160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smtClean="0">
                    <a:solidFill>
                      <a:srgbClr val="FFFF00"/>
                    </a:solidFill>
                  </a:rPr>
                  <a:t>S = Gen(F</a:t>
                </a:r>
                <a:r>
                  <a:rPr lang="en-US" sz="2800" baseline="-25000" dirty="0" smtClean="0">
                    <a:solidFill>
                      <a:srgbClr val="FFFF00"/>
                    </a:solidFill>
                  </a:rPr>
                  <a:t>i-1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,𝜎):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   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S ∩ </a:t>
                </a:r>
                <a:r>
                  <a:rPr lang="en-US" sz="2800" i="1" dirty="0" err="1" smtClean="0">
                    <a:solidFill>
                      <a:srgbClr val="FFFF00"/>
                    </a:solidFill>
                  </a:rPr>
                  <a:t>Init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FF00"/>
                        </a:solidFill>
                        <a:latin typeface="Cambria Math" charset="0"/>
                      </a:rPr>
                      <m:t>∅</m:t>
                    </m:r>
                  </m:oMath>
                </a14:m>
                <a:r>
                  <a:rPr lang="en-US" sz="2800" dirty="0" smtClean="0">
                    <a:solidFill>
                      <a:srgbClr val="FFFF00"/>
                    </a:solidFill>
                  </a:rPr>
                  <a:t>   </a:t>
                </a:r>
              </a:p>
              <a:p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  S ∩ TR(F</a:t>
                </a:r>
                <a:r>
                  <a:rPr lang="en-US" sz="2800" baseline="-25000" dirty="0" smtClean="0">
                    <a:solidFill>
                      <a:srgbClr val="FFFF00"/>
                    </a:solidFill>
                  </a:rPr>
                  <a:t>i-1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) =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 charset="0"/>
                      </a:rPr>
                      <m:t>∅</m:t>
                    </m:r>
                  </m:oMath>
                </a14:m>
                <a:endParaRPr lang="en-US" sz="2800" baseline="-25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065" y="1393179"/>
                <a:ext cx="2954102" cy="1911609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4230719" y="5225458"/>
            <a:ext cx="676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×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1" name="Content Placeholder 36"/>
          <p:cNvSpPr txBox="1">
            <a:spLocks/>
          </p:cNvSpPr>
          <p:nvPr/>
        </p:nvSpPr>
        <p:spPr>
          <a:xfrm>
            <a:off x="457200" y="3422341"/>
            <a:ext cx="8229600" cy="205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5113" indent="-265113" algn="l" defTabSz="457200" rtl="0" eaLnBrk="1" latinLnBrk="0" hangingPunct="1">
              <a:spcBef>
                <a:spcPts val="0"/>
              </a:spcBef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tabLst>
                <a:tab pos="536575" algn="l"/>
              </a:tabLst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78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tabLst>
                <a:tab pos="536575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8525" indent="-1841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176213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Q =[                              </a:t>
            </a:r>
            <a:r>
              <a:rPr lang="en-US" sz="2000" dirty="0" smtClean="0">
                <a:solidFill>
                  <a:schemeClr val="bg1"/>
                </a:solidFill>
              </a:rPr>
              <a:t>(𝜎’’,2)               </a:t>
            </a:r>
            <a:r>
              <a:rPr lang="en-US" sz="2000" dirty="0" smtClean="0"/>
              <a:t>(𝜎,3)  </a:t>
            </a:r>
            <a:r>
              <a:rPr lang="en-US" dirty="0" smtClean="0"/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36"/>
              <p:cNvSpPr txBox="1">
                <a:spLocks/>
              </p:cNvSpPr>
              <p:nvPr/>
            </p:nvSpPr>
            <p:spPr>
              <a:xfrm>
                <a:off x="457200" y="1187121"/>
                <a:ext cx="8229600" cy="235634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68288" indent="-268288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68288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tabLst>
                    <a:tab pos="536575" algn="l"/>
                  </a:tabLst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36575" indent="179388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tabLst>
                    <a:tab pos="536575" algn="l"/>
                  </a:tabLst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17550" indent="176213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79500" indent="-185738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𝜑</m:t>
                    </m:r>
                    <m:r>
                      <a:rPr lang="en-US" i="1" dirty="0" smtClean="0">
                        <a:latin typeface="Cambria Math" charset="0"/>
                      </a:rPr>
                      <m:t>=〈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𝑁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〉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 </m:t>
                    </m:r>
                  </m:oMath>
                </a14:m>
                <a:endParaRPr lang="en-US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∩</m:t>
                    </m:r>
                    <m:r>
                      <a:rPr lang="en-US" i="1" dirty="0" smtClean="0">
                        <a:latin typeface="Cambria Math" charset="0"/>
                      </a:rPr>
                      <m:t>𝐵𝑎𝑑</m:t>
                    </m:r>
                    <m:r>
                      <a:rPr lang="en-US" i="1" dirty="0" smtClean="0">
                        <a:latin typeface="Cambria Math" charset="0"/>
                      </a:rPr>
                      <m:t>=∅</m:t>
                    </m:r>
                  </m:oMath>
                </a14:m>
                <a:endParaRPr lang="en-US" baseline="-25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=</m:t>
                    </m:r>
                    <m:r>
                      <a:rPr lang="en-US" i="1" dirty="0" smtClean="0">
                        <a:latin typeface="Cambria Math" charset="0"/>
                      </a:rPr>
                      <m:t>𝐼𝑛𝑖𝑡</m:t>
                    </m:r>
                    <m:r>
                      <a:rPr lang="en-US" i="1" dirty="0" smtClean="0">
                        <a:latin typeface="Cambria Math" charset="0"/>
                      </a:rPr>
                      <m:t>,  </m:t>
                    </m:r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⊆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𝑖</m:t>
                        </m:r>
                        <m:r>
                          <a:rPr lang="en-US" i="1" dirty="0" smtClean="0">
                            <a:latin typeface="Cambria Math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baseline="-250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 smtClean="0">
                            <a:latin typeface="Cambria Math" charset="0"/>
                          </a:rPr>
                          <m:t>TR</m:t>
                        </m:r>
                        <m:r>
                          <a:rPr lang="en-US" i="1" dirty="0" smtClean="0">
                            <a:latin typeface="Cambria Math" charset="0"/>
                          </a:rPr>
                          <m:t>(</m:t>
                        </m:r>
                        <m:r>
                          <a:rPr lang="en-US" i="1" dirty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)⊆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𝑖</m:t>
                        </m:r>
                        <m:r>
                          <a:rPr lang="en-US" i="1" dirty="0" smtClean="0">
                            <a:latin typeface="Cambria Math" charset="0"/>
                          </a:rPr>
                          <m:t>+1 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1"/>
                    </a:solidFill>
                    <a:ea typeface="Cambria Math" charset="0"/>
                    <a:cs typeface="Cambria Math" charset="0"/>
                  </a:rPr>
                  <a:t> (i + 1 &lt; N)  </a:t>
                </a:r>
                <a:r>
                  <a:rPr lang="en-US" b="1" dirty="0" smtClean="0">
                    <a:solidFill>
                      <a:schemeClr val="accent1"/>
                    </a:solidFill>
                    <a:ea typeface="Cambria Math" charset="0"/>
                    <a:cs typeface="Cambria Math" charset="0"/>
                  </a:rPr>
                  <a:t> </a:t>
                </a:r>
                <a:endParaRPr lang="en-US" baseline="-25000" dirty="0" smtClean="0">
                  <a:solidFill>
                    <a:schemeClr val="accent1"/>
                  </a:solidFill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3" name="Content Placeholder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87121"/>
                <a:ext cx="8229600" cy="23563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4052280" y="5461966"/>
            <a:ext cx="869173" cy="796031"/>
            <a:chOff x="4051158" y="5461173"/>
            <a:chExt cx="869173" cy="796031"/>
          </a:xfrm>
        </p:grpSpPr>
        <p:sp>
          <p:nvSpPr>
            <p:cNvPr id="56" name="Triangle 55"/>
            <p:cNvSpPr/>
            <p:nvPr/>
          </p:nvSpPr>
          <p:spPr>
            <a:xfrm rot="10800000">
              <a:off x="4053231" y="5488078"/>
              <a:ext cx="867100" cy="769126"/>
            </a:xfrm>
            <a:prstGeom prst="triangle">
              <a:avLst>
                <a:gd name="adj" fmla="val 100000"/>
              </a:avLst>
            </a:prstGeom>
            <a:solidFill>
              <a:srgbClr val="FFFF00">
                <a:alpha val="7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51158" y="5461173"/>
              <a:ext cx="3007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S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279335" y="6087889"/>
            <a:ext cx="1379359" cy="609028"/>
            <a:chOff x="3288480" y="6087889"/>
            <a:chExt cx="1370883" cy="609028"/>
          </a:xfrm>
        </p:grpSpPr>
        <p:cxnSp>
          <p:nvCxnSpPr>
            <p:cNvPr id="48" name="Straight Arrow Connector 47"/>
            <p:cNvCxnSpPr/>
            <p:nvPr/>
          </p:nvCxnSpPr>
          <p:spPr>
            <a:xfrm flipV="1">
              <a:off x="3288480" y="6087889"/>
              <a:ext cx="1219989" cy="1439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3339184" y="6515317"/>
              <a:ext cx="904491" cy="153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3344913" y="6284110"/>
              <a:ext cx="1314450" cy="911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3325678" y="6648798"/>
              <a:ext cx="872003" cy="481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373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054204" y="5494515"/>
            <a:ext cx="866274" cy="127540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58" name="Triangle 57"/>
          <p:cNvSpPr/>
          <p:nvPr/>
        </p:nvSpPr>
        <p:spPr>
          <a:xfrm rot="10800000">
            <a:off x="4074091" y="5490202"/>
            <a:ext cx="846236" cy="7691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PDR: Generalization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83813" y="4088603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21873" y="4088603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59933" y="4088602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66867" y="4088601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83813" y="6343664"/>
            <a:ext cx="866274" cy="42626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0 </a:t>
            </a:r>
            <a:r>
              <a:rPr lang="en-US" dirty="0" smtClean="0"/>
              <a:t>=</a:t>
            </a:r>
            <a:r>
              <a:rPr lang="en-US" baseline="-25000" dirty="0" smtClean="0"/>
              <a:t> </a:t>
            </a:r>
            <a:r>
              <a:rPr lang="en-US" dirty="0" err="1" smtClean="0"/>
              <a:t>Init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636723" y="6087889"/>
            <a:ext cx="851423" cy="69439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5566867" y="4617984"/>
            <a:ext cx="866274" cy="215193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33" name="Rectangle 32"/>
          <p:cNvSpPr/>
          <p:nvPr/>
        </p:nvSpPr>
        <p:spPr>
          <a:xfrm>
            <a:off x="7073801" y="4088598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073801" y="4617981"/>
            <a:ext cx="866274" cy="215193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36" name="Rectangle 35"/>
          <p:cNvSpPr/>
          <p:nvPr/>
        </p:nvSpPr>
        <p:spPr>
          <a:xfrm>
            <a:off x="7073801" y="4088599"/>
            <a:ext cx="866274" cy="52938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7892" y="6334001"/>
            <a:ext cx="1008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 = 4</a:t>
            </a:r>
            <a:endParaRPr lang="en-US" sz="24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238899" y="4525284"/>
            <a:ext cx="989658" cy="2669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110883" y="4733778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092496" y="4774165"/>
            <a:ext cx="35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𝜎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181488" y="4792188"/>
            <a:ext cx="1993403" cy="1307697"/>
            <a:chOff x="4181488" y="4792188"/>
            <a:chExt cx="1993403" cy="1307697"/>
          </a:xfrm>
        </p:grpSpPr>
        <p:cxnSp>
          <p:nvCxnSpPr>
            <p:cNvPr id="26" name="Straight Arrow Connector 25"/>
            <p:cNvCxnSpPr>
              <a:stCxn id="27" idx="6"/>
            </p:cNvCxnSpPr>
            <p:nvPr/>
          </p:nvCxnSpPr>
          <p:spPr>
            <a:xfrm flipV="1">
              <a:off x="4691455" y="4792188"/>
              <a:ext cx="1419428" cy="937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4563439" y="4821362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455334" y="4901757"/>
              <a:ext cx="433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𝜎’</a:t>
              </a:r>
              <a:endParaRPr lang="en-US" dirty="0"/>
            </a:p>
          </p:txBody>
        </p:sp>
        <p:cxnSp>
          <p:nvCxnSpPr>
            <p:cNvPr id="30" name="Straight Arrow Connector 29"/>
            <p:cNvCxnSpPr>
              <a:stCxn id="44" idx="7"/>
              <a:endCxn id="23" idx="4"/>
            </p:cNvCxnSpPr>
            <p:nvPr/>
          </p:nvCxnSpPr>
          <p:spPr>
            <a:xfrm flipV="1">
              <a:off x="4852821" y="4863013"/>
              <a:ext cx="1322070" cy="8271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39" idx="7"/>
              <a:endCxn id="23" idx="4"/>
            </p:cNvCxnSpPr>
            <p:nvPr/>
          </p:nvCxnSpPr>
          <p:spPr>
            <a:xfrm flipV="1">
              <a:off x="4480971" y="4863013"/>
              <a:ext cx="1693920" cy="66014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4371703" y="5504232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181488" y="5555031"/>
              <a:ext cx="509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𝜎’’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43651" y="5730553"/>
              <a:ext cx="561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𝜎’’’</a:t>
              </a:r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4743553" y="5671270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Oval 48"/>
          <p:cNvSpPr/>
          <p:nvPr/>
        </p:nvSpPr>
        <p:spPr>
          <a:xfrm>
            <a:off x="7214616" y="4434971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66928" y="3668199"/>
            <a:ext cx="605998" cy="404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/>
              <p:cNvSpPr/>
              <p:nvPr/>
            </p:nvSpPr>
            <p:spPr>
              <a:xfrm>
                <a:off x="5681065" y="1393179"/>
                <a:ext cx="2954102" cy="191160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smtClean="0">
                    <a:solidFill>
                      <a:srgbClr val="FFFF00"/>
                    </a:solidFill>
                  </a:rPr>
                  <a:t>S = Gen(F</a:t>
                </a:r>
                <a:r>
                  <a:rPr lang="en-US" sz="2800" baseline="-25000" dirty="0" smtClean="0">
                    <a:solidFill>
                      <a:srgbClr val="FFFF00"/>
                    </a:solidFill>
                  </a:rPr>
                  <a:t>i-1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,𝜎):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   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S ∩ </a:t>
                </a:r>
                <a:r>
                  <a:rPr lang="en-US" sz="2800" i="1" dirty="0" err="1" smtClean="0">
                    <a:solidFill>
                      <a:srgbClr val="FFFF00"/>
                    </a:solidFill>
                  </a:rPr>
                  <a:t>Init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FF00"/>
                        </a:solidFill>
                        <a:latin typeface="Cambria Math" charset="0"/>
                      </a:rPr>
                      <m:t>∅</m:t>
                    </m:r>
                  </m:oMath>
                </a14:m>
                <a:r>
                  <a:rPr lang="en-US" sz="2800" dirty="0" smtClean="0">
                    <a:solidFill>
                      <a:srgbClr val="FFFF00"/>
                    </a:solidFill>
                  </a:rPr>
                  <a:t>   </a:t>
                </a:r>
              </a:p>
              <a:p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  S ∩ TR(F</a:t>
                </a:r>
                <a:r>
                  <a:rPr lang="en-US" sz="2800" baseline="-25000" dirty="0" smtClean="0">
                    <a:solidFill>
                      <a:srgbClr val="FFFF00"/>
                    </a:solidFill>
                  </a:rPr>
                  <a:t>i-1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) =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 charset="0"/>
                      </a:rPr>
                      <m:t>∅</m:t>
                    </m:r>
                  </m:oMath>
                </a14:m>
                <a:endParaRPr lang="en-US" sz="2800" baseline="-25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065" y="1393179"/>
                <a:ext cx="2954102" cy="1911609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4233672" y="5222290"/>
            <a:ext cx="676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×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1" name="Content Placeholder 36"/>
          <p:cNvSpPr txBox="1">
            <a:spLocks/>
          </p:cNvSpPr>
          <p:nvPr/>
        </p:nvSpPr>
        <p:spPr>
          <a:xfrm>
            <a:off x="457200" y="3422341"/>
            <a:ext cx="8229600" cy="205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5113" indent="-265113" algn="l" defTabSz="457200" rtl="0" eaLnBrk="1" latinLnBrk="0" hangingPunct="1">
              <a:spcBef>
                <a:spcPts val="0"/>
              </a:spcBef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tabLst>
                <a:tab pos="536575" algn="l"/>
              </a:tabLst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78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tabLst>
                <a:tab pos="536575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8525" indent="-1841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176213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Q =[                              </a:t>
            </a:r>
            <a:r>
              <a:rPr lang="en-US" sz="2000" dirty="0" smtClean="0">
                <a:solidFill>
                  <a:schemeClr val="bg1"/>
                </a:solidFill>
              </a:rPr>
              <a:t>(𝜎’’,2)               </a:t>
            </a:r>
            <a:r>
              <a:rPr lang="en-US" sz="2000" dirty="0" smtClean="0"/>
              <a:t>(𝜎,3)  </a:t>
            </a:r>
            <a:r>
              <a:rPr lang="en-US" dirty="0" smtClean="0"/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36"/>
              <p:cNvSpPr txBox="1">
                <a:spLocks/>
              </p:cNvSpPr>
              <p:nvPr/>
            </p:nvSpPr>
            <p:spPr>
              <a:xfrm>
                <a:off x="457200" y="1187121"/>
                <a:ext cx="8229600" cy="235634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68288" indent="-268288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68288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tabLst>
                    <a:tab pos="536575" algn="l"/>
                  </a:tabLst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36575" indent="179388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tabLst>
                    <a:tab pos="536575" algn="l"/>
                  </a:tabLst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17550" indent="176213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79500" indent="-185738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𝜑</m:t>
                    </m:r>
                    <m:r>
                      <a:rPr lang="en-US" i="1" dirty="0" smtClean="0">
                        <a:latin typeface="Cambria Math" charset="0"/>
                      </a:rPr>
                      <m:t>=〈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𝑁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〉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 </m:t>
                    </m:r>
                  </m:oMath>
                </a14:m>
                <a:endParaRPr lang="en-US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∩</m:t>
                    </m:r>
                    <m:r>
                      <a:rPr lang="en-US" i="1" dirty="0" smtClean="0">
                        <a:latin typeface="Cambria Math" charset="0"/>
                      </a:rPr>
                      <m:t>𝐵𝑎𝑑</m:t>
                    </m:r>
                    <m:r>
                      <a:rPr lang="en-US" i="1" dirty="0" smtClean="0">
                        <a:latin typeface="Cambria Math" charset="0"/>
                      </a:rPr>
                      <m:t>=∅</m:t>
                    </m:r>
                  </m:oMath>
                </a14:m>
                <a:endParaRPr lang="en-US" baseline="-25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=</m:t>
                    </m:r>
                    <m:r>
                      <a:rPr lang="en-US" i="1" dirty="0" smtClean="0">
                        <a:latin typeface="Cambria Math" charset="0"/>
                      </a:rPr>
                      <m:t>𝐼𝑛𝑖𝑡</m:t>
                    </m:r>
                    <m:r>
                      <a:rPr lang="en-US" i="1" dirty="0" smtClean="0">
                        <a:latin typeface="Cambria Math" charset="0"/>
                      </a:rPr>
                      <m:t>,  </m:t>
                    </m:r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⊆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𝑖</m:t>
                        </m:r>
                        <m:r>
                          <a:rPr lang="en-US" i="1" dirty="0" smtClean="0">
                            <a:latin typeface="Cambria Math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baseline="-250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 smtClean="0">
                            <a:latin typeface="Cambria Math" charset="0"/>
                          </a:rPr>
                          <m:t>TR</m:t>
                        </m:r>
                        <m:r>
                          <a:rPr lang="en-US" i="1" dirty="0" smtClean="0">
                            <a:latin typeface="Cambria Math" charset="0"/>
                          </a:rPr>
                          <m:t>(</m:t>
                        </m:r>
                        <m:r>
                          <a:rPr lang="en-US" i="1" dirty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)⊆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𝑖</m:t>
                        </m:r>
                        <m:r>
                          <a:rPr lang="en-US" i="1" dirty="0" smtClean="0">
                            <a:latin typeface="Cambria Math" charset="0"/>
                          </a:rPr>
                          <m:t>+1 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1"/>
                    </a:solidFill>
                    <a:ea typeface="Cambria Math" charset="0"/>
                    <a:cs typeface="Cambria Math" charset="0"/>
                  </a:rPr>
                  <a:t> (i + 1 &lt; N)  </a:t>
                </a:r>
                <a:r>
                  <a:rPr lang="en-US" b="1" dirty="0" smtClean="0">
                    <a:solidFill>
                      <a:schemeClr val="accent1"/>
                    </a:solidFill>
                    <a:ea typeface="Cambria Math" charset="0"/>
                    <a:cs typeface="Cambria Math" charset="0"/>
                  </a:rPr>
                  <a:t> </a:t>
                </a:r>
                <a:endParaRPr lang="en-US" baseline="-25000" dirty="0" smtClean="0">
                  <a:solidFill>
                    <a:schemeClr val="accent1"/>
                  </a:solidFill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3" name="Content Placeholder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87121"/>
                <a:ext cx="8229600" cy="23563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riangle 54"/>
          <p:cNvSpPr/>
          <p:nvPr/>
        </p:nvSpPr>
        <p:spPr>
          <a:xfrm rot="10800000">
            <a:off x="2631168" y="5545083"/>
            <a:ext cx="854189" cy="7691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3279335" y="6087889"/>
            <a:ext cx="1379359" cy="609028"/>
            <a:chOff x="3288480" y="6087889"/>
            <a:chExt cx="1370883" cy="609028"/>
          </a:xfrm>
        </p:grpSpPr>
        <p:cxnSp>
          <p:nvCxnSpPr>
            <p:cNvPr id="48" name="Straight Arrow Connector 47"/>
            <p:cNvCxnSpPr/>
            <p:nvPr/>
          </p:nvCxnSpPr>
          <p:spPr>
            <a:xfrm flipV="1">
              <a:off x="3288480" y="6087889"/>
              <a:ext cx="1219989" cy="1439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3339184" y="6515317"/>
              <a:ext cx="904491" cy="153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3344913" y="6284110"/>
              <a:ext cx="1314450" cy="911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3325678" y="6648798"/>
              <a:ext cx="872003" cy="481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00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071868" y="5494515"/>
            <a:ext cx="858461" cy="127540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3" name="Triangle 12"/>
          <p:cNvSpPr/>
          <p:nvPr/>
        </p:nvSpPr>
        <p:spPr>
          <a:xfrm rot="10800000">
            <a:off x="4074091" y="5490202"/>
            <a:ext cx="846236" cy="7691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4377405" y="5504178"/>
            <a:ext cx="128016" cy="12923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PDR: Generalization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83813" y="4088603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21873" y="4088603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59933" y="4088602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66867" y="4088601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83813" y="6343664"/>
            <a:ext cx="866274" cy="42626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0 </a:t>
            </a:r>
            <a:r>
              <a:rPr lang="en-US" dirty="0" smtClean="0"/>
              <a:t>=</a:t>
            </a:r>
            <a:r>
              <a:rPr lang="en-US" baseline="-25000" dirty="0" smtClean="0"/>
              <a:t> </a:t>
            </a:r>
            <a:r>
              <a:rPr lang="en-US" dirty="0" err="1" smtClean="0"/>
              <a:t>Init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636033" y="6087889"/>
            <a:ext cx="852113" cy="69439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5566867" y="4617984"/>
            <a:ext cx="866274" cy="215193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33" name="Rectangle 32"/>
          <p:cNvSpPr/>
          <p:nvPr/>
        </p:nvSpPr>
        <p:spPr>
          <a:xfrm>
            <a:off x="7073801" y="4088598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073801" y="4617981"/>
            <a:ext cx="866274" cy="215193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36" name="Rectangle 35"/>
          <p:cNvSpPr/>
          <p:nvPr/>
        </p:nvSpPr>
        <p:spPr>
          <a:xfrm>
            <a:off x="7073801" y="4088599"/>
            <a:ext cx="866274" cy="52938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7892" y="6334001"/>
            <a:ext cx="1008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 = 4</a:t>
            </a:r>
            <a:endParaRPr lang="en-US" sz="24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238899" y="4525284"/>
            <a:ext cx="989658" cy="2669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110883" y="4733778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092496" y="4774165"/>
            <a:ext cx="35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𝜎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7214616" y="4434971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66928" y="3668199"/>
            <a:ext cx="605998" cy="404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4178952" y="5555031"/>
            <a:ext cx="509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𝜎’’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4243675" y="5226310"/>
            <a:ext cx="676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×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52798" y="4787301"/>
            <a:ext cx="1719557" cy="1307697"/>
            <a:chOff x="4455334" y="4792188"/>
            <a:chExt cx="1719557" cy="1307697"/>
          </a:xfrm>
        </p:grpSpPr>
        <p:cxnSp>
          <p:nvCxnSpPr>
            <p:cNvPr id="26" name="Straight Arrow Connector 25"/>
            <p:cNvCxnSpPr>
              <a:stCxn id="27" idx="6"/>
            </p:cNvCxnSpPr>
            <p:nvPr/>
          </p:nvCxnSpPr>
          <p:spPr>
            <a:xfrm flipV="1">
              <a:off x="4691455" y="4792188"/>
              <a:ext cx="1419428" cy="937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4563439" y="4821362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455334" y="4901757"/>
              <a:ext cx="433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𝜎’</a:t>
              </a:r>
              <a:endParaRPr lang="en-US" dirty="0"/>
            </a:p>
          </p:txBody>
        </p:sp>
        <p:cxnSp>
          <p:nvCxnSpPr>
            <p:cNvPr id="30" name="Straight Arrow Connector 29"/>
            <p:cNvCxnSpPr>
              <a:stCxn id="44" idx="7"/>
              <a:endCxn id="23" idx="4"/>
            </p:cNvCxnSpPr>
            <p:nvPr/>
          </p:nvCxnSpPr>
          <p:spPr>
            <a:xfrm flipV="1">
              <a:off x="4852821" y="4863013"/>
              <a:ext cx="1322070" cy="8271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4543651" y="5730553"/>
              <a:ext cx="561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𝜎’’’</a:t>
              </a:r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4743553" y="5671270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>
              <a:endCxn id="23" idx="4"/>
            </p:cNvCxnSpPr>
            <p:nvPr/>
          </p:nvCxnSpPr>
          <p:spPr>
            <a:xfrm flipV="1">
              <a:off x="4480971" y="4863013"/>
              <a:ext cx="1693920" cy="66014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riangle 72"/>
          <p:cNvSpPr/>
          <p:nvPr/>
        </p:nvSpPr>
        <p:spPr>
          <a:xfrm rot="10800000">
            <a:off x="2631168" y="5545083"/>
            <a:ext cx="854189" cy="7691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Content Placeholder 36"/>
          <p:cNvSpPr txBox="1">
            <a:spLocks/>
          </p:cNvSpPr>
          <p:nvPr/>
        </p:nvSpPr>
        <p:spPr>
          <a:xfrm>
            <a:off x="457200" y="3422341"/>
            <a:ext cx="8229600" cy="205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5113" indent="-265113" algn="l" defTabSz="457200" rtl="0" eaLnBrk="1" latinLnBrk="0" hangingPunct="1">
              <a:spcBef>
                <a:spcPts val="0"/>
              </a:spcBef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tabLst>
                <a:tab pos="536575" algn="l"/>
              </a:tabLst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78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tabLst>
                <a:tab pos="536575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8525" indent="-1841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176213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Q =[                              </a:t>
            </a:r>
            <a:r>
              <a:rPr lang="en-US" sz="2000" dirty="0" smtClean="0">
                <a:solidFill>
                  <a:schemeClr val="bg1"/>
                </a:solidFill>
              </a:rPr>
              <a:t>(𝜎’’,2)               </a:t>
            </a:r>
            <a:r>
              <a:rPr lang="en-US" sz="2000" dirty="0" smtClean="0"/>
              <a:t>(𝜎,3)  </a:t>
            </a:r>
            <a:r>
              <a:rPr lang="en-US" dirty="0" smtClean="0"/>
              <a:t>]</a:t>
            </a:r>
          </a:p>
        </p:txBody>
      </p:sp>
      <p:sp>
        <p:nvSpPr>
          <p:cNvPr id="47" name="Oval 46"/>
          <p:cNvSpPr/>
          <p:nvPr/>
        </p:nvSpPr>
        <p:spPr>
          <a:xfrm>
            <a:off x="4107157" y="5948567"/>
            <a:ext cx="128016" cy="129235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275782" y="5498576"/>
            <a:ext cx="2831375" cy="514609"/>
            <a:chOff x="1275782" y="5498576"/>
            <a:chExt cx="2831375" cy="514609"/>
          </a:xfrm>
        </p:grpSpPr>
        <p:grpSp>
          <p:nvGrpSpPr>
            <p:cNvPr id="15" name="Group 14"/>
            <p:cNvGrpSpPr/>
            <p:nvPr/>
          </p:nvGrpSpPr>
          <p:grpSpPr>
            <a:xfrm>
              <a:off x="1275782" y="5498576"/>
              <a:ext cx="2831375" cy="514609"/>
              <a:chOff x="1275782" y="5498576"/>
              <a:chExt cx="2831375" cy="514609"/>
            </a:xfrm>
          </p:grpSpPr>
          <p:cxnSp>
            <p:nvCxnSpPr>
              <p:cNvPr id="50" name="Straight Arrow Connector 49"/>
              <p:cNvCxnSpPr>
                <a:stCxn id="53" idx="6"/>
                <a:endCxn id="47" idx="2"/>
              </p:cNvCxnSpPr>
              <p:nvPr/>
            </p:nvCxnSpPr>
            <p:spPr>
              <a:xfrm>
                <a:off x="2954911" y="5692429"/>
                <a:ext cx="1152246" cy="3207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>
                <a:off x="1407925" y="5563962"/>
                <a:ext cx="1419628" cy="1112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Oval 52"/>
              <p:cNvSpPr/>
              <p:nvPr/>
            </p:nvSpPr>
            <p:spPr>
              <a:xfrm>
                <a:off x="2826895" y="5627811"/>
                <a:ext cx="128016" cy="12923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1275782" y="5498576"/>
                <a:ext cx="128016" cy="12923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5" name="Straight Arrow Connector 54"/>
            <p:cNvCxnSpPr>
              <a:endCxn id="53" idx="3"/>
            </p:cNvCxnSpPr>
            <p:nvPr/>
          </p:nvCxnSpPr>
          <p:spPr>
            <a:xfrm flipV="1">
              <a:off x="1453041" y="5738120"/>
              <a:ext cx="1392602" cy="1802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1320898" y="5853003"/>
              <a:ext cx="128016" cy="129235"/>
            </a:xfrm>
            <a:prstGeom prst="ellipse">
              <a:avLst/>
            </a:prstGeom>
            <a:solidFill>
              <a:srgbClr val="7030A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ed Rectangle 56"/>
              <p:cNvSpPr/>
              <p:nvPr/>
            </p:nvSpPr>
            <p:spPr>
              <a:xfrm>
                <a:off x="5681065" y="1393179"/>
                <a:ext cx="2954102" cy="191160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smtClean="0">
                    <a:solidFill>
                      <a:srgbClr val="FFFF00"/>
                    </a:solidFill>
                  </a:rPr>
                  <a:t>S = Gen(F</a:t>
                </a:r>
                <a:r>
                  <a:rPr lang="en-US" sz="2800" baseline="-25000" dirty="0" smtClean="0">
                    <a:solidFill>
                      <a:srgbClr val="FFFF00"/>
                    </a:solidFill>
                  </a:rPr>
                  <a:t>i-1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,𝜎):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   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S ∩ </a:t>
                </a:r>
                <a:r>
                  <a:rPr lang="en-US" sz="2800" i="1" dirty="0" err="1" smtClean="0">
                    <a:solidFill>
                      <a:srgbClr val="FFFF00"/>
                    </a:solidFill>
                  </a:rPr>
                  <a:t>Init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FF00"/>
                        </a:solidFill>
                        <a:latin typeface="Cambria Math" charset="0"/>
                      </a:rPr>
                      <m:t>∅</m:t>
                    </m:r>
                  </m:oMath>
                </a14:m>
                <a:r>
                  <a:rPr lang="en-US" sz="2800" dirty="0" smtClean="0">
                    <a:solidFill>
                      <a:srgbClr val="FFFF00"/>
                    </a:solidFill>
                  </a:rPr>
                  <a:t>   </a:t>
                </a:r>
              </a:p>
              <a:p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  S ∩ TR(F</a:t>
                </a:r>
                <a:r>
                  <a:rPr lang="en-US" sz="2800" baseline="-25000" dirty="0" smtClean="0">
                    <a:solidFill>
                      <a:srgbClr val="FFFF00"/>
                    </a:solidFill>
                  </a:rPr>
                  <a:t>i-1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) =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 charset="0"/>
                      </a:rPr>
                      <m:t>∅</m:t>
                    </m:r>
                  </m:oMath>
                </a14:m>
                <a:endParaRPr lang="en-US" sz="2800" baseline="-25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7" name="Rounded 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065" y="1393179"/>
                <a:ext cx="2954102" cy="1911609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ontent Placeholder 36"/>
              <p:cNvSpPr txBox="1">
                <a:spLocks/>
              </p:cNvSpPr>
              <p:nvPr/>
            </p:nvSpPr>
            <p:spPr>
              <a:xfrm>
                <a:off x="457200" y="1187121"/>
                <a:ext cx="8229600" cy="235634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68288" indent="-268288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68288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tabLst>
                    <a:tab pos="536575" algn="l"/>
                  </a:tabLst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36575" indent="179388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tabLst>
                    <a:tab pos="536575" algn="l"/>
                  </a:tabLst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17550" indent="176213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79500" indent="-185738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𝜑</m:t>
                    </m:r>
                    <m:r>
                      <a:rPr lang="en-US" i="1" dirty="0" smtClean="0">
                        <a:latin typeface="Cambria Math" charset="0"/>
                      </a:rPr>
                      <m:t>=〈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𝑁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〉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 </m:t>
                    </m:r>
                  </m:oMath>
                </a14:m>
                <a:endParaRPr lang="en-US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∩</m:t>
                    </m:r>
                    <m:r>
                      <a:rPr lang="en-US" i="1" dirty="0" smtClean="0">
                        <a:latin typeface="Cambria Math" charset="0"/>
                      </a:rPr>
                      <m:t>𝐵𝑎𝑑</m:t>
                    </m:r>
                    <m:r>
                      <a:rPr lang="en-US" i="1" dirty="0" smtClean="0">
                        <a:latin typeface="Cambria Math" charset="0"/>
                      </a:rPr>
                      <m:t>=∅</m:t>
                    </m:r>
                  </m:oMath>
                </a14:m>
                <a:endParaRPr lang="en-US" baseline="-25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=</m:t>
                    </m:r>
                    <m:r>
                      <a:rPr lang="en-US" i="1" dirty="0" smtClean="0">
                        <a:latin typeface="Cambria Math" charset="0"/>
                      </a:rPr>
                      <m:t>𝐼𝑛𝑖𝑡</m:t>
                    </m:r>
                    <m:r>
                      <a:rPr lang="en-US" i="1" dirty="0" smtClean="0">
                        <a:latin typeface="Cambria Math" charset="0"/>
                      </a:rPr>
                      <m:t>,  </m:t>
                    </m:r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⊆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𝑖</m:t>
                        </m:r>
                        <m:r>
                          <a:rPr lang="en-US" i="1" dirty="0" smtClean="0">
                            <a:latin typeface="Cambria Math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baseline="-250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 smtClean="0">
                            <a:latin typeface="Cambria Math" charset="0"/>
                          </a:rPr>
                          <m:t>TR</m:t>
                        </m:r>
                        <m:r>
                          <a:rPr lang="en-US" i="1" dirty="0" smtClean="0">
                            <a:latin typeface="Cambria Math" charset="0"/>
                          </a:rPr>
                          <m:t>(</m:t>
                        </m:r>
                        <m:r>
                          <a:rPr lang="en-US" i="1" dirty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)⊆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𝑖</m:t>
                        </m:r>
                        <m:r>
                          <a:rPr lang="en-US" i="1" dirty="0" smtClean="0">
                            <a:latin typeface="Cambria Math" charset="0"/>
                          </a:rPr>
                          <m:t>+1 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1"/>
                    </a:solidFill>
                    <a:ea typeface="Cambria Math" charset="0"/>
                    <a:cs typeface="Cambria Math" charset="0"/>
                  </a:rPr>
                  <a:t> (i + 1 &lt; N)  </a:t>
                </a:r>
                <a:r>
                  <a:rPr lang="en-US" b="1" dirty="0" smtClean="0">
                    <a:solidFill>
                      <a:schemeClr val="accent1"/>
                    </a:solidFill>
                    <a:ea typeface="Cambria Math" charset="0"/>
                    <a:cs typeface="Cambria Math" charset="0"/>
                  </a:rPr>
                  <a:t> </a:t>
                </a:r>
                <a:endParaRPr lang="en-US" baseline="-25000" dirty="0" smtClean="0">
                  <a:solidFill>
                    <a:schemeClr val="accent1"/>
                  </a:solidFill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9" name="Content Placeholder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87121"/>
                <a:ext cx="8229600" cy="23563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3279335" y="6087889"/>
            <a:ext cx="1379359" cy="609028"/>
            <a:chOff x="3288480" y="6087889"/>
            <a:chExt cx="1370883" cy="609028"/>
          </a:xfrm>
        </p:grpSpPr>
        <p:cxnSp>
          <p:nvCxnSpPr>
            <p:cNvPr id="60" name="Straight Arrow Connector 59"/>
            <p:cNvCxnSpPr/>
            <p:nvPr/>
          </p:nvCxnSpPr>
          <p:spPr>
            <a:xfrm flipV="1">
              <a:off x="3288480" y="6087889"/>
              <a:ext cx="1219989" cy="1439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3339184" y="6515317"/>
              <a:ext cx="904491" cy="153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3344913" y="6284110"/>
              <a:ext cx="1314450" cy="911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3325678" y="6648798"/>
              <a:ext cx="872003" cy="481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574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Verification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Verification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problem</m:t>
                    </m:r>
                    <m:r>
                      <m:rPr>
                        <m:nor/>
                      </m:rPr>
                      <a:rPr lang="en-US" b="0" i="0" dirty="0" smtClean="0"/>
                      <m:t>: (</m:t>
                    </m:r>
                    <m:r>
                      <m:rPr>
                        <m:nor/>
                      </m:rPr>
                      <a:rPr lang="en-US" i="1" dirty="0" smtClean="0"/>
                      <m:t> </m:t>
                    </m:r>
                    <m:r>
                      <a:rPr lang="en-US" i="1" dirty="0">
                        <a:latin typeface="Cambria Math" charset="0"/>
                        <a:ea typeface="Calibri" charset="0"/>
                        <a:cs typeface="Calibri" charset="0"/>
                      </a:rPr>
                      <m:t>𝐼𝑛𝑖𝑡</m:t>
                    </m:r>
                    <m:r>
                      <m:rPr>
                        <m:nor/>
                      </m:rPr>
                      <a:rPr lang="en-US" dirty="0"/>
                      <m:t>, </m:t>
                    </m:r>
                    <m:r>
                      <m:rPr>
                        <m:nor/>
                      </m:rPr>
                      <a:rPr lang="en-US" i="1" dirty="0"/>
                      <m:t>P</m:t>
                    </m:r>
                    <m:r>
                      <m:rPr>
                        <m:nor/>
                      </m:rPr>
                      <a:rPr lang="en-US" dirty="0"/>
                      <m:t>,</m:t>
                    </m:r>
                    <m:r>
                      <a:rPr lang="en-US" b="0" i="1" dirty="0" smtClean="0">
                        <a:latin typeface="Cambria Math" charset="0"/>
                      </a:rPr>
                      <m:t>   </m:t>
                    </m:r>
                    <m:r>
                      <a:rPr lang="en-US" i="1" dirty="0">
                        <a:latin typeface="Cambria Math" charset="0"/>
                        <a:ea typeface="Calibri" charset="0"/>
                        <a:cs typeface="Calibri" charset="0"/>
                      </a:rPr>
                      <m:t>𝐵𝑎𝑑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charset="0"/>
                        <a:ea typeface="Calibri" charset="0"/>
                        <a:cs typeface="Calibri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/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  <a:ea typeface="Calibri" charset="0"/>
                        <a:cs typeface="Calibri" charset="0"/>
                      </a:rPr>
                      <m:t>𝐼𝑛𝑖𝑡</m:t>
                    </m:r>
                    <m:r>
                      <a:rPr lang="en-US" i="1" dirty="0">
                        <a:latin typeface="Cambria Math" charset="0"/>
                        <a:ea typeface="Calibri" charset="0"/>
                        <a:cs typeface="Calibri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dirty="0">
                        <a:latin typeface="Cambria Math" charset="0"/>
                        <a:ea typeface="Calibri" charset="0"/>
                        <a:cs typeface="Calibri" charset="0"/>
                      </a:rPr>
                      <m:t>Σ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charset="0"/>
                        <a:ea typeface="Calibri" charset="0"/>
                        <a:cs typeface="Calibri" charset="0"/>
                      </a:rPr>
                      <m:t>TR</m:t>
                    </m:r>
                    <m:r>
                      <a:rPr lang="en-US" i="1" dirty="0">
                        <a:latin typeface="Cambria Math" charset="0"/>
                        <a:ea typeface="Calibri" charset="0"/>
                        <a:cs typeface="Calibri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latin typeface="Cambria Math" charset="0"/>
                        <a:ea typeface="Calibri" charset="0"/>
                        <a:cs typeface="Calibri" charset="0"/>
                      </a:rPr>
                      <m:t>TRof</m:t>
                    </m:r>
                    <m:d>
                      <m:dPr>
                        <m:ctrlPr>
                          <a:rPr lang="en-US" i="1" dirty="0">
                            <a:latin typeface="Cambria Math" charset="0"/>
                            <a:ea typeface="Calibri" charset="0"/>
                            <a:cs typeface="Calibri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𝑃</m:t>
                        </m:r>
                      </m:e>
                    </m:d>
                    <m:r>
                      <a:rPr lang="en-US" i="1" dirty="0">
                        <a:latin typeface="Cambria Math" charset="0"/>
                        <a:ea typeface="Calibri" charset="0"/>
                        <a:cs typeface="Calibri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dirty="0">
                        <a:latin typeface="Cambria Math" charset="0"/>
                        <a:ea typeface="Calibri" charset="0"/>
                        <a:cs typeface="Calibri" charset="0"/>
                      </a:rPr>
                      <m:t>Σ</m:t>
                    </m:r>
                    <m:r>
                      <a:rPr lang="en-US" i="1" dirty="0">
                        <a:latin typeface="Cambria Math" charset="0"/>
                        <a:ea typeface="Calibri" charset="0"/>
                        <a:cs typeface="Calibri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dirty="0">
                        <a:latin typeface="Cambria Math" charset="0"/>
                        <a:ea typeface="Calibri" charset="0"/>
                        <a:cs typeface="Calibri" charset="0"/>
                      </a:rPr>
                      <m:t>Σ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  <a:ea typeface="Calibri" charset="0"/>
                        <a:cs typeface="Calibri" charset="0"/>
                      </a:rPr>
                      <m:t>𝐵𝑎𝑑</m:t>
                    </m:r>
                    <m:r>
                      <a:rPr lang="en-US" i="1" dirty="0">
                        <a:latin typeface="Cambria Math" charset="0"/>
                        <a:ea typeface="Calibri" charset="0"/>
                        <a:cs typeface="Calibri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dirty="0">
                        <a:latin typeface="Cambria Math" charset="0"/>
                        <a:ea typeface="Calibri" charset="0"/>
                        <a:cs typeface="Calibri" charset="0"/>
                      </a:rPr>
                      <m:t>Σ</m:t>
                    </m:r>
                  </m:oMath>
                </a14:m>
                <a:r>
                  <a:rPr lang="en-US" i="1" dirty="0"/>
                  <a:t> </a:t>
                </a:r>
                <a:endParaRPr lang="en-US" i="1" dirty="0" smtClean="0"/>
              </a:p>
              <a:p>
                <a:endParaRPr lang="en-US" i="1" dirty="0" smtClean="0"/>
              </a:p>
              <a:p>
                <a:r>
                  <a:rPr lang="en-US" dirty="0" smtClean="0"/>
                  <a:t>Can</a:t>
                </a:r>
                <a:r>
                  <a:rPr lang="en-US" i="1" dirty="0" smtClean="0"/>
                  <a:t> P </a:t>
                </a:r>
                <a:r>
                  <a:rPr lang="en-US" dirty="0" smtClean="0"/>
                  <a:t>reach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  <a:ea typeface="Calibri" charset="0"/>
                        <a:cs typeface="Calibri" charset="0"/>
                      </a:rPr>
                      <m:t>𝐵𝑎𝑑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starting 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  <a:ea typeface="Calibri" charset="0"/>
                        <a:cs typeface="Calibri" charset="0"/>
                      </a:rPr>
                      <m:t>𝐼𝑛𝑖𝑡</m:t>
                    </m:r>
                  </m:oMath>
                </a14:m>
                <a:r>
                  <a:rPr lang="en-US" i="1" dirty="0" smtClean="0"/>
                  <a:t>?</a:t>
                </a:r>
                <a:endParaRPr lang="en-US" i="1" dirty="0"/>
              </a:p>
              <a:p>
                <a:pPr lvl="1"/>
                <a:r>
                  <a:rPr lang="en-US" dirty="0"/>
                  <a:t>Yes (P is </a:t>
                </a:r>
                <a:r>
                  <a:rPr lang="en-US" dirty="0">
                    <a:solidFill>
                      <a:schemeClr val="accent1"/>
                    </a:solidFill>
                  </a:rPr>
                  <a:t>not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safe</a:t>
                </a:r>
                <a:r>
                  <a:rPr lang="en-US" dirty="0"/>
                  <a:t>)</a:t>
                </a:r>
                <a:endParaRPr lang="en-US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 smtClean="0"/>
                  <a:t>No  (P 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safe</a:t>
                </a:r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017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36033" y="6087889"/>
            <a:ext cx="852113" cy="6943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4071870" y="5494515"/>
            <a:ext cx="848608" cy="12754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PDR: </a:t>
            </a:r>
            <a:r>
              <a:rPr lang="en-US" dirty="0"/>
              <a:t>Backward Step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3813" y="4088603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21873" y="4088603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59933" y="4088602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66867" y="4088601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83813" y="6343664"/>
            <a:ext cx="866274" cy="4262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0 </a:t>
            </a:r>
            <a:r>
              <a:rPr lang="en-US" dirty="0" smtClean="0"/>
              <a:t>=</a:t>
            </a:r>
            <a:r>
              <a:rPr lang="en-US" baseline="-25000" dirty="0" smtClean="0"/>
              <a:t> </a:t>
            </a:r>
            <a:r>
              <a:rPr lang="en-US" dirty="0" err="1" smtClean="0"/>
              <a:t>Init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566867" y="4617984"/>
            <a:ext cx="866274" cy="21519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33" name="Rectangle 32"/>
          <p:cNvSpPr/>
          <p:nvPr/>
        </p:nvSpPr>
        <p:spPr>
          <a:xfrm>
            <a:off x="7073801" y="4088598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073801" y="4617981"/>
            <a:ext cx="866274" cy="21519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36" name="Rectangle 35"/>
          <p:cNvSpPr/>
          <p:nvPr/>
        </p:nvSpPr>
        <p:spPr>
          <a:xfrm>
            <a:off x="7073801" y="4088599"/>
            <a:ext cx="866274" cy="52938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7892" y="6334001"/>
            <a:ext cx="1008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 = 4</a:t>
            </a:r>
            <a:endParaRPr lang="en-US" sz="24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238899" y="4525284"/>
            <a:ext cx="989658" cy="2669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110883" y="4733778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092496" y="4774165"/>
            <a:ext cx="35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𝜎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7214616" y="4434971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66928" y="3668199"/>
            <a:ext cx="605998" cy="404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3" name="Content Placeholder 36"/>
          <p:cNvSpPr txBox="1">
            <a:spLocks/>
          </p:cNvSpPr>
          <p:nvPr/>
        </p:nvSpPr>
        <p:spPr>
          <a:xfrm>
            <a:off x="457200" y="3422341"/>
            <a:ext cx="8229600" cy="205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5113" indent="-265113" algn="l" defTabSz="457200" rtl="0" eaLnBrk="1" latinLnBrk="0" hangingPunct="1">
              <a:spcBef>
                <a:spcPts val="0"/>
              </a:spcBef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tabLst>
                <a:tab pos="536575" algn="l"/>
              </a:tabLst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78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tabLst>
                <a:tab pos="536575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8525" indent="-1841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176213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Q =[                        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(𝜎 </a:t>
            </a:r>
            <a:r>
              <a:rPr lang="en-US" sz="2000" dirty="0" smtClean="0"/>
              <a:t>(𝜎’’’,2) </a:t>
            </a:r>
            <a:r>
              <a:rPr lang="en-US" sz="2000" dirty="0">
                <a:solidFill>
                  <a:schemeClr val="bg1"/>
                </a:solidFill>
              </a:rPr>
              <a:t>’’,2)</a:t>
            </a:r>
            <a:r>
              <a:rPr lang="en-US" sz="2000" dirty="0" smtClean="0"/>
              <a:t>        (𝜎,3)  </a:t>
            </a:r>
            <a:r>
              <a:rPr lang="en-US" dirty="0" smtClean="0"/>
              <a:t>]</a:t>
            </a:r>
          </a:p>
        </p:txBody>
      </p:sp>
      <p:sp>
        <p:nvSpPr>
          <p:cNvPr id="13" name="Triangle 12"/>
          <p:cNvSpPr/>
          <p:nvPr/>
        </p:nvSpPr>
        <p:spPr>
          <a:xfrm rot="10800000">
            <a:off x="4066140" y="5490202"/>
            <a:ext cx="854189" cy="7691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4178952" y="5555031"/>
            <a:ext cx="509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𝜎’’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4243675" y="5226310"/>
            <a:ext cx="676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×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4233672" y="5226310"/>
            <a:ext cx="676656" cy="646331"/>
            <a:chOff x="5618145" y="164397"/>
            <a:chExt cx="676656" cy="646331"/>
          </a:xfrm>
        </p:grpSpPr>
        <p:sp>
          <p:nvSpPr>
            <p:cNvPr id="70" name="Oval 69"/>
            <p:cNvSpPr/>
            <p:nvPr/>
          </p:nvSpPr>
          <p:spPr>
            <a:xfrm>
              <a:off x="5761878" y="442265"/>
              <a:ext cx="128016" cy="12923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618145" y="164397"/>
              <a:ext cx="676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×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178952" y="4787301"/>
            <a:ext cx="1993403" cy="1307697"/>
            <a:chOff x="4181488" y="4792188"/>
            <a:chExt cx="1993403" cy="1307697"/>
          </a:xfrm>
        </p:grpSpPr>
        <p:cxnSp>
          <p:nvCxnSpPr>
            <p:cNvPr id="26" name="Straight Arrow Connector 25"/>
            <p:cNvCxnSpPr>
              <a:stCxn id="27" idx="6"/>
            </p:cNvCxnSpPr>
            <p:nvPr/>
          </p:nvCxnSpPr>
          <p:spPr>
            <a:xfrm flipV="1">
              <a:off x="4691455" y="4792188"/>
              <a:ext cx="1419428" cy="937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4563439" y="4821362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455334" y="4901757"/>
              <a:ext cx="433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𝜎’</a:t>
              </a:r>
              <a:endParaRPr lang="en-US" dirty="0"/>
            </a:p>
          </p:txBody>
        </p:sp>
        <p:cxnSp>
          <p:nvCxnSpPr>
            <p:cNvPr id="30" name="Straight Arrow Connector 29"/>
            <p:cNvCxnSpPr>
              <a:stCxn id="44" idx="7"/>
              <a:endCxn id="23" idx="4"/>
            </p:cNvCxnSpPr>
            <p:nvPr/>
          </p:nvCxnSpPr>
          <p:spPr>
            <a:xfrm flipV="1">
              <a:off x="4852821" y="4863013"/>
              <a:ext cx="1322070" cy="8271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4371703" y="5504232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181488" y="5555031"/>
              <a:ext cx="509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𝜎’’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43651" y="5730553"/>
              <a:ext cx="561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𝜎’’’</a:t>
              </a:r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4743553" y="5671270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>
              <a:stCxn id="39" idx="7"/>
              <a:endCxn id="23" idx="4"/>
            </p:cNvCxnSpPr>
            <p:nvPr/>
          </p:nvCxnSpPr>
          <p:spPr>
            <a:xfrm flipV="1">
              <a:off x="4480971" y="4863013"/>
              <a:ext cx="1693920" cy="66014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/>
          <p:cNvSpPr txBox="1"/>
          <p:nvPr/>
        </p:nvSpPr>
        <p:spPr>
          <a:xfrm>
            <a:off x="4233523" y="5221646"/>
            <a:ext cx="676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×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3" name="Triangle 72"/>
          <p:cNvSpPr/>
          <p:nvPr/>
        </p:nvSpPr>
        <p:spPr>
          <a:xfrm rot="10800000">
            <a:off x="2631168" y="5545083"/>
            <a:ext cx="854189" cy="7691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055010" y="5740757"/>
            <a:ext cx="1673971" cy="590617"/>
            <a:chOff x="3055010" y="5740757"/>
            <a:chExt cx="1673971" cy="590617"/>
          </a:xfrm>
        </p:grpSpPr>
        <p:cxnSp>
          <p:nvCxnSpPr>
            <p:cNvPr id="47" name="Straight Arrow Connector 46"/>
            <p:cNvCxnSpPr>
              <a:stCxn id="48" idx="6"/>
            </p:cNvCxnSpPr>
            <p:nvPr/>
          </p:nvCxnSpPr>
          <p:spPr>
            <a:xfrm flipV="1">
              <a:off x="3183026" y="5740757"/>
              <a:ext cx="1545955" cy="526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3055010" y="6202139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06485" y="6219479"/>
            <a:ext cx="110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𝜎’’’’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656416" y="3573920"/>
            <a:ext cx="110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smtClean="0"/>
              <a:t>𝜎’’’’,1)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110085" y="3437959"/>
            <a:ext cx="992822" cy="5840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36"/>
              <p:cNvSpPr txBox="1">
                <a:spLocks/>
              </p:cNvSpPr>
              <p:nvPr/>
            </p:nvSpPr>
            <p:spPr>
              <a:xfrm>
                <a:off x="457200" y="1187121"/>
                <a:ext cx="8229600" cy="235634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68288" indent="-268288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68288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tabLst>
                    <a:tab pos="536575" algn="l"/>
                  </a:tabLst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36575" indent="179388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tabLst>
                    <a:tab pos="536575" algn="l"/>
                  </a:tabLst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17550" indent="176213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79500" indent="-185738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𝜑</m:t>
                    </m:r>
                    <m:r>
                      <a:rPr lang="en-US" i="1" dirty="0" smtClean="0">
                        <a:latin typeface="Cambria Math" charset="0"/>
                      </a:rPr>
                      <m:t>=〈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𝑁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〉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 </m:t>
                    </m:r>
                  </m:oMath>
                </a14:m>
                <a:endParaRPr lang="en-US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∩</m:t>
                    </m:r>
                    <m:r>
                      <a:rPr lang="en-US" i="1" dirty="0" smtClean="0">
                        <a:latin typeface="Cambria Math" charset="0"/>
                      </a:rPr>
                      <m:t>𝐵𝑎𝑑</m:t>
                    </m:r>
                    <m:r>
                      <a:rPr lang="en-US" i="1" dirty="0" smtClean="0">
                        <a:latin typeface="Cambria Math" charset="0"/>
                      </a:rPr>
                      <m:t>=∅</m:t>
                    </m:r>
                  </m:oMath>
                </a14:m>
                <a:endParaRPr lang="en-US" baseline="-25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=</m:t>
                    </m:r>
                    <m:r>
                      <a:rPr lang="en-US" i="1" dirty="0" smtClean="0">
                        <a:latin typeface="Cambria Math" charset="0"/>
                      </a:rPr>
                      <m:t>𝐼𝑛𝑖𝑡</m:t>
                    </m:r>
                    <m:r>
                      <a:rPr lang="en-US" i="1" dirty="0" smtClean="0">
                        <a:latin typeface="Cambria Math" charset="0"/>
                      </a:rPr>
                      <m:t>,  </m:t>
                    </m:r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⊆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𝑖</m:t>
                        </m:r>
                        <m:r>
                          <a:rPr lang="en-US" i="1" dirty="0" smtClean="0">
                            <a:latin typeface="Cambria Math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baseline="-250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 smtClean="0">
                            <a:latin typeface="Cambria Math" charset="0"/>
                          </a:rPr>
                          <m:t>TR</m:t>
                        </m:r>
                        <m:r>
                          <a:rPr lang="en-US" i="1" dirty="0" smtClean="0">
                            <a:latin typeface="Cambria Math" charset="0"/>
                          </a:rPr>
                          <m:t>(</m:t>
                        </m:r>
                        <m:r>
                          <a:rPr lang="en-US" i="1" dirty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)⊆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𝑖</m:t>
                        </m:r>
                        <m:r>
                          <a:rPr lang="en-US" i="1" dirty="0" smtClean="0">
                            <a:latin typeface="Cambria Math" charset="0"/>
                          </a:rPr>
                          <m:t>+1 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1"/>
                    </a:solidFill>
                    <a:ea typeface="Cambria Math" charset="0"/>
                    <a:cs typeface="Cambria Math" charset="0"/>
                  </a:rPr>
                  <a:t> (i + 1 &lt; N)  </a:t>
                </a:r>
                <a:r>
                  <a:rPr lang="en-US" b="1" dirty="0" smtClean="0">
                    <a:solidFill>
                      <a:schemeClr val="accent1"/>
                    </a:solidFill>
                    <a:ea typeface="Cambria Math" charset="0"/>
                    <a:cs typeface="Cambria Math" charset="0"/>
                  </a:rPr>
                  <a:t> </a:t>
                </a:r>
                <a:endParaRPr lang="en-US" baseline="-25000" dirty="0" smtClean="0">
                  <a:solidFill>
                    <a:schemeClr val="accent1"/>
                  </a:solidFill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4" name="Content Placeholder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87121"/>
                <a:ext cx="8229600" cy="23563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355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7" grpId="0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071870" y="5494515"/>
            <a:ext cx="848608" cy="12754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4059933" y="4088602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PDR: Counterexample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83813" y="4088603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21873" y="4088603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66867" y="4088601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83813" y="6343664"/>
            <a:ext cx="866274" cy="4262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0 </a:t>
            </a:r>
            <a:r>
              <a:rPr lang="en-US" dirty="0" smtClean="0"/>
              <a:t>=</a:t>
            </a:r>
            <a:r>
              <a:rPr lang="en-US" baseline="-25000" dirty="0" smtClean="0"/>
              <a:t> </a:t>
            </a:r>
            <a:r>
              <a:rPr lang="en-US" dirty="0" err="1" smtClean="0"/>
              <a:t>Init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636033" y="6087889"/>
            <a:ext cx="852113" cy="6943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5566867" y="4617984"/>
            <a:ext cx="866274" cy="21519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33" name="Rectangle 32"/>
          <p:cNvSpPr/>
          <p:nvPr/>
        </p:nvSpPr>
        <p:spPr>
          <a:xfrm>
            <a:off x="7073801" y="4088598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073801" y="4617981"/>
            <a:ext cx="866274" cy="21519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36" name="Rectangle 35"/>
          <p:cNvSpPr/>
          <p:nvPr/>
        </p:nvSpPr>
        <p:spPr>
          <a:xfrm>
            <a:off x="7073801" y="4088599"/>
            <a:ext cx="866274" cy="52938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7892" y="6334001"/>
            <a:ext cx="1008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 = 4</a:t>
            </a:r>
            <a:endParaRPr lang="en-US" sz="24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238899" y="4525284"/>
            <a:ext cx="989658" cy="2669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110883" y="4733778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092496" y="4774165"/>
            <a:ext cx="35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𝜎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7214616" y="4434971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66928" y="3668199"/>
            <a:ext cx="605998" cy="404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3" name="Content Placeholder 36"/>
          <p:cNvSpPr txBox="1">
            <a:spLocks/>
          </p:cNvSpPr>
          <p:nvPr/>
        </p:nvSpPr>
        <p:spPr>
          <a:xfrm>
            <a:off x="457200" y="3422341"/>
            <a:ext cx="8229600" cy="205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5113" indent="-265113" algn="l" defTabSz="457200" rtl="0" eaLnBrk="1" latinLnBrk="0" hangingPunct="1">
              <a:spcBef>
                <a:spcPts val="0"/>
              </a:spcBef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tabLst>
                <a:tab pos="536575" algn="l"/>
              </a:tabLst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78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tabLst>
                <a:tab pos="536575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8525" indent="-1841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176213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Q =[                        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(𝜎 </a:t>
            </a:r>
            <a:r>
              <a:rPr lang="en-US" sz="2000" dirty="0" smtClean="0"/>
              <a:t>(𝜎’’’,2) </a:t>
            </a:r>
            <a:r>
              <a:rPr lang="en-US" sz="2000" dirty="0">
                <a:solidFill>
                  <a:schemeClr val="bg1"/>
                </a:solidFill>
              </a:rPr>
              <a:t>’’,2)</a:t>
            </a:r>
            <a:r>
              <a:rPr lang="en-US" sz="2000" dirty="0" smtClean="0"/>
              <a:t>        (𝜎,3)  </a:t>
            </a:r>
            <a:r>
              <a:rPr lang="en-US" dirty="0" smtClean="0"/>
              <a:t>]</a:t>
            </a:r>
          </a:p>
        </p:txBody>
      </p:sp>
      <p:sp>
        <p:nvSpPr>
          <p:cNvPr id="13" name="Triangle 12"/>
          <p:cNvSpPr/>
          <p:nvPr/>
        </p:nvSpPr>
        <p:spPr>
          <a:xfrm rot="10800000">
            <a:off x="4066140" y="5490202"/>
            <a:ext cx="854189" cy="7691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4178952" y="5555031"/>
            <a:ext cx="509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𝜎’’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4243675" y="5226310"/>
            <a:ext cx="676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×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4233672" y="5226310"/>
            <a:ext cx="676656" cy="646331"/>
            <a:chOff x="5618145" y="164397"/>
            <a:chExt cx="676656" cy="646331"/>
          </a:xfrm>
        </p:grpSpPr>
        <p:sp>
          <p:nvSpPr>
            <p:cNvPr id="70" name="Oval 69"/>
            <p:cNvSpPr/>
            <p:nvPr/>
          </p:nvSpPr>
          <p:spPr>
            <a:xfrm>
              <a:off x="5761878" y="442265"/>
              <a:ext cx="128016" cy="12923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618145" y="164397"/>
              <a:ext cx="676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×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178952" y="4787301"/>
            <a:ext cx="1993403" cy="1307697"/>
            <a:chOff x="4181488" y="4792188"/>
            <a:chExt cx="1993403" cy="1307697"/>
          </a:xfrm>
        </p:grpSpPr>
        <p:cxnSp>
          <p:nvCxnSpPr>
            <p:cNvPr id="26" name="Straight Arrow Connector 25"/>
            <p:cNvCxnSpPr>
              <a:stCxn id="27" idx="6"/>
            </p:cNvCxnSpPr>
            <p:nvPr/>
          </p:nvCxnSpPr>
          <p:spPr>
            <a:xfrm flipV="1">
              <a:off x="4691455" y="4792188"/>
              <a:ext cx="1419428" cy="937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4563439" y="4821362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455334" y="4901757"/>
              <a:ext cx="433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𝜎’</a:t>
              </a:r>
              <a:endParaRPr lang="en-US" dirty="0"/>
            </a:p>
          </p:txBody>
        </p:sp>
        <p:cxnSp>
          <p:nvCxnSpPr>
            <p:cNvPr id="30" name="Straight Arrow Connector 29"/>
            <p:cNvCxnSpPr>
              <a:stCxn id="44" idx="7"/>
              <a:endCxn id="23" idx="4"/>
            </p:cNvCxnSpPr>
            <p:nvPr/>
          </p:nvCxnSpPr>
          <p:spPr>
            <a:xfrm flipV="1">
              <a:off x="4852821" y="4863013"/>
              <a:ext cx="1322070" cy="8271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4371703" y="5504232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181488" y="5555031"/>
              <a:ext cx="509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𝜎’’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43651" y="5730553"/>
              <a:ext cx="561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𝜎’’’</a:t>
              </a:r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4743553" y="5671270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>
              <a:stCxn id="39" idx="7"/>
              <a:endCxn id="23" idx="4"/>
            </p:cNvCxnSpPr>
            <p:nvPr/>
          </p:nvCxnSpPr>
          <p:spPr>
            <a:xfrm flipV="1">
              <a:off x="4480971" y="4863013"/>
              <a:ext cx="1693920" cy="66014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/>
          <p:cNvSpPr txBox="1"/>
          <p:nvPr/>
        </p:nvSpPr>
        <p:spPr>
          <a:xfrm>
            <a:off x="4229917" y="5222447"/>
            <a:ext cx="676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×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3" name="Triangle 72"/>
          <p:cNvSpPr/>
          <p:nvPr/>
        </p:nvSpPr>
        <p:spPr>
          <a:xfrm rot="10800000">
            <a:off x="2631168" y="5545083"/>
            <a:ext cx="854189" cy="7691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055010" y="5740757"/>
            <a:ext cx="1673971" cy="590617"/>
            <a:chOff x="3055010" y="5740757"/>
            <a:chExt cx="1673971" cy="590617"/>
          </a:xfrm>
        </p:grpSpPr>
        <p:cxnSp>
          <p:nvCxnSpPr>
            <p:cNvPr id="47" name="Straight Arrow Connector 46"/>
            <p:cNvCxnSpPr>
              <a:stCxn id="48" idx="6"/>
            </p:cNvCxnSpPr>
            <p:nvPr/>
          </p:nvCxnSpPr>
          <p:spPr>
            <a:xfrm flipV="1">
              <a:off x="3183026" y="5740757"/>
              <a:ext cx="1545955" cy="526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3055010" y="6202139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808848" y="6266757"/>
            <a:ext cx="1246162" cy="219465"/>
            <a:chOff x="1808848" y="6266757"/>
            <a:chExt cx="1246162" cy="219465"/>
          </a:xfrm>
        </p:grpSpPr>
        <p:cxnSp>
          <p:nvCxnSpPr>
            <p:cNvPr id="50" name="Straight Arrow Connector 49"/>
            <p:cNvCxnSpPr>
              <a:endCxn id="48" idx="2"/>
            </p:cNvCxnSpPr>
            <p:nvPr/>
          </p:nvCxnSpPr>
          <p:spPr>
            <a:xfrm flipV="1">
              <a:off x="1936864" y="6266757"/>
              <a:ext cx="1118146" cy="1486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1808848" y="6356987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06485" y="6219479"/>
            <a:ext cx="110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𝜎’’’’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656416" y="3573920"/>
            <a:ext cx="110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smtClean="0"/>
              <a:t>𝜎’’’’,1)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36"/>
              <p:cNvSpPr txBox="1">
                <a:spLocks/>
              </p:cNvSpPr>
              <p:nvPr/>
            </p:nvSpPr>
            <p:spPr>
              <a:xfrm>
                <a:off x="457200" y="1187121"/>
                <a:ext cx="8229600" cy="235634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68288" indent="-268288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68288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tabLst>
                    <a:tab pos="536575" algn="l"/>
                  </a:tabLst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36575" indent="179388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tabLst>
                    <a:tab pos="536575" algn="l"/>
                  </a:tabLst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17550" indent="176213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79500" indent="-185738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𝜑</m:t>
                    </m:r>
                    <m:r>
                      <a:rPr lang="en-US" i="1" dirty="0" smtClean="0">
                        <a:latin typeface="Cambria Math" charset="0"/>
                      </a:rPr>
                      <m:t>=〈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𝑁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〉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 </m:t>
                    </m:r>
                  </m:oMath>
                </a14:m>
                <a:endParaRPr lang="en-US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∩</m:t>
                    </m:r>
                    <m:r>
                      <a:rPr lang="en-US" i="1" dirty="0" smtClean="0">
                        <a:latin typeface="Cambria Math" charset="0"/>
                      </a:rPr>
                      <m:t>𝐵𝑎𝑑</m:t>
                    </m:r>
                    <m:r>
                      <a:rPr lang="en-US" i="1" dirty="0" smtClean="0">
                        <a:latin typeface="Cambria Math" charset="0"/>
                      </a:rPr>
                      <m:t>=∅</m:t>
                    </m:r>
                  </m:oMath>
                </a14:m>
                <a:endParaRPr lang="en-US" baseline="-25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=</m:t>
                    </m:r>
                    <m:r>
                      <a:rPr lang="en-US" i="1" dirty="0" smtClean="0">
                        <a:latin typeface="Cambria Math" charset="0"/>
                      </a:rPr>
                      <m:t>𝐼𝑛𝑖𝑡</m:t>
                    </m:r>
                    <m:r>
                      <a:rPr lang="en-US" i="1" dirty="0" smtClean="0">
                        <a:latin typeface="Cambria Math" charset="0"/>
                      </a:rPr>
                      <m:t>,  </m:t>
                    </m:r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⊆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𝑖</m:t>
                        </m:r>
                        <m:r>
                          <a:rPr lang="en-US" i="1" dirty="0" smtClean="0">
                            <a:latin typeface="Cambria Math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baseline="-250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 smtClean="0">
                            <a:latin typeface="Cambria Math" charset="0"/>
                          </a:rPr>
                          <m:t>TR</m:t>
                        </m:r>
                        <m:r>
                          <a:rPr lang="en-US" i="1" dirty="0" smtClean="0">
                            <a:latin typeface="Cambria Math" charset="0"/>
                          </a:rPr>
                          <m:t>(</m:t>
                        </m:r>
                        <m:r>
                          <a:rPr lang="en-US" i="1" dirty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)⊆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𝑖</m:t>
                        </m:r>
                        <m:r>
                          <a:rPr lang="en-US" i="1" dirty="0" smtClean="0">
                            <a:latin typeface="Cambria Math" charset="0"/>
                          </a:rPr>
                          <m:t>+1 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1"/>
                    </a:solidFill>
                    <a:ea typeface="Cambria Math" charset="0"/>
                    <a:cs typeface="Cambria Math" charset="0"/>
                  </a:rPr>
                  <a:t> (i + 1 &lt; N)  </a:t>
                </a:r>
                <a:r>
                  <a:rPr lang="en-US" b="1" dirty="0" smtClean="0">
                    <a:solidFill>
                      <a:schemeClr val="accent1"/>
                    </a:solidFill>
                    <a:ea typeface="Cambria Math" charset="0"/>
                    <a:cs typeface="Cambria Math" charset="0"/>
                  </a:rPr>
                  <a:t> </a:t>
                </a:r>
                <a:endParaRPr lang="en-US" baseline="-25000" dirty="0" smtClean="0">
                  <a:solidFill>
                    <a:schemeClr val="accent1"/>
                  </a:solidFill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4" name="Content Placeholder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87121"/>
                <a:ext cx="8229600" cy="23563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78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PDR: </a:t>
            </a:r>
            <a:r>
              <a:rPr lang="en-US" dirty="0"/>
              <a:t>Forward Reachability Sequence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3813" y="4088603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21873" y="4088603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59933" y="4088602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83813" y="6343664"/>
            <a:ext cx="866274" cy="4262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0 </a:t>
            </a:r>
            <a:r>
              <a:rPr lang="en-US" dirty="0" smtClean="0"/>
              <a:t>=</a:t>
            </a:r>
            <a:r>
              <a:rPr lang="en-US" baseline="-25000" dirty="0" smtClean="0"/>
              <a:t> </a:t>
            </a:r>
            <a:r>
              <a:rPr lang="en-US" dirty="0" err="1" smtClean="0"/>
              <a:t>Init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636033" y="6087889"/>
            <a:ext cx="852113" cy="6943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4071870" y="5494515"/>
            <a:ext cx="848608" cy="12754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5566867" y="5185316"/>
            <a:ext cx="866274" cy="15846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33" name="Rectangle 32"/>
          <p:cNvSpPr/>
          <p:nvPr/>
        </p:nvSpPr>
        <p:spPr>
          <a:xfrm>
            <a:off x="7073801" y="4088598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073801" y="4617981"/>
            <a:ext cx="866274" cy="21519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36" name="Rectangle 35"/>
          <p:cNvSpPr/>
          <p:nvPr/>
        </p:nvSpPr>
        <p:spPr>
          <a:xfrm>
            <a:off x="7073801" y="4088599"/>
            <a:ext cx="866274" cy="52938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7892" y="6334001"/>
            <a:ext cx="1008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 = 4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566928" y="3668199"/>
            <a:ext cx="605998" cy="404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3" name="Content Placeholder 36"/>
          <p:cNvSpPr txBox="1">
            <a:spLocks/>
          </p:cNvSpPr>
          <p:nvPr/>
        </p:nvSpPr>
        <p:spPr>
          <a:xfrm>
            <a:off x="457200" y="3422341"/>
            <a:ext cx="8229600" cy="205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5113" indent="-265113" algn="l" defTabSz="457200" rtl="0" eaLnBrk="1" latinLnBrk="0" hangingPunct="1">
              <a:spcBef>
                <a:spcPts val="0"/>
              </a:spcBef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tabLst>
                <a:tab pos="536575" algn="l"/>
              </a:tabLst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78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tabLst>
                <a:tab pos="536575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8525" indent="-1841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176213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Q =[        </a:t>
            </a:r>
            <a:r>
              <a:rPr lang="en-US" dirty="0" smtClean="0">
                <a:solidFill>
                  <a:schemeClr val="bg1"/>
                </a:solidFill>
              </a:rPr>
              <a:t>                  </a:t>
            </a:r>
            <a:r>
              <a:rPr lang="en-US" sz="2000" dirty="0" smtClean="0">
                <a:solidFill>
                  <a:schemeClr val="bg1"/>
                </a:solidFill>
              </a:rPr>
              <a:t>(𝜎 (𝜎’’’,2) </a:t>
            </a:r>
            <a:r>
              <a:rPr lang="en-US" sz="2000" dirty="0">
                <a:solidFill>
                  <a:schemeClr val="bg1"/>
                </a:solidFill>
              </a:rPr>
              <a:t>’’,2)</a:t>
            </a:r>
            <a:r>
              <a:rPr lang="en-US" sz="2000" dirty="0" smtClean="0">
                <a:solidFill>
                  <a:schemeClr val="bg1"/>
                </a:solidFill>
              </a:rPr>
              <a:t>        (𝜎,3)  </a:t>
            </a:r>
            <a:r>
              <a:rPr lang="en-US" dirty="0" smtClean="0"/>
              <a:t>]</a:t>
            </a:r>
          </a:p>
        </p:txBody>
      </p:sp>
      <p:sp>
        <p:nvSpPr>
          <p:cNvPr id="13" name="Triangle 12"/>
          <p:cNvSpPr/>
          <p:nvPr/>
        </p:nvSpPr>
        <p:spPr>
          <a:xfrm rot="10800000">
            <a:off x="4066140" y="5490202"/>
            <a:ext cx="854189" cy="7691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4377405" y="5504178"/>
            <a:ext cx="128016" cy="12923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371003" y="5505745"/>
            <a:ext cx="128016" cy="12923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riangle 72"/>
          <p:cNvSpPr/>
          <p:nvPr/>
        </p:nvSpPr>
        <p:spPr>
          <a:xfrm rot="10800000">
            <a:off x="2631168" y="5545083"/>
            <a:ext cx="854189" cy="7691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riangle 24"/>
          <p:cNvSpPr/>
          <p:nvPr/>
        </p:nvSpPr>
        <p:spPr>
          <a:xfrm rot="10800000">
            <a:off x="5560988" y="5172656"/>
            <a:ext cx="854188" cy="360851"/>
          </a:xfrm>
          <a:prstGeom prst="triangle">
            <a:avLst>
              <a:gd name="adj" fmla="val 99195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36"/>
              <p:cNvSpPr txBox="1">
                <a:spLocks/>
              </p:cNvSpPr>
              <p:nvPr/>
            </p:nvSpPr>
            <p:spPr>
              <a:xfrm>
                <a:off x="457200" y="1187121"/>
                <a:ext cx="8229600" cy="235634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68288" indent="-268288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68288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tabLst>
                    <a:tab pos="536575" algn="l"/>
                  </a:tabLst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36575" indent="179388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tabLst>
                    <a:tab pos="536575" algn="l"/>
                  </a:tabLst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17550" indent="176213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79500" indent="-185738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𝜑</m:t>
                    </m:r>
                    <m:r>
                      <a:rPr lang="en-US" i="1" dirty="0" smtClean="0">
                        <a:latin typeface="Cambria Math" charset="0"/>
                      </a:rPr>
                      <m:t>=〈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𝑁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〉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 </m:t>
                    </m:r>
                  </m:oMath>
                </a14:m>
                <a:endParaRPr lang="en-US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∩</m:t>
                    </m:r>
                    <m:r>
                      <a:rPr lang="en-US" i="1" dirty="0" smtClean="0">
                        <a:latin typeface="Cambria Math" charset="0"/>
                      </a:rPr>
                      <m:t>𝐵𝑎𝑑</m:t>
                    </m:r>
                    <m:r>
                      <a:rPr lang="en-US" i="1" dirty="0" smtClean="0">
                        <a:latin typeface="Cambria Math" charset="0"/>
                      </a:rPr>
                      <m:t>=∅</m:t>
                    </m:r>
                  </m:oMath>
                </a14:m>
                <a:endParaRPr lang="en-US" baseline="-25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=</m:t>
                    </m:r>
                    <m:r>
                      <a:rPr lang="en-US" i="1" dirty="0" smtClean="0">
                        <a:latin typeface="Cambria Math" charset="0"/>
                      </a:rPr>
                      <m:t>𝐼𝑛𝑖𝑡</m:t>
                    </m:r>
                    <m:r>
                      <a:rPr lang="en-US" i="1" dirty="0" smtClean="0">
                        <a:latin typeface="Cambria Math" charset="0"/>
                      </a:rPr>
                      <m:t>,  </m:t>
                    </m:r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⊆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𝑖</m:t>
                        </m:r>
                        <m:r>
                          <a:rPr lang="en-US" i="1" dirty="0" smtClean="0">
                            <a:latin typeface="Cambria Math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baseline="-250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 smtClean="0">
                            <a:latin typeface="Cambria Math" charset="0"/>
                          </a:rPr>
                          <m:t>TR</m:t>
                        </m:r>
                        <m:r>
                          <a:rPr lang="en-US" i="1" dirty="0" smtClean="0">
                            <a:latin typeface="Cambria Math" charset="0"/>
                          </a:rPr>
                          <m:t>(</m:t>
                        </m:r>
                        <m:r>
                          <a:rPr lang="en-US" i="1" dirty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)⊆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𝑖</m:t>
                        </m:r>
                        <m:r>
                          <a:rPr lang="en-US" i="1" dirty="0" smtClean="0">
                            <a:latin typeface="Cambria Math" charset="0"/>
                          </a:rPr>
                          <m:t>+1 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1"/>
                    </a:solidFill>
                    <a:ea typeface="Cambria Math" charset="0"/>
                    <a:cs typeface="Cambria Math" charset="0"/>
                  </a:rPr>
                  <a:t>  </a:t>
                </a:r>
                <a:r>
                  <a:rPr lang="en-US" b="1" dirty="0" smtClean="0">
                    <a:solidFill>
                      <a:schemeClr val="accent1"/>
                    </a:solidFill>
                    <a:ea typeface="Cambria Math" charset="0"/>
                    <a:cs typeface="Cambria Math" charset="0"/>
                  </a:rPr>
                  <a:t> </a:t>
                </a:r>
                <a:endParaRPr lang="en-US" baseline="-25000" dirty="0" smtClean="0">
                  <a:solidFill>
                    <a:schemeClr val="accent1"/>
                  </a:solidFill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26" name="Content Placeholder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87121"/>
                <a:ext cx="8229600" cy="23563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566867" y="4088601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Arrow Connector 81"/>
          <p:cNvCxnSpPr/>
          <p:nvPr/>
        </p:nvCxnSpPr>
        <p:spPr>
          <a:xfrm flipV="1">
            <a:off x="6155473" y="4505457"/>
            <a:ext cx="1103971" cy="1424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093785">
            <a:off x="6501146" y="4844484"/>
            <a:ext cx="520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✘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5681065" y="1393179"/>
            <a:ext cx="2954102" cy="191160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aseline="-25000" dirty="0"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76140" y="1569704"/>
            <a:ext cx="985306" cy="1550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PDR: </a:t>
            </a:r>
            <a:r>
              <a:rPr lang="en-US" dirty="0" err="1" smtClean="0"/>
              <a:t>Fixpoint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83813" y="4088603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21873" y="4088603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59933" y="4088602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83813" y="6343664"/>
            <a:ext cx="866274" cy="4262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0 </a:t>
            </a:r>
            <a:r>
              <a:rPr lang="en-US" dirty="0" smtClean="0"/>
              <a:t>=</a:t>
            </a:r>
            <a:r>
              <a:rPr lang="en-US" baseline="-25000" dirty="0" smtClean="0"/>
              <a:t> </a:t>
            </a:r>
            <a:r>
              <a:rPr lang="en-US" dirty="0" err="1" smtClean="0"/>
              <a:t>Init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636033" y="6087889"/>
            <a:ext cx="852113" cy="6943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4071870" y="5494515"/>
            <a:ext cx="848608" cy="12754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5566867" y="5473872"/>
            <a:ext cx="866274" cy="12960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33" name="Rectangle 32"/>
          <p:cNvSpPr/>
          <p:nvPr/>
        </p:nvSpPr>
        <p:spPr>
          <a:xfrm>
            <a:off x="7073801" y="4088598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073801" y="4617981"/>
            <a:ext cx="866274" cy="21519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36" name="Rectangle 35"/>
          <p:cNvSpPr/>
          <p:nvPr/>
        </p:nvSpPr>
        <p:spPr>
          <a:xfrm>
            <a:off x="7073801" y="4088599"/>
            <a:ext cx="866274" cy="52938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7892" y="6334001"/>
            <a:ext cx="1008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 = 4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566928" y="3668199"/>
            <a:ext cx="605998" cy="404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3" name="Content Placeholder 36"/>
          <p:cNvSpPr txBox="1">
            <a:spLocks/>
          </p:cNvSpPr>
          <p:nvPr/>
        </p:nvSpPr>
        <p:spPr>
          <a:xfrm>
            <a:off x="457200" y="3422341"/>
            <a:ext cx="8229600" cy="205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5113" indent="-265113" algn="l" defTabSz="457200" rtl="0" eaLnBrk="1" latinLnBrk="0" hangingPunct="1">
              <a:spcBef>
                <a:spcPts val="0"/>
              </a:spcBef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tabLst>
                <a:tab pos="536575" algn="l"/>
              </a:tabLst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78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tabLst>
                <a:tab pos="536575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8525" indent="-1841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176213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Q =[        </a:t>
            </a:r>
            <a:r>
              <a:rPr lang="en-US" dirty="0" smtClean="0">
                <a:solidFill>
                  <a:schemeClr val="bg1"/>
                </a:solidFill>
              </a:rPr>
              <a:t>                  </a:t>
            </a:r>
            <a:r>
              <a:rPr lang="en-US" sz="2000" dirty="0" smtClean="0">
                <a:solidFill>
                  <a:schemeClr val="bg1"/>
                </a:solidFill>
              </a:rPr>
              <a:t>(𝜎 (𝜎’’’,2) </a:t>
            </a:r>
            <a:r>
              <a:rPr lang="en-US" sz="2000" dirty="0">
                <a:solidFill>
                  <a:schemeClr val="bg1"/>
                </a:solidFill>
              </a:rPr>
              <a:t>’’,2)</a:t>
            </a:r>
            <a:r>
              <a:rPr lang="en-US" sz="2000" dirty="0" smtClean="0">
                <a:solidFill>
                  <a:schemeClr val="bg1"/>
                </a:solidFill>
              </a:rPr>
              <a:t>        (𝜎,3)  </a:t>
            </a:r>
            <a:r>
              <a:rPr lang="en-US" dirty="0" smtClean="0"/>
              <a:t>]</a:t>
            </a:r>
          </a:p>
        </p:txBody>
      </p:sp>
      <p:sp>
        <p:nvSpPr>
          <p:cNvPr id="13" name="Triangle 12"/>
          <p:cNvSpPr/>
          <p:nvPr/>
        </p:nvSpPr>
        <p:spPr>
          <a:xfrm rot="10800000">
            <a:off x="4066140" y="5490202"/>
            <a:ext cx="854189" cy="7691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4377405" y="5504178"/>
            <a:ext cx="128016" cy="12923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371003" y="5505745"/>
            <a:ext cx="128016" cy="12923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riangle 72"/>
          <p:cNvSpPr/>
          <p:nvPr/>
        </p:nvSpPr>
        <p:spPr>
          <a:xfrm rot="10800000">
            <a:off x="2631168" y="5545083"/>
            <a:ext cx="854189" cy="7691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riangle 24"/>
          <p:cNvSpPr/>
          <p:nvPr/>
        </p:nvSpPr>
        <p:spPr>
          <a:xfrm rot="10800000">
            <a:off x="5560989" y="5462294"/>
            <a:ext cx="854189" cy="7691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 rot="1093785">
            <a:off x="6501146" y="4844484"/>
            <a:ext cx="520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✘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1094" y="5806377"/>
            <a:ext cx="268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=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36"/>
              <p:cNvSpPr txBox="1">
                <a:spLocks/>
              </p:cNvSpPr>
              <p:nvPr/>
            </p:nvSpPr>
            <p:spPr>
              <a:xfrm>
                <a:off x="457200" y="1187121"/>
                <a:ext cx="8229600" cy="235634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68288" indent="-268288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68288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tabLst>
                    <a:tab pos="536575" algn="l"/>
                  </a:tabLst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36575" indent="179388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tabLst>
                    <a:tab pos="536575" algn="l"/>
                  </a:tabLst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17550" indent="176213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79500" indent="-185738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𝜑</m:t>
                    </m:r>
                    <m:r>
                      <a:rPr lang="en-US" i="1" dirty="0" smtClean="0">
                        <a:latin typeface="Cambria Math" charset="0"/>
                      </a:rPr>
                      <m:t>=〈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𝑁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〉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 </m:t>
                    </m:r>
                  </m:oMath>
                </a14:m>
                <a:endParaRPr lang="en-US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∩</m:t>
                    </m:r>
                    <m:r>
                      <a:rPr lang="en-US" i="1" dirty="0" smtClean="0">
                        <a:latin typeface="Cambria Math" charset="0"/>
                      </a:rPr>
                      <m:t>𝐵𝑎𝑑</m:t>
                    </m:r>
                    <m:r>
                      <a:rPr lang="en-US" i="1" dirty="0" smtClean="0">
                        <a:latin typeface="Cambria Math" charset="0"/>
                      </a:rPr>
                      <m:t>=∅</m:t>
                    </m:r>
                  </m:oMath>
                </a14:m>
                <a:endParaRPr lang="en-US" baseline="-25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=</m:t>
                    </m:r>
                    <m:r>
                      <a:rPr lang="en-US" i="1" dirty="0" smtClean="0">
                        <a:latin typeface="Cambria Math" charset="0"/>
                      </a:rPr>
                      <m:t>𝐼𝑛𝑖𝑡</m:t>
                    </m:r>
                    <m:r>
                      <a:rPr lang="en-US" i="1" dirty="0" smtClean="0">
                        <a:latin typeface="Cambria Math" charset="0"/>
                      </a:rPr>
                      <m:t>,  </m:t>
                    </m:r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⊆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𝑖</m:t>
                        </m:r>
                        <m:r>
                          <a:rPr lang="en-US" i="1" dirty="0" smtClean="0">
                            <a:latin typeface="Cambria Math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baseline="-250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 smtClean="0">
                            <a:latin typeface="Cambria Math" charset="0"/>
                          </a:rPr>
                          <m:t>TR</m:t>
                        </m:r>
                        <m:r>
                          <a:rPr lang="en-US" i="1" dirty="0" smtClean="0">
                            <a:latin typeface="Cambria Math" charset="0"/>
                          </a:rPr>
                          <m:t>(</m:t>
                        </m:r>
                        <m:r>
                          <a:rPr lang="en-US" i="1" dirty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)⊆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𝑖</m:t>
                        </m:r>
                        <m:r>
                          <a:rPr lang="en-US" i="1" dirty="0" smtClean="0">
                            <a:latin typeface="Cambria Math" charset="0"/>
                          </a:rPr>
                          <m:t>+1 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1"/>
                    </a:solidFill>
                    <a:ea typeface="Cambria Math" charset="0"/>
                    <a:cs typeface="Cambria Math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ea typeface="Cambria Math" charset="0"/>
                    <a:cs typeface="Cambria Math" charset="0"/>
                  </a:rPr>
                  <a:t> </a:t>
                </a:r>
                <a:endParaRPr lang="en-US" baseline="-25000" dirty="0" smtClean="0">
                  <a:solidFill>
                    <a:schemeClr val="accent1"/>
                  </a:solidFill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28" name="Content Placeholder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87121"/>
                <a:ext cx="8229600" cy="23563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566867" y="4088601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155473" y="4505457"/>
            <a:ext cx="1103971" cy="1424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853269" y="1697090"/>
            <a:ext cx="848608" cy="12754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0" name="Triangle 29"/>
          <p:cNvSpPr/>
          <p:nvPr/>
        </p:nvSpPr>
        <p:spPr>
          <a:xfrm rot="10800000">
            <a:off x="5776140" y="1686840"/>
            <a:ext cx="931318" cy="7691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``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971425" y="1927210"/>
            <a:ext cx="1453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inductive invariant 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17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PDR: Unfolding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83813" y="4088603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21873" y="4088603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59933" y="4088602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83813" y="6343664"/>
            <a:ext cx="866274" cy="4262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0 </a:t>
            </a:r>
            <a:r>
              <a:rPr lang="en-US" dirty="0" smtClean="0"/>
              <a:t>=</a:t>
            </a:r>
            <a:r>
              <a:rPr lang="en-US" baseline="-25000" dirty="0" smtClean="0"/>
              <a:t> </a:t>
            </a:r>
            <a:r>
              <a:rPr lang="en-US" dirty="0" err="1" smtClean="0"/>
              <a:t>Init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636033" y="6087889"/>
            <a:ext cx="852113" cy="6943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4071870" y="5494515"/>
            <a:ext cx="848608" cy="12754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5566867" y="5185316"/>
            <a:ext cx="866274" cy="15846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33" name="Rectangle 32"/>
          <p:cNvSpPr/>
          <p:nvPr/>
        </p:nvSpPr>
        <p:spPr>
          <a:xfrm>
            <a:off x="7073801" y="4088598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073801" y="4617981"/>
            <a:ext cx="866274" cy="21519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36" name="Rectangle 35"/>
          <p:cNvSpPr/>
          <p:nvPr/>
        </p:nvSpPr>
        <p:spPr>
          <a:xfrm>
            <a:off x="7073801" y="4088599"/>
            <a:ext cx="866274" cy="52938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7892" y="6334001"/>
            <a:ext cx="1008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 = 4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566928" y="3668199"/>
            <a:ext cx="605998" cy="404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3" name="Content Placeholder 36"/>
          <p:cNvSpPr txBox="1">
            <a:spLocks/>
          </p:cNvSpPr>
          <p:nvPr/>
        </p:nvSpPr>
        <p:spPr>
          <a:xfrm>
            <a:off x="457200" y="3422341"/>
            <a:ext cx="8229600" cy="205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5113" indent="-265113" algn="l" defTabSz="457200" rtl="0" eaLnBrk="1" latinLnBrk="0" hangingPunct="1">
              <a:spcBef>
                <a:spcPts val="0"/>
              </a:spcBef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tabLst>
                <a:tab pos="536575" algn="l"/>
              </a:tabLst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78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tabLst>
                <a:tab pos="536575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8525" indent="-1841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176213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Q =[        </a:t>
            </a:r>
            <a:r>
              <a:rPr lang="en-US" dirty="0" smtClean="0">
                <a:solidFill>
                  <a:schemeClr val="bg1"/>
                </a:solidFill>
              </a:rPr>
              <a:t>                  </a:t>
            </a:r>
            <a:r>
              <a:rPr lang="en-US" sz="2000" dirty="0" smtClean="0">
                <a:solidFill>
                  <a:schemeClr val="bg1"/>
                </a:solidFill>
              </a:rPr>
              <a:t>(𝜎 (𝜎’’’,2) </a:t>
            </a:r>
            <a:r>
              <a:rPr lang="en-US" sz="2000" dirty="0">
                <a:solidFill>
                  <a:schemeClr val="bg1"/>
                </a:solidFill>
              </a:rPr>
              <a:t>’’,2)</a:t>
            </a:r>
            <a:r>
              <a:rPr lang="en-US" sz="2000" dirty="0" smtClean="0">
                <a:solidFill>
                  <a:schemeClr val="bg1"/>
                </a:solidFill>
              </a:rPr>
              <a:t>        (𝜎,3)  </a:t>
            </a:r>
            <a:r>
              <a:rPr lang="en-US" dirty="0" smtClean="0"/>
              <a:t>]</a:t>
            </a:r>
          </a:p>
        </p:txBody>
      </p:sp>
      <p:sp>
        <p:nvSpPr>
          <p:cNvPr id="13" name="Triangle 12"/>
          <p:cNvSpPr/>
          <p:nvPr/>
        </p:nvSpPr>
        <p:spPr>
          <a:xfrm rot="10800000">
            <a:off x="4066140" y="5490202"/>
            <a:ext cx="854189" cy="7691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4377405" y="5504178"/>
            <a:ext cx="128016" cy="12923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371003" y="5505745"/>
            <a:ext cx="128016" cy="12923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riangle 72"/>
          <p:cNvSpPr/>
          <p:nvPr/>
        </p:nvSpPr>
        <p:spPr>
          <a:xfrm rot="10800000">
            <a:off x="2631168" y="5545083"/>
            <a:ext cx="854189" cy="7691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iangle 27"/>
          <p:cNvSpPr/>
          <p:nvPr/>
        </p:nvSpPr>
        <p:spPr>
          <a:xfrm rot="10800000">
            <a:off x="5572563" y="5161081"/>
            <a:ext cx="854188" cy="360851"/>
          </a:xfrm>
          <a:prstGeom prst="triangle">
            <a:avLst>
              <a:gd name="adj" fmla="val 99195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36"/>
              <p:cNvSpPr txBox="1">
                <a:spLocks/>
              </p:cNvSpPr>
              <p:nvPr/>
            </p:nvSpPr>
            <p:spPr>
              <a:xfrm>
                <a:off x="457200" y="1187121"/>
                <a:ext cx="8229600" cy="235634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68288" indent="-268288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68288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tabLst>
                    <a:tab pos="536575" algn="l"/>
                  </a:tabLst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36575" indent="179388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tabLst>
                    <a:tab pos="536575" algn="l"/>
                  </a:tabLst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17550" indent="176213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79500" indent="-185738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𝜑</m:t>
                    </m:r>
                    <m:r>
                      <a:rPr lang="en-US" i="1" dirty="0" smtClean="0">
                        <a:latin typeface="Cambria Math" charset="0"/>
                      </a:rPr>
                      <m:t>=〈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𝑁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〉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 </m:t>
                    </m:r>
                  </m:oMath>
                </a14:m>
                <a:endParaRPr lang="en-US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∩</m:t>
                    </m:r>
                    <m:r>
                      <a:rPr lang="en-US" i="1" dirty="0" smtClean="0">
                        <a:latin typeface="Cambria Math" charset="0"/>
                      </a:rPr>
                      <m:t>𝐵𝑎𝑑</m:t>
                    </m:r>
                    <m:r>
                      <a:rPr lang="en-US" i="1" dirty="0" smtClean="0">
                        <a:latin typeface="Cambria Math" charset="0"/>
                      </a:rPr>
                      <m:t>=∅</m:t>
                    </m:r>
                  </m:oMath>
                </a14:m>
                <a:endParaRPr lang="en-US" baseline="-25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=</m:t>
                    </m:r>
                    <m:r>
                      <a:rPr lang="en-US" i="1" dirty="0" smtClean="0">
                        <a:latin typeface="Cambria Math" charset="0"/>
                      </a:rPr>
                      <m:t>𝐼𝑛𝑖𝑡</m:t>
                    </m:r>
                    <m:r>
                      <a:rPr lang="en-US" i="1" dirty="0" smtClean="0">
                        <a:latin typeface="Cambria Math" charset="0"/>
                      </a:rPr>
                      <m:t>,  </m:t>
                    </m:r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⊆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𝑖</m:t>
                        </m:r>
                        <m:r>
                          <a:rPr lang="en-US" i="1" dirty="0" smtClean="0">
                            <a:latin typeface="Cambria Math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baseline="-250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 smtClean="0">
                            <a:latin typeface="Cambria Math" charset="0"/>
                          </a:rPr>
                          <m:t>TR</m:t>
                        </m:r>
                        <m:r>
                          <a:rPr lang="en-US" i="1" dirty="0" smtClean="0">
                            <a:latin typeface="Cambria Math" charset="0"/>
                          </a:rPr>
                          <m:t>(</m:t>
                        </m:r>
                        <m:r>
                          <a:rPr lang="en-US" i="1" dirty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)⊆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𝑖</m:t>
                        </m:r>
                        <m:r>
                          <a:rPr lang="en-US" i="1" dirty="0" smtClean="0">
                            <a:latin typeface="Cambria Math" charset="0"/>
                          </a:rPr>
                          <m:t>+1 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1"/>
                    </a:solidFill>
                    <a:ea typeface="Cambria Math" charset="0"/>
                    <a:cs typeface="Cambria Math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ea typeface="Cambria Math" charset="0"/>
                    <a:cs typeface="Cambria Math" charset="0"/>
                  </a:rPr>
                  <a:t> </a:t>
                </a:r>
                <a:endParaRPr lang="en-US" baseline="-25000" dirty="0" smtClean="0">
                  <a:solidFill>
                    <a:schemeClr val="accent1"/>
                  </a:solidFill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29" name="Content Placeholder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87121"/>
                <a:ext cx="8229600" cy="23563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566867" y="4088601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1093785">
            <a:off x="6501146" y="4844484"/>
            <a:ext cx="520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✘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155473" y="4505457"/>
            <a:ext cx="1103971" cy="1424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5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PDR: Unfolding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83813" y="4088603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21873" y="4088603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59933" y="4088602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66867" y="4088601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83813" y="6343664"/>
            <a:ext cx="866274" cy="4262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0 </a:t>
            </a:r>
            <a:r>
              <a:rPr lang="en-US" dirty="0" smtClean="0"/>
              <a:t>=</a:t>
            </a:r>
            <a:r>
              <a:rPr lang="en-US" baseline="-25000" dirty="0" smtClean="0"/>
              <a:t> </a:t>
            </a:r>
            <a:r>
              <a:rPr lang="en-US" dirty="0" err="1" smtClean="0"/>
              <a:t>Init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636033" y="6087889"/>
            <a:ext cx="852113" cy="6943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4071870" y="5494515"/>
            <a:ext cx="848608" cy="12754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5566867" y="5185316"/>
            <a:ext cx="866274" cy="15846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33" name="Rectangle 32"/>
          <p:cNvSpPr/>
          <p:nvPr/>
        </p:nvSpPr>
        <p:spPr>
          <a:xfrm>
            <a:off x="7073801" y="4088598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073801" y="4617981"/>
            <a:ext cx="866274" cy="21519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107892" y="6334001"/>
            <a:ext cx="1008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 = 5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566928" y="3668199"/>
            <a:ext cx="605998" cy="404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3" name="Content Placeholder 36"/>
          <p:cNvSpPr txBox="1">
            <a:spLocks/>
          </p:cNvSpPr>
          <p:nvPr/>
        </p:nvSpPr>
        <p:spPr>
          <a:xfrm>
            <a:off x="457200" y="3422341"/>
            <a:ext cx="8229600" cy="205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5113" indent="-265113" algn="l" defTabSz="457200" rtl="0" eaLnBrk="1" latinLnBrk="0" hangingPunct="1">
              <a:spcBef>
                <a:spcPts val="0"/>
              </a:spcBef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tabLst>
                <a:tab pos="536575" algn="l"/>
              </a:tabLst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78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tabLst>
                <a:tab pos="536575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8525" indent="-1841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176213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Q =[        </a:t>
            </a:r>
            <a:r>
              <a:rPr lang="en-US" dirty="0" smtClean="0">
                <a:solidFill>
                  <a:schemeClr val="bg1"/>
                </a:solidFill>
              </a:rPr>
              <a:t>                  </a:t>
            </a:r>
            <a:r>
              <a:rPr lang="en-US" sz="2000" dirty="0" smtClean="0">
                <a:solidFill>
                  <a:schemeClr val="bg1"/>
                </a:solidFill>
              </a:rPr>
              <a:t>(𝜎 (𝜎’’’,2) </a:t>
            </a:r>
            <a:r>
              <a:rPr lang="en-US" sz="2000" dirty="0">
                <a:solidFill>
                  <a:schemeClr val="bg1"/>
                </a:solidFill>
              </a:rPr>
              <a:t>’’,2)</a:t>
            </a:r>
            <a:r>
              <a:rPr lang="en-US" sz="2000" dirty="0" smtClean="0">
                <a:solidFill>
                  <a:schemeClr val="bg1"/>
                </a:solidFill>
              </a:rPr>
              <a:t>        (𝜎,3)  </a:t>
            </a:r>
            <a:r>
              <a:rPr lang="en-US" dirty="0" smtClean="0"/>
              <a:t>]</a:t>
            </a:r>
          </a:p>
        </p:txBody>
      </p:sp>
      <p:sp>
        <p:nvSpPr>
          <p:cNvPr id="13" name="Triangle 12"/>
          <p:cNvSpPr/>
          <p:nvPr/>
        </p:nvSpPr>
        <p:spPr>
          <a:xfrm rot="10800000">
            <a:off x="4066140" y="5490202"/>
            <a:ext cx="854189" cy="7691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4377405" y="5504178"/>
            <a:ext cx="128016" cy="12923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371003" y="5505745"/>
            <a:ext cx="128016" cy="12923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riangle 72"/>
          <p:cNvSpPr/>
          <p:nvPr/>
        </p:nvSpPr>
        <p:spPr>
          <a:xfrm rot="10800000">
            <a:off x="2631168" y="5545083"/>
            <a:ext cx="854189" cy="7691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233122" y="4100958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233122" y="4630341"/>
            <a:ext cx="866274" cy="21519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29" name="Rectangle 28"/>
          <p:cNvSpPr/>
          <p:nvPr/>
        </p:nvSpPr>
        <p:spPr>
          <a:xfrm>
            <a:off x="8233122" y="4100959"/>
            <a:ext cx="866274" cy="52938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36"/>
              <p:cNvSpPr txBox="1">
                <a:spLocks/>
              </p:cNvSpPr>
              <p:nvPr/>
            </p:nvSpPr>
            <p:spPr>
              <a:xfrm>
                <a:off x="457200" y="1187121"/>
                <a:ext cx="8229600" cy="235634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68288" indent="-268288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68288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tabLst>
                    <a:tab pos="536575" algn="l"/>
                  </a:tabLst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36575" indent="179388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tabLst>
                    <a:tab pos="536575" algn="l"/>
                  </a:tabLst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17550" indent="176213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79500" indent="-185738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𝜑</m:t>
                    </m:r>
                    <m:r>
                      <a:rPr lang="en-US" i="1" dirty="0" smtClean="0">
                        <a:latin typeface="Cambria Math" charset="0"/>
                      </a:rPr>
                      <m:t>=〈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𝑁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〉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 </m:t>
                    </m:r>
                  </m:oMath>
                </a14:m>
                <a:endParaRPr lang="en-US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∩</m:t>
                    </m:r>
                    <m:r>
                      <a:rPr lang="en-US" i="1" dirty="0" smtClean="0">
                        <a:latin typeface="Cambria Math" charset="0"/>
                      </a:rPr>
                      <m:t>𝐵𝑎𝑑</m:t>
                    </m:r>
                    <m:r>
                      <a:rPr lang="en-US" i="1" dirty="0" smtClean="0">
                        <a:latin typeface="Cambria Math" charset="0"/>
                      </a:rPr>
                      <m:t>=∅</m:t>
                    </m:r>
                  </m:oMath>
                </a14:m>
                <a:endParaRPr lang="en-US" baseline="-25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=</m:t>
                    </m:r>
                    <m:r>
                      <a:rPr lang="en-US" i="1" dirty="0" smtClean="0">
                        <a:latin typeface="Cambria Math" charset="0"/>
                      </a:rPr>
                      <m:t>𝐼𝑛𝑖𝑡</m:t>
                    </m:r>
                    <m:r>
                      <a:rPr lang="en-US" i="1" dirty="0" smtClean="0">
                        <a:latin typeface="Cambria Math" charset="0"/>
                      </a:rPr>
                      <m:t>,  </m:t>
                    </m:r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⊆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𝑖</m:t>
                        </m:r>
                        <m:r>
                          <a:rPr lang="en-US" i="1" dirty="0" smtClean="0">
                            <a:latin typeface="Cambria Math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baseline="-250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 smtClean="0">
                            <a:latin typeface="Cambria Math" charset="0"/>
                          </a:rPr>
                          <m:t>TR</m:t>
                        </m:r>
                        <m:r>
                          <a:rPr lang="en-US" i="1" dirty="0" smtClean="0">
                            <a:latin typeface="Cambria Math" charset="0"/>
                          </a:rPr>
                          <m:t>(</m:t>
                        </m:r>
                        <m:r>
                          <a:rPr lang="en-US" i="1" dirty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)⊆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𝑖</m:t>
                        </m:r>
                        <m:r>
                          <a:rPr lang="en-US" i="1" dirty="0" smtClean="0">
                            <a:latin typeface="Cambria Math" charset="0"/>
                          </a:rPr>
                          <m:t>+1 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1"/>
                    </a:solidFill>
                    <a:ea typeface="Cambria Math" charset="0"/>
                    <a:cs typeface="Cambria Math" charset="0"/>
                  </a:rPr>
                  <a:t> (i + 1 &lt; N)  </a:t>
                </a:r>
                <a:r>
                  <a:rPr lang="en-US" b="1" dirty="0" smtClean="0">
                    <a:solidFill>
                      <a:schemeClr val="accent1"/>
                    </a:solidFill>
                    <a:ea typeface="Cambria Math" charset="0"/>
                    <a:cs typeface="Cambria Math" charset="0"/>
                  </a:rPr>
                  <a:t> </a:t>
                </a:r>
                <a:endParaRPr lang="en-US" baseline="-25000" dirty="0" smtClean="0">
                  <a:solidFill>
                    <a:schemeClr val="accent1"/>
                  </a:solidFill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26" name="Content Placeholder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87121"/>
                <a:ext cx="8229600" cy="23563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riangle 24"/>
          <p:cNvSpPr/>
          <p:nvPr/>
        </p:nvSpPr>
        <p:spPr>
          <a:xfrm rot="10800000">
            <a:off x="5572563" y="5161081"/>
            <a:ext cx="854188" cy="360851"/>
          </a:xfrm>
          <a:prstGeom prst="triangle">
            <a:avLst>
              <a:gd name="adj" fmla="val 99195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9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PDR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dirty="0" smtClean="0"/>
              <a:t>Unfolding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Queue initialization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Backward step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Blocking</a:t>
            </a:r>
          </a:p>
          <a:p>
            <a:pPr>
              <a:buFont typeface="Wingdings" charset="2"/>
              <a:buChar char="ü"/>
            </a:pPr>
            <a:r>
              <a:rPr lang="en-US" dirty="0"/>
              <a:t>Generalization </a:t>
            </a: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/>
              <a:t>Termination: Counterexample / Invariant</a:t>
            </a:r>
          </a:p>
          <a:p>
            <a:r>
              <a:rPr lang="en-US" dirty="0" smtClean="0"/>
              <a:t>Obligation lifting</a:t>
            </a:r>
          </a:p>
          <a:p>
            <a:r>
              <a:rPr lang="en-US" dirty="0" smtClean="0"/>
              <a:t>Inductive generalization</a:t>
            </a:r>
          </a:p>
          <a:p>
            <a:r>
              <a:rPr lang="en-US" dirty="0" smtClean="0"/>
              <a:t>Forward propagation</a:t>
            </a:r>
          </a:p>
          <a:p>
            <a:r>
              <a:rPr lang="en-US" dirty="0" smtClean="0"/>
              <a:t>Pushing obligation forward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31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PDR &amp; Abstract Interpretation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 &amp; PDR compute inductive invariants</a:t>
            </a:r>
          </a:p>
          <a:p>
            <a:pPr lvl="1"/>
            <a:r>
              <a:rPr lang="en-US" dirty="0" smtClean="0"/>
              <a:t>AI: Systematic 	</a:t>
            </a:r>
          </a:p>
          <a:p>
            <a:pPr lvl="1"/>
            <a:r>
              <a:rPr lang="en-US" dirty="0" smtClean="0"/>
              <a:t>PDR: Specialized</a:t>
            </a:r>
          </a:p>
          <a:p>
            <a:endParaRPr lang="en-US" dirty="0"/>
          </a:p>
          <a:p>
            <a:r>
              <a:rPr lang="en-US" dirty="0" smtClean="0"/>
              <a:t>How can </a:t>
            </a:r>
            <a:r>
              <a:rPr lang="en-US" dirty="0"/>
              <a:t>we </a:t>
            </a:r>
            <a:r>
              <a:rPr lang="en-US" dirty="0" smtClean="0"/>
              <a:t>formulate PDR using AI?</a:t>
            </a:r>
          </a:p>
          <a:p>
            <a:pPr lvl="1"/>
            <a:r>
              <a:rPr lang="en-US" smtClean="0"/>
              <a:t>Abstractions</a:t>
            </a:r>
            <a:endParaRPr lang="en-US" dirty="0" smtClean="0"/>
          </a:p>
          <a:p>
            <a:pPr lvl="1"/>
            <a:r>
              <a:rPr lang="en-US" dirty="0" smtClean="0"/>
              <a:t>Transformers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9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15" y="1387065"/>
            <a:ext cx="8229600" cy="4969922"/>
          </a:xfrm>
        </p:spPr>
        <p:txBody>
          <a:bodyPr/>
          <a:lstStyle/>
          <a:p>
            <a:r>
              <a:rPr lang="en-US" dirty="0" smtClean="0"/>
              <a:t>What concrete semantics does PDR abstract?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1183813" y="3663306"/>
            <a:ext cx="6756262" cy="2693681"/>
            <a:chOff x="1183813" y="4088598"/>
            <a:chExt cx="6756262" cy="2693681"/>
          </a:xfrm>
        </p:grpSpPr>
        <p:sp>
          <p:nvSpPr>
            <p:cNvPr id="4" name="Rectangle 3"/>
            <p:cNvSpPr/>
            <p:nvPr/>
          </p:nvSpPr>
          <p:spPr>
            <a:xfrm>
              <a:off x="4071870" y="5494515"/>
              <a:ext cx="848608" cy="12754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dirty="0" smtClean="0"/>
                <a:t>F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059933" y="4088602"/>
              <a:ext cx="866274" cy="2681323"/>
            </a:xfrm>
            <a:prstGeom prst="rect">
              <a:avLst/>
            </a:prstGeom>
            <a:noFill/>
            <a:ln w="28575">
              <a:solidFill>
                <a:srgbClr val="D9D9D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83813" y="4088603"/>
              <a:ext cx="866274" cy="2681323"/>
            </a:xfrm>
            <a:prstGeom prst="rect">
              <a:avLst/>
            </a:prstGeom>
            <a:noFill/>
            <a:ln w="28575">
              <a:solidFill>
                <a:srgbClr val="D9D9D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621873" y="4088603"/>
              <a:ext cx="866274" cy="2681323"/>
            </a:xfrm>
            <a:prstGeom prst="rect">
              <a:avLst/>
            </a:prstGeom>
            <a:noFill/>
            <a:ln w="28575">
              <a:solidFill>
                <a:srgbClr val="D9D9D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566867" y="4088601"/>
              <a:ext cx="866274" cy="2681323"/>
            </a:xfrm>
            <a:prstGeom prst="rect">
              <a:avLst/>
            </a:prstGeom>
            <a:noFill/>
            <a:ln w="28575">
              <a:solidFill>
                <a:srgbClr val="D9D9D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83813" y="6343664"/>
              <a:ext cx="866274" cy="4262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dirty="0" smtClean="0"/>
                <a:t>F</a:t>
              </a:r>
              <a:r>
                <a:rPr lang="en-US" baseline="-25000" dirty="0" smtClean="0"/>
                <a:t>0 </a:t>
              </a:r>
              <a:r>
                <a:rPr lang="en-US" dirty="0" smtClean="0"/>
                <a:t>=</a:t>
              </a:r>
              <a:r>
                <a:rPr lang="en-US" baseline="-25000" dirty="0" smtClean="0"/>
                <a:t> </a:t>
              </a:r>
              <a:r>
                <a:rPr lang="en-US" dirty="0" err="1" smtClean="0"/>
                <a:t>Init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36033" y="6087889"/>
              <a:ext cx="852113" cy="6943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dirty="0" smtClean="0"/>
                <a:t>F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66867" y="4617984"/>
              <a:ext cx="866274" cy="215193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dirty="0" smtClean="0"/>
                <a:t>F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073801" y="4088598"/>
              <a:ext cx="866274" cy="2681323"/>
            </a:xfrm>
            <a:prstGeom prst="rect">
              <a:avLst/>
            </a:prstGeom>
            <a:noFill/>
            <a:ln w="28575">
              <a:solidFill>
                <a:srgbClr val="D9D9D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73801" y="4617981"/>
              <a:ext cx="866274" cy="215193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dirty="0" smtClean="0"/>
                <a:t>F</a:t>
              </a:r>
              <a:r>
                <a:rPr lang="en-US" baseline="-25000" dirty="0" smtClean="0"/>
                <a:t>4</a:t>
              </a:r>
              <a:endParaRPr lang="en-US" baseline="-250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73801" y="4088599"/>
              <a:ext cx="866274" cy="529386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Bad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6238899" y="4525284"/>
              <a:ext cx="989658" cy="2669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6110883" y="4733778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92496" y="4774165"/>
              <a:ext cx="3595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𝜎</a:t>
              </a: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7214616" y="4434971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iangle 18"/>
            <p:cNvSpPr/>
            <p:nvPr/>
          </p:nvSpPr>
          <p:spPr>
            <a:xfrm rot="10800000">
              <a:off x="4066140" y="5490202"/>
              <a:ext cx="854189" cy="769126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4541115" y="4858126"/>
              <a:ext cx="1631240" cy="1236872"/>
              <a:chOff x="4543651" y="4863013"/>
              <a:chExt cx="1631240" cy="1236872"/>
            </a:xfrm>
          </p:grpSpPr>
          <p:cxnSp>
            <p:nvCxnSpPr>
              <p:cNvPr id="29" name="Straight Arrow Connector 28"/>
              <p:cNvCxnSpPr>
                <a:endCxn id="25" idx="4"/>
              </p:cNvCxnSpPr>
              <p:nvPr/>
            </p:nvCxnSpPr>
            <p:spPr>
              <a:xfrm flipV="1">
                <a:off x="4852821" y="4863013"/>
                <a:ext cx="1322070" cy="82718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4543651" y="5730553"/>
                <a:ext cx="5617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𝜎’’’</a:t>
                </a:r>
                <a:endParaRPr lang="en-US" dirty="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743553" y="5671270"/>
                <a:ext cx="128016" cy="12923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riangle 35"/>
            <p:cNvSpPr/>
            <p:nvPr/>
          </p:nvSpPr>
          <p:spPr>
            <a:xfrm rot="10800000">
              <a:off x="2631168" y="5545083"/>
              <a:ext cx="854189" cy="769126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055010" y="5740757"/>
              <a:ext cx="1673971" cy="590617"/>
              <a:chOff x="3055010" y="5740757"/>
              <a:chExt cx="1673971" cy="590617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 flipV="1">
                <a:off x="3183026" y="5740757"/>
                <a:ext cx="1545955" cy="526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38"/>
              <p:cNvSpPr/>
              <p:nvPr/>
            </p:nvSpPr>
            <p:spPr>
              <a:xfrm>
                <a:off x="3055010" y="6202139"/>
                <a:ext cx="128016" cy="12923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3006485" y="6219479"/>
              <a:ext cx="110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𝜎’’’’</a:t>
              </a:r>
              <a:endParaRPr lang="en-US" dirty="0"/>
            </a:p>
          </p:txBody>
        </p:sp>
      </p:grpSp>
      <p:sp>
        <p:nvSpPr>
          <p:cNvPr id="45" name="Content Placeholder 36"/>
          <p:cNvSpPr txBox="1">
            <a:spLocks/>
          </p:cNvSpPr>
          <p:nvPr/>
        </p:nvSpPr>
        <p:spPr>
          <a:xfrm>
            <a:off x="457200" y="2550231"/>
            <a:ext cx="8229600" cy="205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5113" indent="-265113" algn="l" defTabSz="457200" rtl="0" eaLnBrk="1" latinLnBrk="0" hangingPunct="1">
              <a:spcBef>
                <a:spcPts val="0"/>
              </a:spcBef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tabLst>
                <a:tab pos="536575" algn="l"/>
              </a:tabLst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78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tabLst>
                <a:tab pos="536575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8525" indent="-1841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176213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Q =[ </a:t>
            </a:r>
            <a:r>
              <a:rPr lang="en-US" dirty="0" smtClean="0">
                <a:solidFill>
                  <a:schemeClr val="tx2"/>
                </a:solidFill>
              </a:rPr>
              <a:t>                         </a:t>
            </a:r>
            <a:r>
              <a:rPr lang="en-US" sz="2000" dirty="0" smtClean="0">
                <a:solidFill>
                  <a:schemeClr val="bg1"/>
                </a:solidFill>
              </a:rPr>
              <a:t>(𝜎 </a:t>
            </a:r>
            <a:r>
              <a:rPr lang="en-US" sz="2000" dirty="0" smtClean="0"/>
              <a:t>(𝜎’’’,2) </a:t>
            </a:r>
            <a:r>
              <a:rPr lang="en-US" sz="2000" dirty="0">
                <a:solidFill>
                  <a:schemeClr val="bg1"/>
                </a:solidFill>
              </a:rPr>
              <a:t>’’,2)</a:t>
            </a:r>
            <a:r>
              <a:rPr lang="en-US" sz="2000" dirty="0" smtClean="0"/>
              <a:t>        (𝜎,3)  </a:t>
            </a:r>
            <a:r>
              <a:rPr lang="en-US" dirty="0" smtClean="0"/>
              <a:t>]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631226" y="2748476"/>
            <a:ext cx="110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smtClean="0"/>
              <a:t>𝜎’’’’,1)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77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15" y="1387065"/>
            <a:ext cx="8229600" cy="4969922"/>
          </a:xfrm>
        </p:spPr>
        <p:txBody>
          <a:bodyPr/>
          <a:lstStyle/>
          <a:p>
            <a:r>
              <a:rPr lang="en-US" dirty="0" smtClean="0"/>
              <a:t>What concrete semantics does PDR abstracts?</a:t>
            </a:r>
            <a:endParaRPr lang="en-US" dirty="0"/>
          </a:p>
        </p:txBody>
      </p:sp>
      <p:sp>
        <p:nvSpPr>
          <p:cNvPr id="45" name="Content Placeholder 36"/>
          <p:cNvSpPr txBox="1">
            <a:spLocks/>
          </p:cNvSpPr>
          <p:nvPr/>
        </p:nvSpPr>
        <p:spPr>
          <a:xfrm>
            <a:off x="457200" y="2550231"/>
            <a:ext cx="8229600" cy="205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5113" indent="-265113" algn="l" defTabSz="457200" rtl="0" eaLnBrk="1" latinLnBrk="0" hangingPunct="1">
              <a:spcBef>
                <a:spcPts val="0"/>
              </a:spcBef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tabLst>
                <a:tab pos="536575" algn="l"/>
              </a:tabLst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78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tabLst>
                <a:tab pos="536575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8525" indent="-1841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176213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Q =[ </a:t>
            </a:r>
            <a:r>
              <a:rPr lang="en-US" dirty="0" smtClean="0">
                <a:solidFill>
                  <a:schemeClr val="tx2"/>
                </a:solidFill>
              </a:rPr>
              <a:t>                         </a:t>
            </a:r>
            <a:r>
              <a:rPr lang="en-US" sz="2000" dirty="0" smtClean="0">
                <a:solidFill>
                  <a:schemeClr val="bg1"/>
                </a:solidFill>
              </a:rPr>
              <a:t>(𝜎 (𝜎’’’,2) </a:t>
            </a:r>
            <a:r>
              <a:rPr lang="en-US" sz="2000" dirty="0">
                <a:solidFill>
                  <a:schemeClr val="bg1"/>
                </a:solidFill>
              </a:rPr>
              <a:t>’’,2)</a:t>
            </a:r>
            <a:r>
              <a:rPr lang="en-US" sz="2000" dirty="0" smtClean="0">
                <a:solidFill>
                  <a:schemeClr val="bg1"/>
                </a:solidFill>
              </a:rPr>
              <a:t>        (𝜎,3)  </a:t>
            </a:r>
            <a:r>
              <a:rPr lang="en-US" dirty="0" smtClean="0"/>
              <a:t>]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631226" y="2748476"/>
            <a:ext cx="110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chemeClr val="bg1"/>
                </a:solidFill>
              </a:rPr>
              <a:t>𝜎’’’’,1)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176632" y="3663306"/>
            <a:ext cx="6756262" cy="2693681"/>
            <a:chOff x="1304092" y="4121342"/>
            <a:chExt cx="6756262" cy="2693681"/>
          </a:xfrm>
        </p:grpSpPr>
        <p:sp>
          <p:nvSpPr>
            <p:cNvPr id="64" name="Rectangle 63"/>
            <p:cNvSpPr/>
            <p:nvPr/>
          </p:nvSpPr>
          <p:spPr>
            <a:xfrm>
              <a:off x="4192149" y="5527259"/>
              <a:ext cx="848608" cy="12754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dirty="0" smtClean="0"/>
                <a:t>F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180212" y="4121346"/>
              <a:ext cx="866274" cy="2681323"/>
            </a:xfrm>
            <a:prstGeom prst="rect">
              <a:avLst/>
            </a:prstGeom>
            <a:noFill/>
            <a:ln w="28575">
              <a:solidFill>
                <a:srgbClr val="D9D9D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304092" y="4121347"/>
              <a:ext cx="866274" cy="2681323"/>
            </a:xfrm>
            <a:prstGeom prst="rect">
              <a:avLst/>
            </a:prstGeom>
            <a:noFill/>
            <a:ln w="28575">
              <a:solidFill>
                <a:srgbClr val="D9D9D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742152" y="4121347"/>
              <a:ext cx="866274" cy="2681323"/>
            </a:xfrm>
            <a:prstGeom prst="rect">
              <a:avLst/>
            </a:prstGeom>
            <a:noFill/>
            <a:ln w="28575">
              <a:solidFill>
                <a:srgbClr val="D9D9D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687146" y="4121345"/>
              <a:ext cx="866274" cy="2681323"/>
            </a:xfrm>
            <a:prstGeom prst="rect">
              <a:avLst/>
            </a:prstGeom>
            <a:noFill/>
            <a:ln w="28575">
              <a:solidFill>
                <a:srgbClr val="D9D9D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304092" y="6376408"/>
              <a:ext cx="866274" cy="4262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dirty="0" smtClean="0"/>
                <a:t>F</a:t>
              </a:r>
              <a:r>
                <a:rPr lang="en-US" baseline="-25000" dirty="0" smtClean="0"/>
                <a:t>0 </a:t>
              </a:r>
              <a:r>
                <a:rPr lang="en-US" dirty="0" smtClean="0"/>
                <a:t>=</a:t>
              </a:r>
              <a:r>
                <a:rPr lang="en-US" baseline="-25000" dirty="0" smtClean="0"/>
                <a:t> </a:t>
              </a:r>
              <a:r>
                <a:rPr lang="en-US" dirty="0" err="1" smtClean="0"/>
                <a:t>Init</a:t>
              </a:r>
              <a:endParaRPr lang="en-US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756312" y="6120633"/>
              <a:ext cx="852113" cy="6943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dirty="0" smtClean="0"/>
                <a:t>F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687146" y="4650728"/>
              <a:ext cx="866274" cy="215193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dirty="0" smtClean="0"/>
                <a:t>F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194080" y="4121342"/>
              <a:ext cx="866274" cy="2681323"/>
            </a:xfrm>
            <a:prstGeom prst="rect">
              <a:avLst/>
            </a:prstGeom>
            <a:noFill/>
            <a:ln w="28575">
              <a:solidFill>
                <a:srgbClr val="D9D9D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194080" y="4650725"/>
              <a:ext cx="866274" cy="215193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dirty="0" smtClean="0"/>
                <a:t>F</a:t>
              </a:r>
              <a:r>
                <a:rPr lang="en-US" baseline="-25000" dirty="0" smtClean="0"/>
                <a:t>4</a:t>
              </a:r>
              <a:endParaRPr lang="en-US" baseline="-25000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194080" y="4121343"/>
              <a:ext cx="866274" cy="529386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Bad</a:t>
              </a:r>
              <a:endParaRPr lang="en-US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6231162" y="4766522"/>
              <a:ext cx="128016" cy="12923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212775" y="4806909"/>
              <a:ext cx="3595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𝜎</a:t>
              </a:r>
              <a:endParaRPr lang="en-US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7334895" y="4467715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riangle 77"/>
            <p:cNvSpPr/>
            <p:nvPr/>
          </p:nvSpPr>
          <p:spPr>
            <a:xfrm rot="10800000">
              <a:off x="4186419" y="5522946"/>
              <a:ext cx="854189" cy="769126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661394" y="5758410"/>
              <a:ext cx="561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𝜎’’’</a:t>
              </a:r>
              <a:endParaRPr lang="en-US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4861296" y="5699127"/>
              <a:ext cx="128016" cy="12923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1" name="Triangle 80"/>
            <p:cNvSpPr/>
            <p:nvPr/>
          </p:nvSpPr>
          <p:spPr>
            <a:xfrm rot="10800000">
              <a:off x="2751447" y="5577827"/>
              <a:ext cx="854189" cy="769126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3175289" y="6234883"/>
              <a:ext cx="128016" cy="12923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205003" y="6283162"/>
              <a:ext cx="110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𝜎’’’’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4953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Invariants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65113" lvl="1" indent="-265113">
                  <a:spcBef>
                    <a:spcPts val="0"/>
                  </a:spcBef>
                  <a:tabLst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  <a:ea typeface="Calibri" charset="0"/>
                        <a:cs typeface="Calibri" charset="0"/>
                      </a:rPr>
                      <m:t>𝐹</m:t>
                    </m:r>
                    <m:r>
                      <a:rPr lang="en-US" i="1" dirty="0">
                        <a:latin typeface="Cambria Math" charset="0"/>
                        <a:ea typeface="Calibri" charset="0"/>
                        <a:cs typeface="Calibri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dirty="0">
                        <a:latin typeface="Cambria Math" charset="0"/>
                        <a:ea typeface="Calibri" charset="0"/>
                        <a:cs typeface="Calibri" charset="0"/>
                      </a:rPr>
                      <m:t>Σ</m:t>
                    </m:r>
                    <m:r>
                      <a:rPr lang="en-US" dirty="0">
                        <a:latin typeface="Cambria Math" charset="0"/>
                        <a:ea typeface="Calibri" charset="0"/>
                        <a:cs typeface="Calibri" charset="0"/>
                      </a:rPr>
                      <m:t> </m:t>
                    </m:r>
                  </m:oMath>
                </a14:m>
                <a:r>
                  <a:rPr lang="en-US" dirty="0"/>
                  <a:t>is an </a:t>
                </a:r>
                <a:r>
                  <a:rPr lang="en-US" dirty="0">
                    <a:solidFill>
                      <a:srgbClr val="0070C0"/>
                    </a:solidFill>
                  </a:rPr>
                  <a:t>inductive invariant </a:t>
                </a:r>
                <a:r>
                  <a:rPr lang="en-US" dirty="0"/>
                  <a:t>if: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  <a:ea typeface="Calibri" charset="0"/>
                        <a:cs typeface="Calibri" charset="0"/>
                      </a:rPr>
                      <m:t>𝐼𝑛𝑖𝑡</m:t>
                    </m:r>
                    <m:r>
                      <a:rPr lang="en-US" i="1" dirty="0">
                        <a:latin typeface="Cambria Math" charset="0"/>
                        <a:ea typeface="Calibri" charset="0"/>
                        <a:cs typeface="Calibri" charset="0"/>
                      </a:rPr>
                      <m:t>⊆</m:t>
                    </m:r>
                    <m:r>
                      <a:rPr lang="en-US" i="1" dirty="0">
                        <a:latin typeface="Cambria Math" charset="0"/>
                        <a:ea typeface="Calibri" charset="0"/>
                        <a:cs typeface="Calibri" charset="0"/>
                      </a:rPr>
                      <m:t>𝐹</m:t>
                    </m:r>
                  </m:oMath>
                </a14:m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charset="0"/>
                        <a:ea typeface="Calibri" charset="0"/>
                        <a:cs typeface="Calibri" charset="0"/>
                      </a:rPr>
                      <m:t>TR</m:t>
                    </m:r>
                    <m:r>
                      <a:rPr lang="en-US" i="1" dirty="0">
                        <a:latin typeface="Cambria Math" charset="0"/>
                        <a:ea typeface="Calibri" charset="0"/>
                        <a:cs typeface="Calibri" charset="0"/>
                      </a:rPr>
                      <m:t>(</m:t>
                    </m:r>
                    <m:r>
                      <a:rPr lang="en-US" i="1" dirty="0">
                        <a:latin typeface="Cambria Math" charset="0"/>
                        <a:ea typeface="Calibri" charset="0"/>
                        <a:cs typeface="Calibri" charset="0"/>
                      </a:rPr>
                      <m:t>𝐹</m:t>
                    </m:r>
                    <m:r>
                      <a:rPr lang="en-US" i="1" dirty="0">
                        <a:latin typeface="Cambria Math" charset="0"/>
                        <a:ea typeface="Calibri" charset="0"/>
                        <a:cs typeface="Calibri" charset="0"/>
                      </a:rPr>
                      <m:t>)⊆</m:t>
                    </m:r>
                    <m:r>
                      <a:rPr lang="en-US" i="1" dirty="0">
                        <a:latin typeface="Cambria Math" charset="0"/>
                        <a:ea typeface="Calibri" charset="0"/>
                        <a:cs typeface="Calibri" charset="0"/>
                      </a:rPr>
                      <m:t>𝐹</m:t>
                    </m:r>
                  </m:oMath>
                </a14:m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  <a:ea typeface="Calibri" charset="0"/>
                        <a:cs typeface="Calibri" charset="0"/>
                      </a:rPr>
                      <m:t>𝐹</m:t>
                    </m:r>
                    <m:r>
                      <a:rPr lang="en-US" i="1" dirty="0">
                        <a:latin typeface="Cambria Math" charset="0"/>
                        <a:ea typeface="Calibri" charset="0"/>
                        <a:cs typeface="Calibri" charset="0"/>
                      </a:rPr>
                      <m:t>∩</m:t>
                    </m:r>
                    <m:r>
                      <a:rPr lang="en-US" i="1" dirty="0">
                        <a:latin typeface="Cambria Math" charset="0"/>
                        <a:ea typeface="Calibri" charset="0"/>
                        <a:cs typeface="Calibri" charset="0"/>
                      </a:rPr>
                      <m:t>𝐵𝑎𝑑</m:t>
                    </m:r>
                    <m:r>
                      <a:rPr lang="en-US" i="1" dirty="0">
                        <a:latin typeface="Cambria Math" charset="0"/>
                        <a:ea typeface="Calibri" charset="0"/>
                        <a:cs typeface="Calibri" charset="0"/>
                      </a:rPr>
                      <m:t>=∅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 dirty="0"/>
                      <m:t>P</m:t>
                    </m:r>
                  </m:oMath>
                </a14:m>
                <a:r>
                  <a:rPr lang="en-US" dirty="0" smtClean="0"/>
                  <a:t> is safe ⇔∃inductive invariant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116381" y="3906102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16381" y="5129940"/>
            <a:ext cx="866274" cy="1469838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3200" i="1" dirty="0" smtClean="0"/>
              <a:t>F</a:t>
            </a:r>
            <a:endParaRPr lang="en-US" sz="3200" i="1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7116381" y="3906097"/>
            <a:ext cx="866274" cy="52938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Bad</a:t>
            </a:r>
            <a:endParaRPr lang="en-US" dirty="0"/>
          </a:p>
        </p:txBody>
      </p:sp>
      <p:sp>
        <p:nvSpPr>
          <p:cNvPr id="8" name="Left Brace 7"/>
          <p:cNvSpPr/>
          <p:nvPr/>
        </p:nvSpPr>
        <p:spPr>
          <a:xfrm rot="10800000">
            <a:off x="8126988" y="3918454"/>
            <a:ext cx="422199" cy="2681324"/>
          </a:xfrm>
          <a:prstGeom prst="leftBrace">
            <a:avLst>
              <a:gd name="adj1" fmla="val 29955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667718" y="4886752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𝚺</a:t>
            </a:r>
            <a:endParaRPr lang="en-US" sz="4400" dirty="0"/>
          </a:p>
        </p:txBody>
      </p:sp>
      <p:cxnSp>
        <p:nvCxnSpPr>
          <p:cNvPr id="11" name="Curved Connector 10"/>
          <p:cNvCxnSpPr/>
          <p:nvPr/>
        </p:nvCxnSpPr>
        <p:spPr>
          <a:xfrm rot="10800000" flipH="1">
            <a:off x="7231801" y="5466708"/>
            <a:ext cx="627681" cy="12700"/>
          </a:xfrm>
          <a:prstGeom prst="curvedConnector5">
            <a:avLst>
              <a:gd name="adj1" fmla="val -36420"/>
              <a:gd name="adj2" fmla="val 5064402"/>
              <a:gd name="adj3" fmla="val 13642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231800" y="6154166"/>
            <a:ext cx="627682" cy="389756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i="1" dirty="0" err="1" smtClean="0"/>
              <a:t>Init</a:t>
            </a:r>
            <a:endParaRPr lang="en-US" sz="2000" i="1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6533300" y="4916968"/>
            <a:ext cx="69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TR</a:t>
            </a:r>
            <a:endParaRPr lang="en-US" sz="2400"/>
          </a:p>
        </p:txBody>
      </p:sp>
      <p:sp>
        <p:nvSpPr>
          <p:cNvPr id="4" name="Rectangle 3"/>
          <p:cNvSpPr/>
          <p:nvPr/>
        </p:nvSpPr>
        <p:spPr>
          <a:xfrm>
            <a:off x="10058400" y="4170790"/>
            <a:ext cx="865632" cy="89290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Reach-able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1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Collecting (Backward) Trace </a:t>
            </a:r>
            <a:r>
              <a:rPr lang="en-US" dirty="0"/>
              <a:t>S</a:t>
            </a:r>
            <a:r>
              <a:rPr lang="en-US" dirty="0" smtClean="0"/>
              <a:t>emantics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6567" y="1386428"/>
                <a:ext cx="9450729" cy="4969922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 smtClean="0"/>
                  <a:t>Verification problem: (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charset="0"/>
                        <a:ea typeface="Calibri" charset="0"/>
                        <a:cs typeface="Calibri" charset="0"/>
                      </a:rPr>
                      <m:t>𝐼𝑛𝑖𝑡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i="1" dirty="0"/>
                  <a:t>P</a:t>
                </a:r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charset="0"/>
                        <a:ea typeface="Calibri" charset="0"/>
                        <a:cs typeface="Calibri" charset="0"/>
                      </a:rPr>
                      <m:t>𝐵𝑎𝑑</m:t>
                    </m:r>
                  </m:oMath>
                </a14:m>
                <a:r>
                  <a:rPr lang="en-US" sz="2800" dirty="0"/>
                  <a:t>)</a:t>
                </a:r>
              </a:p>
              <a:p>
                <a:endParaRPr lang="en-US" sz="2400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latin typeface="Cambria Math" charset="0"/>
                          </a:rPr>
                          <m:t>⟦</m:t>
                        </m:r>
                        <m:r>
                          <m:rPr>
                            <m:sty m:val="p"/>
                          </m:rPr>
                          <a:rPr lang="en-US" sz="2800" dirty="0">
                            <a:latin typeface="Cambria Math" charset="0"/>
                          </a:rPr>
                          <m:t>P</m:t>
                        </m:r>
                        <m:r>
                          <a:rPr lang="en-US" sz="2800" i="1" dirty="0">
                            <a:latin typeface="Cambria Math" charset="0"/>
                          </a:rPr>
                          <m:t>⟧</m:t>
                        </m:r>
                      </m:e>
                      <m:sub>
                        <m:r>
                          <a:rPr lang="en-US" sz="28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℘(</m:t>
                        </m:r>
                        <m:sSup>
                          <m:sSupPr>
                            <m:ctrlPr>
                              <a:rPr lang="en-US" sz="2800" i="1" dirty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latin typeface="Cambria Math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800" b="1" i="1" dirty="0">
                            <a:latin typeface="Cambria Math" charset="0"/>
                          </a:rPr>
                          <m:t>)</m:t>
                        </m:r>
                      </m:sub>
                      <m:sup>
                        <m:r>
                          <a:rPr lang="en-US" sz="2800" i="1" dirty="0">
                            <a:latin typeface="Cambria Math" charset="0"/>
                          </a:rPr>
                          <m:t>𝐵</m:t>
                        </m:r>
                      </m:sup>
                    </m:sSubSup>
                    <m:r>
                      <a:rPr lang="en-US" sz="2800" i="1" dirty="0">
                        <a:latin typeface="Cambria Math" charset="0"/>
                      </a:rPr>
                      <m:t> =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0070C0"/>
                        </a:solidFill>
                      </a:rPr>
                      <m:t>evil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0070C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800" dirty="0"/>
                      <m:t>traces</m:t>
                    </m:r>
                    <m:r>
                      <m:rPr>
                        <m:nor/>
                      </m:rPr>
                      <a:rPr lang="en-US" sz="2800" dirty="0"/>
                      <m:t> </m:t>
                    </m:r>
                    <m:r>
                      <a:rPr lang="en-US" sz="2800" i="1" dirty="0">
                        <a:latin typeface="Cambria Math" charset="0"/>
                      </a:rPr>
                      <m:t>⊆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 charset="0"/>
                          </a:rPr>
                          <m:t>Σ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charset="0"/>
                          </a:rPr>
                          <m:t>∗</m:t>
                        </m:r>
                      </m:sup>
                    </m:sSup>
                    <m:r>
                      <a:rPr lang="en-US" sz="2800" b="0" i="1" dirty="0" smtClean="0">
                        <a:latin typeface="Cambria Math" charset="0"/>
                      </a:rPr>
                      <m:t> </m:t>
                    </m:r>
                    <m:r>
                      <a:rPr lang="en-US" sz="2800" dirty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800" dirty="0"/>
                  <a:t/>
                </a:r>
                <a:br>
                  <a:rPr lang="en-US" sz="2800" dirty="0"/>
                </a:br>
                <a:r>
                  <a:rPr lang="en-US" sz="2800" dirty="0" smtClean="0"/>
                  <a:t>        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charset="0"/>
                      </a:rPr>
                      <m:t>      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sz="28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charset="0"/>
                          </a:rPr>
                          <m:t>𝜋</m:t>
                        </m:r>
                        <m:r>
                          <a:rPr lang="en-US" sz="2800" i="1" dirty="0">
                            <a:latin typeface="Cambria Math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800" i="1" dirty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latin typeface="Cambria Math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</m:e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 dirty="0">
                            <a:latin typeface="Cambria Math" charset="0"/>
                          </a:rPr>
                          <m:t>∈</m:t>
                        </m:r>
                        <m:r>
                          <a:rPr lang="en-US" sz="2800" i="1" dirty="0">
                            <a:latin typeface="Cambria Math" charset="0"/>
                          </a:rPr>
                          <m:t>𝐵𝑎𝑑</m:t>
                        </m:r>
                        <m:r>
                          <a:rPr lang="en-US" sz="2800" i="1" dirty="0">
                            <a:latin typeface="Cambria Math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charset="0"/>
                              </a:rPr>
                              <m:t>∀</m:t>
                            </m:r>
                            <m:r>
                              <a:rPr lang="en-US" sz="2800" i="1" dirty="0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2800" i="1" dirty="0">
                                <a:latin typeface="Cambria Math" charset="0"/>
                              </a:rPr>
                              <m:t>. </m:t>
                            </m:r>
                            <m:r>
                              <a:rPr lang="en-US" sz="2800" i="1" dirty="0">
                                <a:latin typeface="Cambria Math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groupChr>
                          <m:groupChrPr>
                            <m:chr m:val="→"/>
                            <m:vertJc m:val="bot"/>
                            <m:ctrlPr>
                              <a:rPr lang="en-US" sz="2800" i="1" dirty="0">
                                <a:latin typeface="Cambria Math" charset="0"/>
                              </a:rPr>
                            </m:ctrlPr>
                          </m:groupChr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latin typeface="Cambria Math" charset="0"/>
                              </a:rPr>
                              <m:t>T</m:t>
                            </m:r>
                            <m:sSup>
                              <m:sSupPr>
                                <m:ctrlPr>
                                  <a:rPr lang="en-US" sz="2800" b="1" i="1" dirty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dirty="0">
                                    <a:latin typeface="Cambria Math" charset="0"/>
                                  </a:rPr>
                                  <m:t>R</m:t>
                                </m:r>
                              </m:e>
                              <m:sup>
                                <m:r>
                                  <a:rPr lang="en-US" sz="2800" b="1" dirty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2800" b="1" dirty="0">
                                    <a:latin typeface="Cambria Math" charset="0"/>
                                  </a:rPr>
                                  <m:t>𝟏</m:t>
                                </m:r>
                              </m:sup>
                            </m:sSup>
                          </m:e>
                        </m:groupChr>
                        <m:sSub>
                          <m:sSubPr>
                            <m:ctrlPr>
                              <a:rPr lang="en-US" sz="28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2800" i="1" dirty="0">
                                <a:latin typeface="Cambria Math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6567" y="1386428"/>
                <a:ext cx="9450729" cy="4969922"/>
              </a:xfrm>
              <a:blipFill rotWithShape="0">
                <a:blip r:embed="rId3"/>
                <a:stretch>
                  <a:fillRect l="-116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1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Collecting (Backward) Trace </a:t>
            </a:r>
            <a:r>
              <a:rPr lang="en-US" dirty="0"/>
              <a:t>S</a:t>
            </a:r>
            <a:r>
              <a:rPr lang="en-US" dirty="0" smtClean="0"/>
              <a:t>emantics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6567" y="1386428"/>
                <a:ext cx="9450729" cy="4969922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 smtClean="0"/>
                  <a:t>Verification problem: (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charset="0"/>
                        <a:ea typeface="Calibri" charset="0"/>
                        <a:cs typeface="Calibri" charset="0"/>
                      </a:rPr>
                      <m:t>𝐼𝑛𝑖𝑡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i="1" dirty="0"/>
                  <a:t>P</a:t>
                </a:r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charset="0"/>
                        <a:ea typeface="Calibri" charset="0"/>
                        <a:cs typeface="Calibri" charset="0"/>
                      </a:rPr>
                      <m:t>𝐵𝑎𝑑</m:t>
                    </m:r>
                  </m:oMath>
                </a14:m>
                <a:r>
                  <a:rPr lang="en-US" sz="2800" dirty="0"/>
                  <a:t>)</a:t>
                </a:r>
              </a:p>
              <a:p>
                <a:endParaRPr lang="en-US" sz="2400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latin typeface="Cambria Math" charset="0"/>
                          </a:rPr>
                          <m:t>⟦</m:t>
                        </m:r>
                        <m:r>
                          <m:rPr>
                            <m:sty m:val="p"/>
                          </m:rPr>
                          <a:rPr lang="en-US" sz="2800" dirty="0">
                            <a:latin typeface="Cambria Math" charset="0"/>
                          </a:rPr>
                          <m:t>P</m:t>
                        </m:r>
                        <m:r>
                          <a:rPr lang="en-US" sz="2800" i="1" dirty="0">
                            <a:latin typeface="Cambria Math" charset="0"/>
                          </a:rPr>
                          <m:t>⟧</m:t>
                        </m:r>
                      </m:e>
                      <m:sub>
                        <m:r>
                          <a:rPr lang="en-US" sz="28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℘(</m:t>
                        </m:r>
                        <m:sSup>
                          <m:sSupPr>
                            <m:ctrlPr>
                              <a:rPr lang="en-US" sz="2800" i="1" dirty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latin typeface="Cambria Math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800" b="1" i="1" dirty="0">
                            <a:latin typeface="Cambria Math" charset="0"/>
                          </a:rPr>
                          <m:t>)</m:t>
                        </m:r>
                      </m:sub>
                      <m:sup>
                        <m:r>
                          <a:rPr lang="en-US" sz="2800" i="1" dirty="0">
                            <a:latin typeface="Cambria Math" charset="0"/>
                          </a:rPr>
                          <m:t>𝐵</m:t>
                        </m:r>
                      </m:sup>
                    </m:sSubSup>
                    <m:r>
                      <a:rPr lang="en-US" sz="2800" i="1" dirty="0">
                        <a:latin typeface="Cambria Math" charset="0"/>
                      </a:rPr>
                      <m:t> =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0070C0"/>
                        </a:solidFill>
                      </a:rPr>
                      <m:t>evil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0070C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800" dirty="0"/>
                      <m:t>traces</m:t>
                    </m:r>
                    <m:r>
                      <m:rPr>
                        <m:nor/>
                      </m:rPr>
                      <a:rPr lang="en-US" sz="2800" dirty="0"/>
                      <m:t> </m:t>
                    </m:r>
                    <m:r>
                      <a:rPr lang="en-US" sz="2800" i="1" dirty="0">
                        <a:latin typeface="Cambria Math" charset="0"/>
                      </a:rPr>
                      <m:t>⊆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 charset="0"/>
                          </a:rPr>
                          <m:t>Σ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charset="0"/>
                          </a:rPr>
                          <m:t>∗</m:t>
                        </m:r>
                      </m:sup>
                    </m:sSup>
                    <m:r>
                      <a:rPr lang="en-US" sz="2800" b="0" i="1" dirty="0" smtClean="0">
                        <a:latin typeface="Cambria Math" charset="0"/>
                      </a:rPr>
                      <m:t> </m:t>
                    </m:r>
                    <m:r>
                      <a:rPr lang="en-US" sz="2800" dirty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800" dirty="0"/>
                  <a:t/>
                </a:r>
                <a:br>
                  <a:rPr lang="en-US" sz="2800" dirty="0"/>
                </a:br>
                <a:r>
                  <a:rPr lang="en-US" sz="2800" dirty="0" smtClean="0"/>
                  <a:t>        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charset="0"/>
                      </a:rPr>
                      <m:t>      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sz="28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charset="0"/>
                          </a:rPr>
                          <m:t>𝜋</m:t>
                        </m:r>
                        <m:r>
                          <a:rPr lang="en-US" sz="2800" i="1" dirty="0">
                            <a:latin typeface="Cambria Math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800" i="1" dirty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latin typeface="Cambria Math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</m:e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 dirty="0">
                            <a:latin typeface="Cambria Math" charset="0"/>
                          </a:rPr>
                          <m:t>∈</m:t>
                        </m:r>
                        <m:r>
                          <a:rPr lang="en-US" sz="2800" i="1" dirty="0">
                            <a:latin typeface="Cambria Math" charset="0"/>
                          </a:rPr>
                          <m:t>𝐵𝑎𝑑</m:t>
                        </m:r>
                        <m:r>
                          <a:rPr lang="en-US" sz="2800" i="1" dirty="0">
                            <a:latin typeface="Cambria Math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charset="0"/>
                              </a:rPr>
                              <m:t>∀</m:t>
                            </m:r>
                            <m:r>
                              <a:rPr lang="en-US" sz="2800" i="1" dirty="0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2800" i="1" dirty="0">
                                <a:latin typeface="Cambria Math" charset="0"/>
                              </a:rPr>
                              <m:t>. </m:t>
                            </m:r>
                            <m:r>
                              <a:rPr lang="en-US" sz="2800" i="1" dirty="0">
                                <a:latin typeface="Cambria Math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groupChr>
                          <m:groupChrPr>
                            <m:chr m:val="→"/>
                            <m:vertJc m:val="bot"/>
                            <m:ctrlPr>
                              <a:rPr lang="en-US" sz="2800" i="1" dirty="0">
                                <a:latin typeface="Cambria Math" charset="0"/>
                              </a:rPr>
                            </m:ctrlPr>
                          </m:groupChr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latin typeface="Cambria Math" charset="0"/>
                              </a:rPr>
                              <m:t>T</m:t>
                            </m:r>
                            <m:sSup>
                              <m:sSupPr>
                                <m:ctrlPr>
                                  <a:rPr lang="en-US" sz="2800" b="1" i="1" dirty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dirty="0">
                                    <a:latin typeface="Cambria Math" charset="0"/>
                                  </a:rPr>
                                  <m:t>R</m:t>
                                </m:r>
                              </m:e>
                              <m:sup>
                                <m:r>
                                  <a:rPr lang="en-US" sz="2800" b="1" dirty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2800" b="1" dirty="0">
                                    <a:latin typeface="Cambria Math" charset="0"/>
                                  </a:rPr>
                                  <m:t>𝟏</m:t>
                                </m:r>
                              </m:sup>
                            </m:sSup>
                          </m:e>
                        </m:groupChr>
                        <m:sSub>
                          <m:sSubPr>
                            <m:ctrlPr>
                              <a:rPr lang="en-US" sz="28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2800" i="1" dirty="0">
                                <a:latin typeface="Cambria Math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6567" y="1386428"/>
                <a:ext cx="9450729" cy="4969922"/>
              </a:xfrm>
              <a:blipFill rotWithShape="0">
                <a:blip r:embed="rId3"/>
                <a:stretch>
                  <a:fillRect l="-116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169044" y="4236334"/>
            <a:ext cx="7083706" cy="2120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2679213" y="4144119"/>
                <a:ext cx="378379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charset="0"/>
                        </a:rPr>
                        <m:t>𝜋</m:t>
                      </m:r>
                      <m:r>
                        <a:rPr lang="en-US" sz="4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40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0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40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40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213" y="4144119"/>
                <a:ext cx="3783793" cy="7078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34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Collecting (Backward) Trace </a:t>
            </a:r>
            <a:r>
              <a:rPr lang="en-US" dirty="0"/>
              <a:t>S</a:t>
            </a:r>
            <a:r>
              <a:rPr lang="en-US" dirty="0" smtClean="0"/>
              <a:t>emantics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6567" y="1386428"/>
                <a:ext cx="9450729" cy="4969922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 smtClean="0"/>
                  <a:t>Verification problem: (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charset="0"/>
                        <a:ea typeface="Calibri" charset="0"/>
                        <a:cs typeface="Calibri" charset="0"/>
                      </a:rPr>
                      <m:t>𝐼𝑛𝑖𝑡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i="1" dirty="0"/>
                  <a:t>P</a:t>
                </a:r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charset="0"/>
                        <a:ea typeface="Calibri" charset="0"/>
                        <a:cs typeface="Calibri" charset="0"/>
                      </a:rPr>
                      <m:t>𝐵𝑎𝑑</m:t>
                    </m:r>
                  </m:oMath>
                </a14:m>
                <a:r>
                  <a:rPr lang="en-US" sz="2800" dirty="0"/>
                  <a:t>)</a:t>
                </a:r>
              </a:p>
              <a:p>
                <a:endParaRPr lang="en-US" sz="2400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latin typeface="Cambria Math" charset="0"/>
                          </a:rPr>
                          <m:t>⟦</m:t>
                        </m:r>
                        <m:r>
                          <m:rPr>
                            <m:sty m:val="p"/>
                          </m:rPr>
                          <a:rPr lang="en-US" sz="2800" dirty="0">
                            <a:latin typeface="Cambria Math" charset="0"/>
                          </a:rPr>
                          <m:t>P</m:t>
                        </m:r>
                        <m:r>
                          <a:rPr lang="en-US" sz="2800" i="1" dirty="0">
                            <a:latin typeface="Cambria Math" charset="0"/>
                          </a:rPr>
                          <m:t>⟧</m:t>
                        </m:r>
                      </m:e>
                      <m:sub>
                        <m:r>
                          <a:rPr lang="en-US" sz="28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℘(</m:t>
                        </m:r>
                        <m:sSup>
                          <m:sSupPr>
                            <m:ctrlPr>
                              <a:rPr lang="en-US" sz="2800" i="1" dirty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latin typeface="Cambria Math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800" b="1" i="1" dirty="0">
                            <a:latin typeface="Cambria Math" charset="0"/>
                          </a:rPr>
                          <m:t>)</m:t>
                        </m:r>
                      </m:sub>
                      <m:sup>
                        <m:r>
                          <a:rPr lang="en-US" sz="2800" i="1" dirty="0">
                            <a:latin typeface="Cambria Math" charset="0"/>
                          </a:rPr>
                          <m:t>𝐵</m:t>
                        </m:r>
                      </m:sup>
                    </m:sSubSup>
                    <m:r>
                      <a:rPr lang="en-US" sz="2800" i="1" dirty="0">
                        <a:latin typeface="Cambria Math" charset="0"/>
                      </a:rPr>
                      <m:t> =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0070C0"/>
                        </a:solidFill>
                      </a:rPr>
                      <m:t>evil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0070C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800" dirty="0"/>
                      <m:t>traces</m:t>
                    </m:r>
                    <m:r>
                      <m:rPr>
                        <m:nor/>
                      </m:rPr>
                      <a:rPr lang="en-US" sz="2800" dirty="0"/>
                      <m:t> </m:t>
                    </m:r>
                    <m:r>
                      <a:rPr lang="en-US" sz="2800" i="1" dirty="0">
                        <a:latin typeface="Cambria Math" charset="0"/>
                      </a:rPr>
                      <m:t>⊆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 charset="0"/>
                          </a:rPr>
                          <m:t>Σ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charset="0"/>
                          </a:rPr>
                          <m:t>∗</m:t>
                        </m:r>
                      </m:sup>
                    </m:sSup>
                    <m:r>
                      <a:rPr lang="en-US" sz="2800" b="0" i="1" dirty="0" smtClean="0">
                        <a:latin typeface="Cambria Math" charset="0"/>
                      </a:rPr>
                      <m:t> </m:t>
                    </m:r>
                    <m:r>
                      <a:rPr lang="en-US" sz="2800" dirty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800" dirty="0"/>
                  <a:t/>
                </a:r>
                <a:br>
                  <a:rPr lang="en-US" sz="2800" dirty="0"/>
                </a:br>
                <a:r>
                  <a:rPr lang="en-US" sz="2800" dirty="0" smtClean="0"/>
                  <a:t>        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charset="0"/>
                      </a:rPr>
                      <m:t>      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sz="28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charset="0"/>
                          </a:rPr>
                          <m:t>𝜋</m:t>
                        </m:r>
                        <m:r>
                          <a:rPr lang="en-US" sz="2800" i="1" dirty="0">
                            <a:latin typeface="Cambria Math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800" i="1" dirty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latin typeface="Cambria Math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</m:e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 dirty="0">
                            <a:latin typeface="Cambria Math" charset="0"/>
                          </a:rPr>
                          <m:t>∈</m:t>
                        </m:r>
                        <m:r>
                          <a:rPr lang="en-US" sz="2800" i="1" dirty="0">
                            <a:latin typeface="Cambria Math" charset="0"/>
                          </a:rPr>
                          <m:t>𝐵𝑎𝑑</m:t>
                        </m:r>
                        <m:r>
                          <a:rPr lang="en-US" sz="2800" i="1" dirty="0">
                            <a:latin typeface="Cambria Math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charset="0"/>
                              </a:rPr>
                              <m:t>∀</m:t>
                            </m:r>
                            <m:r>
                              <a:rPr lang="en-US" sz="2800" i="1" dirty="0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2800" i="1" dirty="0">
                                <a:latin typeface="Cambria Math" charset="0"/>
                              </a:rPr>
                              <m:t>. </m:t>
                            </m:r>
                            <m:r>
                              <a:rPr lang="en-US" sz="2800" i="1" dirty="0">
                                <a:latin typeface="Cambria Math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groupChr>
                          <m:groupChrPr>
                            <m:chr m:val="→"/>
                            <m:vertJc m:val="bot"/>
                            <m:ctrlPr>
                              <a:rPr lang="en-US" sz="2800" i="1" dirty="0">
                                <a:latin typeface="Cambria Math" charset="0"/>
                              </a:rPr>
                            </m:ctrlPr>
                          </m:groupChr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latin typeface="Cambria Math" charset="0"/>
                              </a:rPr>
                              <m:t>T</m:t>
                            </m:r>
                            <m:sSup>
                              <m:sSupPr>
                                <m:ctrlPr>
                                  <a:rPr lang="en-US" sz="2800" b="1" i="1" dirty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dirty="0">
                                    <a:latin typeface="Cambria Math" charset="0"/>
                                  </a:rPr>
                                  <m:t>R</m:t>
                                </m:r>
                              </m:e>
                              <m:sup>
                                <m:r>
                                  <a:rPr lang="en-US" sz="2800" b="1" dirty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2800" b="1" dirty="0">
                                    <a:latin typeface="Cambria Math" charset="0"/>
                                  </a:rPr>
                                  <m:t>𝟏</m:t>
                                </m:r>
                              </m:sup>
                            </m:sSup>
                          </m:e>
                        </m:groupChr>
                        <m:sSub>
                          <m:sSubPr>
                            <m:ctrlPr>
                              <a:rPr lang="en-US" sz="28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2800" i="1" dirty="0">
                                <a:latin typeface="Cambria Math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6567" y="1386428"/>
                <a:ext cx="9450729" cy="4969922"/>
              </a:xfrm>
              <a:blipFill rotWithShape="0">
                <a:blip r:embed="rId3"/>
                <a:stretch>
                  <a:fillRect l="-116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169044" y="4144119"/>
            <a:ext cx="7083706" cy="2212231"/>
            <a:chOff x="1169044" y="4144119"/>
            <a:chExt cx="7083706" cy="2212231"/>
          </a:xfrm>
        </p:grpSpPr>
        <p:sp>
          <p:nvSpPr>
            <p:cNvPr id="4" name="Rectangle 3"/>
            <p:cNvSpPr/>
            <p:nvPr/>
          </p:nvSpPr>
          <p:spPr>
            <a:xfrm>
              <a:off x="1169044" y="4236334"/>
              <a:ext cx="7083706" cy="21200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096236" y="5043607"/>
              <a:ext cx="866274" cy="919312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Bad</a:t>
              </a:r>
              <a:endParaRPr lang="en-US" dirty="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1584963" y="5668907"/>
              <a:ext cx="5800870" cy="556649"/>
              <a:chOff x="1591546" y="4424135"/>
              <a:chExt cx="5800870" cy="556649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6081880" y="4488753"/>
                <a:ext cx="128016" cy="12923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7264400" y="4424135"/>
                <a:ext cx="128016" cy="12923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 flipV="1">
                <a:off x="6209896" y="4503600"/>
                <a:ext cx="1054504" cy="6461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38"/>
              <p:cNvSpPr/>
              <p:nvPr/>
            </p:nvSpPr>
            <p:spPr>
              <a:xfrm>
                <a:off x="4329757" y="4494024"/>
                <a:ext cx="128016" cy="12923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004356" y="4767343"/>
                <a:ext cx="128016" cy="12923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591546" y="4851549"/>
                <a:ext cx="128016" cy="12923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1719562" y="4558642"/>
                <a:ext cx="4380444" cy="357525"/>
                <a:chOff x="1853836" y="4699795"/>
                <a:chExt cx="4380444" cy="357525"/>
              </a:xfrm>
            </p:grpSpPr>
            <p:cxnSp>
              <p:nvCxnSpPr>
                <p:cNvPr id="43" name="Straight Arrow Connector 42"/>
                <p:cNvCxnSpPr/>
                <p:nvPr/>
              </p:nvCxnSpPr>
              <p:spPr>
                <a:xfrm flipV="1">
                  <a:off x="1853836" y="4973114"/>
                  <a:ext cx="1284794" cy="8420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/>
                <p:cNvCxnSpPr/>
                <p:nvPr/>
              </p:nvCxnSpPr>
              <p:spPr>
                <a:xfrm flipV="1">
                  <a:off x="3266646" y="4745486"/>
                  <a:ext cx="1216133" cy="22762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/>
                <p:nvPr/>
              </p:nvCxnSpPr>
              <p:spPr>
                <a:xfrm>
                  <a:off x="4592047" y="4699795"/>
                  <a:ext cx="1642233" cy="597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7282064" y="5343542"/>
                  <a:ext cx="55470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2064" y="5343542"/>
                  <a:ext cx="554703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5913041" y="5291979"/>
                  <a:ext cx="54758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3041" y="5291979"/>
                  <a:ext cx="547586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4173838" y="5312099"/>
                  <a:ext cx="55470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3838" y="5312099"/>
                  <a:ext cx="554703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2835187" y="5602374"/>
                  <a:ext cx="55470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5187" y="5602374"/>
                  <a:ext cx="554703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1435627" y="5602374"/>
                  <a:ext cx="55470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5627" y="5602374"/>
                  <a:ext cx="554703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2679213" y="4144119"/>
                  <a:ext cx="3783793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charset="0"/>
                          </a:rPr>
                          <m:t>𝜋</m:t>
                        </m:r>
                        <m:r>
                          <a:rPr lang="en-US" sz="4000" b="0" i="1" smtClean="0">
                            <a:latin typeface="Cambria Math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4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9213" y="4144119"/>
                  <a:ext cx="3783793" cy="707886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69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ounded Rectangle 99"/>
          <p:cNvSpPr/>
          <p:nvPr/>
        </p:nvSpPr>
        <p:spPr>
          <a:xfrm>
            <a:off x="6256015" y="3324502"/>
            <a:ext cx="2330575" cy="7317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704117" y="3876118"/>
            <a:ext cx="1979401" cy="7317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Collecting (Backward) Transitions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6567" y="1386428"/>
                <a:ext cx="9450729" cy="4969922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 smtClean="0"/>
                  <a:t>Verification problem: (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charset="0"/>
                        <a:ea typeface="Calibri" charset="0"/>
                        <a:cs typeface="Calibri" charset="0"/>
                      </a:rPr>
                      <m:t>𝐼𝑛𝑖𝑡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i="1" dirty="0"/>
                  <a:t>P</a:t>
                </a:r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charset="0"/>
                        <a:ea typeface="Calibri" charset="0"/>
                        <a:cs typeface="Calibri" charset="0"/>
                      </a:rPr>
                      <m:t>𝐵𝑎𝑑</m:t>
                    </m:r>
                  </m:oMath>
                </a14:m>
                <a:r>
                  <a:rPr lang="en-US" sz="2800" dirty="0" smtClean="0"/>
                  <a:t>)</a:t>
                </a:r>
              </a:p>
              <a:p>
                <a:endParaRPr lang="en-US" sz="2400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TR</m:t>
                        </m:r>
                      </m:e>
                      <m:sub>
                        <m:r>
                          <a:rPr lang="en-US" sz="28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℘(</m:t>
                        </m:r>
                        <m:sSup>
                          <m:sSupPr>
                            <m:ctrlPr>
                              <a:rPr lang="en-US" sz="2800" i="1" dirty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latin typeface="Cambria Math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800" b="1" i="1" dirty="0">
                            <a:latin typeface="Cambria Math" charset="0"/>
                          </a:rPr>
                          <m:t>)</m:t>
                        </m:r>
                      </m:sub>
                      <m:sup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𝐵</m:t>
                        </m:r>
                      </m:sup>
                    </m:sSubSup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⊆</m:t>
                    </m:r>
                  </m:oMath>
                </a14:m>
                <a:r>
                  <a:rPr lang="en-US" sz="2800" b="1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℘</m:t>
                    </m:r>
                    <m:d>
                      <m:dPr>
                        <m:ctrlPr>
                          <a:rPr lang="en-US" sz="2800" b="1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dirty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latin typeface="Cambria Math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800" b="1" i="1" dirty="0" smtClean="0">
                        <a:latin typeface="Cambria Math" charset="0"/>
                      </a:rPr>
                      <m:t>×</m:t>
                    </m:r>
                    <m:r>
                      <a:rPr lang="en-US" sz="2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℘(</m:t>
                    </m:r>
                    <m:sSup>
                      <m:sSupPr>
                        <m:ctrlPr>
                          <a:rPr lang="en-US" sz="2800" i="1" dirty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dirty="0">
                            <a:latin typeface="Cambria Math" charset="0"/>
                          </a:rPr>
                          <m:t>Σ</m:t>
                        </m:r>
                      </m:e>
                      <m:sup>
                        <m:r>
                          <a:rPr lang="en-US" sz="2800" i="1" dirty="0">
                            <a:latin typeface="Cambria Math" charset="0"/>
                          </a:rPr>
                          <m:t>∗</m:t>
                        </m:r>
                      </m:sup>
                    </m:sSup>
                    <m:r>
                      <a:rPr lang="en-US" sz="2800" b="1" i="1" dirty="0">
                        <a:latin typeface="Cambria Math" charset="0"/>
                      </a:rPr>
                      <m:t>)</m:t>
                    </m:r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6567" y="1386428"/>
                <a:ext cx="9450729" cy="4969922"/>
              </a:xfrm>
              <a:blipFill rotWithShape="0">
                <a:blip r:embed="rId3"/>
                <a:stretch>
                  <a:fillRect l="-116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1352299" y="3543277"/>
            <a:ext cx="2783567" cy="2060170"/>
            <a:chOff x="1042266" y="4766872"/>
            <a:chExt cx="2783567" cy="2060170"/>
          </a:xfrm>
        </p:grpSpPr>
        <p:sp>
          <p:nvSpPr>
            <p:cNvPr id="24" name="Oval 23"/>
            <p:cNvSpPr/>
            <p:nvPr/>
          </p:nvSpPr>
          <p:spPr>
            <a:xfrm>
              <a:off x="2487405" y="5598339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050452" y="5577126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2615421" y="5655532"/>
              <a:ext cx="452174" cy="222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1730020" y="5468129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1854738" y="5539938"/>
              <a:ext cx="623299" cy="1404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2893351" y="5204446"/>
                  <a:ext cx="49519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3351" y="5204446"/>
                  <a:ext cx="495199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2324778" y="5228280"/>
                  <a:ext cx="48923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4778" y="5228280"/>
                  <a:ext cx="489236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1451946" y="5099713"/>
                  <a:ext cx="49519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1946" y="5099713"/>
                  <a:ext cx="495199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Left Brace 33"/>
            <p:cNvSpPr/>
            <p:nvPr/>
          </p:nvSpPr>
          <p:spPr>
            <a:xfrm rot="10800000">
              <a:off x="3268423" y="4766872"/>
              <a:ext cx="557410" cy="2013504"/>
            </a:xfrm>
            <a:prstGeom prst="leftBrace">
              <a:avLst>
                <a:gd name="adj1" fmla="val 3717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446267" y="6138532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009314" y="6117319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flipV="1">
              <a:off x="2574283" y="6195725"/>
              <a:ext cx="452174" cy="222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1798618" y="6287061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V="1">
              <a:off x="1926634" y="6220614"/>
              <a:ext cx="510265" cy="1310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/>
                <p:cNvSpPr/>
                <p:nvPr/>
              </p:nvSpPr>
              <p:spPr>
                <a:xfrm>
                  <a:off x="2852213" y="5744639"/>
                  <a:ext cx="49519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7" name="Rectangle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2213" y="5744639"/>
                  <a:ext cx="495199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/>
                <p:cNvSpPr/>
                <p:nvPr/>
              </p:nvSpPr>
              <p:spPr>
                <a:xfrm>
                  <a:off x="2283640" y="5768473"/>
                  <a:ext cx="48923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8" name="Rectangle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3640" y="5768473"/>
                  <a:ext cx="489236" cy="4001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1541985" y="5817887"/>
                  <a:ext cx="49519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1985" y="5817887"/>
                  <a:ext cx="495199" cy="40011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Oval 59"/>
            <p:cNvSpPr/>
            <p:nvPr/>
          </p:nvSpPr>
          <p:spPr>
            <a:xfrm>
              <a:off x="2209475" y="6697807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2772522" y="6676594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 flipV="1">
              <a:off x="2337491" y="6755000"/>
              <a:ext cx="452174" cy="222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2615421" y="6303914"/>
                  <a:ext cx="49519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5421" y="6303914"/>
                  <a:ext cx="495199" cy="40011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/>
                <p:cNvSpPr/>
                <p:nvPr/>
              </p:nvSpPr>
              <p:spPr>
                <a:xfrm>
                  <a:off x="2034707" y="6322057"/>
                  <a:ext cx="49520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4" name="Rectangle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4707" y="6322057"/>
                  <a:ext cx="495200" cy="40011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Left Brace 64"/>
            <p:cNvSpPr/>
            <p:nvPr/>
          </p:nvSpPr>
          <p:spPr>
            <a:xfrm>
              <a:off x="1042266" y="4790486"/>
              <a:ext cx="557410" cy="2013504"/>
            </a:xfrm>
            <a:prstGeom prst="leftBrace">
              <a:avLst>
                <a:gd name="adj1" fmla="val 3717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89460" y="3783997"/>
                <a:ext cx="1570686" cy="11097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vertJc m:val="bot"/>
                          <m:ctrlPr>
                            <a:rPr lang="en-US" sz="4000" i="1" dirty="0" smtClean="0">
                              <a:latin typeface="Cambria Math" charset="0"/>
                            </a:rPr>
                          </m:ctrlPr>
                        </m:groupChr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TR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℘(</m:t>
                              </m:r>
                              <m:sSup>
                                <m:sSupPr>
                                  <m:ctrlPr>
                                    <a:rPr lang="en-US" sz="2800" i="1" dirty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dirty="0">
                                      <a:latin typeface="Cambria Math" charset="0"/>
                                    </a:rPr>
                                    <m:t>Σ</m:t>
                                  </m:r>
                                </m:e>
                                <m:sup>
                                  <m:r>
                                    <a:rPr lang="en-US" sz="2800" i="1" dirty="0">
                                      <a:latin typeface="Cambria Math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4000" b="1" i="1" dirty="0">
                                  <a:latin typeface="Cambria Math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en-US" sz="4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</m:t>
                              </m:r>
                            </m:sup>
                          </m:sSubSup>
                        </m:e>
                      </m:groupCh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460" y="3783997"/>
                <a:ext cx="1570686" cy="110972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5698605" y="3566891"/>
            <a:ext cx="3445395" cy="2025908"/>
            <a:chOff x="5388572" y="4790486"/>
            <a:chExt cx="3445395" cy="2025908"/>
          </a:xfrm>
        </p:grpSpPr>
        <p:sp>
          <p:nvSpPr>
            <p:cNvPr id="66" name="Oval 65"/>
            <p:cNvSpPr/>
            <p:nvPr/>
          </p:nvSpPr>
          <p:spPr>
            <a:xfrm>
              <a:off x="7163768" y="5728968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7726815" y="5707755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flipV="1">
              <a:off x="7291784" y="5786161"/>
              <a:ext cx="452174" cy="222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>
              <a:off x="6406383" y="5598758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6531101" y="5670567"/>
              <a:ext cx="623299" cy="1404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/>
                <p:cNvSpPr/>
                <p:nvPr/>
              </p:nvSpPr>
              <p:spPr>
                <a:xfrm>
                  <a:off x="7546603" y="5283728"/>
                  <a:ext cx="49519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1" name="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6603" y="5283728"/>
                  <a:ext cx="495199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/>
                <p:cNvSpPr/>
                <p:nvPr/>
              </p:nvSpPr>
              <p:spPr>
                <a:xfrm>
                  <a:off x="7001141" y="5358909"/>
                  <a:ext cx="48923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2" name="Rectangle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1141" y="5358909"/>
                  <a:ext cx="489236" cy="40011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/>
                <p:cNvSpPr/>
                <p:nvPr/>
              </p:nvSpPr>
              <p:spPr>
                <a:xfrm>
                  <a:off x="6128309" y="5230342"/>
                  <a:ext cx="49519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3" name="Rectangle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8309" y="5230342"/>
                  <a:ext cx="495199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Left Brace 73"/>
            <p:cNvSpPr/>
            <p:nvPr/>
          </p:nvSpPr>
          <p:spPr>
            <a:xfrm rot="10800000">
              <a:off x="8276557" y="4795808"/>
              <a:ext cx="557410" cy="2013504"/>
            </a:xfrm>
            <a:prstGeom prst="leftBrace">
              <a:avLst>
                <a:gd name="adj1" fmla="val 3717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121994" y="6202834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685041" y="6181621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 flipV="1">
              <a:off x="7250010" y="6260027"/>
              <a:ext cx="452174" cy="222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6474345" y="6351363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 flipV="1">
              <a:off x="6602361" y="6284916"/>
              <a:ext cx="510265" cy="1310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/>
                <p:cNvSpPr/>
                <p:nvPr/>
              </p:nvSpPr>
              <p:spPr>
                <a:xfrm>
                  <a:off x="7527940" y="5808941"/>
                  <a:ext cx="49519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0" name="Rectangle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7940" y="5808941"/>
                  <a:ext cx="495199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6959367" y="5832775"/>
                  <a:ext cx="48923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9367" y="5832775"/>
                  <a:ext cx="489236" cy="40011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/>
                <p:cNvSpPr/>
                <p:nvPr/>
              </p:nvSpPr>
              <p:spPr>
                <a:xfrm>
                  <a:off x="6217712" y="5882189"/>
                  <a:ext cx="49519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2" name="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7712" y="5882189"/>
                  <a:ext cx="495199" cy="40011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Oval 82"/>
            <p:cNvSpPr/>
            <p:nvPr/>
          </p:nvSpPr>
          <p:spPr>
            <a:xfrm>
              <a:off x="6885202" y="6687159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7448249" y="6665946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 flipV="1">
              <a:off x="7013218" y="6744352"/>
              <a:ext cx="452174" cy="222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7291148" y="6293266"/>
                  <a:ext cx="49519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1148" y="6293266"/>
                  <a:ext cx="495199" cy="40011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/>
                <p:cNvSpPr/>
                <p:nvPr/>
              </p:nvSpPr>
              <p:spPr>
                <a:xfrm>
                  <a:off x="6710434" y="6311409"/>
                  <a:ext cx="49520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7" name="Rectangle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0434" y="6311409"/>
                  <a:ext cx="495200" cy="40011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Left Brace 87"/>
            <p:cNvSpPr/>
            <p:nvPr/>
          </p:nvSpPr>
          <p:spPr>
            <a:xfrm>
              <a:off x="5388572" y="4790486"/>
              <a:ext cx="557410" cy="2013504"/>
            </a:xfrm>
            <a:prstGeom prst="leftBrace">
              <a:avLst>
                <a:gd name="adj1" fmla="val 3717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40083" y="3353074"/>
            <a:ext cx="2538914" cy="680152"/>
            <a:chOff x="5830050" y="4576669"/>
            <a:chExt cx="2538914" cy="6801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/>
                <p:cNvSpPr/>
                <p:nvPr/>
              </p:nvSpPr>
              <p:spPr>
                <a:xfrm>
                  <a:off x="6432360" y="4576669"/>
                  <a:ext cx="49519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6" name="Rectangle 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2360" y="4576669"/>
                  <a:ext cx="495199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9" name="Oval 88"/>
            <p:cNvSpPr/>
            <p:nvPr/>
          </p:nvSpPr>
          <p:spPr>
            <a:xfrm>
              <a:off x="7467819" y="5075295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8030866" y="5054082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 flipV="1">
              <a:off x="7595835" y="5132488"/>
              <a:ext cx="452174" cy="222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91"/>
            <p:cNvSpPr/>
            <p:nvPr/>
          </p:nvSpPr>
          <p:spPr>
            <a:xfrm>
              <a:off x="6710434" y="4945085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Arrow Connector 92"/>
            <p:cNvCxnSpPr/>
            <p:nvPr/>
          </p:nvCxnSpPr>
          <p:spPr>
            <a:xfrm>
              <a:off x="6835152" y="5016894"/>
              <a:ext cx="623299" cy="1404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/>
                <p:cNvSpPr/>
                <p:nvPr/>
              </p:nvSpPr>
              <p:spPr>
                <a:xfrm>
                  <a:off x="7873765" y="4681402"/>
                  <a:ext cx="49519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3765" y="4681402"/>
                  <a:ext cx="495199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ectangle 94"/>
                <p:cNvSpPr/>
                <p:nvPr/>
              </p:nvSpPr>
              <p:spPr>
                <a:xfrm>
                  <a:off x="7305192" y="4705236"/>
                  <a:ext cx="48923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5" name="Rectangle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5192" y="4705236"/>
                  <a:ext cx="489236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Oval 96"/>
            <p:cNvSpPr/>
            <p:nvPr/>
          </p:nvSpPr>
          <p:spPr>
            <a:xfrm>
              <a:off x="6086683" y="5127586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Arrow Connector 97"/>
            <p:cNvCxnSpPr/>
            <p:nvPr/>
          </p:nvCxnSpPr>
          <p:spPr>
            <a:xfrm flipV="1">
              <a:off x="6214699" y="5061139"/>
              <a:ext cx="510265" cy="1310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/>
                <p:cNvSpPr/>
                <p:nvPr/>
              </p:nvSpPr>
              <p:spPr>
                <a:xfrm>
                  <a:off x="5830050" y="4658412"/>
                  <a:ext cx="49519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9" name="Rectangle 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0050" y="4658412"/>
                  <a:ext cx="495199" cy="40011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ular Callout 14"/>
              <p:cNvSpPr/>
              <p:nvPr/>
            </p:nvSpPr>
            <p:spPr>
              <a:xfrm>
                <a:off x="315390" y="3538137"/>
                <a:ext cx="1000766" cy="669070"/>
              </a:xfrm>
              <a:prstGeom prst="wedgeRoundRectCallout">
                <a:avLst>
                  <a:gd name="adj1" fmla="val 53938"/>
                  <a:gd name="adj2" fmla="val 73902"/>
                  <a:gd name="adj3" fmla="val 16667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𝑻</m:t>
                          </m:r>
                          <m: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𝑹</m:t>
                          </m:r>
                        </m:e>
                      </m:groupCh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Rounded Rectangular Callou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90" y="3538137"/>
                <a:ext cx="1000766" cy="669070"/>
              </a:xfrm>
              <a:prstGeom prst="wedgeRoundRectCallout">
                <a:avLst>
                  <a:gd name="adj1" fmla="val 53938"/>
                  <a:gd name="adj2" fmla="val 73902"/>
                  <a:gd name="adj3" fmla="val 16667"/>
                </a:avLst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ounded Rectangular Callout 100"/>
              <p:cNvSpPr/>
              <p:nvPr/>
            </p:nvSpPr>
            <p:spPr>
              <a:xfrm>
                <a:off x="306556" y="4457085"/>
                <a:ext cx="1000766" cy="669070"/>
              </a:xfrm>
              <a:prstGeom prst="wedgeRoundRectCallout">
                <a:avLst>
                  <a:gd name="adj1" fmla="val 53938"/>
                  <a:gd name="adj2" fmla="val 73902"/>
                  <a:gd name="adj3" fmla="val 16667"/>
                </a:avLst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5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𝑻</m:t>
                          </m:r>
                          <m: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𝑹</m:t>
                          </m:r>
                        </m:e>
                      </m:groupCh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1" name="Rounded Rectangular Callout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56" y="4457085"/>
                <a:ext cx="1000766" cy="669070"/>
              </a:xfrm>
              <a:prstGeom prst="wedgeRoundRectCallout">
                <a:avLst>
                  <a:gd name="adj1" fmla="val 53938"/>
                  <a:gd name="adj2" fmla="val 73902"/>
                  <a:gd name="adj3" fmla="val 16667"/>
                </a:avLst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ounded Rectangular Callout 101"/>
              <p:cNvSpPr/>
              <p:nvPr/>
            </p:nvSpPr>
            <p:spPr>
              <a:xfrm>
                <a:off x="304886" y="5463564"/>
                <a:ext cx="1000766" cy="669070"/>
              </a:xfrm>
              <a:prstGeom prst="wedgeRoundRectCallout">
                <a:avLst>
                  <a:gd name="adj1" fmla="val 53938"/>
                  <a:gd name="adj2" fmla="val 73902"/>
                  <a:gd name="adj3" fmla="val 16667"/>
                </a:avLst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9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𝑻</m:t>
                          </m:r>
                          <m: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𝑹</m:t>
                          </m:r>
                        </m:e>
                      </m:groupCh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2" name="Rounded Rectangular Callout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86" y="5463564"/>
                <a:ext cx="1000766" cy="669070"/>
              </a:xfrm>
              <a:prstGeom prst="wedgeRoundRectCallout">
                <a:avLst>
                  <a:gd name="adj1" fmla="val 53938"/>
                  <a:gd name="adj2" fmla="val 73902"/>
                  <a:gd name="adj3" fmla="val 16667"/>
                </a:avLst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803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4" grpId="0" animBg="1"/>
      <p:bldP spid="7" grpId="0"/>
      <p:bldP spid="15" grpId="0" animBg="1"/>
      <p:bldP spid="101" grpId="0" animBg="1"/>
      <p:bldP spid="10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smtClean="0"/>
              <a:t>to abstract?</a:t>
            </a:r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6337559" y="2274458"/>
            <a:ext cx="1054504" cy="646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1847225" y="2602819"/>
            <a:ext cx="1284794" cy="842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3260035" y="2375191"/>
            <a:ext cx="1216133" cy="2276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585436" y="2329500"/>
            <a:ext cx="1642233" cy="59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6337559" y="2966739"/>
            <a:ext cx="1054504" cy="646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81" idx="2"/>
          </p:cNvCxnSpPr>
          <p:nvPr/>
        </p:nvCxnSpPr>
        <p:spPr>
          <a:xfrm flipV="1">
            <a:off x="1847225" y="3106073"/>
            <a:ext cx="1274075" cy="2732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81" idx="5"/>
            <a:endCxn id="80" idx="2"/>
          </p:cNvCxnSpPr>
          <p:nvPr/>
        </p:nvCxnSpPr>
        <p:spPr>
          <a:xfrm>
            <a:off x="3230568" y="3151764"/>
            <a:ext cx="1342387" cy="619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80" idx="7"/>
          </p:cNvCxnSpPr>
          <p:nvPr/>
        </p:nvCxnSpPr>
        <p:spPr>
          <a:xfrm flipV="1">
            <a:off x="4682223" y="3027757"/>
            <a:ext cx="1545446" cy="1402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7445001" y="2628927"/>
                <a:ext cx="5547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 dirty="0"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001" y="2628927"/>
                <a:ext cx="554703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65"/>
          <p:cNvGrpSpPr/>
          <p:nvPr/>
        </p:nvGrpSpPr>
        <p:grpSpPr>
          <a:xfrm>
            <a:off x="1398644" y="2111098"/>
            <a:ext cx="648987" cy="1332825"/>
            <a:chOff x="1398644" y="2111098"/>
            <a:chExt cx="648987" cy="1332825"/>
          </a:xfrm>
        </p:grpSpPr>
        <p:sp>
          <p:nvSpPr>
            <p:cNvPr id="67" name="Oval 66"/>
            <p:cNvSpPr/>
            <p:nvPr/>
          </p:nvSpPr>
          <p:spPr>
            <a:xfrm>
              <a:off x="1719209" y="2622407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/>
                <p:cNvSpPr/>
                <p:nvPr/>
              </p:nvSpPr>
              <p:spPr>
                <a:xfrm>
                  <a:off x="1398644" y="2111098"/>
                  <a:ext cx="55470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8644" y="2111098"/>
                  <a:ext cx="554703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Oval 68"/>
            <p:cNvSpPr/>
            <p:nvPr/>
          </p:nvSpPr>
          <p:spPr>
            <a:xfrm>
              <a:off x="1719209" y="3314688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>
                <a:xfrm>
                  <a:off x="1492928" y="2820006"/>
                  <a:ext cx="55470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2928" y="2820006"/>
                  <a:ext cx="554703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1" name="Straight Arrow Connector 70"/>
          <p:cNvCxnSpPr/>
          <p:nvPr/>
        </p:nvCxnSpPr>
        <p:spPr>
          <a:xfrm flipV="1">
            <a:off x="6281773" y="1546831"/>
            <a:ext cx="1054504" cy="646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529650" y="1601873"/>
            <a:ext cx="1642233" cy="59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7392063" y="2887274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74" name="Group 73"/>
          <p:cNvGrpSpPr/>
          <p:nvPr/>
        </p:nvGrpSpPr>
        <p:grpSpPr>
          <a:xfrm>
            <a:off x="7191910" y="1051545"/>
            <a:ext cx="645340" cy="1272683"/>
            <a:chOff x="7191910" y="1051545"/>
            <a:chExt cx="645340" cy="1272683"/>
          </a:xfrm>
        </p:grpSpPr>
        <p:sp>
          <p:nvSpPr>
            <p:cNvPr id="75" name="Oval 74"/>
            <p:cNvSpPr/>
            <p:nvPr/>
          </p:nvSpPr>
          <p:spPr>
            <a:xfrm>
              <a:off x="7392063" y="2194993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7282547" y="1768414"/>
                  <a:ext cx="55470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2547" y="1768414"/>
                  <a:ext cx="554703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7336277" y="1467366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/>
                <p:cNvSpPr/>
                <p:nvPr/>
              </p:nvSpPr>
              <p:spPr>
                <a:xfrm>
                  <a:off x="7191910" y="1051545"/>
                  <a:ext cx="54758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2" name="Rectangle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1910" y="1051545"/>
                  <a:ext cx="547586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9" name="Oval 78"/>
          <p:cNvSpPr/>
          <p:nvPr/>
        </p:nvSpPr>
        <p:spPr>
          <a:xfrm>
            <a:off x="6209543" y="2951892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5938171" y="2403249"/>
                <a:ext cx="5475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171" y="2403249"/>
                <a:ext cx="547586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Group 80"/>
          <p:cNvGrpSpPr/>
          <p:nvPr/>
        </p:nvGrpSpPr>
        <p:grpSpPr>
          <a:xfrm>
            <a:off x="5950317" y="1099812"/>
            <a:ext cx="590254" cy="1289034"/>
            <a:chOff x="5950317" y="1099812"/>
            <a:chExt cx="590254" cy="1289034"/>
          </a:xfrm>
        </p:grpSpPr>
        <p:sp>
          <p:nvSpPr>
            <p:cNvPr id="82" name="Oval 81"/>
            <p:cNvSpPr/>
            <p:nvPr/>
          </p:nvSpPr>
          <p:spPr>
            <a:xfrm>
              <a:off x="6209543" y="2259611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/>
                <p:cNvSpPr/>
                <p:nvPr/>
              </p:nvSpPr>
              <p:spPr>
                <a:xfrm>
                  <a:off x="5950317" y="1781743"/>
                  <a:ext cx="55470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0317" y="1781743"/>
                  <a:ext cx="554703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Oval 83"/>
            <p:cNvSpPr/>
            <p:nvPr/>
          </p:nvSpPr>
          <p:spPr>
            <a:xfrm>
              <a:off x="6153757" y="1531984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/>
                <p:cNvSpPr/>
                <p:nvPr/>
              </p:nvSpPr>
              <p:spPr>
                <a:xfrm>
                  <a:off x="5992985" y="1099812"/>
                  <a:ext cx="54758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3" name="Rectangle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2985" y="1099812"/>
                  <a:ext cx="547586" cy="4616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6" name="Oval 85"/>
          <p:cNvSpPr/>
          <p:nvPr/>
        </p:nvSpPr>
        <p:spPr>
          <a:xfrm>
            <a:off x="4572955" y="3149084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4303820" y="2715179"/>
                <a:ext cx="5547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820" y="2715179"/>
                <a:ext cx="554703" cy="461665"/>
              </a:xfrm>
              <a:prstGeom prst="rect">
                <a:avLst/>
              </a:prstGeom>
              <a:blipFill rotWithShape="0">
                <a:blip r:embed="rId10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/>
          <p:cNvGrpSpPr/>
          <p:nvPr/>
        </p:nvGrpSpPr>
        <p:grpSpPr>
          <a:xfrm>
            <a:off x="4202375" y="1122844"/>
            <a:ext cx="629444" cy="1271273"/>
            <a:chOff x="4202375" y="1122844"/>
            <a:chExt cx="629444" cy="1271273"/>
          </a:xfrm>
        </p:grpSpPr>
        <p:sp>
          <p:nvSpPr>
            <p:cNvPr id="89" name="Oval 88"/>
            <p:cNvSpPr/>
            <p:nvPr/>
          </p:nvSpPr>
          <p:spPr>
            <a:xfrm>
              <a:off x="4457420" y="2264882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/>
                <p:cNvSpPr/>
                <p:nvPr/>
              </p:nvSpPr>
              <p:spPr>
                <a:xfrm>
                  <a:off x="4277116" y="1856673"/>
                  <a:ext cx="55470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7116" y="1856673"/>
                  <a:ext cx="554703" cy="4616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/>
            <p:cNvSpPr/>
            <p:nvPr/>
          </p:nvSpPr>
          <p:spPr>
            <a:xfrm>
              <a:off x="4401634" y="1537255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 91"/>
                <p:cNvSpPr/>
                <p:nvPr/>
              </p:nvSpPr>
              <p:spPr>
                <a:xfrm>
                  <a:off x="4202375" y="1122844"/>
                  <a:ext cx="55470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2375" y="1122844"/>
                  <a:ext cx="554704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3" name="Double Brace 92"/>
          <p:cNvSpPr/>
          <p:nvPr/>
        </p:nvSpPr>
        <p:spPr>
          <a:xfrm>
            <a:off x="704539" y="1226430"/>
            <a:ext cx="7635782" cy="2352928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/>
          <p:cNvCxnSpPr>
            <a:endCxn id="100" idx="2"/>
          </p:cNvCxnSpPr>
          <p:nvPr/>
        </p:nvCxnSpPr>
        <p:spPr>
          <a:xfrm>
            <a:off x="3305199" y="1593117"/>
            <a:ext cx="1096435" cy="87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5" name="Group 94"/>
          <p:cNvGrpSpPr/>
          <p:nvPr/>
        </p:nvGrpSpPr>
        <p:grpSpPr>
          <a:xfrm>
            <a:off x="2888270" y="1102151"/>
            <a:ext cx="641957" cy="2068539"/>
            <a:chOff x="2888270" y="1102151"/>
            <a:chExt cx="641957" cy="2068539"/>
          </a:xfrm>
        </p:grpSpPr>
        <p:grpSp>
          <p:nvGrpSpPr>
            <p:cNvPr id="96" name="Group 95"/>
            <p:cNvGrpSpPr/>
            <p:nvPr/>
          </p:nvGrpSpPr>
          <p:grpSpPr>
            <a:xfrm>
              <a:off x="2888270" y="2071533"/>
              <a:ext cx="568754" cy="1099157"/>
              <a:chOff x="2888270" y="2071533"/>
              <a:chExt cx="568754" cy="1099157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3132019" y="2538201"/>
                <a:ext cx="128016" cy="12923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Rectangle 99"/>
                  <p:cNvSpPr/>
                  <p:nvPr/>
                </p:nvSpPr>
                <p:spPr>
                  <a:xfrm>
                    <a:off x="2902321" y="2071533"/>
                    <a:ext cx="554703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9" name="Rectangle 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2321" y="2071533"/>
                    <a:ext cx="554703" cy="461665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b="-26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1" name="Oval 100"/>
              <p:cNvSpPr/>
              <p:nvPr/>
            </p:nvSpPr>
            <p:spPr>
              <a:xfrm>
                <a:off x="3121300" y="3041455"/>
                <a:ext cx="128016" cy="12923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/>
                  <p:cNvSpPr/>
                  <p:nvPr/>
                </p:nvSpPr>
                <p:spPr>
                  <a:xfrm>
                    <a:off x="2888270" y="2608594"/>
                    <a:ext cx="554703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5" name="Rectangle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88270" y="2608594"/>
                    <a:ext cx="554703" cy="461665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b="-26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7" name="Oval 96"/>
            <p:cNvSpPr/>
            <p:nvPr/>
          </p:nvSpPr>
          <p:spPr>
            <a:xfrm>
              <a:off x="3174782" y="1516562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/>
                <p:cNvSpPr/>
                <p:nvPr/>
              </p:nvSpPr>
              <p:spPr>
                <a:xfrm>
                  <a:off x="2975523" y="1102151"/>
                  <a:ext cx="55470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4" name="Rectangle 1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523" y="1102151"/>
                  <a:ext cx="554704" cy="46166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2" name="Group 131"/>
          <p:cNvGrpSpPr/>
          <p:nvPr/>
        </p:nvGrpSpPr>
        <p:grpSpPr>
          <a:xfrm>
            <a:off x="2888270" y="1102151"/>
            <a:ext cx="641957" cy="2068539"/>
            <a:chOff x="2888270" y="1102151"/>
            <a:chExt cx="641957" cy="2068539"/>
          </a:xfrm>
        </p:grpSpPr>
        <p:grpSp>
          <p:nvGrpSpPr>
            <p:cNvPr id="133" name="Group 132"/>
            <p:cNvGrpSpPr/>
            <p:nvPr/>
          </p:nvGrpSpPr>
          <p:grpSpPr>
            <a:xfrm>
              <a:off x="2888270" y="2071533"/>
              <a:ext cx="568754" cy="1099157"/>
              <a:chOff x="2888270" y="2071533"/>
              <a:chExt cx="568754" cy="1099157"/>
            </a:xfrm>
          </p:grpSpPr>
          <p:sp>
            <p:nvSpPr>
              <p:cNvPr id="136" name="Oval 135"/>
              <p:cNvSpPr/>
              <p:nvPr/>
            </p:nvSpPr>
            <p:spPr>
              <a:xfrm>
                <a:off x="3132019" y="2538201"/>
                <a:ext cx="128016" cy="12923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Rectangle 136"/>
                  <p:cNvSpPr/>
                  <p:nvPr/>
                </p:nvSpPr>
                <p:spPr>
                  <a:xfrm>
                    <a:off x="2902321" y="2071533"/>
                    <a:ext cx="554703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9" name="Rectangle 8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2321" y="2071533"/>
                    <a:ext cx="554703" cy="461665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b="-26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8" name="Oval 137"/>
              <p:cNvSpPr/>
              <p:nvPr/>
            </p:nvSpPr>
            <p:spPr>
              <a:xfrm>
                <a:off x="3121300" y="3041455"/>
                <a:ext cx="128016" cy="12923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9" name="Rectangle 138"/>
                  <p:cNvSpPr/>
                  <p:nvPr/>
                </p:nvSpPr>
                <p:spPr>
                  <a:xfrm>
                    <a:off x="2888270" y="2608594"/>
                    <a:ext cx="554703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91" name="Rectangle 9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88270" y="2608594"/>
                    <a:ext cx="554703" cy="461665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b="-26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4" name="Oval 133"/>
            <p:cNvSpPr/>
            <p:nvPr/>
          </p:nvSpPr>
          <p:spPr>
            <a:xfrm>
              <a:off x="3174782" y="1516562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Rectangle 134"/>
                <p:cNvSpPr/>
                <p:nvPr/>
              </p:nvSpPr>
              <p:spPr>
                <a:xfrm>
                  <a:off x="2975523" y="1102151"/>
                  <a:ext cx="55470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7" name="Rectangle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523" y="1102151"/>
                  <a:ext cx="554704" cy="46166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/>
          <p:cNvSpPr txBox="1"/>
          <p:nvPr/>
        </p:nvSpPr>
        <p:spPr>
          <a:xfrm>
            <a:off x="576775" y="5120640"/>
            <a:ext cx="5361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What would PDR do?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02651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Cartesian Abstraction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337559" y="2274458"/>
            <a:ext cx="1054504" cy="646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847225" y="2602819"/>
            <a:ext cx="1284794" cy="842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260035" y="2375191"/>
            <a:ext cx="1216133" cy="2276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85436" y="2329500"/>
            <a:ext cx="1642233" cy="59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337559" y="2966739"/>
            <a:ext cx="1054504" cy="646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6" idx="2"/>
          </p:cNvCxnSpPr>
          <p:nvPr/>
        </p:nvCxnSpPr>
        <p:spPr>
          <a:xfrm flipV="1">
            <a:off x="1847225" y="3106073"/>
            <a:ext cx="1274075" cy="2732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6" idx="5"/>
            <a:endCxn id="25" idx="2"/>
          </p:cNvCxnSpPr>
          <p:nvPr/>
        </p:nvCxnSpPr>
        <p:spPr>
          <a:xfrm>
            <a:off x="3230568" y="3151764"/>
            <a:ext cx="1342387" cy="619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5" idx="7"/>
          </p:cNvCxnSpPr>
          <p:nvPr/>
        </p:nvCxnSpPr>
        <p:spPr>
          <a:xfrm flipV="1">
            <a:off x="4682223" y="3027757"/>
            <a:ext cx="1545446" cy="1402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7445001" y="2628927"/>
                <a:ext cx="5547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 dirty="0"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001" y="2628927"/>
                <a:ext cx="554703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5" name="Group 104"/>
          <p:cNvGrpSpPr/>
          <p:nvPr/>
        </p:nvGrpSpPr>
        <p:grpSpPr>
          <a:xfrm>
            <a:off x="1398644" y="2111098"/>
            <a:ext cx="648987" cy="1332825"/>
            <a:chOff x="1398644" y="2111098"/>
            <a:chExt cx="648987" cy="1332825"/>
          </a:xfrm>
        </p:grpSpPr>
        <p:sp>
          <p:nvSpPr>
            <p:cNvPr id="11" name="Oval 10"/>
            <p:cNvSpPr/>
            <p:nvPr/>
          </p:nvSpPr>
          <p:spPr>
            <a:xfrm>
              <a:off x="1719209" y="2622407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1398644" y="2111098"/>
                  <a:ext cx="55470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8644" y="2111098"/>
                  <a:ext cx="554703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/>
            <p:cNvSpPr/>
            <p:nvPr/>
          </p:nvSpPr>
          <p:spPr>
            <a:xfrm>
              <a:off x="1719209" y="3314688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1492928" y="2820006"/>
                  <a:ext cx="55470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2928" y="2820006"/>
                  <a:ext cx="554703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4" name="Straight Arrow Connector 43"/>
          <p:cNvCxnSpPr/>
          <p:nvPr/>
        </p:nvCxnSpPr>
        <p:spPr>
          <a:xfrm flipV="1">
            <a:off x="6281773" y="1546831"/>
            <a:ext cx="1054504" cy="646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529650" y="1601873"/>
            <a:ext cx="1642233" cy="59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392063" y="2887274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12" name="Group 11"/>
          <p:cNvGrpSpPr/>
          <p:nvPr/>
        </p:nvGrpSpPr>
        <p:grpSpPr>
          <a:xfrm>
            <a:off x="7191910" y="1051545"/>
            <a:ext cx="645340" cy="1272683"/>
            <a:chOff x="7191910" y="1051545"/>
            <a:chExt cx="645340" cy="1272683"/>
          </a:xfrm>
        </p:grpSpPr>
        <p:sp>
          <p:nvSpPr>
            <p:cNvPr id="7" name="Oval 6"/>
            <p:cNvSpPr/>
            <p:nvPr/>
          </p:nvSpPr>
          <p:spPr>
            <a:xfrm>
              <a:off x="7392063" y="2194993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7282547" y="1768414"/>
                  <a:ext cx="55470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2547" y="1768414"/>
                  <a:ext cx="554703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Oval 42"/>
            <p:cNvSpPr/>
            <p:nvPr/>
          </p:nvSpPr>
          <p:spPr>
            <a:xfrm>
              <a:off x="7336277" y="1467366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/>
                <p:cNvSpPr/>
                <p:nvPr/>
              </p:nvSpPr>
              <p:spPr>
                <a:xfrm>
                  <a:off x="7191910" y="1051545"/>
                  <a:ext cx="54758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2" name="Rectangle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1910" y="1051545"/>
                  <a:ext cx="547586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Oval 21"/>
          <p:cNvSpPr/>
          <p:nvPr/>
        </p:nvSpPr>
        <p:spPr>
          <a:xfrm>
            <a:off x="6209543" y="2951892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938171" y="2403249"/>
                <a:ext cx="5475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171" y="2403249"/>
                <a:ext cx="547586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950317" y="1099812"/>
            <a:ext cx="590254" cy="1289034"/>
            <a:chOff x="5950317" y="1099812"/>
            <a:chExt cx="590254" cy="1289034"/>
          </a:xfrm>
        </p:grpSpPr>
        <p:sp>
          <p:nvSpPr>
            <p:cNvPr id="6" name="Oval 5"/>
            <p:cNvSpPr/>
            <p:nvPr/>
          </p:nvSpPr>
          <p:spPr>
            <a:xfrm>
              <a:off x="6209543" y="2259611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5950317" y="1781743"/>
                  <a:ext cx="55470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0317" y="1781743"/>
                  <a:ext cx="554703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Oval 41"/>
            <p:cNvSpPr/>
            <p:nvPr/>
          </p:nvSpPr>
          <p:spPr>
            <a:xfrm>
              <a:off x="6153757" y="1531984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/>
                <p:cNvSpPr/>
                <p:nvPr/>
              </p:nvSpPr>
              <p:spPr>
                <a:xfrm>
                  <a:off x="5992985" y="1099812"/>
                  <a:ext cx="54758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3" name="Rectangle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2985" y="1099812"/>
                  <a:ext cx="547586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Oval 24"/>
          <p:cNvSpPr/>
          <p:nvPr/>
        </p:nvSpPr>
        <p:spPr>
          <a:xfrm>
            <a:off x="4572955" y="3149084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303820" y="2715179"/>
                <a:ext cx="5547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820" y="2715179"/>
                <a:ext cx="554703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202375" y="1122844"/>
            <a:ext cx="629444" cy="1271273"/>
            <a:chOff x="4202375" y="1122844"/>
            <a:chExt cx="629444" cy="1271273"/>
          </a:xfrm>
        </p:grpSpPr>
        <p:sp>
          <p:nvSpPr>
            <p:cNvPr id="9" name="Oval 8"/>
            <p:cNvSpPr/>
            <p:nvPr/>
          </p:nvSpPr>
          <p:spPr>
            <a:xfrm>
              <a:off x="4457420" y="2264882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4277116" y="1856673"/>
                  <a:ext cx="55470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7116" y="1856673"/>
                  <a:ext cx="554703" cy="4616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/>
            <p:cNvSpPr/>
            <p:nvPr/>
          </p:nvSpPr>
          <p:spPr>
            <a:xfrm>
              <a:off x="4401634" y="1537255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/>
                <p:nvPr/>
              </p:nvSpPr>
              <p:spPr>
                <a:xfrm>
                  <a:off x="4202375" y="1122844"/>
                  <a:ext cx="55470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2375" y="1122844"/>
                  <a:ext cx="554704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8" name="Double Brace 57"/>
          <p:cNvSpPr/>
          <p:nvPr/>
        </p:nvSpPr>
        <p:spPr>
          <a:xfrm>
            <a:off x="704539" y="1226430"/>
            <a:ext cx="7635782" cy="2352928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15006" y="3860291"/>
            <a:ext cx="866274" cy="24292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ω</a:t>
            </a:r>
            <a:r>
              <a:rPr lang="en-US" baseline="-25000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204383" y="3858655"/>
            <a:ext cx="866274" cy="198922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ω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663953" y="3860291"/>
            <a:ext cx="866274" cy="235271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ω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703311" y="3860290"/>
            <a:ext cx="866274" cy="179420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ω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115881" y="3840655"/>
            <a:ext cx="866274" cy="1534512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ω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0" name="Straight Arrow Connector 109"/>
          <p:cNvCxnSpPr>
            <a:endCxn id="45" idx="2"/>
          </p:cNvCxnSpPr>
          <p:nvPr/>
        </p:nvCxnSpPr>
        <p:spPr>
          <a:xfrm>
            <a:off x="3305199" y="1593117"/>
            <a:ext cx="1096435" cy="87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/>
          <p:cNvGrpSpPr/>
          <p:nvPr/>
        </p:nvGrpSpPr>
        <p:grpSpPr>
          <a:xfrm>
            <a:off x="2888270" y="1102151"/>
            <a:ext cx="641957" cy="2068539"/>
            <a:chOff x="2888270" y="1102151"/>
            <a:chExt cx="641957" cy="2068539"/>
          </a:xfrm>
        </p:grpSpPr>
        <p:grpSp>
          <p:nvGrpSpPr>
            <p:cNvPr id="106" name="Group 105"/>
            <p:cNvGrpSpPr/>
            <p:nvPr/>
          </p:nvGrpSpPr>
          <p:grpSpPr>
            <a:xfrm>
              <a:off x="2888270" y="2071533"/>
              <a:ext cx="568754" cy="1099157"/>
              <a:chOff x="2888270" y="2071533"/>
              <a:chExt cx="568754" cy="1099157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3132019" y="2538201"/>
                <a:ext cx="128016" cy="12923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18"/>
                  <p:cNvSpPr/>
                  <p:nvPr/>
                </p:nvSpPr>
                <p:spPr>
                  <a:xfrm>
                    <a:off x="2902321" y="2071533"/>
                    <a:ext cx="554703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9" name="Rectangle 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2321" y="2071533"/>
                    <a:ext cx="554703" cy="461665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b="-26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" name="Oval 25"/>
              <p:cNvSpPr/>
              <p:nvPr/>
            </p:nvSpPr>
            <p:spPr>
              <a:xfrm>
                <a:off x="3121300" y="3041455"/>
                <a:ext cx="128016" cy="12923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ectangle 34"/>
                  <p:cNvSpPr/>
                  <p:nvPr/>
                </p:nvSpPr>
                <p:spPr>
                  <a:xfrm>
                    <a:off x="2888270" y="2608594"/>
                    <a:ext cx="554703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5" name="Rectangle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88270" y="2608594"/>
                    <a:ext cx="554703" cy="461665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b="-26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3" name="Oval 112"/>
            <p:cNvSpPr/>
            <p:nvPr/>
          </p:nvSpPr>
          <p:spPr>
            <a:xfrm>
              <a:off x="3174782" y="1516562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/>
                <p:cNvSpPr/>
                <p:nvPr/>
              </p:nvSpPr>
              <p:spPr>
                <a:xfrm>
                  <a:off x="2975523" y="1102151"/>
                  <a:ext cx="55470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4" name="Rectangle 1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523" y="1102151"/>
                  <a:ext cx="554704" cy="46166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1398644" y="2111098"/>
            <a:ext cx="648987" cy="1332825"/>
            <a:chOff x="1398644" y="2111098"/>
            <a:chExt cx="648987" cy="1332825"/>
          </a:xfrm>
        </p:grpSpPr>
        <p:sp>
          <p:nvSpPr>
            <p:cNvPr id="64" name="Oval 63"/>
            <p:cNvSpPr/>
            <p:nvPr/>
          </p:nvSpPr>
          <p:spPr>
            <a:xfrm>
              <a:off x="1719209" y="2622407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>
                <a:xfrm>
                  <a:off x="1398644" y="2111098"/>
                  <a:ext cx="55470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8644" y="2111098"/>
                  <a:ext cx="554703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Oval 65"/>
            <p:cNvSpPr/>
            <p:nvPr/>
          </p:nvSpPr>
          <p:spPr>
            <a:xfrm>
              <a:off x="1719209" y="3314688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/>
                <p:cNvSpPr/>
                <p:nvPr/>
              </p:nvSpPr>
              <p:spPr>
                <a:xfrm>
                  <a:off x="1492928" y="2820006"/>
                  <a:ext cx="55470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7" name="Rect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2928" y="2820006"/>
                  <a:ext cx="554703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/>
          <p:cNvGrpSpPr/>
          <p:nvPr/>
        </p:nvGrpSpPr>
        <p:grpSpPr>
          <a:xfrm>
            <a:off x="7191910" y="1051545"/>
            <a:ext cx="645340" cy="1272683"/>
            <a:chOff x="7191910" y="1051545"/>
            <a:chExt cx="645340" cy="1272683"/>
          </a:xfrm>
        </p:grpSpPr>
        <p:sp>
          <p:nvSpPr>
            <p:cNvPr id="69" name="Oval 68"/>
            <p:cNvSpPr/>
            <p:nvPr/>
          </p:nvSpPr>
          <p:spPr>
            <a:xfrm>
              <a:off x="7392063" y="2194993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>
                <a:xfrm>
                  <a:off x="7282547" y="1768414"/>
                  <a:ext cx="55470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2547" y="1768414"/>
                  <a:ext cx="554703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Oval 70"/>
            <p:cNvSpPr/>
            <p:nvPr/>
          </p:nvSpPr>
          <p:spPr>
            <a:xfrm>
              <a:off x="7336277" y="1467366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/>
                <p:cNvSpPr/>
                <p:nvPr/>
              </p:nvSpPr>
              <p:spPr>
                <a:xfrm>
                  <a:off x="7191910" y="1051545"/>
                  <a:ext cx="54758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3" name="Rectangle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1910" y="1051545"/>
                  <a:ext cx="547586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Group 73"/>
          <p:cNvGrpSpPr/>
          <p:nvPr/>
        </p:nvGrpSpPr>
        <p:grpSpPr>
          <a:xfrm>
            <a:off x="5950317" y="1099812"/>
            <a:ext cx="590254" cy="1289034"/>
            <a:chOff x="5950317" y="1099812"/>
            <a:chExt cx="590254" cy="1289034"/>
          </a:xfrm>
        </p:grpSpPr>
        <p:sp>
          <p:nvSpPr>
            <p:cNvPr id="75" name="Oval 74"/>
            <p:cNvSpPr/>
            <p:nvPr/>
          </p:nvSpPr>
          <p:spPr>
            <a:xfrm>
              <a:off x="6209543" y="2259611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950317" y="1781743"/>
                  <a:ext cx="55470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0317" y="1781743"/>
                  <a:ext cx="554703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6153757" y="1531984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/>
                <p:cNvSpPr/>
                <p:nvPr/>
              </p:nvSpPr>
              <p:spPr>
                <a:xfrm>
                  <a:off x="5992985" y="1099812"/>
                  <a:ext cx="54758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8" name="Rectangle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2985" y="1099812"/>
                  <a:ext cx="547586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9" name="Group 78"/>
          <p:cNvGrpSpPr/>
          <p:nvPr/>
        </p:nvGrpSpPr>
        <p:grpSpPr>
          <a:xfrm>
            <a:off x="4202375" y="1122844"/>
            <a:ext cx="629444" cy="1271273"/>
            <a:chOff x="4202375" y="1122844"/>
            <a:chExt cx="629444" cy="1271273"/>
          </a:xfrm>
        </p:grpSpPr>
        <p:sp>
          <p:nvSpPr>
            <p:cNvPr id="80" name="Oval 79"/>
            <p:cNvSpPr/>
            <p:nvPr/>
          </p:nvSpPr>
          <p:spPr>
            <a:xfrm>
              <a:off x="4457420" y="2264882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4277116" y="1856673"/>
                  <a:ext cx="55470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7116" y="1856673"/>
                  <a:ext cx="554703" cy="4616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4401634" y="1537255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/>
                <p:cNvSpPr/>
                <p:nvPr/>
              </p:nvSpPr>
              <p:spPr>
                <a:xfrm>
                  <a:off x="4202375" y="1122844"/>
                  <a:ext cx="55470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3" name="Rectangle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2375" y="1122844"/>
                  <a:ext cx="554704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4" name="Group 83"/>
          <p:cNvGrpSpPr/>
          <p:nvPr/>
        </p:nvGrpSpPr>
        <p:grpSpPr>
          <a:xfrm>
            <a:off x="2888270" y="1102151"/>
            <a:ext cx="641957" cy="2068539"/>
            <a:chOff x="2888270" y="1102151"/>
            <a:chExt cx="641957" cy="2068539"/>
          </a:xfrm>
        </p:grpSpPr>
        <p:grpSp>
          <p:nvGrpSpPr>
            <p:cNvPr id="85" name="Group 84"/>
            <p:cNvGrpSpPr/>
            <p:nvPr/>
          </p:nvGrpSpPr>
          <p:grpSpPr>
            <a:xfrm>
              <a:off x="2888270" y="2071533"/>
              <a:ext cx="568754" cy="1099157"/>
              <a:chOff x="2888270" y="2071533"/>
              <a:chExt cx="568754" cy="1099157"/>
            </a:xfrm>
          </p:grpSpPr>
          <p:sp>
            <p:nvSpPr>
              <p:cNvPr id="88" name="Oval 87"/>
              <p:cNvSpPr/>
              <p:nvPr/>
            </p:nvSpPr>
            <p:spPr>
              <a:xfrm>
                <a:off x="3132019" y="2538201"/>
                <a:ext cx="128016" cy="12923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Rectangle 88"/>
                  <p:cNvSpPr/>
                  <p:nvPr/>
                </p:nvSpPr>
                <p:spPr>
                  <a:xfrm>
                    <a:off x="2902321" y="2071533"/>
                    <a:ext cx="554703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9" name="Rectangle 8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2321" y="2071533"/>
                    <a:ext cx="554703" cy="461665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b="-26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0" name="Oval 89"/>
              <p:cNvSpPr/>
              <p:nvPr/>
            </p:nvSpPr>
            <p:spPr>
              <a:xfrm>
                <a:off x="3121300" y="3041455"/>
                <a:ext cx="128016" cy="12923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Rectangle 90"/>
                  <p:cNvSpPr/>
                  <p:nvPr/>
                </p:nvSpPr>
                <p:spPr>
                  <a:xfrm>
                    <a:off x="2888270" y="2608594"/>
                    <a:ext cx="554703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91" name="Rectangle 9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88270" y="2608594"/>
                    <a:ext cx="554703" cy="461665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b="-26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6" name="Oval 85"/>
            <p:cNvSpPr/>
            <p:nvPr/>
          </p:nvSpPr>
          <p:spPr>
            <a:xfrm>
              <a:off x="3174782" y="1516562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/>
                <p:cNvSpPr/>
                <p:nvPr/>
              </p:nvSpPr>
              <p:spPr>
                <a:xfrm>
                  <a:off x="2975523" y="1102151"/>
                  <a:ext cx="55470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7" name="Rectangle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523" y="1102151"/>
                  <a:ext cx="554704" cy="46166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/>
          <p:cNvGrpSpPr/>
          <p:nvPr/>
        </p:nvGrpSpPr>
        <p:grpSpPr>
          <a:xfrm>
            <a:off x="3174782" y="4523926"/>
            <a:ext cx="4225503" cy="936706"/>
            <a:chOff x="3174782" y="4523926"/>
            <a:chExt cx="4225503" cy="936706"/>
          </a:xfrm>
        </p:grpSpPr>
        <p:cxnSp>
          <p:nvCxnSpPr>
            <p:cNvPr id="92" name="Straight Arrow Connector 91"/>
            <p:cNvCxnSpPr/>
            <p:nvPr/>
          </p:nvCxnSpPr>
          <p:spPr>
            <a:xfrm flipV="1">
              <a:off x="6249536" y="4523926"/>
              <a:ext cx="1150749" cy="8576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4643495" y="5432793"/>
              <a:ext cx="1480446" cy="2783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3174782" y="4635058"/>
              <a:ext cx="1380629" cy="79773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/>
          <p:cNvSpPr txBox="1"/>
          <p:nvPr/>
        </p:nvSpPr>
        <p:spPr>
          <a:xfrm>
            <a:off x="0" y="4642158"/>
            <a:ext cx="1115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ω</a:t>
            </a:r>
            <a:r>
              <a:rPr lang="en-US" sz="4000" dirty="0" smtClean="0"/>
              <a:t> =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02781" y="6272680"/>
                <a:ext cx="658443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latin typeface="Cambria Math" charset="0"/>
                        </a:rPr>
                        <m:t>𝜔</m:t>
                      </m:r>
                      <m:r>
                        <a:rPr lang="en-US" sz="3600" i="1" dirty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charset="0"/>
                            </a:rPr>
                            <m:t>𝜔</m:t>
                          </m:r>
                        </m:e>
                        <m:sub>
                          <m:r>
                            <a:rPr lang="en-US" sz="3600" i="1" dirty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3600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charset="0"/>
                            </a:rPr>
                            <m:t>𝜔</m:t>
                          </m:r>
                        </m:e>
                        <m:sub>
                          <m:r>
                            <a:rPr lang="en-US" sz="3600" i="1" dirty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600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charset="0"/>
                            </a:rPr>
                            <m:t>𝜔</m:t>
                          </m:r>
                        </m:e>
                        <m:sub>
                          <m:r>
                            <a:rPr lang="en-US" sz="3600" i="1" dirty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600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charset="0"/>
                            </a:rPr>
                            <m:t>𝜔</m:t>
                          </m:r>
                        </m:e>
                        <m:sub>
                          <m:r>
                            <a:rPr lang="en-US" sz="3600" i="1" dirty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3600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charset="0"/>
                            </a:rPr>
                            <m:t>𝜔</m:t>
                          </m:r>
                        </m:e>
                        <m:sub>
                          <m:r>
                            <a:rPr lang="en-US" sz="3600" i="1" dirty="0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sz="3600" i="1" dirty="0">
                          <a:latin typeface="Cambria Math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3600" dirty="0">
                          <a:latin typeface="Cambria Math" charset="0"/>
                        </a:rPr>
                        <m:t>Ω</m:t>
                      </m:r>
                      <m:r>
                        <a:rPr lang="en-US" sz="3600" i="1" dirty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 dirty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36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𝒫</m:t>
                          </m:r>
                          <m:d>
                            <m:dPr>
                              <m:ctrlPr>
                                <a:rPr lang="en-US" sz="36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3600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Σ</m:t>
                              </m:r>
                            </m:e>
                          </m:d>
                        </m:e>
                        <m:sup>
                          <m:r>
                            <a:rPr lang="en-US" sz="3600" i="1" dirty="0">
                              <a:latin typeface="Cambria Math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781" y="6272680"/>
                <a:ext cx="6584431" cy="64633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609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-0.00608 0.35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177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0.00868 0.4370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2185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-0.00903 0.45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226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5.55112E-17 L 0.00816 0.456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2280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L -0.01441 0.441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2208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Cartesian Traces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𝜔</m:t>
                    </m:r>
                    <m:r>
                      <a:rPr lang="en-US" i="1" dirty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𝜔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𝜔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𝜔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𝜔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𝜔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dirty="0">
                        <a:latin typeface="Cambria Math" charset="0"/>
                      </a:rPr>
                      <m:t>Ω</m:t>
                    </m:r>
                    <m:r>
                      <a:rPr lang="en-US" i="1" dirty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𝒫</m:t>
                        </m:r>
                        <m:d>
                          <m:dPr>
                            <m:ctrlPr>
                              <a:rPr lang="en-US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Σ</m:t>
                            </m:r>
                          </m:e>
                        </m:d>
                      </m:e>
                      <m:sup>
                        <m:r>
                          <a:rPr lang="en-US" i="1" dirty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Rectangle 102"/>
          <p:cNvSpPr/>
          <p:nvPr/>
        </p:nvSpPr>
        <p:spPr>
          <a:xfrm>
            <a:off x="3741205" y="4817317"/>
            <a:ext cx="848608" cy="12754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04" name="Rectangle 103"/>
          <p:cNvSpPr/>
          <p:nvPr/>
        </p:nvSpPr>
        <p:spPr>
          <a:xfrm>
            <a:off x="3729268" y="3411404"/>
            <a:ext cx="866274" cy="2681323"/>
          </a:xfrm>
          <a:prstGeom prst="rect">
            <a:avLst/>
          </a:prstGeom>
          <a:solidFill>
            <a:schemeClr val="accent6"/>
          </a:solidFill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853148" y="3411405"/>
            <a:ext cx="866274" cy="2681323"/>
          </a:xfrm>
          <a:prstGeom prst="rect">
            <a:avLst/>
          </a:prstGeom>
          <a:solidFill>
            <a:schemeClr val="accent6"/>
          </a:solidFill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2291208" y="3411405"/>
            <a:ext cx="866274" cy="2681323"/>
          </a:xfrm>
          <a:prstGeom prst="rect">
            <a:avLst/>
          </a:prstGeom>
          <a:solidFill>
            <a:schemeClr val="accent6"/>
          </a:solidFill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5236202" y="3411403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853148" y="5666466"/>
            <a:ext cx="866274" cy="426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0 </a:t>
            </a:r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109" name="Rectangle 108"/>
          <p:cNvSpPr/>
          <p:nvPr/>
        </p:nvSpPr>
        <p:spPr>
          <a:xfrm>
            <a:off x="2305368" y="5410691"/>
            <a:ext cx="852113" cy="694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10" name="Rectangle 109"/>
          <p:cNvSpPr/>
          <p:nvPr/>
        </p:nvSpPr>
        <p:spPr>
          <a:xfrm>
            <a:off x="5236202" y="3940786"/>
            <a:ext cx="866274" cy="215193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11" name="Rectangle 110"/>
          <p:cNvSpPr/>
          <p:nvPr/>
        </p:nvSpPr>
        <p:spPr>
          <a:xfrm>
            <a:off x="6743136" y="3411400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6743136" y="3940783"/>
            <a:ext cx="866274" cy="215193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13" name="Rectangle 112"/>
          <p:cNvSpPr/>
          <p:nvPr/>
        </p:nvSpPr>
        <p:spPr>
          <a:xfrm>
            <a:off x="6743136" y="3411401"/>
            <a:ext cx="866274" cy="52938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ω</a:t>
            </a:r>
            <a:r>
              <a:rPr lang="en-US" baseline="-25000" dirty="0" smtClean="0"/>
              <a:t>0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236202" y="3411401"/>
            <a:ext cx="866274" cy="52938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ω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18" name="Triangle 17"/>
          <p:cNvSpPr/>
          <p:nvPr/>
        </p:nvSpPr>
        <p:spPr>
          <a:xfrm>
            <a:off x="3735331" y="4813005"/>
            <a:ext cx="854189" cy="7691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750808" y="5582131"/>
            <a:ext cx="838712" cy="510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81738" y="3534483"/>
            <a:ext cx="934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ω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543678" y="3545077"/>
            <a:ext cx="934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ω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105618" y="3534483"/>
            <a:ext cx="934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ω</a:t>
            </a:r>
            <a:r>
              <a:rPr lang="en-US" baseline="-25000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31723" y="2021781"/>
            <a:ext cx="2793116" cy="9753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2"/>
                </a:solidFill>
              </a:rPr>
              <a:t>Anti-Frames</a:t>
            </a:r>
            <a:endParaRPr lang="en-US" sz="4000" dirty="0">
              <a:solidFill>
                <a:schemeClr val="tx2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859526" y="3027305"/>
            <a:ext cx="328450" cy="6209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1" idx="0"/>
          </p:cNvCxnSpPr>
          <p:nvPr/>
        </p:nvCxnSpPr>
        <p:spPr>
          <a:xfrm flipH="1">
            <a:off x="3010745" y="3027305"/>
            <a:ext cx="2020979" cy="5177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5" idx="0"/>
          </p:cNvCxnSpPr>
          <p:nvPr/>
        </p:nvCxnSpPr>
        <p:spPr>
          <a:xfrm flipH="1">
            <a:off x="4448805" y="2997141"/>
            <a:ext cx="979850" cy="5373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430443" y="3027305"/>
            <a:ext cx="585816" cy="7182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1391020" y="2714413"/>
            <a:ext cx="3648923" cy="6969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Left Arrow 18"/>
          <p:cNvSpPr/>
          <p:nvPr/>
        </p:nvSpPr>
        <p:spPr>
          <a:xfrm>
            <a:off x="1719422" y="6263152"/>
            <a:ext cx="5147293" cy="487530"/>
          </a:xfrm>
          <a:prstGeom prst="left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Trace grows this way</a:t>
            </a:r>
            <a:endParaRPr lang="en-US" dirty="0"/>
          </a:p>
        </p:txBody>
      </p:sp>
      <p:sp>
        <p:nvSpPr>
          <p:cNvPr id="42" name="Left Brace 41"/>
          <p:cNvSpPr/>
          <p:nvPr/>
        </p:nvSpPr>
        <p:spPr>
          <a:xfrm rot="10800000">
            <a:off x="7874312" y="3472343"/>
            <a:ext cx="422199" cy="2681324"/>
          </a:xfrm>
          <a:prstGeom prst="leftBrace">
            <a:avLst>
              <a:gd name="adj1" fmla="val 29955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8258229" y="4428127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Σ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9637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 </a:t>
            </a:r>
            <a:r>
              <a:rPr lang="en-US" dirty="0" err="1" smtClean="0"/>
              <a:t>Init</a:t>
            </a:r>
            <a:r>
              <a:rPr lang="en-US" dirty="0" smtClean="0"/>
              <a:t>-Sensitive Abstraction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7115881" y="3840655"/>
                <a:ext cx="866274" cy="2932398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0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881" y="3840655"/>
                <a:ext cx="866274" cy="293239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386428"/>
            <a:ext cx="8528452" cy="2207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5113" indent="-265113" algn="l" defTabSz="457200" rtl="0" eaLnBrk="1" latinLnBrk="0" hangingPunct="1">
              <a:spcBef>
                <a:spcPts val="0"/>
              </a:spcBef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tabLst>
                <a:tab pos="536575" algn="l"/>
              </a:tabLst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78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tabLst>
                <a:tab pos="536575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8525" indent="-1841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176213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Cartesian abstraction allows to capture only states occurring in evil traces</a:t>
            </a:r>
          </a:p>
          <a:p>
            <a:endParaRPr lang="en-US" dirty="0"/>
          </a:p>
          <a:p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215006" y="3860291"/>
                <a:ext cx="866274" cy="291422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baseline="-25000" dirty="0" smtClean="0">
                    <a:solidFill>
                      <a:schemeClr val="tx1"/>
                    </a:solidFill>
                  </a:rPr>
                  <a:t>4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006" y="3860291"/>
                <a:ext cx="866274" cy="2914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7115881" y="3837528"/>
            <a:ext cx="866274" cy="293698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642158"/>
            <a:ext cx="1115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ω</a:t>
            </a:r>
            <a:r>
              <a:rPr lang="en-US" sz="4000" dirty="0" smtClean="0"/>
              <a:t> =</a:t>
            </a:r>
            <a:endParaRPr lang="en-US" sz="4000" dirty="0"/>
          </a:p>
        </p:txBody>
      </p:sp>
      <p:sp>
        <p:nvSpPr>
          <p:cNvPr id="19" name="Oval 18"/>
          <p:cNvSpPr/>
          <p:nvPr/>
        </p:nvSpPr>
        <p:spPr>
          <a:xfrm>
            <a:off x="2965732" y="5499414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779770" y="5054471"/>
                <a:ext cx="5547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770" y="5054471"/>
                <a:ext cx="554703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5858630" y="4199875"/>
            <a:ext cx="590254" cy="1289034"/>
            <a:chOff x="5950317" y="1099812"/>
            <a:chExt cx="590254" cy="1289034"/>
          </a:xfrm>
        </p:grpSpPr>
        <p:sp>
          <p:nvSpPr>
            <p:cNvPr id="22" name="Oval 21"/>
            <p:cNvSpPr/>
            <p:nvPr/>
          </p:nvSpPr>
          <p:spPr>
            <a:xfrm>
              <a:off x="6209543" y="2259611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5950317" y="1781743"/>
                  <a:ext cx="55470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0317" y="1781743"/>
                  <a:ext cx="554703" cy="4616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Oval 23"/>
            <p:cNvSpPr/>
            <p:nvPr/>
          </p:nvSpPr>
          <p:spPr>
            <a:xfrm>
              <a:off x="6153757" y="1531984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5992985" y="1099812"/>
                  <a:ext cx="54758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8" name="Rectangle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2985" y="1099812"/>
                  <a:ext cx="547586" cy="4616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/>
          <p:cNvGrpSpPr/>
          <p:nvPr/>
        </p:nvGrpSpPr>
        <p:grpSpPr>
          <a:xfrm>
            <a:off x="4299725" y="4224094"/>
            <a:ext cx="629444" cy="1271273"/>
            <a:chOff x="4202375" y="1122844"/>
            <a:chExt cx="629444" cy="1271273"/>
          </a:xfrm>
        </p:grpSpPr>
        <p:sp>
          <p:nvSpPr>
            <p:cNvPr id="27" name="Oval 26"/>
            <p:cNvSpPr/>
            <p:nvPr/>
          </p:nvSpPr>
          <p:spPr>
            <a:xfrm>
              <a:off x="4457420" y="2264882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4277116" y="1856673"/>
                  <a:ext cx="55470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7116" y="1856673"/>
                  <a:ext cx="554703" cy="46166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/>
            <p:cNvSpPr/>
            <p:nvPr/>
          </p:nvSpPr>
          <p:spPr>
            <a:xfrm>
              <a:off x="4401634" y="1537255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4202375" y="1122844"/>
                  <a:ext cx="55470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3" name="Rectangle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2375" y="1122844"/>
                  <a:ext cx="554704" cy="4616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3001713" y="5476640"/>
                <a:ext cx="5547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713" y="5476640"/>
                <a:ext cx="554703" cy="461665"/>
              </a:xfrm>
              <a:prstGeom prst="rect">
                <a:avLst/>
              </a:prstGeom>
              <a:blipFill rotWithShape="0">
                <a:blip r:embed="rId1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/>
          <p:cNvSpPr/>
          <p:nvPr/>
        </p:nvSpPr>
        <p:spPr>
          <a:xfrm>
            <a:off x="2952504" y="5034177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2772200" y="4625968"/>
                <a:ext cx="5547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200" y="4625968"/>
                <a:ext cx="554703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3052231" y="4499500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852972" y="4085089"/>
                <a:ext cx="5547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972" y="4085089"/>
                <a:ext cx="554704" cy="461665"/>
              </a:xfrm>
              <a:prstGeom prst="rect">
                <a:avLst/>
              </a:prstGeom>
              <a:blipFill rotWithShape="0">
                <a:blip r:embed="rId1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/>
          <p:cNvSpPr/>
          <p:nvPr/>
        </p:nvSpPr>
        <p:spPr>
          <a:xfrm>
            <a:off x="3170518" y="5881727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2663953" y="3860291"/>
                <a:ext cx="866274" cy="291422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baseline="-25000" dirty="0" smtClean="0">
                    <a:solidFill>
                      <a:schemeClr val="tx1"/>
                    </a:solidFill>
                  </a:rPr>
                  <a:t>3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953" y="3860291"/>
                <a:ext cx="866274" cy="291422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4204383" y="3858655"/>
                <a:ext cx="866274" cy="2915856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baseline="-25000" dirty="0" smtClean="0">
                    <a:solidFill>
                      <a:schemeClr val="tx1"/>
                    </a:solidFill>
                  </a:rPr>
                  <a:t>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383" y="3858655"/>
                <a:ext cx="866274" cy="2915856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5703311" y="3860289"/>
                <a:ext cx="866274" cy="2914222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baseline="-25000" dirty="0" smtClean="0">
                    <a:solidFill>
                      <a:schemeClr val="tx1"/>
                    </a:solidFill>
                  </a:rPr>
                  <a:t>1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311" y="3860289"/>
                <a:ext cx="866274" cy="291422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/>
          <p:cNvSpPr/>
          <p:nvPr/>
        </p:nvSpPr>
        <p:spPr>
          <a:xfrm>
            <a:off x="1624777" y="4646533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304212" y="4135224"/>
                <a:ext cx="5547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212" y="4135224"/>
                <a:ext cx="554703" cy="461665"/>
              </a:xfrm>
              <a:prstGeom prst="rect">
                <a:avLst/>
              </a:prstGeom>
              <a:blipFill rotWithShape="0">
                <a:blip r:embed="rId1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/>
          <p:cNvSpPr/>
          <p:nvPr/>
        </p:nvSpPr>
        <p:spPr>
          <a:xfrm>
            <a:off x="1624777" y="5338814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398496" y="4844132"/>
                <a:ext cx="5547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496" y="4844132"/>
                <a:ext cx="554703" cy="461665"/>
              </a:xfrm>
              <a:prstGeom prst="rect">
                <a:avLst/>
              </a:prstGeom>
              <a:blipFill rotWithShape="0">
                <a:blip r:embed="rId20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/>
          <p:cNvSpPr/>
          <p:nvPr/>
        </p:nvSpPr>
        <p:spPr>
          <a:xfrm>
            <a:off x="7297631" y="4396542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7377604" y="4254540"/>
                <a:ext cx="5547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 dirty="0"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604" y="4254540"/>
                <a:ext cx="554703" cy="461665"/>
              </a:xfrm>
              <a:prstGeom prst="rect">
                <a:avLst/>
              </a:prstGeom>
              <a:blipFill rotWithShape="0">
                <a:blip r:embed="rId21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Left Brace 35"/>
          <p:cNvSpPr/>
          <p:nvPr/>
        </p:nvSpPr>
        <p:spPr>
          <a:xfrm rot="10800000">
            <a:off x="8083413" y="3858655"/>
            <a:ext cx="422199" cy="2914397"/>
          </a:xfrm>
          <a:prstGeom prst="leftBrace">
            <a:avLst>
              <a:gd name="adj1" fmla="val 29955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8528451" y="4931133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Σ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8064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en-US" dirty="0" err="1"/>
              <a:t>Init</a:t>
            </a:r>
            <a:r>
              <a:rPr lang="en-US" dirty="0"/>
              <a:t>-Sensitive Abstraction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7115881" y="3840655"/>
                <a:ext cx="866274" cy="685046"/>
              </a:xfrm>
              <a:prstGeom prst="rect">
                <a:avLst/>
              </a:prstGeom>
              <a:solidFill>
                <a:schemeClr val="accent6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0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=Bad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881" y="3840655"/>
                <a:ext cx="866274" cy="685046"/>
              </a:xfrm>
              <a:prstGeom prst="rect">
                <a:avLst/>
              </a:prstGeom>
              <a:blipFill rotWithShape="0">
                <a:blip r:embed="rId2"/>
                <a:stretch>
                  <a:fillRect r="-1389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457199" y="1386428"/>
                <a:ext cx="8871995" cy="2207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65113" indent="-265113" algn="l" defTabSz="457200" rtl="0" eaLnBrk="1" latinLnBrk="0" hangingPunct="1">
                  <a:spcBef>
                    <a:spcPts val="0"/>
                  </a:spcBef>
                  <a:buFont typeface="Wingdings" charset="2"/>
                  <a:buChar char="§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8163" indent="-273050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tabLst>
                    <a:tab pos="536575" algn="l"/>
                  </a:tabLst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4375" indent="-177800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tabLst>
                    <a:tab pos="536575" algn="l"/>
                  </a:tabLst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98525" indent="-184150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74738" indent="-176213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𝜔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𝐵𝑎𝑑</m:t>
                    </m:r>
                    <m:r>
                      <a:rPr lang="en-US" b="0" i="0" smtClean="0">
                        <a:latin typeface="Cambria Math" charset="0"/>
                      </a:rPr>
                      <m:t> </m:t>
                    </m:r>
                    <m:r>
                      <m:rPr>
                        <m:lit/>
                      </m:rPr>
                      <a:rPr lang="en-US" b="0" i="0" smtClean="0">
                        <a:latin typeface="Cambria Math" charset="0"/>
                      </a:rPr>
                      <m:t>_</m:t>
                    </m:r>
                    <m:r>
                      <a:rPr lang="en-US" b="0" i="0" smtClean="0">
                        <a:latin typeface="Cambria Math" charset="0"/>
                      </a:rPr>
                      <m:t> </m:t>
                    </m:r>
                    <m:r>
                      <m:rPr>
                        <m:lit/>
                      </m:rPr>
                      <a:rPr lang="en-US" b="0" i="0" smtClean="0">
                        <a:latin typeface="Cambria Math" charset="0"/>
                      </a:rPr>
                      <m:t>_</m:t>
                    </m:r>
                    <m:r>
                      <a:rPr lang="en-US" b="0" i="0" smtClean="0">
                        <a:latin typeface="Cambria Math" charset="0"/>
                      </a:rPr>
                      <m:t> </m:t>
                    </m:r>
                    <m:r>
                      <m:rPr>
                        <m:lit/>
                      </m:rPr>
                      <a:rPr lang="en-US" b="0" i="0" smtClean="0">
                        <a:latin typeface="Cambria Math" charset="0"/>
                      </a:rPr>
                      <m:t>_</m:t>
                    </m:r>
                    <m:r>
                      <a:rPr lang="en-US" b="0" i="0" smtClean="0">
                        <a:latin typeface="Cambria Math" charset="0"/>
                      </a:rPr>
                      <m:t> </m:t>
                    </m:r>
                    <m:r>
                      <m:rPr>
                        <m:lit/>
                      </m:rPr>
                      <a:rPr lang="en-US" b="0" i="0" smtClean="0">
                        <a:latin typeface="Cambria Math" charset="0"/>
                      </a:rPr>
                      <m:t>_</m:t>
                    </m:r>
                    <m:r>
                      <a:rPr lang="en-US" b="0" i="0" smtClean="0">
                        <a:latin typeface="Cambria Math" charset="0"/>
                      </a:rPr>
                      <m:t> </m:t>
                    </m:r>
                    <m:r>
                      <a:rPr lang="en-US" b="1" i="1">
                        <a:latin typeface="Cambria Math" charset="0"/>
                      </a:rPr>
                      <m:t>𝜮</m:t>
                    </m:r>
                    <m:r>
                      <a:rPr lang="en-US" b="1" i="1">
                        <a:latin typeface="Cambria Math" charset="0"/>
                      </a:rPr>
                      <m:t>∖</m:t>
                    </m:r>
                    <m:r>
                      <a:rPr lang="en-US" b="1" i="1">
                        <a:latin typeface="Cambria Math" charset="0"/>
                      </a:rPr>
                      <m:t>𝑰𝒏𝒊𝒕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1386428"/>
                <a:ext cx="8871995" cy="220767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215006" y="3860291"/>
                <a:ext cx="866274" cy="291422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baseline="-25000" dirty="0" smtClean="0">
                    <a:solidFill>
                      <a:schemeClr val="tx1"/>
                    </a:solidFill>
                  </a:rPr>
                  <a:t>4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006" y="3860291"/>
                <a:ext cx="866274" cy="2914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7115881" y="4525701"/>
            <a:ext cx="866274" cy="224881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215006" y="3858655"/>
            <a:ext cx="866274" cy="2454191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ω</a:t>
            </a:r>
            <a:r>
              <a:rPr lang="en-US" sz="2000" baseline="-25000" dirty="0" smtClean="0">
                <a:solidFill>
                  <a:schemeClr val="tx1"/>
                </a:solidFill>
              </a:rPr>
              <a:t>4</a:t>
            </a:r>
            <a:r>
              <a:rPr lang="en-US" sz="2000" dirty="0" smtClean="0">
                <a:solidFill>
                  <a:schemeClr val="tx1"/>
                </a:solidFill>
              </a:rPr>
              <a:t>=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err="1" smtClean="0">
                <a:solidFill>
                  <a:schemeClr val="tx1"/>
                </a:solidFill>
              </a:rPr>
              <a:t>Σ</a:t>
            </a:r>
            <a:r>
              <a:rPr lang="en-US" sz="2000" dirty="0" smtClean="0">
                <a:solidFill>
                  <a:schemeClr val="tx1"/>
                </a:solidFill>
              </a:rPr>
              <a:t> \ </a:t>
            </a:r>
            <a:r>
              <a:rPr lang="en-US" sz="2000" dirty="0" err="1" smtClean="0">
                <a:solidFill>
                  <a:schemeClr val="tx1"/>
                </a:solidFill>
              </a:rPr>
              <a:t>Init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68956" y="6312846"/>
            <a:ext cx="712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/>
              <a:t>Init</a:t>
            </a:r>
            <a:endParaRPr lang="en-US" sz="24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4642158"/>
            <a:ext cx="1115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ω</a:t>
            </a:r>
            <a:r>
              <a:rPr lang="en-US" sz="4000" dirty="0" smtClean="0"/>
              <a:t> =</a:t>
            </a:r>
            <a:endParaRPr lang="en-US" sz="4000" dirty="0"/>
          </a:p>
        </p:txBody>
      </p:sp>
      <p:sp>
        <p:nvSpPr>
          <p:cNvPr id="19" name="Oval 18"/>
          <p:cNvSpPr/>
          <p:nvPr/>
        </p:nvSpPr>
        <p:spPr>
          <a:xfrm>
            <a:off x="2965732" y="5499414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779770" y="5054471"/>
                <a:ext cx="5547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770" y="5054471"/>
                <a:ext cx="554703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5858630" y="4199875"/>
            <a:ext cx="590254" cy="1289034"/>
            <a:chOff x="5950317" y="1099812"/>
            <a:chExt cx="590254" cy="1289034"/>
          </a:xfrm>
        </p:grpSpPr>
        <p:sp>
          <p:nvSpPr>
            <p:cNvPr id="22" name="Oval 21"/>
            <p:cNvSpPr/>
            <p:nvPr/>
          </p:nvSpPr>
          <p:spPr>
            <a:xfrm>
              <a:off x="6209543" y="2259611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5950317" y="1781743"/>
                  <a:ext cx="55470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0317" y="1781743"/>
                  <a:ext cx="554703" cy="4616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Oval 23"/>
            <p:cNvSpPr/>
            <p:nvPr/>
          </p:nvSpPr>
          <p:spPr>
            <a:xfrm>
              <a:off x="6153757" y="1531984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5992985" y="1099812"/>
                  <a:ext cx="54758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8" name="Rectangle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2985" y="1099812"/>
                  <a:ext cx="547586" cy="4616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/>
          <p:cNvGrpSpPr/>
          <p:nvPr/>
        </p:nvGrpSpPr>
        <p:grpSpPr>
          <a:xfrm>
            <a:off x="4299725" y="4224094"/>
            <a:ext cx="629444" cy="1271273"/>
            <a:chOff x="4202375" y="1122844"/>
            <a:chExt cx="629444" cy="1271273"/>
          </a:xfrm>
        </p:grpSpPr>
        <p:sp>
          <p:nvSpPr>
            <p:cNvPr id="27" name="Oval 26"/>
            <p:cNvSpPr/>
            <p:nvPr/>
          </p:nvSpPr>
          <p:spPr>
            <a:xfrm>
              <a:off x="4457420" y="2264882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4277116" y="1856673"/>
                  <a:ext cx="55470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7116" y="1856673"/>
                  <a:ext cx="554703" cy="46166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/>
            <p:cNvSpPr/>
            <p:nvPr/>
          </p:nvSpPr>
          <p:spPr>
            <a:xfrm>
              <a:off x="4401634" y="1537255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4202375" y="1122844"/>
                  <a:ext cx="55470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3" name="Rectangle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2375" y="1122844"/>
                  <a:ext cx="554704" cy="4616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3001713" y="5476640"/>
                <a:ext cx="5547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713" y="5476640"/>
                <a:ext cx="554703" cy="461665"/>
              </a:xfrm>
              <a:prstGeom prst="rect">
                <a:avLst/>
              </a:prstGeom>
              <a:blipFill rotWithShape="0">
                <a:blip r:embed="rId1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/>
          <p:cNvSpPr/>
          <p:nvPr/>
        </p:nvSpPr>
        <p:spPr>
          <a:xfrm>
            <a:off x="2952504" y="5034177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2772200" y="4625968"/>
                <a:ext cx="5547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200" y="4625968"/>
                <a:ext cx="554703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3052231" y="4499500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852972" y="4085089"/>
                <a:ext cx="5547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972" y="4085089"/>
                <a:ext cx="554704" cy="461665"/>
              </a:xfrm>
              <a:prstGeom prst="rect">
                <a:avLst/>
              </a:prstGeom>
              <a:blipFill rotWithShape="0">
                <a:blip r:embed="rId1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/>
          <p:cNvSpPr/>
          <p:nvPr/>
        </p:nvSpPr>
        <p:spPr>
          <a:xfrm>
            <a:off x="3170518" y="5881727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2663953" y="3860291"/>
                <a:ext cx="866274" cy="291422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baseline="-25000" dirty="0" smtClean="0">
                    <a:solidFill>
                      <a:schemeClr val="tx1"/>
                    </a:solidFill>
                  </a:rPr>
                  <a:t>3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953" y="3860291"/>
                <a:ext cx="866274" cy="291422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4204383" y="3858655"/>
                <a:ext cx="866274" cy="2915856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baseline="-25000" dirty="0" smtClean="0">
                    <a:solidFill>
                      <a:schemeClr val="tx1"/>
                    </a:solidFill>
                  </a:rPr>
                  <a:t>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383" y="3858655"/>
                <a:ext cx="866274" cy="2915856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5703311" y="3860289"/>
                <a:ext cx="866274" cy="2914222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baseline="-25000" dirty="0" smtClean="0">
                    <a:solidFill>
                      <a:schemeClr val="tx1"/>
                    </a:solidFill>
                  </a:rPr>
                  <a:t>1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311" y="3860289"/>
                <a:ext cx="866274" cy="291422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Left Brace 35"/>
          <p:cNvSpPr/>
          <p:nvPr/>
        </p:nvSpPr>
        <p:spPr>
          <a:xfrm rot="10800000">
            <a:off x="8083413" y="3858655"/>
            <a:ext cx="422199" cy="2914397"/>
          </a:xfrm>
          <a:prstGeom prst="leftBrace">
            <a:avLst>
              <a:gd name="adj1" fmla="val 29955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8528451" y="4931133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Σ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0186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Bound-Sensitive Abstraction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PDR refines the abstraction as the bound grows</a:t>
                </a:r>
              </a:p>
              <a:p>
                <a:endParaRPr lang="en-US" dirty="0"/>
              </a:p>
              <a:p>
                <a:r>
                  <a:rPr lang="en-US" dirty="0" smtClean="0"/>
                  <a:t>The semantics maintain a set of </a:t>
                </a:r>
                <a:r>
                  <a:rPr lang="en-US" dirty="0" err="1" smtClean="0"/>
                  <a:t>cartesian</a:t>
                </a:r>
                <a:r>
                  <a:rPr lang="en-US" dirty="0" smtClean="0"/>
                  <a:t> traces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latin typeface="Cambria Math" charset="0"/>
                          </a:rPr>
                          <m:t>⟦</m:t>
                        </m:r>
                        <m:r>
                          <a:rPr lang="en-US" b="1" i="1" dirty="0">
                            <a:latin typeface="Cambria Math" charset="0"/>
                          </a:rPr>
                          <m:t>𝑷</m:t>
                        </m:r>
                        <m:r>
                          <a:rPr lang="en-US" b="1" i="1" dirty="0">
                            <a:latin typeface="Cambria Math" charset="0"/>
                          </a:rPr>
                          <m:t>⟧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℘</m:t>
                        </m:r>
                        <m:r>
                          <a:rPr lang="en-US" b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US" b="1" i="1" dirty="0">
                            <a:latin typeface="Cambria Math" charset="0"/>
                          </a:rPr>
                          <m:t>𝛀</m:t>
                        </m:r>
                        <m:r>
                          <a:rPr lang="en-US" b="1" dirty="0">
                            <a:latin typeface="Cambria Math" charset="0"/>
                          </a:rPr>
                          <m:t>)</m:t>
                        </m:r>
                      </m:sub>
                      <m:sup>
                        <m:r>
                          <a:rPr lang="en-US" b="1" i="1" dirty="0">
                            <a:latin typeface="Cambria Math" charset="0"/>
                          </a:rPr>
                          <m:t>𝑩</m:t>
                        </m:r>
                      </m:sup>
                    </m:sSubSup>
                    <m:r>
                      <a:rPr lang="en-US" i="1" dirty="0">
                        <a:latin typeface="Cambria Math" charset="0"/>
                      </a:rPr>
                      <m:t>∈</m:t>
                    </m:r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℘</m:t>
                    </m:r>
                    <m:d>
                      <m:dPr>
                        <m:ctrlPr>
                          <a:rPr lang="en-US" b="1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 charset="0"/>
                          </a:rPr>
                          <m:t>𝛀</m:t>
                        </m:r>
                      </m:e>
                    </m:d>
                  </m:oMath>
                </a14:m>
                <a:endParaRPr lang="en-US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30" t="-1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94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98" y="0"/>
            <a:ext cx="8893056" cy="1143000"/>
          </a:xfrm>
        </p:spPr>
        <p:txBody>
          <a:bodyPr>
            <a:normAutofit/>
          </a:bodyPr>
          <a:lstStyle/>
          <a:p>
            <a:r>
              <a:rPr lang="en-US" dirty="0"/>
              <a:t>Property Directed Reachability (</a:t>
            </a:r>
            <a:r>
              <a:rPr lang="en-US" dirty="0" smtClean="0"/>
              <a:t>PDR)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IC3 [Bradley, VMCAI’11]</a:t>
            </a:r>
          </a:p>
          <a:p>
            <a:r>
              <a:rPr lang="en-US" dirty="0" smtClean="0"/>
              <a:t>PDR [</a:t>
            </a:r>
            <a:r>
              <a:rPr lang="en-US" dirty="0" err="1" smtClean="0"/>
              <a:t>Een</a:t>
            </a:r>
            <a:r>
              <a:rPr lang="en-US" dirty="0"/>
              <a:t>, </a:t>
            </a:r>
            <a:r>
              <a:rPr lang="en-US" dirty="0" err="1"/>
              <a:t>Mishchenko</a:t>
            </a:r>
            <a:r>
              <a:rPr lang="en-US" dirty="0"/>
              <a:t> &amp; </a:t>
            </a:r>
            <a:r>
              <a:rPr lang="en-US" dirty="0" err="1"/>
              <a:t>Brayton</a:t>
            </a:r>
            <a:r>
              <a:rPr lang="en-US" dirty="0"/>
              <a:t>, FMCAD’11</a:t>
            </a:r>
            <a:r>
              <a:rPr lang="en-US" dirty="0" smtClean="0"/>
              <a:t>]</a:t>
            </a:r>
            <a:endParaRPr lang="en-US" b="1" dirty="0" smtClean="0"/>
          </a:p>
          <a:p>
            <a:endParaRPr lang="en-US" dirty="0"/>
          </a:p>
          <a:p>
            <a:r>
              <a:rPr lang="en-US" dirty="0" smtClean="0"/>
              <a:t>IC3/PDR algorithm </a:t>
            </a:r>
          </a:p>
          <a:p>
            <a:pPr lvl="1"/>
            <a:r>
              <a:rPr lang="en-US" dirty="0" smtClean="0"/>
              <a:t>Infers inductive invariants</a:t>
            </a:r>
          </a:p>
          <a:p>
            <a:pPr lvl="1"/>
            <a:r>
              <a:rPr lang="en-US" dirty="0" smtClean="0"/>
              <a:t>SAT-based</a:t>
            </a:r>
          </a:p>
          <a:p>
            <a:pPr lvl="1"/>
            <a:r>
              <a:rPr lang="en-US" dirty="0" smtClean="0"/>
              <a:t>Iterative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6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Transformers?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15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4204383" y="3858655"/>
                <a:ext cx="866274" cy="2915856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baseline="-25000" dirty="0" smtClean="0">
                    <a:solidFill>
                      <a:schemeClr val="tx1"/>
                    </a:solidFill>
                  </a:rPr>
                  <a:t>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383" y="3858655"/>
                <a:ext cx="866274" cy="291585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/>
          <p:cNvSpPr/>
          <p:nvPr/>
        </p:nvSpPr>
        <p:spPr>
          <a:xfrm>
            <a:off x="3009468" y="5521139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2765719" y="5591532"/>
                <a:ext cx="5547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719" y="5591532"/>
                <a:ext cx="554703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2779770" y="5054471"/>
                <a:ext cx="5547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770" y="5054471"/>
                <a:ext cx="554703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Backward Transitions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457199" y="1386428"/>
                <a:ext cx="8871995" cy="2207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65113" indent="-265113" algn="l" defTabSz="457200" rtl="0" eaLnBrk="1" latinLnBrk="0" hangingPunct="1">
                  <a:spcBef>
                    <a:spcPts val="0"/>
                  </a:spcBef>
                  <a:buFont typeface="Wingdings" charset="2"/>
                  <a:buChar char="§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8163" indent="-273050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tabLst>
                    <a:tab pos="536575" algn="l"/>
                  </a:tabLst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4375" indent="-177800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tabLst>
                    <a:tab pos="536575" algn="l"/>
                  </a:tabLst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98525" indent="-184150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74738" indent="-176213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 dirty="0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3600" i="1" dirty="0">
                            <a:latin typeface="Cambria Math" charset="0"/>
                          </a:rPr>
                          <m:t>𝑇𝑅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 dirty="0">
                            <a:latin typeface="Cambria Math" charset="0"/>
                          </a:rPr>
                          <m:t>Ω</m:t>
                        </m:r>
                      </m:sub>
                      <m:sup>
                        <m:r>
                          <a:rPr lang="en-US" sz="3600" i="1" dirty="0">
                            <a:latin typeface="Cambria Math" charset="0"/>
                          </a:rPr>
                          <m:t>𝐵</m:t>
                        </m:r>
                      </m:sup>
                    </m:sSubSup>
                    <m:r>
                      <a:rPr lang="en-US" sz="3600" b="0" i="1" dirty="0" smtClean="0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3600" b="0" i="0" dirty="0" smtClean="0">
                        <a:latin typeface="Cambria Math" charset="0"/>
                      </a:rPr>
                      <m:t>Ω</m:t>
                    </m:r>
                    <m:r>
                      <a:rPr lang="en-US" sz="3600" b="0" i="1" dirty="0" smtClean="0">
                        <a:latin typeface="Cambria Math" charset="0"/>
                      </a:rPr>
                      <m:t> × </m:t>
                    </m:r>
                    <m:r>
                      <m:rPr>
                        <m:sty m:val="p"/>
                      </m:rPr>
                      <a:rPr lang="en-US" sz="3600" b="0" i="0" dirty="0" smtClean="0">
                        <a:latin typeface="Cambria Math" charset="0"/>
                      </a:rPr>
                      <m:t>Ω</m:t>
                    </m:r>
                  </m:oMath>
                </a14:m>
                <a:endParaRPr lang="en-US" sz="3600" b="0" i="1" dirty="0" smtClean="0">
                  <a:latin typeface="Cambria Math" charset="0"/>
                </a:endParaRPr>
              </a:p>
              <a:p>
                <a:endParaRPr lang="en-US" sz="3600" b="0" i="1" dirty="0" smtClean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i="1">
                        <a:latin typeface="Cambria Math" charset="0"/>
                      </a:rPr>
                      <m:t>𝜔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3600" i="1">
                            <a:latin typeface="Cambria Math" charset="0"/>
                          </a:rPr>
                        </m:ctrlPr>
                      </m:groupChrPr>
                      <m:e>
                        <m:sSubSup>
                          <m:sSubSupPr>
                            <m:ctrlPr>
                              <a:rPr lang="en-US" sz="3600" i="1" dirty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3600" i="1" dirty="0">
                                <a:latin typeface="Cambria Math" charset="0"/>
                              </a:rPr>
                              <m:t>𝑇𝑅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600" dirty="0">
                                <a:latin typeface="Cambria Math" charset="0"/>
                              </a:rPr>
                              <m:t>Ω</m:t>
                            </m:r>
                          </m:sub>
                          <m:sup>
                            <m:r>
                              <a:rPr lang="en-US" sz="3600" i="1" dirty="0">
                                <a:latin typeface="Cambria Math" charset="0"/>
                              </a:rPr>
                              <m:t>𝐵</m:t>
                            </m:r>
                          </m:sup>
                        </m:sSubSup>
                      </m:e>
                    </m:groupChr>
                    <m:r>
                      <a:rPr lang="en-US" sz="3600" i="1"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sz="3600" dirty="0"/>
                  <a:t>’</a:t>
                </a:r>
                <a:endParaRPr lang="en-US" sz="3600" b="0" i="1" dirty="0" smtClean="0">
                  <a:latin typeface="Cambria Math" charset="0"/>
                </a:endParaRPr>
              </a:p>
              <a:p>
                <a:endParaRPr lang="en-US" sz="3600" i="1" dirty="0" smtClean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1386428"/>
                <a:ext cx="8871995" cy="2207672"/>
              </a:xfrm>
              <a:prstGeom prst="rect">
                <a:avLst/>
              </a:prstGeom>
              <a:blipFill rotWithShape="0">
                <a:blip r:embed="rId5"/>
                <a:stretch>
                  <a:fillRect b="-3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/>
          <p:cNvGrpSpPr/>
          <p:nvPr/>
        </p:nvGrpSpPr>
        <p:grpSpPr>
          <a:xfrm>
            <a:off x="5858630" y="4199875"/>
            <a:ext cx="590254" cy="1289034"/>
            <a:chOff x="5950317" y="1099812"/>
            <a:chExt cx="590254" cy="1289034"/>
          </a:xfrm>
        </p:grpSpPr>
        <p:sp>
          <p:nvSpPr>
            <p:cNvPr id="54" name="Oval 53"/>
            <p:cNvSpPr/>
            <p:nvPr/>
          </p:nvSpPr>
          <p:spPr>
            <a:xfrm>
              <a:off x="6209543" y="2259611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5950317" y="1781743"/>
                  <a:ext cx="55470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0317" y="1781743"/>
                  <a:ext cx="554703" cy="4616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Oval 55"/>
            <p:cNvSpPr/>
            <p:nvPr/>
          </p:nvSpPr>
          <p:spPr>
            <a:xfrm>
              <a:off x="6153757" y="1531984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/>
                <p:cNvSpPr/>
                <p:nvPr/>
              </p:nvSpPr>
              <p:spPr>
                <a:xfrm>
                  <a:off x="5992985" y="1099812"/>
                  <a:ext cx="54758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8" name="Rectangle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2985" y="1099812"/>
                  <a:ext cx="547586" cy="4616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/>
          <p:cNvGrpSpPr/>
          <p:nvPr/>
        </p:nvGrpSpPr>
        <p:grpSpPr>
          <a:xfrm>
            <a:off x="4299725" y="4224094"/>
            <a:ext cx="629444" cy="1271273"/>
            <a:chOff x="4202375" y="1122844"/>
            <a:chExt cx="629444" cy="1271273"/>
          </a:xfrm>
        </p:grpSpPr>
        <p:sp>
          <p:nvSpPr>
            <p:cNvPr id="63" name="Oval 62"/>
            <p:cNvSpPr/>
            <p:nvPr/>
          </p:nvSpPr>
          <p:spPr>
            <a:xfrm>
              <a:off x="4457420" y="2264882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/>
                <p:cNvSpPr/>
                <p:nvPr/>
              </p:nvSpPr>
              <p:spPr>
                <a:xfrm>
                  <a:off x="4277116" y="1856673"/>
                  <a:ext cx="55470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7116" y="1856673"/>
                  <a:ext cx="554703" cy="4616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Oval 64"/>
            <p:cNvSpPr/>
            <p:nvPr/>
          </p:nvSpPr>
          <p:spPr>
            <a:xfrm>
              <a:off x="4401634" y="1537255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>
                <a:xfrm>
                  <a:off x="4202375" y="1122844"/>
                  <a:ext cx="55470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3" name="Rectangle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2375" y="1122844"/>
                  <a:ext cx="554704" cy="4616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7" name="Oval 136"/>
          <p:cNvSpPr/>
          <p:nvPr/>
        </p:nvSpPr>
        <p:spPr>
          <a:xfrm>
            <a:off x="2952504" y="5034177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ectangle 137"/>
              <p:cNvSpPr/>
              <p:nvPr/>
            </p:nvSpPr>
            <p:spPr>
              <a:xfrm>
                <a:off x="2772200" y="4625968"/>
                <a:ext cx="5547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8" name="Rectangle 1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200" y="4625968"/>
                <a:ext cx="554703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Oval 77"/>
          <p:cNvSpPr/>
          <p:nvPr/>
        </p:nvSpPr>
        <p:spPr>
          <a:xfrm>
            <a:off x="3052231" y="4499500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2852972" y="4085089"/>
                <a:ext cx="5547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972" y="4085089"/>
                <a:ext cx="554704" cy="461665"/>
              </a:xfrm>
              <a:prstGeom prst="rect">
                <a:avLst/>
              </a:prstGeom>
              <a:blipFill rotWithShape="0">
                <a:blip r:embed="rId1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0" y="4642158"/>
            <a:ext cx="1115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ω</a:t>
            </a:r>
            <a:r>
              <a:rPr lang="en-US" sz="4000" dirty="0" smtClean="0"/>
              <a:t> =</a:t>
            </a:r>
            <a:endParaRPr lang="en-US" sz="4000" dirty="0"/>
          </a:p>
        </p:txBody>
      </p:sp>
      <p:grpSp>
        <p:nvGrpSpPr>
          <p:cNvPr id="69" name="Group 68"/>
          <p:cNvGrpSpPr/>
          <p:nvPr/>
        </p:nvGrpSpPr>
        <p:grpSpPr>
          <a:xfrm>
            <a:off x="2898827" y="3323208"/>
            <a:ext cx="2058924" cy="541783"/>
            <a:chOff x="2891576" y="6313496"/>
            <a:chExt cx="2058924" cy="541783"/>
          </a:xfrm>
        </p:grpSpPr>
        <p:sp>
          <p:nvSpPr>
            <p:cNvPr id="70" name="TextBox 69"/>
            <p:cNvSpPr txBox="1"/>
            <p:nvPr/>
          </p:nvSpPr>
          <p:spPr>
            <a:xfrm>
              <a:off x="4415071" y="6332059"/>
              <a:ext cx="5354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B0F0"/>
                  </a:solidFill>
                </a:rPr>
                <a:t>S</a:t>
              </a:r>
              <a:endParaRPr lang="en-US" sz="2800" dirty="0">
                <a:solidFill>
                  <a:srgbClr val="00B0F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891576" y="6313496"/>
              <a:ext cx="6386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S’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1215006" y="3860291"/>
                <a:ext cx="866274" cy="291422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baseline="-25000" dirty="0" smtClean="0">
                    <a:solidFill>
                      <a:schemeClr val="tx1"/>
                    </a:solidFill>
                  </a:rPr>
                  <a:t>4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006" y="3860291"/>
                <a:ext cx="866274" cy="291422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ectangle 72"/>
          <p:cNvSpPr/>
          <p:nvPr/>
        </p:nvSpPr>
        <p:spPr>
          <a:xfrm>
            <a:off x="1215006" y="3858655"/>
            <a:ext cx="866274" cy="2454191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ω</a:t>
            </a:r>
            <a:r>
              <a:rPr lang="en-US" sz="2000" baseline="-25000" dirty="0" smtClean="0">
                <a:solidFill>
                  <a:schemeClr val="tx1"/>
                </a:solidFill>
              </a:rPr>
              <a:t>4</a:t>
            </a:r>
            <a:r>
              <a:rPr lang="en-US" sz="2000" dirty="0" smtClean="0">
                <a:solidFill>
                  <a:schemeClr val="tx1"/>
                </a:solidFill>
              </a:rPr>
              <a:t>=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err="1" smtClean="0">
                <a:solidFill>
                  <a:schemeClr val="tx1"/>
                </a:solidFill>
              </a:rPr>
              <a:t>Σ</a:t>
            </a:r>
            <a:r>
              <a:rPr lang="en-US" sz="2000" dirty="0" smtClean="0">
                <a:solidFill>
                  <a:schemeClr val="tx1"/>
                </a:solidFill>
              </a:rPr>
              <a:t> \ </a:t>
            </a:r>
            <a:r>
              <a:rPr lang="en-US" sz="2000" dirty="0" err="1" smtClean="0">
                <a:solidFill>
                  <a:schemeClr val="tx1"/>
                </a:solidFill>
              </a:rPr>
              <a:t>Init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1368956" y="6312846"/>
            <a:ext cx="712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/>
              <a:t>Init</a:t>
            </a:r>
            <a:endParaRPr lang="en-US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7115881" y="3840655"/>
                <a:ext cx="866274" cy="685046"/>
              </a:xfrm>
              <a:prstGeom prst="rect">
                <a:avLst/>
              </a:prstGeom>
              <a:solidFill>
                <a:schemeClr val="accent6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0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=Bad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881" y="3840655"/>
                <a:ext cx="866274" cy="685046"/>
              </a:xfrm>
              <a:prstGeom prst="rect">
                <a:avLst/>
              </a:prstGeom>
              <a:blipFill rotWithShape="0">
                <a:blip r:embed="rId18"/>
                <a:stretch>
                  <a:fillRect r="-1389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Rectangle 88"/>
          <p:cNvSpPr/>
          <p:nvPr/>
        </p:nvSpPr>
        <p:spPr>
          <a:xfrm>
            <a:off x="7115881" y="4525701"/>
            <a:ext cx="866274" cy="224881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663953" y="3860291"/>
            <a:ext cx="866274" cy="298786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ω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5703311" y="3860289"/>
                <a:ext cx="866274" cy="2914222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baseline="-25000" dirty="0" smtClean="0">
                    <a:solidFill>
                      <a:schemeClr val="tx1"/>
                    </a:solidFill>
                  </a:rPr>
                  <a:t>1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311" y="3860289"/>
                <a:ext cx="866274" cy="291422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706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2663953" y="3860291"/>
            <a:ext cx="866274" cy="298786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ω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3009468" y="5521139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4" name="Oval 73"/>
          <p:cNvSpPr/>
          <p:nvPr/>
        </p:nvSpPr>
        <p:spPr>
          <a:xfrm>
            <a:off x="2998749" y="6024393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2765719" y="5591532"/>
                <a:ext cx="5547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719" y="5591532"/>
                <a:ext cx="554703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2779770" y="5054471"/>
                <a:ext cx="5547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770" y="5054471"/>
                <a:ext cx="554703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Backward Transitions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457199" y="1386428"/>
                <a:ext cx="8871995" cy="2207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65113" indent="-265113" algn="l" defTabSz="457200" rtl="0" eaLnBrk="1" latinLnBrk="0" hangingPunct="1">
                  <a:spcBef>
                    <a:spcPts val="0"/>
                  </a:spcBef>
                  <a:buFont typeface="Wingdings" charset="2"/>
                  <a:buChar char="§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8163" indent="-273050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tabLst>
                    <a:tab pos="536575" algn="l"/>
                  </a:tabLst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4375" indent="-177800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tabLst>
                    <a:tab pos="536575" algn="l"/>
                  </a:tabLst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98525" indent="-184150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74738" indent="-176213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 dirty="0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3600" i="1" dirty="0">
                            <a:latin typeface="Cambria Math" charset="0"/>
                          </a:rPr>
                          <m:t>𝑇𝑅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 dirty="0">
                            <a:latin typeface="Cambria Math" charset="0"/>
                          </a:rPr>
                          <m:t>Ω</m:t>
                        </m:r>
                      </m:sub>
                      <m:sup>
                        <m:r>
                          <a:rPr lang="en-US" sz="3600" i="1" dirty="0">
                            <a:latin typeface="Cambria Math" charset="0"/>
                          </a:rPr>
                          <m:t>𝐵</m:t>
                        </m:r>
                      </m:sup>
                    </m:sSubSup>
                    <m:r>
                      <a:rPr lang="en-US" sz="3600" b="0" i="1" dirty="0" smtClean="0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3600" b="0" i="0" dirty="0" smtClean="0">
                        <a:latin typeface="Cambria Math" charset="0"/>
                      </a:rPr>
                      <m:t>Ω</m:t>
                    </m:r>
                    <m:r>
                      <a:rPr lang="en-US" sz="3600" b="0" i="1" dirty="0" smtClean="0">
                        <a:latin typeface="Cambria Math" charset="0"/>
                      </a:rPr>
                      <m:t> × </m:t>
                    </m:r>
                    <m:r>
                      <m:rPr>
                        <m:sty m:val="p"/>
                      </m:rPr>
                      <a:rPr lang="en-US" sz="3600" b="0" i="0" dirty="0" smtClean="0">
                        <a:latin typeface="Cambria Math" charset="0"/>
                      </a:rPr>
                      <m:t>Ω</m:t>
                    </m:r>
                  </m:oMath>
                </a14:m>
                <a:endParaRPr lang="en-US" sz="3600" b="0" i="1" dirty="0" smtClean="0">
                  <a:latin typeface="Cambria Math" charset="0"/>
                </a:endParaRPr>
              </a:p>
              <a:p>
                <a:endParaRPr lang="en-US" sz="3600" b="0" i="1" dirty="0" smtClean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i="1">
                        <a:latin typeface="Cambria Math" charset="0"/>
                      </a:rPr>
                      <m:t>𝜔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3600" i="1">
                            <a:latin typeface="Cambria Math" charset="0"/>
                          </a:rPr>
                        </m:ctrlPr>
                      </m:groupChrPr>
                      <m:e>
                        <m:sSubSup>
                          <m:sSubSupPr>
                            <m:ctrlPr>
                              <a:rPr lang="en-US" sz="3600" i="1" dirty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3600" i="1" dirty="0">
                                <a:latin typeface="Cambria Math" charset="0"/>
                              </a:rPr>
                              <m:t>𝑇𝑅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600" dirty="0">
                                <a:latin typeface="Cambria Math" charset="0"/>
                              </a:rPr>
                              <m:t>Ω</m:t>
                            </m:r>
                          </m:sub>
                          <m:sup>
                            <m:r>
                              <a:rPr lang="en-US" sz="3600" i="1" dirty="0">
                                <a:latin typeface="Cambria Math" charset="0"/>
                              </a:rPr>
                              <m:t>𝐵</m:t>
                            </m:r>
                          </m:sup>
                        </m:sSubSup>
                      </m:e>
                    </m:groupChr>
                    <m:r>
                      <a:rPr lang="en-US" sz="3600" i="1"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sz="3600" dirty="0"/>
                  <a:t>’</a:t>
                </a:r>
                <a:endParaRPr lang="en-US" sz="3600" b="0" i="1" dirty="0" smtClean="0">
                  <a:latin typeface="Cambria Math" charset="0"/>
                </a:endParaRPr>
              </a:p>
              <a:p>
                <a:endParaRPr lang="en-US" sz="3600" i="1" dirty="0" smtClean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1386428"/>
                <a:ext cx="8871995" cy="2207672"/>
              </a:xfrm>
              <a:prstGeom prst="rect">
                <a:avLst/>
              </a:prstGeom>
              <a:blipFill rotWithShape="0">
                <a:blip r:embed="rId4"/>
                <a:stretch>
                  <a:fillRect b="-3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/>
          <p:cNvGrpSpPr/>
          <p:nvPr/>
        </p:nvGrpSpPr>
        <p:grpSpPr>
          <a:xfrm>
            <a:off x="5858630" y="4199875"/>
            <a:ext cx="590254" cy="1289034"/>
            <a:chOff x="5950317" y="1099812"/>
            <a:chExt cx="590254" cy="1289034"/>
          </a:xfrm>
        </p:grpSpPr>
        <p:sp>
          <p:nvSpPr>
            <p:cNvPr id="54" name="Oval 53"/>
            <p:cNvSpPr/>
            <p:nvPr/>
          </p:nvSpPr>
          <p:spPr>
            <a:xfrm>
              <a:off x="6209543" y="2259611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5950317" y="1781743"/>
                  <a:ext cx="55470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0317" y="1781743"/>
                  <a:ext cx="554703" cy="4616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Oval 55"/>
            <p:cNvSpPr/>
            <p:nvPr/>
          </p:nvSpPr>
          <p:spPr>
            <a:xfrm>
              <a:off x="6153757" y="1531984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/>
                <p:cNvSpPr/>
                <p:nvPr/>
              </p:nvSpPr>
              <p:spPr>
                <a:xfrm>
                  <a:off x="5992985" y="1099812"/>
                  <a:ext cx="54758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8" name="Rectangle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2985" y="1099812"/>
                  <a:ext cx="547586" cy="4616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3" name="Rounded Rectangle 152"/>
          <p:cNvSpPr/>
          <p:nvPr/>
        </p:nvSpPr>
        <p:spPr>
          <a:xfrm>
            <a:off x="2495884" y="4206910"/>
            <a:ext cx="2562901" cy="268126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4299725" y="4224094"/>
            <a:ext cx="629444" cy="1271273"/>
            <a:chOff x="4202375" y="1122844"/>
            <a:chExt cx="629444" cy="1271273"/>
          </a:xfrm>
        </p:grpSpPr>
        <p:sp>
          <p:nvSpPr>
            <p:cNvPr id="63" name="Oval 62"/>
            <p:cNvSpPr/>
            <p:nvPr/>
          </p:nvSpPr>
          <p:spPr>
            <a:xfrm>
              <a:off x="4457420" y="2264882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/>
                <p:cNvSpPr/>
                <p:nvPr/>
              </p:nvSpPr>
              <p:spPr>
                <a:xfrm>
                  <a:off x="4277116" y="1856673"/>
                  <a:ext cx="55470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7116" y="1856673"/>
                  <a:ext cx="554703" cy="4616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Oval 64"/>
            <p:cNvSpPr/>
            <p:nvPr/>
          </p:nvSpPr>
          <p:spPr>
            <a:xfrm>
              <a:off x="4401634" y="1537255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>
                <a:xfrm>
                  <a:off x="4202375" y="1122844"/>
                  <a:ext cx="55470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3" name="Rectangle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2375" y="1122844"/>
                  <a:ext cx="554704" cy="4616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3" name="Oval 132"/>
          <p:cNvSpPr/>
          <p:nvPr/>
        </p:nvSpPr>
        <p:spPr>
          <a:xfrm>
            <a:off x="3289086" y="6487403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Rectangle 133"/>
              <p:cNvSpPr/>
              <p:nvPr/>
            </p:nvSpPr>
            <p:spPr>
              <a:xfrm>
                <a:off x="2568521" y="5972524"/>
                <a:ext cx="24824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4" name="Rectangle 1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521" y="5972524"/>
                <a:ext cx="248242" cy="461665"/>
              </a:xfrm>
              <a:prstGeom prst="rect">
                <a:avLst/>
              </a:prstGeom>
              <a:blipFill rotWithShape="0">
                <a:blip r:embed="rId12"/>
                <a:stretch>
                  <a:fillRect r="-82927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Oval 134"/>
          <p:cNvSpPr/>
          <p:nvPr/>
        </p:nvSpPr>
        <p:spPr>
          <a:xfrm>
            <a:off x="2941987" y="6358168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7" name="Oval 136"/>
          <p:cNvSpPr/>
          <p:nvPr/>
        </p:nvSpPr>
        <p:spPr>
          <a:xfrm>
            <a:off x="2952504" y="5034177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ectangle 137"/>
              <p:cNvSpPr/>
              <p:nvPr/>
            </p:nvSpPr>
            <p:spPr>
              <a:xfrm>
                <a:off x="2772200" y="4625968"/>
                <a:ext cx="5547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8" name="Rectangle 1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200" y="4625968"/>
                <a:ext cx="554703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9" name="Straight Arrow Connector 138"/>
          <p:cNvCxnSpPr>
            <a:stCxn id="135" idx="6"/>
            <a:endCxn id="65" idx="3"/>
          </p:cNvCxnSpPr>
          <p:nvPr/>
        </p:nvCxnSpPr>
        <p:spPr>
          <a:xfrm flipV="1">
            <a:off x="3070003" y="4748814"/>
            <a:ext cx="1447729" cy="16739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137" idx="5"/>
            <a:endCxn id="65" idx="3"/>
          </p:cNvCxnSpPr>
          <p:nvPr/>
        </p:nvCxnSpPr>
        <p:spPr>
          <a:xfrm flipV="1">
            <a:off x="3061772" y="4748814"/>
            <a:ext cx="1455960" cy="3956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133" idx="6"/>
            <a:endCxn id="63" idx="3"/>
          </p:cNvCxnSpPr>
          <p:nvPr/>
        </p:nvCxnSpPr>
        <p:spPr>
          <a:xfrm flipV="1">
            <a:off x="3417102" y="5476441"/>
            <a:ext cx="1156416" cy="10755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137" idx="5"/>
            <a:endCxn id="63" idx="3"/>
          </p:cNvCxnSpPr>
          <p:nvPr/>
        </p:nvCxnSpPr>
        <p:spPr>
          <a:xfrm>
            <a:off x="3061772" y="5144486"/>
            <a:ext cx="1511746" cy="3319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>
            <a:stCxn id="135" idx="6"/>
            <a:endCxn id="63" idx="3"/>
          </p:cNvCxnSpPr>
          <p:nvPr/>
        </p:nvCxnSpPr>
        <p:spPr>
          <a:xfrm flipV="1">
            <a:off x="3070003" y="5476441"/>
            <a:ext cx="1503515" cy="9463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 rot="5400000">
            <a:off x="2463840" y="6131745"/>
            <a:ext cx="794954" cy="637861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348729" y="6127313"/>
                <a:ext cx="1905704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F0"/>
                          </a:solidFill>
                          <a:latin typeface="Cambria Math" charset="0"/>
                        </a:rPr>
                        <m:t>𝑌</m:t>
                      </m:r>
                    </m:oMath>
                  </m:oMathPara>
                </a14:m>
                <a:endParaRPr lang="en-US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729" y="6127313"/>
                <a:ext cx="1905704" cy="47000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Oval 81"/>
          <p:cNvSpPr/>
          <p:nvPr/>
        </p:nvSpPr>
        <p:spPr>
          <a:xfrm>
            <a:off x="2812965" y="6669645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2542386" y="6244651"/>
                <a:ext cx="5547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386" y="6244651"/>
                <a:ext cx="554704" cy="461665"/>
              </a:xfrm>
              <a:prstGeom prst="rect">
                <a:avLst/>
              </a:prstGeom>
              <a:blipFill rotWithShape="0">
                <a:blip r:embed="rId1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/>
          <p:nvPr/>
        </p:nvCxnSpPr>
        <p:spPr>
          <a:xfrm>
            <a:off x="3160076" y="4569115"/>
            <a:ext cx="1311118" cy="1207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3052231" y="4499500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2852972" y="4085089"/>
                <a:ext cx="5547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972" y="4085089"/>
                <a:ext cx="554704" cy="461665"/>
              </a:xfrm>
              <a:prstGeom prst="rect">
                <a:avLst/>
              </a:prstGeom>
              <a:blipFill rotWithShape="0">
                <a:blip r:embed="rId1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2967333" y="6432284"/>
                <a:ext cx="5547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333" y="6432284"/>
                <a:ext cx="554704" cy="461665"/>
              </a:xfrm>
              <a:prstGeom prst="rect">
                <a:avLst/>
              </a:prstGeom>
              <a:blipFill rotWithShape="0">
                <a:blip r:embed="rId1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Arrow Connector 86"/>
          <p:cNvCxnSpPr>
            <a:stCxn id="82" idx="6"/>
            <a:endCxn id="63" idx="3"/>
          </p:cNvCxnSpPr>
          <p:nvPr/>
        </p:nvCxnSpPr>
        <p:spPr>
          <a:xfrm flipV="1">
            <a:off x="2940981" y="5476441"/>
            <a:ext cx="1632537" cy="12578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0" y="4642158"/>
            <a:ext cx="1115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ω</a:t>
            </a:r>
            <a:r>
              <a:rPr lang="en-US" sz="4000" dirty="0" smtClean="0"/>
              <a:t> =</a:t>
            </a:r>
            <a:endParaRPr lang="en-US" sz="4000" dirty="0"/>
          </a:p>
        </p:txBody>
      </p:sp>
      <p:grpSp>
        <p:nvGrpSpPr>
          <p:cNvPr id="69" name="Group 68"/>
          <p:cNvGrpSpPr/>
          <p:nvPr/>
        </p:nvGrpSpPr>
        <p:grpSpPr>
          <a:xfrm>
            <a:off x="2898827" y="3323208"/>
            <a:ext cx="2058924" cy="541783"/>
            <a:chOff x="2891576" y="6313496"/>
            <a:chExt cx="2058924" cy="541783"/>
          </a:xfrm>
        </p:grpSpPr>
        <p:sp>
          <p:nvSpPr>
            <p:cNvPr id="70" name="TextBox 69"/>
            <p:cNvSpPr txBox="1"/>
            <p:nvPr/>
          </p:nvSpPr>
          <p:spPr>
            <a:xfrm>
              <a:off x="4415071" y="6332059"/>
              <a:ext cx="5354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B0F0"/>
                  </a:solidFill>
                </a:rPr>
                <a:t>S</a:t>
              </a:r>
              <a:endParaRPr lang="en-US" sz="2800" dirty="0">
                <a:solidFill>
                  <a:srgbClr val="00B0F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891576" y="6313496"/>
              <a:ext cx="6386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S’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1215006" y="3860291"/>
                <a:ext cx="866274" cy="291422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baseline="-25000" dirty="0" smtClean="0">
                    <a:solidFill>
                      <a:schemeClr val="tx1"/>
                    </a:solidFill>
                  </a:rPr>
                  <a:t>4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006" y="3860291"/>
                <a:ext cx="866274" cy="291422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ectangle 72"/>
          <p:cNvSpPr/>
          <p:nvPr/>
        </p:nvSpPr>
        <p:spPr>
          <a:xfrm>
            <a:off x="1215006" y="3858655"/>
            <a:ext cx="866274" cy="2454191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ω</a:t>
            </a:r>
            <a:r>
              <a:rPr lang="en-US" sz="2000" baseline="-25000" dirty="0" smtClean="0">
                <a:solidFill>
                  <a:schemeClr val="tx1"/>
                </a:solidFill>
              </a:rPr>
              <a:t>4</a:t>
            </a:r>
            <a:r>
              <a:rPr lang="en-US" sz="2000" dirty="0" smtClean="0">
                <a:solidFill>
                  <a:schemeClr val="tx1"/>
                </a:solidFill>
              </a:rPr>
              <a:t>=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err="1" smtClean="0">
                <a:solidFill>
                  <a:schemeClr val="tx1"/>
                </a:solidFill>
              </a:rPr>
              <a:t>Σ</a:t>
            </a:r>
            <a:r>
              <a:rPr lang="en-US" sz="2000" dirty="0" smtClean="0">
                <a:solidFill>
                  <a:schemeClr val="tx1"/>
                </a:solidFill>
              </a:rPr>
              <a:t> \ </a:t>
            </a:r>
            <a:r>
              <a:rPr lang="en-US" sz="2000" dirty="0" err="1" smtClean="0">
                <a:solidFill>
                  <a:schemeClr val="tx1"/>
                </a:solidFill>
              </a:rPr>
              <a:t>Init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1368956" y="6312846"/>
            <a:ext cx="712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/>
              <a:t>Init</a:t>
            </a:r>
            <a:endParaRPr lang="en-US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7115881" y="3840655"/>
                <a:ext cx="866274" cy="685046"/>
              </a:xfrm>
              <a:prstGeom prst="rect">
                <a:avLst/>
              </a:prstGeom>
              <a:solidFill>
                <a:schemeClr val="accent6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0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=Bad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881" y="3840655"/>
                <a:ext cx="866274" cy="685046"/>
              </a:xfrm>
              <a:prstGeom prst="rect">
                <a:avLst/>
              </a:prstGeom>
              <a:blipFill rotWithShape="0">
                <a:blip r:embed="rId19"/>
                <a:stretch>
                  <a:fillRect r="-1389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Rectangle 88"/>
          <p:cNvSpPr/>
          <p:nvPr/>
        </p:nvSpPr>
        <p:spPr>
          <a:xfrm>
            <a:off x="7115881" y="4525701"/>
            <a:ext cx="866274" cy="224881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5703311" y="3860289"/>
                <a:ext cx="866274" cy="2914222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baseline="-25000" dirty="0" smtClean="0">
                    <a:solidFill>
                      <a:schemeClr val="tx1"/>
                    </a:solidFill>
                  </a:rPr>
                  <a:t>1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311" y="3860289"/>
                <a:ext cx="866274" cy="291422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4204383" y="3858655"/>
                <a:ext cx="866274" cy="2915856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baseline="-25000" dirty="0" smtClean="0">
                    <a:solidFill>
                      <a:schemeClr val="tx1"/>
                    </a:solidFill>
                  </a:rPr>
                  <a:t>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383" y="3858655"/>
                <a:ext cx="866274" cy="2915856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991765" y="6197083"/>
                <a:ext cx="1275959" cy="47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T</m:t>
                          </m:r>
                          <m:r>
                            <m:rPr>
                              <m:sty m:val="p"/>
                            </m:rPr>
                            <a:rPr lang="en-US" sz="2400" b="0" i="1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R</m:t>
                          </m:r>
                        </m:e>
                        <m:sup>
                          <m:r>
                            <a:rPr lang="en-US" sz="2400" b="0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−</m:t>
                          </m:r>
                          <m:r>
                            <a:rPr lang="en-US" sz="2400" b="0" i="1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765" y="6197083"/>
                <a:ext cx="1275959" cy="470000"/>
              </a:xfrm>
              <a:prstGeom prst="rect">
                <a:avLst/>
              </a:prstGeom>
              <a:blipFill rotWithShape="0">
                <a:blip r:embed="rId22"/>
                <a:stretch>
                  <a:fillRect l="-4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900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1" grpId="0"/>
      <p:bldP spid="8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2663953" y="3860291"/>
            <a:ext cx="866274" cy="298786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ω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3009468" y="5521139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2779770" y="5054471"/>
                <a:ext cx="5547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770" y="5054471"/>
                <a:ext cx="554703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Backward Transitions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457199" y="1386428"/>
                <a:ext cx="8871995" cy="2207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65113" indent="-265113" algn="l" defTabSz="457200" rtl="0" eaLnBrk="1" latinLnBrk="0" hangingPunct="1">
                  <a:spcBef>
                    <a:spcPts val="0"/>
                  </a:spcBef>
                  <a:buFont typeface="Wingdings" charset="2"/>
                  <a:buChar char="§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8163" indent="-273050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tabLst>
                    <a:tab pos="536575" algn="l"/>
                  </a:tabLst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4375" indent="-177800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tabLst>
                    <a:tab pos="536575" algn="l"/>
                  </a:tabLst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98525" indent="-184150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74738" indent="-176213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 dirty="0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3600" i="1" dirty="0">
                            <a:latin typeface="Cambria Math" charset="0"/>
                          </a:rPr>
                          <m:t>𝑇𝑅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 dirty="0">
                            <a:latin typeface="Cambria Math" charset="0"/>
                          </a:rPr>
                          <m:t>Ω</m:t>
                        </m:r>
                      </m:sub>
                      <m:sup>
                        <m:r>
                          <a:rPr lang="en-US" sz="3600" i="1" dirty="0">
                            <a:latin typeface="Cambria Math" charset="0"/>
                          </a:rPr>
                          <m:t>𝐵</m:t>
                        </m:r>
                      </m:sup>
                    </m:sSubSup>
                    <m:r>
                      <a:rPr lang="en-US" sz="3600" b="0" i="1" dirty="0" smtClean="0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3600" b="0" i="0" dirty="0" smtClean="0">
                        <a:latin typeface="Cambria Math" charset="0"/>
                      </a:rPr>
                      <m:t>Ω</m:t>
                    </m:r>
                    <m:r>
                      <a:rPr lang="en-US" sz="3600" b="0" i="1" dirty="0" smtClean="0">
                        <a:latin typeface="Cambria Math" charset="0"/>
                      </a:rPr>
                      <m:t> × </m:t>
                    </m:r>
                    <m:r>
                      <m:rPr>
                        <m:sty m:val="p"/>
                      </m:rPr>
                      <a:rPr lang="en-US" sz="3600" b="0" i="0" dirty="0" smtClean="0">
                        <a:latin typeface="Cambria Math" charset="0"/>
                      </a:rPr>
                      <m:t>Ω</m:t>
                    </m:r>
                  </m:oMath>
                </a14:m>
                <a:endParaRPr lang="en-US" sz="3600" b="0" i="1" dirty="0" smtClean="0">
                  <a:latin typeface="Cambria Math" charset="0"/>
                </a:endParaRPr>
              </a:p>
              <a:p>
                <a:endParaRPr lang="en-US" sz="3600" i="1" dirty="0" smtClean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i="1">
                        <a:latin typeface="Cambria Math" charset="0"/>
                      </a:rPr>
                      <m:t>𝜔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3600" i="1">
                            <a:latin typeface="Cambria Math" charset="0"/>
                          </a:rPr>
                        </m:ctrlPr>
                      </m:groupChrPr>
                      <m:e>
                        <m:sSubSup>
                          <m:sSubSupPr>
                            <m:ctrlPr>
                              <a:rPr lang="en-US" sz="3600" i="1" dirty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3600" i="1" dirty="0">
                                <a:latin typeface="Cambria Math" charset="0"/>
                              </a:rPr>
                              <m:t>𝑇𝑅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600" dirty="0">
                                <a:latin typeface="Cambria Math" charset="0"/>
                              </a:rPr>
                              <m:t>Ω</m:t>
                            </m:r>
                          </m:sub>
                          <m:sup>
                            <m:r>
                              <a:rPr lang="en-US" sz="3600" i="1" dirty="0">
                                <a:latin typeface="Cambria Math" charset="0"/>
                              </a:rPr>
                              <m:t>𝐵</m:t>
                            </m:r>
                          </m:sup>
                        </m:sSubSup>
                      </m:e>
                    </m:groupChr>
                    <m:r>
                      <a:rPr lang="en-US" sz="3600" i="1"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sz="3600" dirty="0"/>
                  <a:t>’</a:t>
                </a:r>
                <a:endParaRPr lang="en-US" sz="3600" i="1" dirty="0" smtClean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1386428"/>
                <a:ext cx="8871995" cy="2207672"/>
              </a:xfrm>
              <a:prstGeom prst="rect">
                <a:avLst/>
              </a:prstGeom>
              <a:blipFill rotWithShape="0">
                <a:blip r:embed="rId3"/>
                <a:stretch>
                  <a:fillRect b="-3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/>
          <p:cNvGrpSpPr/>
          <p:nvPr/>
        </p:nvGrpSpPr>
        <p:grpSpPr>
          <a:xfrm>
            <a:off x="5858630" y="4199875"/>
            <a:ext cx="590254" cy="1289034"/>
            <a:chOff x="5950317" y="1099812"/>
            <a:chExt cx="590254" cy="1289034"/>
          </a:xfrm>
        </p:grpSpPr>
        <p:sp>
          <p:nvSpPr>
            <p:cNvPr id="54" name="Oval 53"/>
            <p:cNvSpPr/>
            <p:nvPr/>
          </p:nvSpPr>
          <p:spPr>
            <a:xfrm>
              <a:off x="6209543" y="2259611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5950317" y="1781743"/>
                  <a:ext cx="55470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0317" y="1781743"/>
                  <a:ext cx="554703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Oval 55"/>
            <p:cNvSpPr/>
            <p:nvPr/>
          </p:nvSpPr>
          <p:spPr>
            <a:xfrm>
              <a:off x="6153757" y="1531984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/>
                <p:cNvSpPr/>
                <p:nvPr/>
              </p:nvSpPr>
              <p:spPr>
                <a:xfrm>
                  <a:off x="5992985" y="1099812"/>
                  <a:ext cx="54758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8" name="Rectangle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2985" y="1099812"/>
                  <a:ext cx="547586" cy="4616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/>
          <p:cNvGrpSpPr/>
          <p:nvPr/>
        </p:nvGrpSpPr>
        <p:grpSpPr>
          <a:xfrm>
            <a:off x="4299725" y="4224094"/>
            <a:ext cx="629444" cy="1271273"/>
            <a:chOff x="4202375" y="1122844"/>
            <a:chExt cx="629444" cy="1271273"/>
          </a:xfrm>
        </p:grpSpPr>
        <p:sp>
          <p:nvSpPr>
            <p:cNvPr id="63" name="Oval 62"/>
            <p:cNvSpPr/>
            <p:nvPr/>
          </p:nvSpPr>
          <p:spPr>
            <a:xfrm>
              <a:off x="4457420" y="2264882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/>
                <p:cNvSpPr/>
                <p:nvPr/>
              </p:nvSpPr>
              <p:spPr>
                <a:xfrm>
                  <a:off x="4277116" y="1856673"/>
                  <a:ext cx="55470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7116" y="1856673"/>
                  <a:ext cx="554703" cy="4616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Oval 64"/>
            <p:cNvSpPr/>
            <p:nvPr/>
          </p:nvSpPr>
          <p:spPr>
            <a:xfrm>
              <a:off x="4401634" y="1537255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>
                <a:xfrm>
                  <a:off x="4202375" y="1122844"/>
                  <a:ext cx="55470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3" name="Rectangle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2375" y="1122844"/>
                  <a:ext cx="554704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2765719" y="5591532"/>
                <a:ext cx="5547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719" y="5591532"/>
                <a:ext cx="554703" cy="461665"/>
              </a:xfrm>
              <a:prstGeom prst="rect">
                <a:avLst/>
              </a:prstGeom>
              <a:blipFill rotWithShape="0">
                <a:blip r:embed="rId11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Oval 136"/>
          <p:cNvSpPr/>
          <p:nvPr/>
        </p:nvSpPr>
        <p:spPr>
          <a:xfrm>
            <a:off x="2952504" y="5034177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ectangle 137"/>
              <p:cNvSpPr/>
              <p:nvPr/>
            </p:nvSpPr>
            <p:spPr>
              <a:xfrm>
                <a:off x="2772200" y="4625968"/>
                <a:ext cx="5547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8" name="Rectangle 1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200" y="4625968"/>
                <a:ext cx="554703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Oval 77"/>
          <p:cNvSpPr/>
          <p:nvPr/>
        </p:nvSpPr>
        <p:spPr>
          <a:xfrm>
            <a:off x="3052231" y="4499500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2852972" y="4085089"/>
                <a:ext cx="5547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972" y="4085089"/>
                <a:ext cx="554704" cy="461665"/>
              </a:xfrm>
              <a:prstGeom prst="rect">
                <a:avLst/>
              </a:prstGeom>
              <a:blipFill rotWithShape="0">
                <a:blip r:embed="rId1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/>
          <p:cNvSpPr/>
          <p:nvPr/>
        </p:nvSpPr>
        <p:spPr>
          <a:xfrm>
            <a:off x="2998749" y="6024393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2568521" y="5972524"/>
                <a:ext cx="24824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521" y="5972524"/>
                <a:ext cx="248242" cy="461665"/>
              </a:xfrm>
              <a:prstGeom prst="rect">
                <a:avLst/>
              </a:prstGeom>
              <a:blipFill rotWithShape="0">
                <a:blip r:embed="rId14"/>
                <a:stretch>
                  <a:fillRect r="-82927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/>
          <p:cNvSpPr/>
          <p:nvPr/>
        </p:nvSpPr>
        <p:spPr>
          <a:xfrm>
            <a:off x="2941987" y="6358168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0" name="Oval 69"/>
          <p:cNvSpPr/>
          <p:nvPr/>
        </p:nvSpPr>
        <p:spPr>
          <a:xfrm rot="5400000">
            <a:off x="2463840" y="6131745"/>
            <a:ext cx="794954" cy="637861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812965" y="6669645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2542386" y="6244651"/>
                <a:ext cx="5547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386" y="6244651"/>
                <a:ext cx="554704" cy="461665"/>
              </a:xfrm>
              <a:prstGeom prst="rect">
                <a:avLst/>
              </a:prstGeom>
              <a:blipFill rotWithShape="0">
                <a:blip r:embed="rId1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0" y="4642158"/>
            <a:ext cx="1115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ω</a:t>
            </a:r>
            <a:r>
              <a:rPr lang="en-US" sz="4000" dirty="0" smtClean="0"/>
              <a:t>’ =</a:t>
            </a:r>
            <a:endParaRPr lang="en-US" sz="4000" dirty="0"/>
          </a:p>
        </p:txBody>
      </p:sp>
      <p:grpSp>
        <p:nvGrpSpPr>
          <p:cNvPr id="74" name="Group 73"/>
          <p:cNvGrpSpPr/>
          <p:nvPr/>
        </p:nvGrpSpPr>
        <p:grpSpPr>
          <a:xfrm>
            <a:off x="2898827" y="3323208"/>
            <a:ext cx="2058924" cy="541783"/>
            <a:chOff x="2891576" y="6313496"/>
            <a:chExt cx="2058924" cy="541783"/>
          </a:xfrm>
        </p:grpSpPr>
        <p:sp>
          <p:nvSpPr>
            <p:cNvPr id="80" name="TextBox 79"/>
            <p:cNvSpPr txBox="1"/>
            <p:nvPr/>
          </p:nvSpPr>
          <p:spPr>
            <a:xfrm>
              <a:off x="4415071" y="6332059"/>
              <a:ext cx="5354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B0F0"/>
                  </a:solidFill>
                </a:rPr>
                <a:t>S</a:t>
              </a:r>
              <a:endParaRPr lang="en-US" sz="2800" dirty="0">
                <a:solidFill>
                  <a:srgbClr val="00B0F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891576" y="6313496"/>
              <a:ext cx="6386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S’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282775" y="6358995"/>
                <a:ext cx="1905704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F0"/>
                          </a:solidFill>
                          <a:latin typeface="Cambria Math" charset="0"/>
                        </a:rPr>
                        <m:t>𝑌</m:t>
                      </m:r>
                    </m:oMath>
                  </m:oMathPara>
                </a14:m>
                <a:endParaRPr lang="en-US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775" y="6358995"/>
                <a:ext cx="1905704" cy="47000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1215006" y="3860291"/>
                <a:ext cx="866274" cy="291422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baseline="-25000" dirty="0" smtClean="0">
                    <a:solidFill>
                      <a:schemeClr val="tx1"/>
                    </a:solidFill>
                  </a:rPr>
                  <a:t>4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006" y="3860291"/>
                <a:ext cx="866274" cy="291422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84"/>
          <p:cNvSpPr/>
          <p:nvPr/>
        </p:nvSpPr>
        <p:spPr>
          <a:xfrm>
            <a:off x="1215006" y="3858655"/>
            <a:ext cx="866274" cy="2454191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ω</a:t>
            </a:r>
            <a:r>
              <a:rPr lang="en-US" sz="2000" baseline="-25000" dirty="0" smtClean="0">
                <a:solidFill>
                  <a:schemeClr val="tx1"/>
                </a:solidFill>
              </a:rPr>
              <a:t>4</a:t>
            </a:r>
            <a:r>
              <a:rPr lang="en-US" sz="2000" dirty="0" smtClean="0">
                <a:solidFill>
                  <a:schemeClr val="tx1"/>
                </a:solidFill>
              </a:rPr>
              <a:t>=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err="1" smtClean="0">
                <a:solidFill>
                  <a:schemeClr val="tx1"/>
                </a:solidFill>
              </a:rPr>
              <a:t>Σ</a:t>
            </a:r>
            <a:r>
              <a:rPr lang="en-US" sz="2000" dirty="0" smtClean="0">
                <a:solidFill>
                  <a:schemeClr val="tx1"/>
                </a:solidFill>
              </a:rPr>
              <a:t> \ </a:t>
            </a:r>
            <a:r>
              <a:rPr lang="en-US" sz="2000" dirty="0" err="1" smtClean="0">
                <a:solidFill>
                  <a:schemeClr val="tx1"/>
                </a:solidFill>
              </a:rPr>
              <a:t>Init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1368956" y="6312846"/>
            <a:ext cx="712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/>
              <a:t>Init</a:t>
            </a:r>
            <a:endParaRPr lang="en-US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7115881" y="3840655"/>
                <a:ext cx="866274" cy="685046"/>
              </a:xfrm>
              <a:prstGeom prst="rect">
                <a:avLst/>
              </a:prstGeom>
              <a:solidFill>
                <a:schemeClr val="accent6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0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=Bad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881" y="3840655"/>
                <a:ext cx="866274" cy="685046"/>
              </a:xfrm>
              <a:prstGeom prst="rect">
                <a:avLst/>
              </a:prstGeom>
              <a:blipFill rotWithShape="0">
                <a:blip r:embed="rId18"/>
                <a:stretch>
                  <a:fillRect r="-1389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ectangle 87"/>
          <p:cNvSpPr/>
          <p:nvPr/>
        </p:nvSpPr>
        <p:spPr>
          <a:xfrm>
            <a:off x="7115881" y="4525701"/>
            <a:ext cx="866274" cy="224881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5703311" y="3860289"/>
                <a:ext cx="866274" cy="2914222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baseline="-25000" dirty="0" smtClean="0">
                    <a:solidFill>
                      <a:schemeClr val="tx1"/>
                    </a:solidFill>
                  </a:rPr>
                  <a:t>1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311" y="3860289"/>
                <a:ext cx="866274" cy="291422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4204383" y="3858655"/>
                <a:ext cx="866274" cy="2915856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baseline="-25000" dirty="0" smtClean="0">
                    <a:solidFill>
                      <a:schemeClr val="tx1"/>
                    </a:solidFill>
                  </a:rPr>
                  <a:t>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383" y="3858655"/>
                <a:ext cx="866274" cy="291585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737184" y="6170299"/>
                <a:ext cx="1905704" cy="47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𝑌</m:t>
                          </m:r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⊆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T</m:t>
                          </m:r>
                          <m:r>
                            <m:rPr>
                              <m:sty m:val="p"/>
                            </m:rPr>
                            <a:rPr lang="en-US" sz="2400" b="0" i="1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R</m:t>
                          </m:r>
                        </m:e>
                        <m:sup>
                          <m:r>
                            <a:rPr lang="en-US" sz="2400" b="0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−</m:t>
                          </m:r>
                          <m:r>
                            <a:rPr lang="en-US" sz="2400" b="0" i="1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184" y="6170299"/>
                <a:ext cx="1905704" cy="47000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185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Generalization Transitions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457199" y="1386428"/>
                <a:ext cx="8871995" cy="2207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65113" indent="-265113" algn="l" defTabSz="457200" rtl="0" eaLnBrk="1" latinLnBrk="0" hangingPunct="1">
                  <a:spcBef>
                    <a:spcPts val="0"/>
                  </a:spcBef>
                  <a:buFont typeface="Wingdings" charset="2"/>
                  <a:buChar char="§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8163" indent="-273050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tabLst>
                    <a:tab pos="536575" algn="l"/>
                  </a:tabLst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4375" indent="-177800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tabLst>
                    <a:tab pos="536575" algn="l"/>
                  </a:tabLst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98525" indent="-184150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74738" indent="-176213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charset="0"/>
                          </a:rPr>
                          <m:t>𝑇𝑅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charset="0"/>
                          </a:rPr>
                          <m:t>Ω</m:t>
                        </m:r>
                      </m:sub>
                      <m:sup>
                        <m:r>
                          <a:rPr lang="en-US" i="1" dirty="0">
                            <a:latin typeface="Cambria Math" charset="0"/>
                          </a:rPr>
                          <m:t>𝐺𝑒𝑛</m:t>
                        </m:r>
                      </m:sup>
                    </m:sSubSup>
                    <m:r>
                      <a:rPr lang="en-US" b="0" i="1" dirty="0" smtClean="0">
                        <a:latin typeface="Cambria Math" charset="0"/>
                      </a:rPr>
                      <m:t>⊆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charset="0"/>
                      </a:rPr>
                      <m:t>Ω</m:t>
                    </m:r>
                    <m:r>
                      <a:rPr lang="en-US" i="1" dirty="0">
                        <a:latin typeface="Cambria Math" charset="0"/>
                      </a:rPr>
                      <m:t> × </m:t>
                    </m:r>
                    <m:r>
                      <m:rPr>
                        <m:sty m:val="p"/>
                      </m:rPr>
                      <a:rPr lang="en-US" dirty="0">
                        <a:latin typeface="Cambria Math" charset="0"/>
                      </a:rPr>
                      <m:t>Ω</m:t>
                    </m:r>
                  </m:oMath>
                </a14:m>
                <a:r>
                  <a:rPr lang="en-US" i="1" dirty="0" smtClean="0">
                    <a:latin typeface="Cambria Math" charset="0"/>
                  </a:rPr>
                  <a:t> </a:t>
                </a:r>
              </a:p>
              <a:p>
                <a:endParaRPr lang="en-US" i="1" dirty="0" smtClean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𝜔</m:t>
                    </m:r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charset="0"/>
                          </a:rPr>
                        </m:ctrlPr>
                      </m:groupChrPr>
                      <m:e>
                        <m:sSubSup>
                          <m:sSubSupPr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charset="0"/>
                              </a:rPr>
                              <m:t>𝑇𝑅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charset="0"/>
                              </a:rPr>
                              <m:t>Ω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charset="0"/>
                              </a:rPr>
                              <m:t>𝐺𝑒𝑛</m:t>
                            </m:r>
                          </m:sup>
                        </m:sSubSup>
                      </m:e>
                    </m:groupChr>
                    <m:r>
                      <a:rPr lang="en-US" i="1">
                        <a:latin typeface="Cambria Math" charset="0"/>
                      </a:rPr>
                      <m:t>𝜔</m:t>
                    </m:r>
                    <m:r>
                      <a:rPr lang="en-US" b="0" i="1" smtClean="0">
                        <a:latin typeface="Cambria Math" charset="0"/>
                      </a:rPr>
                      <m:t>′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1386428"/>
                <a:ext cx="8871995" cy="220767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7115881" y="3840655"/>
                <a:ext cx="866274" cy="685046"/>
              </a:xfrm>
              <a:prstGeom prst="rect">
                <a:avLst/>
              </a:prstGeom>
              <a:solidFill>
                <a:schemeClr val="accent6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0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=Bad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881" y="3840655"/>
                <a:ext cx="866274" cy="685046"/>
              </a:xfrm>
              <a:prstGeom prst="rect">
                <a:avLst/>
              </a:prstGeom>
              <a:blipFill rotWithShape="0">
                <a:blip r:embed="rId3"/>
                <a:stretch>
                  <a:fillRect r="-1389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663953" y="3860291"/>
                <a:ext cx="866274" cy="291422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baseline="-25000" dirty="0" smtClean="0">
                    <a:solidFill>
                      <a:schemeClr val="tx1"/>
                    </a:solidFill>
                  </a:rPr>
                  <a:t>3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953" y="3860291"/>
                <a:ext cx="866274" cy="2914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215006" y="3860291"/>
                <a:ext cx="866274" cy="291422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baseline="-25000" dirty="0" smtClean="0">
                    <a:solidFill>
                      <a:schemeClr val="tx1"/>
                    </a:solidFill>
                  </a:rPr>
                  <a:t>4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006" y="3860291"/>
                <a:ext cx="866274" cy="2914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204383" y="3858655"/>
                <a:ext cx="866274" cy="2915856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baseline="-25000" dirty="0" smtClean="0">
                    <a:solidFill>
                      <a:schemeClr val="tx1"/>
                    </a:solidFill>
                  </a:rPr>
                  <a:t>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383" y="3858655"/>
                <a:ext cx="866274" cy="291585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703311" y="3860289"/>
                <a:ext cx="866274" cy="2914222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baseline="-25000" dirty="0" smtClean="0">
                    <a:solidFill>
                      <a:schemeClr val="tx1"/>
                    </a:solidFill>
                  </a:rPr>
                  <a:t>1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311" y="3860289"/>
                <a:ext cx="866274" cy="291422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7115881" y="4525701"/>
            <a:ext cx="866274" cy="224881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965732" y="5499414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779770" y="5054471"/>
                <a:ext cx="5547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770" y="5054471"/>
                <a:ext cx="554703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5858630" y="4199875"/>
            <a:ext cx="590254" cy="1289034"/>
            <a:chOff x="5950317" y="1099812"/>
            <a:chExt cx="590254" cy="1289034"/>
          </a:xfrm>
        </p:grpSpPr>
        <p:sp>
          <p:nvSpPr>
            <p:cNvPr id="17" name="Oval 16"/>
            <p:cNvSpPr/>
            <p:nvPr/>
          </p:nvSpPr>
          <p:spPr>
            <a:xfrm>
              <a:off x="6209543" y="2259611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5950317" y="1781743"/>
                  <a:ext cx="55470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0317" y="1781743"/>
                  <a:ext cx="554703" cy="4616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Oval 18"/>
            <p:cNvSpPr/>
            <p:nvPr/>
          </p:nvSpPr>
          <p:spPr>
            <a:xfrm>
              <a:off x="6153757" y="1531984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5992985" y="1099812"/>
                  <a:ext cx="54758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8" name="Rectangle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2985" y="1099812"/>
                  <a:ext cx="547586" cy="4616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4299725" y="4224094"/>
            <a:ext cx="629444" cy="1271273"/>
            <a:chOff x="4202375" y="1122844"/>
            <a:chExt cx="629444" cy="1271273"/>
          </a:xfrm>
        </p:grpSpPr>
        <p:sp>
          <p:nvSpPr>
            <p:cNvPr id="22" name="Oval 21"/>
            <p:cNvSpPr/>
            <p:nvPr/>
          </p:nvSpPr>
          <p:spPr>
            <a:xfrm>
              <a:off x="4457420" y="2264882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277116" y="1856673"/>
                  <a:ext cx="55470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7116" y="1856673"/>
                  <a:ext cx="554703" cy="46166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Oval 23"/>
            <p:cNvSpPr/>
            <p:nvPr/>
          </p:nvSpPr>
          <p:spPr>
            <a:xfrm>
              <a:off x="4401634" y="1537255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4202375" y="1122844"/>
                  <a:ext cx="55470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3" name="Rectangle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2375" y="1122844"/>
                  <a:ext cx="554704" cy="4616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001713" y="5476640"/>
                <a:ext cx="5547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713" y="5476640"/>
                <a:ext cx="554703" cy="461665"/>
              </a:xfrm>
              <a:prstGeom prst="rect">
                <a:avLst/>
              </a:prstGeom>
              <a:blipFill rotWithShape="0">
                <a:blip r:embed="rId1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/>
          <p:cNvSpPr/>
          <p:nvPr/>
        </p:nvSpPr>
        <p:spPr>
          <a:xfrm>
            <a:off x="2952504" y="5034177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772200" y="4625968"/>
                <a:ext cx="5547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200" y="4625968"/>
                <a:ext cx="554703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/>
          <p:cNvSpPr/>
          <p:nvPr/>
        </p:nvSpPr>
        <p:spPr>
          <a:xfrm>
            <a:off x="3052231" y="4499500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852972" y="4085089"/>
                <a:ext cx="5547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972" y="4085089"/>
                <a:ext cx="554704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3170518" y="5881727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5" name="Rectangle 44"/>
          <p:cNvSpPr/>
          <p:nvPr/>
        </p:nvSpPr>
        <p:spPr>
          <a:xfrm>
            <a:off x="1215006" y="3858655"/>
            <a:ext cx="866274" cy="2454191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ω</a:t>
            </a:r>
            <a:r>
              <a:rPr lang="en-US" sz="2000" baseline="-25000" dirty="0" smtClean="0">
                <a:solidFill>
                  <a:schemeClr val="tx1"/>
                </a:solidFill>
              </a:rPr>
              <a:t>4</a:t>
            </a:r>
            <a:r>
              <a:rPr lang="en-US" sz="2000" dirty="0" smtClean="0">
                <a:solidFill>
                  <a:schemeClr val="tx1"/>
                </a:solidFill>
              </a:rPr>
              <a:t>=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err="1" smtClean="0">
                <a:solidFill>
                  <a:schemeClr val="tx1"/>
                </a:solidFill>
              </a:rPr>
              <a:t>Σ</a:t>
            </a:r>
            <a:r>
              <a:rPr lang="en-US" sz="2000" dirty="0" smtClean="0">
                <a:solidFill>
                  <a:schemeClr val="tx1"/>
                </a:solidFill>
              </a:rPr>
              <a:t> \ </a:t>
            </a:r>
            <a:r>
              <a:rPr lang="en-US" sz="2000" dirty="0" err="1" smtClean="0">
                <a:solidFill>
                  <a:schemeClr val="tx1"/>
                </a:solidFill>
              </a:rPr>
              <a:t>Init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0" y="4642158"/>
            <a:ext cx="1115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ω</a:t>
            </a:r>
            <a:r>
              <a:rPr lang="en-US" sz="4000" dirty="0" smtClean="0"/>
              <a:t> =</a:t>
            </a:r>
            <a:endParaRPr lang="en-US" sz="4000" dirty="0"/>
          </a:p>
        </p:txBody>
      </p:sp>
      <p:sp>
        <p:nvSpPr>
          <p:cNvPr id="52" name="TextBox 51"/>
          <p:cNvSpPr txBox="1"/>
          <p:nvPr/>
        </p:nvSpPr>
        <p:spPr>
          <a:xfrm>
            <a:off x="1368956" y="6312846"/>
            <a:ext cx="712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Init</a:t>
            </a:r>
            <a:endParaRPr lang="en-US" sz="24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189484" y="6980509"/>
            <a:ext cx="535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S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25268" y="3345438"/>
            <a:ext cx="535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S</a:t>
            </a:r>
            <a:endParaRPr lang="en-US" sz="2800" dirty="0">
              <a:solidFill>
                <a:srgbClr val="00B0F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252695" y="5561335"/>
            <a:ext cx="1507780" cy="1015219"/>
            <a:chOff x="4252695" y="5561335"/>
            <a:chExt cx="1507780" cy="1015219"/>
          </a:xfrm>
        </p:grpSpPr>
        <p:grpSp>
          <p:nvGrpSpPr>
            <p:cNvPr id="4" name="Group 3"/>
            <p:cNvGrpSpPr/>
            <p:nvPr/>
          </p:nvGrpSpPr>
          <p:grpSpPr>
            <a:xfrm>
              <a:off x="4252695" y="5561335"/>
              <a:ext cx="964156" cy="1015219"/>
              <a:chOff x="4252695" y="5561335"/>
              <a:chExt cx="964156" cy="10152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4806859" y="5923253"/>
                    <a:ext cx="319401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7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06859" y="5923253"/>
                    <a:ext cx="319401" cy="461665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r="-42308" b="-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" name="Oval 43"/>
              <p:cNvSpPr/>
              <p:nvPr/>
            </p:nvSpPr>
            <p:spPr>
              <a:xfrm>
                <a:off x="4719051" y="6078273"/>
                <a:ext cx="128016" cy="12923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/>
                  <p:cNvSpPr/>
                  <p:nvPr/>
                </p:nvSpPr>
                <p:spPr>
                  <a:xfrm>
                    <a:off x="4614220" y="5639245"/>
                    <a:ext cx="248242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8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6" name="Rectangle 4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14220" y="5639245"/>
                    <a:ext cx="248242" cy="461665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r="-80488" b="-26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7" name="Oval 46"/>
              <p:cNvSpPr/>
              <p:nvPr/>
            </p:nvSpPr>
            <p:spPr>
              <a:xfrm>
                <a:off x="4589993" y="5745843"/>
                <a:ext cx="128016" cy="12923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8" name="Oval 47"/>
              <p:cNvSpPr/>
              <p:nvPr/>
            </p:nvSpPr>
            <p:spPr>
              <a:xfrm rot="5400000">
                <a:off x="4227163" y="5586867"/>
                <a:ext cx="1015219" cy="964156"/>
              </a:xfrm>
              <a:prstGeom prst="ellipse">
                <a:avLst/>
              </a:prstGeom>
              <a:noFill/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5225046" y="5887640"/>
                  <a:ext cx="53542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𝑌</m:t>
                        </m:r>
                      </m:oMath>
                    </m:oMathPara>
                  </a14:m>
                  <a:endParaRPr lang="en-US" sz="2800" b="1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5046" y="5887640"/>
                  <a:ext cx="535429" cy="523220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899817" y="5681225"/>
                <a:ext cx="2003780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charset="0"/>
                        </a:rPr>
                        <m:t>𝑌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charset="0"/>
                        </a:rPr>
                        <m:t>∩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charset="0"/>
                        </a:rPr>
                        <m:t>𝐼𝑛𝑖𝑡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charset="0"/>
                        </a:rPr>
                        <m:t>=∅</m:t>
                      </m:r>
                    </m:oMath>
                  </m:oMathPara>
                </a14:m>
                <a:endParaRPr lang="en-US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817" y="5681225"/>
                <a:ext cx="2003780" cy="461665"/>
              </a:xfrm>
              <a:prstGeom prst="rect">
                <a:avLst/>
              </a:prstGeom>
              <a:blipFill rotWithShape="0">
                <a:blip r:embed="rId19"/>
                <a:stretch>
                  <a:fillRect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2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2965732" y="5499414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779770" y="5054471"/>
                <a:ext cx="5547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770" y="5054471"/>
                <a:ext cx="554703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/>
          <p:cNvSpPr/>
          <p:nvPr/>
        </p:nvSpPr>
        <p:spPr>
          <a:xfrm>
            <a:off x="3052231" y="4499500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852972" y="4085089"/>
                <a:ext cx="5547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972" y="4085089"/>
                <a:ext cx="554704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ounded Rectangle 53"/>
          <p:cNvSpPr/>
          <p:nvPr/>
        </p:nvSpPr>
        <p:spPr>
          <a:xfrm>
            <a:off x="2440040" y="3991945"/>
            <a:ext cx="2752194" cy="268126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Generalization </a:t>
            </a:r>
            <a:r>
              <a:rPr lang="en-US" dirty="0" smtClean="0"/>
              <a:t>Transitions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7115881" y="3840655"/>
                <a:ext cx="866274" cy="685046"/>
              </a:xfrm>
              <a:prstGeom prst="rect">
                <a:avLst/>
              </a:prstGeom>
              <a:solidFill>
                <a:schemeClr val="accent6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0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=Bad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881" y="3840655"/>
                <a:ext cx="866274" cy="685046"/>
              </a:xfrm>
              <a:prstGeom prst="rect">
                <a:avLst/>
              </a:prstGeom>
              <a:blipFill rotWithShape="0">
                <a:blip r:embed="rId4"/>
                <a:stretch>
                  <a:fillRect r="-1389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457199" y="1386428"/>
                <a:ext cx="8871995" cy="2207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65113" indent="-265113" algn="l" defTabSz="457200" rtl="0" eaLnBrk="1" latinLnBrk="0" hangingPunct="1">
                  <a:spcBef>
                    <a:spcPts val="0"/>
                  </a:spcBef>
                  <a:buFont typeface="Wingdings" charset="2"/>
                  <a:buChar char="§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8163" indent="-273050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tabLst>
                    <a:tab pos="536575" algn="l"/>
                  </a:tabLst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4375" indent="-177800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tabLst>
                    <a:tab pos="536575" algn="l"/>
                  </a:tabLst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98525" indent="-184150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74738" indent="-176213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charset="0"/>
                          </a:rPr>
                          <m:t>𝑇𝑅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charset="0"/>
                          </a:rPr>
                          <m:t>Ω</m:t>
                        </m:r>
                      </m:sub>
                      <m:sup>
                        <m:r>
                          <a:rPr lang="en-US" i="1" dirty="0">
                            <a:latin typeface="Cambria Math" charset="0"/>
                          </a:rPr>
                          <m:t>𝐺𝑒𝑛</m:t>
                        </m:r>
                      </m:sup>
                    </m:sSubSup>
                    <m:r>
                      <a:rPr lang="en-US" i="1" dirty="0">
                        <a:latin typeface="Cambria Math" charset="0"/>
                      </a:rPr>
                      <m:t>⊆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charset="0"/>
                      </a:rPr>
                      <m:t>Ω</m:t>
                    </m:r>
                    <m:r>
                      <a:rPr lang="en-US" i="1" dirty="0">
                        <a:latin typeface="Cambria Math" charset="0"/>
                      </a:rPr>
                      <m:t> × </m:t>
                    </m:r>
                    <m:r>
                      <m:rPr>
                        <m:sty m:val="p"/>
                      </m:rPr>
                      <a:rPr lang="en-US" dirty="0">
                        <a:latin typeface="Cambria Math" charset="0"/>
                      </a:rPr>
                      <m:t>Ω</m:t>
                    </m:r>
                  </m:oMath>
                </a14:m>
                <a:r>
                  <a:rPr lang="en-US" i="1" dirty="0">
                    <a:latin typeface="Cambria Math" charset="0"/>
                  </a:rPr>
                  <a:t> </a:t>
                </a:r>
              </a:p>
              <a:p>
                <a:endParaRPr lang="en-US" i="1" dirty="0" smtClean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𝜔</m:t>
                    </m:r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charset="0"/>
                          </a:rPr>
                        </m:ctrlPr>
                      </m:groupChrPr>
                      <m:e>
                        <m:sSubSup>
                          <m:sSubSupPr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charset="0"/>
                              </a:rPr>
                              <m:t>𝑇𝑅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charset="0"/>
                              </a:rPr>
                              <m:t>Ω</m:t>
                            </m:r>
                          </m:sub>
                          <m:sup>
                            <m:r>
                              <a:rPr lang="en-US" i="1" dirty="0">
                                <a:latin typeface="Cambria Math" charset="0"/>
                              </a:rPr>
                              <m:t>𝐺𝑒𝑛</m:t>
                            </m:r>
                          </m:sup>
                        </m:sSubSup>
                      </m:e>
                    </m:groupChr>
                    <m:r>
                      <a:rPr lang="en-US" i="1">
                        <a:latin typeface="Cambria Math" charset="0"/>
                      </a:rPr>
                      <m:t>𝜔</m:t>
                    </m:r>
                    <m:r>
                      <a:rPr lang="en-US" i="1">
                        <a:latin typeface="Cambria Math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1386428"/>
                <a:ext cx="8871995" cy="220767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663953" y="3860291"/>
                <a:ext cx="866274" cy="291422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baseline="-25000" dirty="0" smtClean="0">
                    <a:solidFill>
                      <a:schemeClr val="tx1"/>
                    </a:solidFill>
                  </a:rPr>
                  <a:t>3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953" y="3860291"/>
                <a:ext cx="866274" cy="2914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215006" y="3860291"/>
                <a:ext cx="866274" cy="291422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baseline="-25000" dirty="0" smtClean="0">
                    <a:solidFill>
                      <a:schemeClr val="tx1"/>
                    </a:solidFill>
                  </a:rPr>
                  <a:t>4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006" y="3860291"/>
                <a:ext cx="866274" cy="2914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204383" y="3858655"/>
                <a:ext cx="866274" cy="2915856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baseline="-25000" dirty="0" smtClean="0">
                    <a:solidFill>
                      <a:schemeClr val="tx1"/>
                    </a:solidFill>
                  </a:rPr>
                  <a:t>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383" y="3858655"/>
                <a:ext cx="866274" cy="291585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703311" y="3860289"/>
                <a:ext cx="866274" cy="2914222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baseline="-25000" dirty="0" smtClean="0">
                    <a:solidFill>
                      <a:schemeClr val="tx1"/>
                    </a:solidFill>
                  </a:rPr>
                  <a:t>1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311" y="3860289"/>
                <a:ext cx="866274" cy="291422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7115881" y="4525701"/>
            <a:ext cx="866274" cy="224881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858630" y="4199875"/>
            <a:ext cx="590254" cy="1289034"/>
            <a:chOff x="5950317" y="1099812"/>
            <a:chExt cx="590254" cy="1289034"/>
          </a:xfrm>
        </p:grpSpPr>
        <p:sp>
          <p:nvSpPr>
            <p:cNvPr id="17" name="Oval 16"/>
            <p:cNvSpPr/>
            <p:nvPr/>
          </p:nvSpPr>
          <p:spPr>
            <a:xfrm>
              <a:off x="6209543" y="2259611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5950317" y="1781743"/>
                  <a:ext cx="55470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0317" y="1781743"/>
                  <a:ext cx="554703" cy="4616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Oval 18"/>
            <p:cNvSpPr/>
            <p:nvPr/>
          </p:nvSpPr>
          <p:spPr>
            <a:xfrm>
              <a:off x="6153757" y="1531984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5992985" y="1099812"/>
                  <a:ext cx="54758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8" name="Rectangle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2985" y="1099812"/>
                  <a:ext cx="547586" cy="4616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4299725" y="4224094"/>
            <a:ext cx="629444" cy="1271273"/>
            <a:chOff x="4202375" y="1122844"/>
            <a:chExt cx="629444" cy="1271273"/>
          </a:xfrm>
        </p:grpSpPr>
        <p:sp>
          <p:nvSpPr>
            <p:cNvPr id="22" name="Oval 21"/>
            <p:cNvSpPr/>
            <p:nvPr/>
          </p:nvSpPr>
          <p:spPr>
            <a:xfrm>
              <a:off x="4457420" y="2264882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277116" y="1856673"/>
                  <a:ext cx="55470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7116" y="1856673"/>
                  <a:ext cx="554703" cy="46166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Oval 23"/>
            <p:cNvSpPr/>
            <p:nvPr/>
          </p:nvSpPr>
          <p:spPr>
            <a:xfrm>
              <a:off x="4401634" y="1537255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4202375" y="1122844"/>
                  <a:ext cx="55470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3" name="Rectangle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2375" y="1122844"/>
                  <a:ext cx="554704" cy="4616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Rectangle 44"/>
          <p:cNvSpPr/>
          <p:nvPr/>
        </p:nvSpPr>
        <p:spPr>
          <a:xfrm>
            <a:off x="1215006" y="3858655"/>
            <a:ext cx="866274" cy="2454191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ω</a:t>
            </a:r>
            <a:r>
              <a:rPr lang="en-US" sz="2000" baseline="-25000" dirty="0" smtClean="0">
                <a:solidFill>
                  <a:schemeClr val="tx1"/>
                </a:solidFill>
              </a:rPr>
              <a:t>4</a:t>
            </a:r>
            <a:r>
              <a:rPr lang="en-US" sz="2000" dirty="0" smtClean="0">
                <a:solidFill>
                  <a:schemeClr val="tx1"/>
                </a:solidFill>
              </a:rPr>
              <a:t>=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err="1" smtClean="0">
                <a:solidFill>
                  <a:schemeClr val="tx1"/>
                </a:solidFill>
              </a:rPr>
              <a:t>Σ</a:t>
            </a:r>
            <a:r>
              <a:rPr lang="en-US" sz="2000" dirty="0" smtClean="0">
                <a:solidFill>
                  <a:schemeClr val="tx1"/>
                </a:solidFill>
              </a:rPr>
              <a:t> \ </a:t>
            </a:r>
            <a:r>
              <a:rPr lang="en-US" sz="2000" dirty="0" err="1" smtClean="0">
                <a:solidFill>
                  <a:schemeClr val="tx1"/>
                </a:solidFill>
              </a:rPr>
              <a:t>Init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001713" y="5476640"/>
                <a:ext cx="5547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713" y="5476640"/>
                <a:ext cx="554703" cy="461665"/>
              </a:xfrm>
              <a:prstGeom prst="rect">
                <a:avLst/>
              </a:prstGeom>
              <a:blipFill rotWithShape="0">
                <a:blip r:embed="rId1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3170518" y="5881727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806859" y="5923253"/>
                <a:ext cx="3194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859" y="5923253"/>
                <a:ext cx="319401" cy="461665"/>
              </a:xfrm>
              <a:prstGeom prst="rect">
                <a:avLst/>
              </a:prstGeom>
              <a:blipFill rotWithShape="0">
                <a:blip r:embed="rId14"/>
                <a:stretch>
                  <a:fillRect r="-42308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772200" y="4625968"/>
                <a:ext cx="5547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200" y="4625968"/>
                <a:ext cx="554703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/>
          <p:cNvSpPr/>
          <p:nvPr/>
        </p:nvSpPr>
        <p:spPr>
          <a:xfrm>
            <a:off x="2952504" y="5034177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" name="Oval 33"/>
          <p:cNvSpPr/>
          <p:nvPr/>
        </p:nvSpPr>
        <p:spPr>
          <a:xfrm>
            <a:off x="4719051" y="6078273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614220" y="5639245"/>
                <a:ext cx="24824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220" y="5639245"/>
                <a:ext cx="248242" cy="461665"/>
              </a:xfrm>
              <a:prstGeom prst="rect">
                <a:avLst/>
              </a:prstGeom>
              <a:blipFill rotWithShape="0">
                <a:blip r:embed="rId16"/>
                <a:stretch>
                  <a:fillRect r="-80488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/>
          <p:cNvSpPr/>
          <p:nvPr/>
        </p:nvSpPr>
        <p:spPr>
          <a:xfrm>
            <a:off x="4589993" y="5745843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44" name="Straight Arrow Connector 43"/>
          <p:cNvCxnSpPr>
            <a:stCxn id="31" idx="5"/>
            <a:endCxn id="34" idx="1"/>
          </p:cNvCxnSpPr>
          <p:nvPr/>
        </p:nvCxnSpPr>
        <p:spPr>
          <a:xfrm>
            <a:off x="3279786" y="5992036"/>
            <a:ext cx="1458013" cy="1051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7" idx="5"/>
            <a:endCxn id="42" idx="3"/>
          </p:cNvCxnSpPr>
          <p:nvPr/>
        </p:nvCxnSpPr>
        <p:spPr>
          <a:xfrm>
            <a:off x="3061772" y="5144486"/>
            <a:ext cx="1546969" cy="711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7" idx="5"/>
            <a:endCxn id="34" idx="0"/>
          </p:cNvCxnSpPr>
          <p:nvPr/>
        </p:nvCxnSpPr>
        <p:spPr>
          <a:xfrm>
            <a:off x="3061772" y="5144486"/>
            <a:ext cx="1721287" cy="9337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34" idx="3"/>
          </p:cNvCxnSpPr>
          <p:nvPr/>
        </p:nvCxnSpPr>
        <p:spPr>
          <a:xfrm flipV="1">
            <a:off x="3689008" y="6188582"/>
            <a:ext cx="1048791" cy="1542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20871713">
            <a:off x="3577443" y="6040233"/>
            <a:ext cx="520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✘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50" name="Straight Arrow Connector 49"/>
          <p:cNvCxnSpPr>
            <a:endCxn id="42" idx="0"/>
          </p:cNvCxnSpPr>
          <p:nvPr/>
        </p:nvCxnSpPr>
        <p:spPr>
          <a:xfrm>
            <a:off x="3680749" y="4546754"/>
            <a:ext cx="973252" cy="11990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20871713">
            <a:off x="3568997" y="4520377"/>
            <a:ext cx="520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✘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 rot="5400000">
            <a:off x="4227163" y="5586867"/>
            <a:ext cx="1015219" cy="964156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425268" y="3345438"/>
            <a:ext cx="535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S</a:t>
            </a:r>
            <a:endParaRPr lang="en-US" sz="28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225046" y="5887640"/>
                <a:ext cx="5354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B0F0"/>
                          </a:solidFill>
                          <a:latin typeface="Cambria Math" charset="0"/>
                        </a:rPr>
                        <m:t>𝑌</m:t>
                      </m:r>
                    </m:oMath>
                  </m:oMathPara>
                </a14:m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046" y="5887640"/>
                <a:ext cx="535429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0" y="4642158"/>
            <a:ext cx="1115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ω</a:t>
            </a:r>
            <a:r>
              <a:rPr lang="en-US" sz="4000" dirty="0" smtClean="0"/>
              <a:t> =</a:t>
            </a:r>
            <a:endParaRPr lang="en-US" sz="4000" dirty="0"/>
          </a:p>
        </p:txBody>
      </p:sp>
      <p:sp>
        <p:nvSpPr>
          <p:cNvPr id="59" name="TextBox 58"/>
          <p:cNvSpPr txBox="1"/>
          <p:nvPr/>
        </p:nvSpPr>
        <p:spPr>
          <a:xfrm>
            <a:off x="1368956" y="6312846"/>
            <a:ext cx="712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/>
              <a:t>Init</a:t>
            </a:r>
            <a:endParaRPr lang="en-US" sz="2400" i="1" dirty="0"/>
          </a:p>
        </p:txBody>
      </p:sp>
      <p:sp>
        <p:nvSpPr>
          <p:cNvPr id="56" name="TextBox 55"/>
          <p:cNvSpPr txBox="1"/>
          <p:nvPr/>
        </p:nvSpPr>
        <p:spPr>
          <a:xfrm>
            <a:off x="2986353" y="3347756"/>
            <a:ext cx="535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S’</a:t>
            </a:r>
            <a:endParaRPr lang="en-US" sz="28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181180" y="6239129"/>
                <a:ext cx="1247029" cy="47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T</m:t>
                          </m:r>
                          <m:r>
                            <m:rPr>
                              <m:sty m:val="p"/>
                            </m:rPr>
                            <a:rPr lang="en-US" sz="2400" b="0" i="1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R</m:t>
                          </m:r>
                        </m:e>
                        <m:sup>
                          <m:r>
                            <a:rPr lang="en-US" sz="2400" b="0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−</m:t>
                          </m:r>
                          <m:r>
                            <a:rPr lang="en-US" sz="2400" b="0" i="1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180" y="6239129"/>
                <a:ext cx="1247029" cy="470000"/>
              </a:xfrm>
              <a:prstGeom prst="rect">
                <a:avLst/>
              </a:prstGeom>
              <a:blipFill rotWithShape="0">
                <a:blip r:embed="rId17"/>
                <a:stretch>
                  <a:fillRect l="-4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899817" y="5681225"/>
                <a:ext cx="2003780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charset="0"/>
                        </a:rPr>
                        <m:t>𝑌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charset="0"/>
                        </a:rPr>
                        <m:t>∩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charset="0"/>
                        </a:rPr>
                        <m:t>𝐼𝑛𝑖𝑡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charset="0"/>
                        </a:rPr>
                        <m:t>=∅</m:t>
                      </m:r>
                    </m:oMath>
                  </m:oMathPara>
                </a14:m>
                <a:endParaRPr lang="en-US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817" y="5681225"/>
                <a:ext cx="2003780" cy="461665"/>
              </a:xfrm>
              <a:prstGeom prst="rect">
                <a:avLst/>
              </a:prstGeom>
              <a:blipFill rotWithShape="0">
                <a:blip r:embed="rId18"/>
                <a:stretch>
                  <a:fillRect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889880" y="6223463"/>
                <a:ext cx="2013717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00B0F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𝑆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⊇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1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TR</m:t>
                          </m:r>
                        </m:e>
                        <m:sup>
                          <m:r>
                            <a:rPr lang="en-US" sz="2400" b="0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−</m:t>
                          </m:r>
                          <m:r>
                            <a:rPr lang="en-US" sz="2400" b="0" i="1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880" y="6223463"/>
                <a:ext cx="2013717" cy="4616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3052231" y="4499500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Generalization Transitions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7115881" y="3840655"/>
                <a:ext cx="866274" cy="685046"/>
              </a:xfrm>
              <a:prstGeom prst="rect">
                <a:avLst/>
              </a:prstGeom>
              <a:solidFill>
                <a:schemeClr val="accent6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0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=Bad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881" y="3840655"/>
                <a:ext cx="866274" cy="685046"/>
              </a:xfrm>
              <a:prstGeom prst="rect">
                <a:avLst/>
              </a:prstGeom>
              <a:blipFill rotWithShape="0">
                <a:blip r:embed="rId2"/>
                <a:stretch>
                  <a:fillRect r="-1389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663953" y="3860291"/>
                <a:ext cx="866274" cy="291422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baseline="-25000" dirty="0" smtClean="0">
                    <a:solidFill>
                      <a:schemeClr val="tx1"/>
                    </a:solidFill>
                  </a:rPr>
                  <a:t>3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953" y="3860291"/>
                <a:ext cx="866274" cy="2914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215006" y="3860291"/>
                <a:ext cx="866274" cy="291422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baseline="-25000" dirty="0" smtClean="0">
                    <a:solidFill>
                      <a:schemeClr val="tx1"/>
                    </a:solidFill>
                  </a:rPr>
                  <a:t>4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006" y="3860291"/>
                <a:ext cx="866274" cy="2914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204383" y="3858655"/>
                <a:ext cx="866274" cy="2915856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baseline="-25000" dirty="0" smtClean="0">
                    <a:solidFill>
                      <a:schemeClr val="tx1"/>
                    </a:solidFill>
                  </a:rPr>
                  <a:t>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383" y="3858655"/>
                <a:ext cx="866274" cy="291585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703311" y="3860289"/>
                <a:ext cx="866274" cy="2914222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baseline="-25000" dirty="0" smtClean="0">
                    <a:solidFill>
                      <a:schemeClr val="tx1"/>
                    </a:solidFill>
                  </a:rPr>
                  <a:t>1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311" y="3860289"/>
                <a:ext cx="866274" cy="291422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7115881" y="4525701"/>
            <a:ext cx="866274" cy="224881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858630" y="4199875"/>
            <a:ext cx="590254" cy="1289034"/>
            <a:chOff x="5950317" y="1099812"/>
            <a:chExt cx="590254" cy="1289034"/>
          </a:xfrm>
        </p:grpSpPr>
        <p:sp>
          <p:nvSpPr>
            <p:cNvPr id="17" name="Oval 16"/>
            <p:cNvSpPr/>
            <p:nvPr/>
          </p:nvSpPr>
          <p:spPr>
            <a:xfrm>
              <a:off x="6209543" y="2259611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5950317" y="1781743"/>
                  <a:ext cx="55470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0317" y="1781743"/>
                  <a:ext cx="554703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Oval 18"/>
            <p:cNvSpPr/>
            <p:nvPr/>
          </p:nvSpPr>
          <p:spPr>
            <a:xfrm>
              <a:off x="6153757" y="1531984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5992985" y="1099812"/>
                  <a:ext cx="54758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8" name="Rectangle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2985" y="1099812"/>
                  <a:ext cx="547586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4299725" y="4224094"/>
            <a:ext cx="629444" cy="1271273"/>
            <a:chOff x="4202375" y="1122844"/>
            <a:chExt cx="629444" cy="1271273"/>
          </a:xfrm>
        </p:grpSpPr>
        <p:sp>
          <p:nvSpPr>
            <p:cNvPr id="22" name="Oval 21"/>
            <p:cNvSpPr/>
            <p:nvPr/>
          </p:nvSpPr>
          <p:spPr>
            <a:xfrm>
              <a:off x="4457420" y="2264882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277116" y="1856673"/>
                  <a:ext cx="55470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7116" y="1856673"/>
                  <a:ext cx="554703" cy="4616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Oval 23"/>
            <p:cNvSpPr/>
            <p:nvPr/>
          </p:nvSpPr>
          <p:spPr>
            <a:xfrm>
              <a:off x="4401634" y="1537255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4202375" y="1122844"/>
                  <a:ext cx="55470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3" name="Rectangle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2375" y="1122844"/>
                  <a:ext cx="554704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852972" y="4085089"/>
                <a:ext cx="5547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972" y="4085089"/>
                <a:ext cx="554704" cy="461665"/>
              </a:xfrm>
              <a:prstGeom prst="rect">
                <a:avLst/>
              </a:prstGeom>
              <a:blipFill rotWithShape="0"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1215006" y="3858655"/>
            <a:ext cx="866274" cy="2454191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ω</a:t>
            </a:r>
            <a:r>
              <a:rPr lang="en-US" sz="2000" baseline="-25000" dirty="0" smtClean="0">
                <a:solidFill>
                  <a:schemeClr val="tx1"/>
                </a:solidFill>
              </a:rPr>
              <a:t>4</a:t>
            </a:r>
            <a:r>
              <a:rPr lang="en-US" sz="2000" dirty="0" smtClean="0">
                <a:solidFill>
                  <a:schemeClr val="tx1"/>
                </a:solidFill>
              </a:rPr>
              <a:t>=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err="1" smtClean="0">
                <a:solidFill>
                  <a:schemeClr val="tx1"/>
                </a:solidFill>
              </a:rPr>
              <a:t>Σ</a:t>
            </a:r>
            <a:r>
              <a:rPr lang="en-US" sz="2000" dirty="0" smtClean="0">
                <a:solidFill>
                  <a:schemeClr val="tx1"/>
                </a:solidFill>
              </a:rPr>
              <a:t> \ </a:t>
            </a:r>
            <a:r>
              <a:rPr lang="en-US" sz="2000" dirty="0" err="1" smtClean="0">
                <a:solidFill>
                  <a:schemeClr val="tx1"/>
                </a:solidFill>
              </a:rPr>
              <a:t>Init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965732" y="5499414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779770" y="5054471"/>
                <a:ext cx="5547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770" y="5054471"/>
                <a:ext cx="554703" cy="461665"/>
              </a:xfrm>
              <a:prstGeom prst="rect">
                <a:avLst/>
              </a:prstGeom>
              <a:blipFill rotWithShape="0">
                <a:blip r:embed="rId1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001713" y="5476640"/>
                <a:ext cx="5547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713" y="5476640"/>
                <a:ext cx="554703" cy="461665"/>
              </a:xfrm>
              <a:prstGeom prst="rect">
                <a:avLst/>
              </a:prstGeom>
              <a:blipFill rotWithShape="0">
                <a:blip r:embed="rId1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3170518" y="5881727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772200" y="4625968"/>
                <a:ext cx="5547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200" y="4625968"/>
                <a:ext cx="554703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/>
          <p:cNvSpPr/>
          <p:nvPr/>
        </p:nvSpPr>
        <p:spPr>
          <a:xfrm>
            <a:off x="2952504" y="5034177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/>
              <p:cNvSpPr txBox="1">
                <a:spLocks/>
              </p:cNvSpPr>
              <p:nvPr/>
            </p:nvSpPr>
            <p:spPr>
              <a:xfrm>
                <a:off x="457199" y="1386428"/>
                <a:ext cx="8871995" cy="2207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65113" indent="-265113" algn="l" defTabSz="457200" rtl="0" eaLnBrk="1" latinLnBrk="0" hangingPunct="1">
                  <a:spcBef>
                    <a:spcPts val="0"/>
                  </a:spcBef>
                  <a:buFont typeface="Wingdings" charset="2"/>
                  <a:buChar char="§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8163" indent="-273050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tabLst>
                    <a:tab pos="536575" algn="l"/>
                  </a:tabLst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4375" indent="-177800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tabLst>
                    <a:tab pos="536575" algn="l"/>
                  </a:tabLst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98525" indent="-184150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74738" indent="-176213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charset="0"/>
                          </a:rPr>
                          <m:t>𝑇𝑅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charset="0"/>
                          </a:rPr>
                          <m:t>Ω</m:t>
                        </m:r>
                      </m:sub>
                      <m:sup>
                        <m:r>
                          <a:rPr lang="en-US" i="1" dirty="0">
                            <a:latin typeface="Cambria Math" charset="0"/>
                          </a:rPr>
                          <m:t>𝐺𝑒𝑛</m:t>
                        </m:r>
                      </m:sup>
                    </m:sSubSup>
                    <m:r>
                      <a:rPr lang="en-US" i="1" dirty="0">
                        <a:latin typeface="Cambria Math" charset="0"/>
                      </a:rPr>
                      <m:t>⊆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charset="0"/>
                      </a:rPr>
                      <m:t>Ω</m:t>
                    </m:r>
                    <m:r>
                      <a:rPr lang="en-US" i="1" dirty="0">
                        <a:latin typeface="Cambria Math" charset="0"/>
                      </a:rPr>
                      <m:t> × </m:t>
                    </m:r>
                    <m:r>
                      <m:rPr>
                        <m:sty m:val="p"/>
                      </m:rPr>
                      <a:rPr lang="en-US" dirty="0">
                        <a:latin typeface="Cambria Math" charset="0"/>
                      </a:rPr>
                      <m:t>Ω</m:t>
                    </m:r>
                  </m:oMath>
                </a14:m>
                <a:r>
                  <a:rPr lang="en-US" i="1" dirty="0">
                    <a:latin typeface="Cambria Math" charset="0"/>
                  </a:rPr>
                  <a:t> </a:t>
                </a:r>
              </a:p>
              <a:p>
                <a:endParaRPr lang="en-US" i="1" dirty="0" smtClean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𝜔</m:t>
                    </m:r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charset="0"/>
                          </a:rPr>
                        </m:ctrlPr>
                      </m:groupChrPr>
                      <m:e>
                        <m:sSubSup>
                          <m:sSubSupPr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charset="0"/>
                              </a:rPr>
                              <m:t>𝑇𝑅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charset="0"/>
                              </a:rPr>
                              <m:t>Ω</m:t>
                            </m:r>
                          </m:sub>
                          <m:sup>
                            <m:r>
                              <a:rPr lang="en-US" i="1" dirty="0">
                                <a:latin typeface="Cambria Math" charset="0"/>
                              </a:rPr>
                              <m:t>𝐺𝑒𝑛</m:t>
                            </m:r>
                          </m:sup>
                        </m:sSubSup>
                      </m:e>
                    </m:groupChr>
                    <m:r>
                      <a:rPr lang="en-US" i="1">
                        <a:latin typeface="Cambria Math" charset="0"/>
                      </a:rPr>
                      <m:t>𝜔</m:t>
                    </m:r>
                    <m:r>
                      <a:rPr lang="en-US" i="1">
                        <a:latin typeface="Cambria Math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5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1386428"/>
                <a:ext cx="8871995" cy="220767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4806859" y="5923253"/>
                <a:ext cx="3194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859" y="5923253"/>
                <a:ext cx="319401" cy="461665"/>
              </a:xfrm>
              <a:prstGeom prst="rect">
                <a:avLst/>
              </a:prstGeom>
              <a:blipFill rotWithShape="0">
                <a:blip r:embed="rId16"/>
                <a:stretch>
                  <a:fillRect r="-42308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Oval 58"/>
          <p:cNvSpPr/>
          <p:nvPr/>
        </p:nvSpPr>
        <p:spPr>
          <a:xfrm>
            <a:off x="4719051" y="6078273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4614220" y="5639245"/>
                <a:ext cx="24824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220" y="5639245"/>
                <a:ext cx="248242" cy="461665"/>
              </a:xfrm>
              <a:prstGeom prst="rect">
                <a:avLst/>
              </a:prstGeom>
              <a:blipFill rotWithShape="0">
                <a:blip r:embed="rId17"/>
                <a:stretch>
                  <a:fillRect r="-80488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60"/>
          <p:cNvSpPr/>
          <p:nvPr/>
        </p:nvSpPr>
        <p:spPr>
          <a:xfrm>
            <a:off x="4589993" y="5745843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2" name="Oval 61"/>
          <p:cNvSpPr/>
          <p:nvPr/>
        </p:nvSpPr>
        <p:spPr>
          <a:xfrm rot="5400000">
            <a:off x="4227163" y="5586867"/>
            <a:ext cx="1015219" cy="964156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0" y="4642158"/>
            <a:ext cx="1115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ω</a:t>
            </a:r>
            <a:r>
              <a:rPr lang="en-US" sz="4000" dirty="0" smtClean="0"/>
              <a:t> =</a:t>
            </a:r>
            <a:endParaRPr lang="en-US" sz="4000" dirty="0"/>
          </a:p>
        </p:txBody>
      </p:sp>
      <p:sp>
        <p:nvSpPr>
          <p:cNvPr id="46" name="TextBox 45"/>
          <p:cNvSpPr txBox="1"/>
          <p:nvPr/>
        </p:nvSpPr>
        <p:spPr>
          <a:xfrm>
            <a:off x="1368956" y="6312846"/>
            <a:ext cx="712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/>
              <a:t>Init</a:t>
            </a:r>
            <a:endParaRPr lang="en-US" sz="2400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4425268" y="3345438"/>
            <a:ext cx="535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S</a:t>
            </a:r>
            <a:endParaRPr lang="en-US" sz="28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225046" y="5887640"/>
                <a:ext cx="5354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B0F0"/>
                          </a:solidFill>
                          <a:latin typeface="Cambria Math" charset="0"/>
                        </a:rPr>
                        <m:t>𝑌</m:t>
                      </m:r>
                    </m:oMath>
                  </m:oMathPara>
                </a14:m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046" y="5887640"/>
                <a:ext cx="535429" cy="52322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2986353" y="3347756"/>
            <a:ext cx="535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S’</a:t>
            </a:r>
            <a:endParaRPr lang="en-US" sz="28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899817" y="5681225"/>
                <a:ext cx="2003780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charset="0"/>
                        </a:rPr>
                        <m:t>𝑌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charset="0"/>
                        </a:rPr>
                        <m:t>∩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charset="0"/>
                        </a:rPr>
                        <m:t>𝐼𝑛𝑖𝑡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charset="0"/>
                        </a:rPr>
                        <m:t>=∅</m:t>
                      </m:r>
                    </m:oMath>
                  </m:oMathPara>
                </a14:m>
                <a:endParaRPr lang="en-US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817" y="5681225"/>
                <a:ext cx="2003780" cy="461665"/>
              </a:xfrm>
              <a:prstGeom prst="rect">
                <a:avLst/>
              </a:prstGeom>
              <a:blipFill rotWithShape="0">
                <a:blip r:embed="rId18"/>
                <a:stretch>
                  <a:fillRect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889880" y="6223463"/>
                <a:ext cx="2013717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00B0F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𝑆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⊇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1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TR</m:t>
                          </m:r>
                        </m:e>
                        <m:sup>
                          <m:r>
                            <a:rPr lang="en-US" sz="2400" b="0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−</m:t>
                          </m:r>
                          <m:r>
                            <a:rPr lang="en-US" sz="2400" b="0" i="1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880" y="6223463"/>
                <a:ext cx="2013717" cy="4616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794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Small step collecting </a:t>
            </a:r>
            <a:r>
              <a:rPr lang="en-US" dirty="0"/>
              <a:t>property-guided </a:t>
            </a:r>
            <a:r>
              <a:rPr lang="en-US" dirty="0" err="1"/>
              <a:t>cartesian</a:t>
            </a:r>
            <a:r>
              <a:rPr lang="en-US" dirty="0"/>
              <a:t> trace </a:t>
            </a:r>
            <a:r>
              <a:rPr lang="en-US" dirty="0" smtClean="0"/>
              <a:t>semantics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259180" y="1479025"/>
                <a:ext cx="9444942" cy="511854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dirty="0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latin typeface="Cambria Math" charset="0"/>
                          </a:rPr>
                          <m:t>⟦</m:t>
                        </m:r>
                        <m:r>
                          <a:rPr lang="en-US" b="1" i="1" dirty="0">
                            <a:latin typeface="Cambria Math" charset="0"/>
                          </a:rPr>
                          <m:t>𝑷</m:t>
                        </m:r>
                        <m:r>
                          <a:rPr lang="en-US" b="1" i="1" dirty="0">
                            <a:latin typeface="Cambria Math" charset="0"/>
                          </a:rPr>
                          <m:t>⟧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℘</m:t>
                        </m:r>
                        <m:r>
                          <a:rPr lang="en-US" b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US" b="1" i="1" dirty="0">
                            <a:latin typeface="Cambria Math" charset="0"/>
                          </a:rPr>
                          <m:t>𝛀</m:t>
                        </m:r>
                        <m:r>
                          <a:rPr lang="en-US" b="1" dirty="0">
                            <a:latin typeface="Cambria Math" charset="0"/>
                          </a:rPr>
                          <m:t>)</m:t>
                        </m:r>
                      </m:sub>
                      <m:sup>
                        <m:r>
                          <a:rPr lang="en-US" b="1" i="1" dirty="0">
                            <a:latin typeface="Cambria Math" charset="0"/>
                          </a:rPr>
                          <m:t>𝑩</m:t>
                        </m:r>
                      </m:sup>
                    </m:sSubSup>
                    <m:r>
                      <a:rPr lang="en-US" b="0" i="1" dirty="0" smtClean="0">
                        <a:latin typeface="Cambria Math" charset="0"/>
                      </a:rPr>
                      <m:t>∈</m:t>
                    </m:r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℘</m:t>
                    </m:r>
                    <m:d>
                      <m:dPr>
                        <m:ctrlPr>
                          <a:rPr lang="en-US" b="1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 charset="0"/>
                          </a:rPr>
                          <m:t>𝛀</m:t>
                        </m:r>
                      </m:e>
                    </m:d>
                  </m:oMath>
                </a14:m>
                <a:endParaRPr lang="en-US" i="1" dirty="0" smtClean="0">
                  <a:latin typeface="Cambria Math" charset="0"/>
                </a:endParaRPr>
              </a:p>
              <a:p>
                <a:endParaRPr lang="en-US" i="1" dirty="0">
                  <a:latin typeface="Cambria Math" charset="0"/>
                </a:endParaRPr>
              </a:p>
              <a:p>
                <a:endParaRPr lang="en-US" i="1" dirty="0" smtClean="0">
                  <a:latin typeface="Cambria Math" charset="0"/>
                </a:endParaRPr>
              </a:p>
              <a:p>
                <a:endParaRPr lang="en-US" i="1" dirty="0">
                  <a:latin typeface="Cambria Math" charset="0"/>
                </a:endParaRPr>
              </a:p>
              <a:p>
                <a:endParaRPr lang="en-US" i="1" dirty="0" smtClean="0">
                  <a:latin typeface="Cambria Math" charset="0"/>
                </a:endParaRPr>
              </a:p>
              <a:p>
                <a:endParaRPr lang="en-US" i="1" dirty="0">
                  <a:latin typeface="Cambria Math" charset="0"/>
                </a:endParaRPr>
              </a:p>
              <a:p>
                <a:endParaRPr lang="en-US" i="1" dirty="0" smtClean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latin typeface="Cambria Math" charset="0"/>
                          </a:rPr>
                          <m:t>⟦</m:t>
                        </m:r>
                        <m:r>
                          <a:rPr lang="en-US" b="1" i="1" dirty="0">
                            <a:latin typeface="Cambria Math" charset="0"/>
                          </a:rPr>
                          <m:t>𝑷</m:t>
                        </m:r>
                        <m:r>
                          <a:rPr lang="en-US" b="1" i="1" dirty="0">
                            <a:latin typeface="Cambria Math" charset="0"/>
                          </a:rPr>
                          <m:t>⟧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℘</m:t>
                        </m:r>
                        <m:r>
                          <a:rPr lang="en-US" b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US" b="1" i="1" dirty="0">
                            <a:latin typeface="Cambria Math" charset="0"/>
                          </a:rPr>
                          <m:t>𝛀</m:t>
                        </m:r>
                        <m:r>
                          <a:rPr lang="en-US" b="1" dirty="0">
                            <a:latin typeface="Cambria Math" charset="0"/>
                          </a:rPr>
                          <m:t>)</m:t>
                        </m:r>
                      </m:sub>
                      <m:sup>
                        <m:r>
                          <a:rPr lang="en-US" b="1" i="1" dirty="0">
                            <a:latin typeface="Cambria Math" charset="0"/>
                          </a:rPr>
                          <m:t>𝑩</m:t>
                        </m:r>
                      </m:sup>
                    </m:sSubSup>
                    <m:r>
                      <a:rPr lang="en-US" b="1" i="1" dirty="0">
                        <a:latin typeface="Cambria Math" charset="0"/>
                      </a:rPr>
                      <m:t>=</m:t>
                    </m:r>
                    <m:r>
                      <a:rPr lang="en-US" i="1" dirty="0">
                        <a:latin typeface="Cambria Math" charset="0"/>
                      </a:rPr>
                      <m:t>{ </m:t>
                    </m:r>
                    <m:sSup>
                      <m:s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charset="0"/>
                          </a:rPr>
                          <m:t>𝜔</m:t>
                        </m:r>
                      </m:e>
                      <m:sup>
                        <m:r>
                          <a:rPr lang="en-US" i="1" dirty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 charset="0"/>
                      </a:rPr>
                      <m:t>∣</m:t>
                    </m:r>
                    <m:r>
                      <a:rPr lang="en-US" i="1" dirty="0">
                        <a:latin typeface="Cambria Math" charset="0"/>
                      </a:rPr>
                      <m:t>𝜔</m:t>
                    </m:r>
                    <m:r>
                      <a:rPr lang="en-US" i="1" dirty="0">
                        <a:latin typeface="Cambria Math" charset="0"/>
                      </a:rPr>
                      <m:t>∈</m:t>
                    </m:r>
                    <m:acc>
                      <m:accPr>
                        <m:chr m:val="̂"/>
                        <m:ctrlPr>
                          <a:rPr lang="en-US" b="1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charset="0"/>
                          </a:rPr>
                          <m:t>𝜴</m:t>
                        </m:r>
                      </m:e>
                    </m:acc>
                    <m:r>
                      <a:rPr lang="en-US" i="1">
                        <a:latin typeface="Cambria Math" charset="0"/>
                      </a:rPr>
                      <m:t>∧</m:t>
                    </m:r>
                    <m:r>
                      <a:rPr lang="en-US" i="1" dirty="0">
                        <a:latin typeface="Cambria Math" charset="0"/>
                      </a:rPr>
                      <m:t>𝜔</m:t>
                    </m:r>
                    <m:r>
                      <a:rPr lang="en-US" i="1" dirty="0">
                        <a:latin typeface="Cambria Math" charset="0"/>
                      </a:rPr>
                      <m:t> </m:t>
                    </m:r>
                    <m:sSup>
                      <m:s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p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groupChrPr>
                          <m:e>
                            <m:sSubSup>
                              <m:sSubSupPr>
                                <m:ctrlPr>
                                  <a:rPr lang="en-US" i="1" dirty="0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sSubSup>
                                  <m:sSubSupPr>
                                    <m:ctrlPr>
                                      <a:rPr lang="en-US" i="1" dirty="0"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dirty="0">
                                        <a:latin typeface="Cambria Math" charset="0"/>
                                      </a:rPr>
                                      <m:t>𝑇𝑅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dirty="0">
                                        <a:latin typeface="Cambria Math" charset="0"/>
                                      </a:rPr>
                                      <m:t>Ω</m:t>
                                    </m:r>
                                  </m:sub>
                                  <m:sup>
                                    <m:r>
                                      <a:rPr lang="en-US" i="1" dirty="0">
                                        <a:latin typeface="Cambria Math" charset="0"/>
                                      </a:rPr>
                                      <m:t>𝐵</m:t>
                                    </m:r>
                                  </m:sup>
                                </m:sSubSup>
                                <m:r>
                                  <a:rPr lang="en-US" i="1" dirty="0">
                                    <a:latin typeface="Cambria Math" charset="0"/>
                                  </a:rPr>
                                  <m:t>∪</m:t>
                                </m:r>
                                <m:r>
                                  <a:rPr lang="en-US" i="1" dirty="0">
                                    <a:latin typeface="Cambria Math" charset="0"/>
                                  </a:rPr>
                                  <m:t>𝑇𝑅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charset="0"/>
                                  </a:rPr>
                                  <m:t>Ω</m:t>
                                </m:r>
                              </m:sub>
                              <m:sup>
                                <m:r>
                                  <a:rPr lang="en-US" i="1" dirty="0">
                                    <a:latin typeface="Cambria Math" charset="0"/>
                                  </a:rPr>
                                  <m:t>𝐺𝑒𝑛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</m:d>
                              </m:sup>
                            </m:sSubSup>
                          </m:e>
                        </m:groupChr>
                      </m:e>
                      <m:sup>
                        <m:r>
                          <a:rPr lang="en-US" i="1" dirty="0">
                            <a:latin typeface="Cambria Math" charset="0"/>
                          </a:rPr>
                          <m:t>  ∗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charset="0"/>
                          </a:rPr>
                          <m:t>𝜔</m:t>
                        </m:r>
                      </m:e>
                      <m:sup>
                        <m:r>
                          <a:rPr lang="en-US" i="1" dirty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}</m:t>
                    </m:r>
                  </m:oMath>
                </a14:m>
                <a:endParaRPr lang="en-US" i="1" dirty="0">
                  <a:latin typeface="Cambria Math" charset="0"/>
                </a:endParaRPr>
              </a:p>
              <a:p>
                <a:endParaRPr lang="en-US" i="1" dirty="0" smtClean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9180" y="1479025"/>
                <a:ext cx="9444942" cy="5118545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5947061" y="-1077215"/>
            <a:ext cx="2571356" cy="716716"/>
            <a:chOff x="1126000" y="2312373"/>
            <a:chExt cx="4734111" cy="1317559"/>
          </a:xfrm>
        </p:grpSpPr>
        <p:sp>
          <p:nvSpPr>
            <p:cNvPr id="22" name="Rectangle 21"/>
            <p:cNvSpPr/>
            <p:nvPr/>
          </p:nvSpPr>
          <p:spPr>
            <a:xfrm>
              <a:off x="5024654" y="2312373"/>
              <a:ext cx="835457" cy="468564"/>
            </a:xfrm>
            <a:prstGeom prst="rect">
              <a:avLst/>
            </a:prstGeom>
            <a:solidFill>
              <a:schemeClr val="accent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Bad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1126000" y="2339881"/>
                  <a:ext cx="835457" cy="1214351"/>
                </a:xfrm>
                <a:prstGeom prst="rect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𝜔</m:t>
                      </m:r>
                    </m:oMath>
                  </a14:m>
                  <a:r>
                    <a:rPr lang="en-US" sz="1400" baseline="-25000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sz="1400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6000" y="2339881"/>
                  <a:ext cx="835457" cy="121435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ectangle 23"/>
            <p:cNvSpPr/>
            <p:nvPr/>
          </p:nvSpPr>
          <p:spPr>
            <a:xfrm>
              <a:off x="1126000" y="2338246"/>
              <a:ext cx="835457" cy="749207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Σ</a:t>
              </a:r>
              <a:r>
                <a:rPr lang="en-US" sz="1200" dirty="0" smtClean="0">
                  <a:solidFill>
                    <a:schemeClr val="tx1"/>
                  </a:solidFill>
                </a:rPr>
                <a:t> \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Init</a:t>
              </a:r>
              <a:endParaRPr lang="en-US" sz="1200" dirty="0">
                <a:solidFill>
                  <a:schemeClr val="tx1"/>
                </a:solidFill>
              </a:endParaRPr>
            </a:p>
            <a:p>
              <a:pPr algn="ctr"/>
              <a:endParaRPr lang="en-US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93008" y="3064137"/>
              <a:ext cx="824520" cy="565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err="1" smtClean="0"/>
                <a:t>Init</a:t>
              </a:r>
              <a:endParaRPr lang="en-US" sz="1400" i="1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089064" y="2339882"/>
              <a:ext cx="835457" cy="121435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44422" y="2343180"/>
              <a:ext cx="835457" cy="121435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022952" y="2339882"/>
              <a:ext cx="835457" cy="121435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5024654" y="2320245"/>
                  <a:ext cx="835457" cy="1214350"/>
                </a:xfrm>
                <a:prstGeom prst="rect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4654" y="2320245"/>
                  <a:ext cx="835457" cy="121435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3"/>
              <p:cNvSpPr txBox="1">
                <a:spLocks/>
              </p:cNvSpPr>
              <p:nvPr/>
            </p:nvSpPr>
            <p:spPr>
              <a:xfrm>
                <a:off x="457200" y="2716010"/>
                <a:ext cx="8229600" cy="49699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65113" indent="-265113" algn="l" defTabSz="457200" rtl="0" eaLnBrk="1" latinLnBrk="0" hangingPunct="1">
                  <a:spcBef>
                    <a:spcPts val="0"/>
                  </a:spcBef>
                  <a:buFont typeface="Wingdings" charset="2"/>
                  <a:buChar char="§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8163" indent="-273050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tabLst>
                    <a:tab pos="536575" algn="l"/>
                  </a:tabLst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4375" indent="-177800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tabLst>
                    <a:tab pos="536575" algn="l"/>
                  </a:tabLst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98525" indent="-184150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74738" indent="-176213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Ω</m:t>
                        </m:r>
                      </m:e>
                    </m:acc>
                    <m:r>
                      <a:rPr lang="en-US" i="1"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charset="0"/>
                          </a:rPr>
                          <m:t>𝜔</m:t>
                        </m:r>
                        <m:r>
                          <a:rPr lang="en-US" i="1" smtClean="0">
                            <a:latin typeface="Cambria Math" charset="0"/>
                          </a:rPr>
                          <m:t>=</m:t>
                        </m:r>
                        <m:r>
                          <a:rPr lang="en-US" i="1" smtClean="0">
                            <a:latin typeface="Cambria Math" charset="0"/>
                          </a:rPr>
                          <m:t>𝐵𝑎𝑑</m:t>
                        </m:r>
                        <m:r>
                          <a:rPr lang="en-US" i="1" smtClean="0">
                            <a:latin typeface="Cambria Math" charset="0"/>
                          </a:rPr>
                          <m:t> ∅…∅ </m:t>
                        </m:r>
                        <m:d>
                          <m:d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mtClean="0">
                                <a:latin typeface="Cambria Math" charset="0"/>
                              </a:rPr>
                              <m:t>Σ</m:t>
                            </m:r>
                            <m:r>
                              <a:rPr lang="en-US" i="1" smtClean="0">
                                <a:latin typeface="Cambria Math" charset="0"/>
                              </a:rPr>
                              <m:t>∖</m:t>
                            </m:r>
                            <m:r>
                              <a:rPr lang="en-US" i="1" smtClean="0">
                                <a:latin typeface="Cambria Math" charset="0"/>
                              </a:rPr>
                              <m:t>𝐼𝑛𝑖𝑡</m:t>
                            </m:r>
                          </m:e>
                        </m:d>
                        <m:r>
                          <a:rPr lang="en-US" i="1" smtClean="0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i="1" smtClean="0">
                        <a:latin typeface="Cambria Math" charset="0"/>
                      </a:rPr>
                      <m:t>  2≤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charset="0"/>
                          </a:rPr>
                          <m:t>𝜔</m:t>
                        </m:r>
                      </m:e>
                    </m:d>
                    <m:r>
                      <a:rPr lang="en-US" i="1" smtClean="0">
                        <a:latin typeface="Cambria Math" charset="0"/>
                      </a:rPr>
                      <m:t> </m:t>
                    </m:r>
                    <m:r>
                      <a:rPr lang="en-US" i="1">
                        <a:latin typeface="Cambria Math" charset="0"/>
                      </a:rPr>
                      <m:t>}</m:t>
                    </m:r>
                  </m:oMath>
                </a14:m>
                <a:endParaRPr lang="en-US" b="1" dirty="0">
                  <a:ea typeface="Cambria Math" charset="0"/>
                  <a:cs typeface="Cambria Math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16010"/>
                <a:ext cx="8229600" cy="496992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52298" y="3520807"/>
            <a:ext cx="8896603" cy="769441"/>
            <a:chOff x="300124" y="4804484"/>
            <a:chExt cx="8896603" cy="769441"/>
          </a:xfrm>
        </p:grpSpPr>
        <p:grpSp>
          <p:nvGrpSpPr>
            <p:cNvPr id="14" name="Group 13"/>
            <p:cNvGrpSpPr/>
            <p:nvPr/>
          </p:nvGrpSpPr>
          <p:grpSpPr>
            <a:xfrm>
              <a:off x="5661984" y="4842108"/>
              <a:ext cx="2048263" cy="694648"/>
              <a:chOff x="1610885" y="7004293"/>
              <a:chExt cx="2048263" cy="69464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3205365" y="7004293"/>
                <a:ext cx="453783" cy="254886"/>
              </a:xfrm>
              <a:prstGeom prst="rect">
                <a:avLst/>
              </a:prstGeom>
              <a:solidFill>
                <a:schemeClr val="accent6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Bad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1612612" y="7038367"/>
                    <a:ext cx="453783" cy="660574"/>
                  </a:xfrm>
                  <a:prstGeom prst="rect">
                    <a:avLst/>
                  </a:prstGeom>
                  <a:no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𝜔</m:t>
                        </m:r>
                      </m:oMath>
                    </a14:m>
                    <a:r>
                      <a:rPr lang="en-US" sz="1400" baseline="-25000" dirty="0" smtClean="0">
                        <a:solidFill>
                          <a:schemeClr val="tx1"/>
                        </a:solidFill>
                      </a:rPr>
                      <a:t>4</a:t>
                    </a:r>
                    <a:endParaRPr lang="en-US" sz="14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12612" y="7038367"/>
                    <a:ext cx="453783" cy="660574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Rectangle 16"/>
              <p:cNvSpPr/>
              <p:nvPr/>
            </p:nvSpPr>
            <p:spPr>
              <a:xfrm>
                <a:off x="1610885" y="7019257"/>
                <a:ext cx="453783" cy="40754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1200" dirty="0" err="1" smtClean="0">
                    <a:solidFill>
                      <a:schemeClr val="tx1"/>
                    </a:solidFill>
                  </a:rPr>
                  <a:t>Σ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 \ </a:t>
                </a:r>
                <a:r>
                  <a:rPr lang="en-US" sz="1200" dirty="0" err="1" smtClean="0">
                    <a:solidFill>
                      <a:schemeClr val="tx1"/>
                    </a:solidFill>
                  </a:rPr>
                  <a:t>Init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4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30397" y="7391164"/>
                <a:ext cx="4478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 err="1" smtClean="0"/>
                  <a:t>Init</a:t>
                </a:r>
                <a:endParaRPr lang="en-US" sz="1400" i="1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129792" y="7021051"/>
                <a:ext cx="453783" cy="660573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661286" y="7019257"/>
                <a:ext cx="453783" cy="660573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/>
                  <p:cNvSpPr/>
                  <p:nvPr/>
                </p:nvSpPr>
                <p:spPr>
                  <a:xfrm>
                    <a:off x="3205365" y="7008575"/>
                    <a:ext cx="453783" cy="660573"/>
                  </a:xfrm>
                  <a:prstGeom prst="rect">
                    <a:avLst/>
                  </a:prstGeom>
                  <a:no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Rectangle 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5365" y="7008575"/>
                    <a:ext cx="453783" cy="660573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1" name="Group 30"/>
            <p:cNvGrpSpPr/>
            <p:nvPr/>
          </p:nvGrpSpPr>
          <p:grpSpPr>
            <a:xfrm>
              <a:off x="3610677" y="4835043"/>
              <a:ext cx="1590060" cy="696215"/>
              <a:chOff x="4963140" y="7038367"/>
              <a:chExt cx="1590060" cy="696215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6099417" y="7038367"/>
                <a:ext cx="453783" cy="254886"/>
              </a:xfrm>
              <a:prstGeom prst="rect">
                <a:avLst/>
              </a:prstGeom>
              <a:solidFill>
                <a:schemeClr val="accent6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Bad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Rectangle 32"/>
                  <p:cNvSpPr/>
                  <p:nvPr/>
                </p:nvSpPr>
                <p:spPr>
                  <a:xfrm>
                    <a:off x="4964867" y="7074008"/>
                    <a:ext cx="453783" cy="660574"/>
                  </a:xfrm>
                  <a:prstGeom prst="rect">
                    <a:avLst/>
                  </a:prstGeom>
                  <a:no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𝜔</m:t>
                        </m:r>
                      </m:oMath>
                    </a14:m>
                    <a:r>
                      <a:rPr lang="en-US" sz="1400" baseline="-25000" dirty="0" smtClean="0">
                        <a:solidFill>
                          <a:schemeClr val="tx1"/>
                        </a:solidFill>
                      </a:rPr>
                      <a:t>4</a:t>
                    </a:r>
                    <a:endParaRPr lang="en-US" sz="14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0" name="Rectangle 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64867" y="7074008"/>
                    <a:ext cx="453783" cy="660574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4" name="Rectangle 33"/>
              <p:cNvSpPr/>
              <p:nvPr/>
            </p:nvSpPr>
            <p:spPr>
              <a:xfrm>
                <a:off x="4963140" y="7054898"/>
                <a:ext cx="453783" cy="40754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1200" dirty="0" err="1" smtClean="0">
                    <a:solidFill>
                      <a:schemeClr val="tx1"/>
                    </a:solidFill>
                  </a:rPr>
                  <a:t>Σ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 \ </a:t>
                </a:r>
                <a:r>
                  <a:rPr lang="en-US" sz="1200" dirty="0" err="1" smtClean="0">
                    <a:solidFill>
                      <a:schemeClr val="tx1"/>
                    </a:solidFill>
                  </a:rPr>
                  <a:t>Init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4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982652" y="7426805"/>
                <a:ext cx="4478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 err="1" smtClean="0"/>
                  <a:t>Init</a:t>
                </a:r>
                <a:endParaRPr lang="en-US" sz="1400" i="1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555338" y="7053331"/>
                <a:ext cx="453783" cy="660573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/>
                  <p:cNvSpPr/>
                  <p:nvPr/>
                </p:nvSpPr>
                <p:spPr>
                  <a:xfrm>
                    <a:off x="6099417" y="7042649"/>
                    <a:ext cx="453783" cy="660573"/>
                  </a:xfrm>
                  <a:prstGeom prst="rect">
                    <a:avLst/>
                  </a:prstGeom>
                  <a:no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5" name="Rectangle 4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9417" y="7042649"/>
                    <a:ext cx="453783" cy="660573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8" name="Group 37"/>
            <p:cNvGrpSpPr/>
            <p:nvPr/>
          </p:nvGrpSpPr>
          <p:grpSpPr>
            <a:xfrm>
              <a:off x="1956827" y="4847516"/>
              <a:ext cx="1103014" cy="679684"/>
              <a:chOff x="5450186" y="5963067"/>
              <a:chExt cx="1103014" cy="679684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6099417" y="5975112"/>
                <a:ext cx="453783" cy="254886"/>
              </a:xfrm>
              <a:prstGeom prst="rect">
                <a:avLst/>
              </a:prstGeom>
              <a:solidFill>
                <a:schemeClr val="accent6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Bad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/>
                  <p:cNvSpPr/>
                  <p:nvPr/>
                </p:nvSpPr>
                <p:spPr>
                  <a:xfrm>
                    <a:off x="5450186" y="5982177"/>
                    <a:ext cx="453783" cy="660574"/>
                  </a:xfrm>
                  <a:prstGeom prst="rect">
                    <a:avLst/>
                  </a:prstGeom>
                  <a:no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𝜔</m:t>
                        </m:r>
                      </m:oMath>
                    </a14:m>
                    <a:r>
                      <a:rPr lang="en-US" sz="1400" baseline="-25000" dirty="0" smtClean="0">
                        <a:solidFill>
                          <a:schemeClr val="tx1"/>
                        </a:solidFill>
                      </a:rPr>
                      <a:t>4</a:t>
                    </a:r>
                    <a:endParaRPr lang="en-US" sz="14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7" name="Rectangle 4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50186" y="5982177"/>
                    <a:ext cx="453783" cy="660574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1" name="Rectangle 40"/>
              <p:cNvSpPr/>
              <p:nvPr/>
            </p:nvSpPr>
            <p:spPr>
              <a:xfrm>
                <a:off x="5456410" y="5963067"/>
                <a:ext cx="453783" cy="40754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1200" dirty="0" err="1" smtClean="0">
                    <a:solidFill>
                      <a:schemeClr val="tx1"/>
                    </a:solidFill>
                  </a:rPr>
                  <a:t>Σ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 \ </a:t>
                </a:r>
                <a:r>
                  <a:rPr lang="en-US" sz="1200" dirty="0" err="1" smtClean="0">
                    <a:solidFill>
                      <a:schemeClr val="tx1"/>
                    </a:solidFill>
                  </a:rPr>
                  <a:t>Init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4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467971" y="6334974"/>
                <a:ext cx="4478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 err="1" smtClean="0"/>
                  <a:t>Init</a:t>
                </a:r>
                <a:endParaRPr lang="en-US" sz="1400" i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/>
                  <p:cNvSpPr/>
                  <p:nvPr/>
                </p:nvSpPr>
                <p:spPr>
                  <a:xfrm>
                    <a:off x="6099417" y="5979394"/>
                    <a:ext cx="453783" cy="660573"/>
                  </a:xfrm>
                  <a:prstGeom prst="rect">
                    <a:avLst/>
                  </a:prstGeom>
                  <a:no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1" name="Rectangle 5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9417" y="5979394"/>
                    <a:ext cx="453783" cy="660573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300124" y="4804484"/>
                  <a:ext cx="8896603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400" dirty="0" smtClean="0"/>
                    <a:t>     </a:t>
                  </a:r>
                  <a14:m>
                    <m:oMath xmlns:m="http://schemas.openxmlformats.org/officeDocument/2006/math">
                      <m:r>
                        <a:rPr lang="en-US" sz="3600" i="1">
                          <a:latin typeface="Cambria Math" charset="0"/>
                        </a:rPr>
                        <m:t>={</m:t>
                      </m:r>
                    </m:oMath>
                  </a14:m>
                  <a:r>
                    <a:rPr lang="en-US" sz="4400" dirty="0" smtClean="0"/>
                    <a:t>            ,                ,                   , … }</a:t>
                  </a:r>
                  <a:endParaRPr lang="en-US" sz="4400" dirty="0"/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124" y="4804484"/>
                  <a:ext cx="8896603" cy="769441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t="-16667" r="-206" b="-373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2881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2449" y="1015495"/>
                <a:ext cx="8686800" cy="4969922"/>
              </a:xfrm>
            </p:spPr>
            <p:txBody>
              <a:bodyPr>
                <a:normAutofit/>
              </a:bodyPr>
              <a:lstStyle/>
              <a:p>
                <a:endParaRPr lang="en-US" sz="2000" b="1" i="1" dirty="0" smtClean="0">
                  <a:latin typeface="Cambria Math" charset="0"/>
                </a:endParaRPr>
              </a:p>
              <a:p>
                <a:endParaRPr lang="en-US" sz="2000" b="1" i="1" dirty="0">
                  <a:latin typeface="Cambria Math" charset="0"/>
                </a:endParaRPr>
              </a:p>
              <a:p>
                <a:endParaRPr lang="en-US" sz="2000" b="1" i="1" dirty="0" smtClean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charset="0"/>
                      </a:rPr>
                      <m:t>𝑷</m:t>
                    </m:r>
                  </m:oMath>
                </a14:m>
                <a:r>
                  <a:rPr lang="en-US" dirty="0" smtClean="0"/>
                  <a:t> is safe 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he-IL" dirty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</a:t>
                </a:r>
                <a:endParaRPr lang="he-IL" dirty="0" smtClean="0"/>
              </a:p>
              <a:p>
                <a:endParaRPr lang="en-US" i="1" dirty="0" smtClean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2449" y="1015495"/>
                <a:ext cx="8686800" cy="4969922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343817" y="1842465"/>
                <a:ext cx="543338" cy="466355"/>
              </a:xfrm>
              <a:prstGeom prst="rect">
                <a:avLst/>
              </a:prstGeom>
              <a:solidFill>
                <a:schemeClr val="accent6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sz="1200" baseline="-25000" dirty="0" smtClean="0">
                    <a:solidFill>
                      <a:schemeClr val="tx1"/>
                    </a:solidFill>
                  </a:rPr>
                  <a:t>0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=</a:t>
                </a:r>
                <a:br>
                  <a:rPr lang="en-US" sz="1200" dirty="0" smtClean="0">
                    <a:solidFill>
                      <a:schemeClr val="tx1"/>
                    </a:solidFill>
                  </a:rPr>
                </a:br>
                <a:r>
                  <a:rPr lang="en-US" dirty="0" smtClean="0">
                    <a:solidFill>
                      <a:schemeClr val="tx1"/>
                    </a:solidFill>
                  </a:rPr>
                  <a:t>Bad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817" y="1842465"/>
                <a:ext cx="543338" cy="466355"/>
              </a:xfrm>
              <a:prstGeom prst="rect">
                <a:avLst/>
              </a:prstGeom>
              <a:blipFill rotWithShape="0">
                <a:blip r:embed="rId3"/>
                <a:stretch>
                  <a:fillRect l="-8791" r="-7692" b="-35443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184611" y="1843184"/>
                <a:ext cx="543338" cy="1424801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sz="1400" baseline="-25000" dirty="0" smtClean="0">
                    <a:solidFill>
                      <a:schemeClr val="tx1"/>
                    </a:solidFill>
                  </a:rPr>
                  <a:t>4</a:t>
                </a:r>
                <a:endParaRPr lang="en-US" sz="14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611" y="1843184"/>
                <a:ext cx="543338" cy="142480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184589" y="1833214"/>
            <a:ext cx="543338" cy="1065439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ω</a:t>
            </a:r>
            <a:r>
              <a:rPr lang="he-IL" sz="1200" baseline="-25000" dirty="0" smtClean="0">
                <a:solidFill>
                  <a:schemeClr val="tx1"/>
                </a:solidFill>
              </a:rPr>
              <a:t>4</a:t>
            </a:r>
            <a:r>
              <a:rPr lang="en-US" sz="1200" dirty="0" smtClean="0">
                <a:solidFill>
                  <a:schemeClr val="tx1"/>
                </a:solidFill>
              </a:rPr>
              <a:t>=</a:t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n-US" sz="2000" dirty="0" err="1" smtClean="0">
                <a:solidFill>
                  <a:schemeClr val="tx1"/>
                </a:solidFill>
              </a:rPr>
              <a:t>Σ</a:t>
            </a:r>
            <a:r>
              <a:rPr lang="en-US" sz="2000" dirty="0" smtClean="0">
                <a:solidFill>
                  <a:schemeClr val="tx1"/>
                </a:solidFill>
              </a:rPr>
              <a:t> \ </a:t>
            </a:r>
            <a:r>
              <a:rPr lang="en-US" sz="2000" dirty="0" err="1" smtClean="0">
                <a:solidFill>
                  <a:schemeClr val="tx1"/>
                </a:solidFill>
              </a:rPr>
              <a:t>Init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219686" y="2942337"/>
            <a:ext cx="53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Init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795743" y="1860068"/>
                <a:ext cx="543338" cy="1407917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sz="1400" baseline="-25000" dirty="0" smtClean="0">
                    <a:solidFill>
                      <a:schemeClr val="tx1"/>
                    </a:solidFill>
                  </a:rPr>
                  <a:t>2</a:t>
                </a:r>
                <a:endParaRPr lang="en-US" sz="14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743" y="1860068"/>
                <a:ext cx="543338" cy="140791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569780" y="1852196"/>
                <a:ext cx="543338" cy="1415789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sz="1400" baseline="-25000" dirty="0" smtClean="0">
                    <a:solidFill>
                      <a:schemeClr val="tx1"/>
                    </a:solidFill>
                  </a:rPr>
                  <a:t>1</a:t>
                </a:r>
                <a:endParaRPr lang="en-US" sz="14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780" y="1852196"/>
                <a:ext cx="543338" cy="141578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343817" y="1832559"/>
                <a:ext cx="543338" cy="1435426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817" y="1832559"/>
                <a:ext cx="543338" cy="143542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3218481" y="2954083"/>
            <a:ext cx="128016" cy="129235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001035" y="1947033"/>
                <a:ext cx="2019720" cy="68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1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charset="0"/>
                            </a:rPr>
                            <m:t>∉</m:t>
                          </m:r>
                          <m:r>
                            <a:rPr lang="en-US" sz="3200" b="1" i="1" dirty="0">
                              <a:latin typeface="Cambria Math" charset="0"/>
                            </a:rPr>
                            <m:t>⟦</m:t>
                          </m:r>
                          <m:r>
                            <a:rPr lang="en-US" sz="3200" b="1" i="1" dirty="0">
                              <a:latin typeface="Cambria Math" charset="0"/>
                            </a:rPr>
                            <m:t>𝑷</m:t>
                          </m:r>
                          <m:r>
                            <a:rPr lang="en-US" sz="3200" b="1" i="1" dirty="0">
                              <a:latin typeface="Cambria Math" charset="0"/>
                            </a:rPr>
                            <m:t>⟧</m:t>
                          </m:r>
                        </m:e>
                        <m:sub>
                          <m:r>
                            <a:rPr lang="en-US" sz="32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℘</m:t>
                          </m:r>
                          <m:r>
                            <a:rPr lang="en-US" sz="3200" b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US" sz="3200" b="1" i="1" dirty="0">
                              <a:latin typeface="Cambria Math" charset="0"/>
                            </a:rPr>
                            <m:t>𝛀</m:t>
                          </m:r>
                          <m:r>
                            <a:rPr lang="en-US" sz="3200" b="1" dirty="0">
                              <a:latin typeface="Cambria Math" charset="0"/>
                            </a:rPr>
                            <m:t>)</m:t>
                          </m:r>
                        </m:sub>
                        <m:sup>
                          <m:r>
                            <a:rPr lang="en-US" sz="3200" b="1" i="1" dirty="0">
                              <a:latin typeface="Cambria Math" charset="0"/>
                            </a:rPr>
                            <m:t>𝑩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035" y="1947033"/>
                <a:ext cx="2019720" cy="68980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021706" y="1842465"/>
                <a:ext cx="543338" cy="142552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𝜔</m:t>
                    </m:r>
                  </m:oMath>
                </a14:m>
                <a:r>
                  <a:rPr lang="he-IL" sz="1400" baseline="-25000" dirty="0" smtClean="0">
                    <a:solidFill>
                      <a:schemeClr val="tx1"/>
                    </a:solidFill>
                  </a:rPr>
                  <a:t>3</a:t>
                </a:r>
                <a:endParaRPr lang="en-US" sz="14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706" y="1842465"/>
                <a:ext cx="543338" cy="14255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4021706" y="1842465"/>
            <a:ext cx="543338" cy="717855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ω</a:t>
            </a:r>
            <a:r>
              <a:rPr lang="en-US" sz="1200" baseline="-25000" dirty="0" smtClean="0">
                <a:solidFill>
                  <a:schemeClr val="tx1"/>
                </a:solidFill>
              </a:rPr>
              <a:t>3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95743" y="1860068"/>
            <a:ext cx="543338" cy="826225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ω</a:t>
            </a:r>
            <a:r>
              <a:rPr lang="he-IL" sz="1200" baseline="-25000" dirty="0" smtClean="0">
                <a:solidFill>
                  <a:schemeClr val="tx1"/>
                </a:solidFill>
              </a:rPr>
              <a:t>2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9780" y="1860069"/>
            <a:ext cx="543338" cy="448751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ω</a:t>
            </a:r>
            <a:r>
              <a:rPr lang="he-IL" sz="1200" baseline="-25000" dirty="0">
                <a:solidFill>
                  <a:schemeClr val="tx1"/>
                </a:solidFill>
              </a:rPr>
              <a:t>1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8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2449" y="1154980"/>
                <a:ext cx="8686800" cy="4969922"/>
              </a:xfrm>
            </p:spPr>
            <p:txBody>
              <a:bodyPr>
                <a:normAutofit lnSpcReduction="10000"/>
              </a:bodyPr>
              <a:lstStyle/>
              <a:p>
                <a:endParaRPr lang="en-US" sz="2000" b="1" i="1" dirty="0" smtClean="0">
                  <a:latin typeface="Cambria Math" charset="0"/>
                </a:endParaRPr>
              </a:p>
              <a:p>
                <a:endParaRPr lang="en-US" sz="2000" b="1" i="1" dirty="0">
                  <a:latin typeface="Cambria Math" charset="0"/>
                </a:endParaRPr>
              </a:p>
              <a:p>
                <a:endParaRPr lang="en-US" sz="2000" b="1" i="1" dirty="0" smtClean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charset="0"/>
                      </a:rPr>
                      <m:t>𝑷</m:t>
                    </m:r>
                  </m:oMath>
                </a14:m>
                <a:r>
                  <a:rPr lang="en-US" dirty="0" smtClean="0"/>
                  <a:t> is safe 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charset="0"/>
                      </a:rPr>
                      <m:t>𝑭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smtClean="0"/>
                  <a:t>inductive </a:t>
                </a:r>
                <a:br>
                  <a:rPr lang="en-US" dirty="0" smtClean="0"/>
                </a:br>
                <a:r>
                  <a:rPr lang="en-US" dirty="0" smtClean="0"/>
                  <a:t>invariant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  <a:endParaRPr lang="he-IL" dirty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</a:t>
                </a:r>
                <a:endParaRPr lang="he-IL" dirty="0" smtClean="0"/>
              </a:p>
              <a:p>
                <a:endParaRPr lang="en-US" i="1" dirty="0" smtClean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2449" y="1154980"/>
                <a:ext cx="8686800" cy="4969922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343817" y="1842465"/>
                <a:ext cx="543338" cy="466355"/>
              </a:xfrm>
              <a:prstGeom prst="rect">
                <a:avLst/>
              </a:prstGeom>
              <a:solidFill>
                <a:schemeClr val="accent6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sz="1200" baseline="-25000" dirty="0" smtClean="0">
                    <a:solidFill>
                      <a:schemeClr val="tx1"/>
                    </a:solidFill>
                  </a:rPr>
                  <a:t>0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=</a:t>
                </a:r>
                <a:br>
                  <a:rPr lang="en-US" sz="1200" dirty="0" smtClean="0">
                    <a:solidFill>
                      <a:schemeClr val="tx1"/>
                    </a:solidFill>
                  </a:rPr>
                </a:br>
                <a:r>
                  <a:rPr lang="en-US" dirty="0" smtClean="0">
                    <a:solidFill>
                      <a:schemeClr val="tx1"/>
                    </a:solidFill>
                  </a:rPr>
                  <a:t>Bad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817" y="1842465"/>
                <a:ext cx="543338" cy="466355"/>
              </a:xfrm>
              <a:prstGeom prst="rect">
                <a:avLst/>
              </a:prstGeom>
              <a:blipFill rotWithShape="0">
                <a:blip r:embed="rId3"/>
                <a:stretch>
                  <a:fillRect l="-8791" r="-7692" b="-35443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184611" y="1843184"/>
                <a:ext cx="543338" cy="1424801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sz="1400" baseline="-25000" dirty="0" smtClean="0">
                    <a:solidFill>
                      <a:schemeClr val="tx1"/>
                    </a:solidFill>
                  </a:rPr>
                  <a:t>4</a:t>
                </a:r>
                <a:endParaRPr lang="en-US" sz="14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611" y="1843184"/>
                <a:ext cx="543338" cy="142480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184589" y="1833214"/>
            <a:ext cx="543338" cy="1065439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ω</a:t>
            </a:r>
            <a:r>
              <a:rPr lang="he-IL" sz="1200" baseline="-25000" dirty="0" smtClean="0">
                <a:solidFill>
                  <a:schemeClr val="tx1"/>
                </a:solidFill>
              </a:rPr>
              <a:t>4</a:t>
            </a:r>
            <a:r>
              <a:rPr lang="en-US" sz="1200" dirty="0" smtClean="0">
                <a:solidFill>
                  <a:schemeClr val="tx1"/>
                </a:solidFill>
              </a:rPr>
              <a:t>=</a:t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n-US" sz="2000" dirty="0" err="1" smtClean="0">
                <a:solidFill>
                  <a:schemeClr val="tx1"/>
                </a:solidFill>
              </a:rPr>
              <a:t>Σ</a:t>
            </a:r>
            <a:r>
              <a:rPr lang="en-US" sz="2000" dirty="0" smtClean="0">
                <a:solidFill>
                  <a:schemeClr val="tx1"/>
                </a:solidFill>
              </a:rPr>
              <a:t> \ </a:t>
            </a:r>
            <a:r>
              <a:rPr lang="en-US" sz="2000" dirty="0" err="1" smtClean="0">
                <a:solidFill>
                  <a:schemeClr val="tx1"/>
                </a:solidFill>
              </a:rPr>
              <a:t>Init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219686" y="2942337"/>
            <a:ext cx="53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Init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795743" y="1860068"/>
                <a:ext cx="543338" cy="1407917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sz="1400" baseline="-25000" dirty="0" smtClean="0">
                    <a:solidFill>
                      <a:schemeClr val="tx1"/>
                    </a:solidFill>
                  </a:rPr>
                  <a:t>2</a:t>
                </a:r>
                <a:endParaRPr lang="en-US" sz="14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743" y="1860068"/>
                <a:ext cx="543338" cy="140791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569780" y="1852196"/>
                <a:ext cx="543338" cy="1415789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sz="1400" baseline="-25000" dirty="0" smtClean="0">
                    <a:solidFill>
                      <a:schemeClr val="tx1"/>
                    </a:solidFill>
                  </a:rPr>
                  <a:t>1</a:t>
                </a:r>
                <a:endParaRPr lang="en-US" sz="14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780" y="1852196"/>
                <a:ext cx="543338" cy="141578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343817" y="1832559"/>
                <a:ext cx="543338" cy="1435426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817" y="1832559"/>
                <a:ext cx="543338" cy="143542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3218481" y="2954083"/>
            <a:ext cx="128016" cy="129235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001035" y="1947033"/>
                <a:ext cx="2019720" cy="68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1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charset="0"/>
                            </a:rPr>
                            <m:t>∉</m:t>
                          </m:r>
                          <m:r>
                            <a:rPr lang="en-US" sz="3200" b="1" i="1" dirty="0">
                              <a:latin typeface="Cambria Math" charset="0"/>
                            </a:rPr>
                            <m:t>⟦</m:t>
                          </m:r>
                          <m:r>
                            <a:rPr lang="en-US" sz="3200" b="1" i="1" dirty="0">
                              <a:latin typeface="Cambria Math" charset="0"/>
                            </a:rPr>
                            <m:t>𝑷</m:t>
                          </m:r>
                          <m:r>
                            <a:rPr lang="en-US" sz="3200" b="1" i="1" dirty="0">
                              <a:latin typeface="Cambria Math" charset="0"/>
                            </a:rPr>
                            <m:t>⟧</m:t>
                          </m:r>
                        </m:e>
                        <m:sub>
                          <m:r>
                            <a:rPr lang="en-US" sz="32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℘</m:t>
                          </m:r>
                          <m:r>
                            <a:rPr lang="en-US" sz="3200" b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US" sz="3200" b="1" i="1" dirty="0">
                              <a:latin typeface="Cambria Math" charset="0"/>
                            </a:rPr>
                            <m:t>𝛀</m:t>
                          </m:r>
                          <m:r>
                            <a:rPr lang="en-US" sz="3200" b="1" dirty="0">
                              <a:latin typeface="Cambria Math" charset="0"/>
                            </a:rPr>
                            <m:t>)</m:t>
                          </m:r>
                        </m:sub>
                        <m:sup>
                          <m:r>
                            <a:rPr lang="en-US" sz="3200" b="1" i="1" dirty="0">
                              <a:latin typeface="Cambria Math" charset="0"/>
                            </a:rPr>
                            <m:t>𝑩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035" y="1947033"/>
                <a:ext cx="2019720" cy="68980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021706" y="1842465"/>
                <a:ext cx="543338" cy="142552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𝜔</m:t>
                    </m:r>
                  </m:oMath>
                </a14:m>
                <a:r>
                  <a:rPr lang="he-IL" sz="1400" baseline="-25000" dirty="0" smtClean="0">
                    <a:solidFill>
                      <a:schemeClr val="tx1"/>
                    </a:solidFill>
                  </a:rPr>
                  <a:t>3</a:t>
                </a:r>
                <a:endParaRPr lang="en-US" sz="14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706" y="1842465"/>
                <a:ext cx="543338" cy="14255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4021706" y="1842465"/>
            <a:ext cx="543338" cy="717855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ω</a:t>
            </a:r>
            <a:r>
              <a:rPr lang="en-US" sz="1200" baseline="-25000" dirty="0" smtClean="0">
                <a:solidFill>
                  <a:schemeClr val="tx1"/>
                </a:solidFill>
              </a:rPr>
              <a:t>3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95743" y="1860068"/>
            <a:ext cx="543338" cy="826225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ω</a:t>
            </a:r>
            <a:r>
              <a:rPr lang="he-IL" sz="1200" baseline="-25000" dirty="0" smtClean="0">
                <a:solidFill>
                  <a:schemeClr val="tx1"/>
                </a:solidFill>
              </a:rPr>
              <a:t>2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9780" y="1860069"/>
            <a:ext cx="543338" cy="448751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ω</a:t>
            </a:r>
            <a:r>
              <a:rPr lang="he-IL" sz="1200" baseline="-25000" dirty="0">
                <a:solidFill>
                  <a:schemeClr val="tx1"/>
                </a:solidFill>
              </a:rPr>
              <a:t>1</a:t>
            </a:r>
            <a:endParaRPr lang="en-US" sz="1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343817" y="4423071"/>
                <a:ext cx="543338" cy="466355"/>
              </a:xfrm>
              <a:prstGeom prst="rect">
                <a:avLst/>
              </a:prstGeom>
              <a:solidFill>
                <a:schemeClr val="accent6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sz="1200" baseline="-25000" dirty="0" smtClean="0">
                    <a:solidFill>
                      <a:schemeClr val="tx1"/>
                    </a:solidFill>
                  </a:rPr>
                  <a:t>0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=</a:t>
                </a:r>
                <a:br>
                  <a:rPr lang="en-US" sz="1200" dirty="0" smtClean="0">
                    <a:solidFill>
                      <a:schemeClr val="tx1"/>
                    </a:solidFill>
                  </a:rPr>
                </a:br>
                <a:r>
                  <a:rPr lang="en-US" dirty="0" smtClean="0">
                    <a:solidFill>
                      <a:schemeClr val="tx1"/>
                    </a:solidFill>
                  </a:rPr>
                  <a:t>Bad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817" y="4423071"/>
                <a:ext cx="543338" cy="466355"/>
              </a:xfrm>
              <a:prstGeom prst="rect">
                <a:avLst/>
              </a:prstGeom>
              <a:blipFill rotWithShape="0">
                <a:blip r:embed="rId10"/>
                <a:stretch>
                  <a:fillRect l="-8791" r="-7692" b="-37179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184611" y="4423790"/>
                <a:ext cx="543338" cy="1424801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sz="1400" baseline="-25000" dirty="0" smtClean="0">
                    <a:solidFill>
                      <a:schemeClr val="tx1"/>
                    </a:solidFill>
                  </a:rPr>
                  <a:t>4</a:t>
                </a:r>
                <a:endParaRPr lang="en-US" sz="14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611" y="4423790"/>
                <a:ext cx="543338" cy="142480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3184589" y="4413820"/>
            <a:ext cx="543338" cy="1065439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ω</a:t>
            </a:r>
            <a:r>
              <a:rPr lang="he-IL" sz="1200" baseline="-25000" dirty="0" smtClean="0">
                <a:solidFill>
                  <a:schemeClr val="tx1"/>
                </a:solidFill>
              </a:rPr>
              <a:t>4</a:t>
            </a:r>
            <a:r>
              <a:rPr lang="en-US" sz="1200" dirty="0" smtClean="0">
                <a:solidFill>
                  <a:schemeClr val="tx1"/>
                </a:solidFill>
              </a:rPr>
              <a:t>=</a:t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n-US" sz="2000" dirty="0" err="1" smtClean="0">
                <a:solidFill>
                  <a:schemeClr val="tx1"/>
                </a:solidFill>
              </a:rPr>
              <a:t>Σ</a:t>
            </a:r>
            <a:r>
              <a:rPr lang="en-US" sz="2000" dirty="0" smtClean="0">
                <a:solidFill>
                  <a:schemeClr val="tx1"/>
                </a:solidFill>
              </a:rPr>
              <a:t> \ </a:t>
            </a:r>
            <a:r>
              <a:rPr lang="en-US" sz="2000" dirty="0" err="1" smtClean="0">
                <a:solidFill>
                  <a:schemeClr val="tx1"/>
                </a:solidFill>
              </a:rPr>
              <a:t>Init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795743" y="4440674"/>
                <a:ext cx="543338" cy="1407917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sz="1400" baseline="-25000" dirty="0" smtClean="0">
                    <a:solidFill>
                      <a:schemeClr val="tx1"/>
                    </a:solidFill>
                  </a:rPr>
                  <a:t>2</a:t>
                </a:r>
                <a:endParaRPr lang="en-US" sz="14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743" y="4440674"/>
                <a:ext cx="543338" cy="140791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569780" y="4432802"/>
                <a:ext cx="543338" cy="1415789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sz="1400" baseline="-25000" dirty="0" smtClean="0">
                    <a:solidFill>
                      <a:schemeClr val="tx1"/>
                    </a:solidFill>
                  </a:rPr>
                  <a:t>1</a:t>
                </a:r>
                <a:endParaRPr lang="en-US" sz="14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780" y="4432802"/>
                <a:ext cx="543338" cy="141578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6343817" y="4413165"/>
                <a:ext cx="543338" cy="1435426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817" y="4413165"/>
                <a:ext cx="543338" cy="143542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7001035" y="4527639"/>
                <a:ext cx="2013308" cy="68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1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3200" b="0" i="1" dirty="0" smtClean="0">
                              <a:latin typeface="Cambria Math" charset="0"/>
                            </a:rPr>
                            <m:t>∈</m:t>
                          </m:r>
                          <m:r>
                            <a:rPr lang="en-US" sz="3200" b="1" i="1" dirty="0">
                              <a:latin typeface="Cambria Math" charset="0"/>
                            </a:rPr>
                            <m:t>⟦</m:t>
                          </m:r>
                          <m:r>
                            <a:rPr lang="en-US" sz="3200" b="1" i="1" dirty="0">
                              <a:latin typeface="Cambria Math" charset="0"/>
                            </a:rPr>
                            <m:t>𝑷</m:t>
                          </m:r>
                          <m:r>
                            <a:rPr lang="en-US" sz="3200" b="1" i="1" dirty="0">
                              <a:latin typeface="Cambria Math" charset="0"/>
                            </a:rPr>
                            <m:t>⟧</m:t>
                          </m:r>
                        </m:e>
                        <m:sub>
                          <m:r>
                            <a:rPr lang="en-US" sz="32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℘</m:t>
                          </m:r>
                          <m:r>
                            <a:rPr lang="en-US" sz="3200" b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US" sz="3200" b="1" i="1" dirty="0">
                              <a:latin typeface="Cambria Math" charset="0"/>
                            </a:rPr>
                            <m:t>𝛀</m:t>
                          </m:r>
                          <m:r>
                            <a:rPr lang="en-US" sz="3200" b="1" dirty="0">
                              <a:latin typeface="Cambria Math" charset="0"/>
                            </a:rPr>
                            <m:t>)</m:t>
                          </m:r>
                        </m:sub>
                        <m:sup>
                          <m:r>
                            <a:rPr lang="en-US" sz="3200" b="1" i="1" dirty="0">
                              <a:latin typeface="Cambria Math" charset="0"/>
                            </a:rPr>
                            <m:t>𝑩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035" y="4527639"/>
                <a:ext cx="2013308" cy="68980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4021706" y="4423071"/>
                <a:ext cx="543338" cy="142552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𝜔</m:t>
                    </m:r>
                  </m:oMath>
                </a14:m>
                <a:r>
                  <a:rPr lang="he-IL" sz="1400" baseline="-25000" dirty="0" smtClean="0">
                    <a:solidFill>
                      <a:schemeClr val="tx1"/>
                    </a:solidFill>
                  </a:rPr>
                  <a:t>3</a:t>
                </a:r>
                <a:endParaRPr lang="en-US" sz="14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706" y="4423071"/>
                <a:ext cx="543338" cy="14255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4021706" y="4423071"/>
            <a:ext cx="543338" cy="912254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ω</a:t>
            </a:r>
            <a:r>
              <a:rPr lang="en-US" sz="1200" baseline="-25000" dirty="0" smtClean="0">
                <a:solidFill>
                  <a:schemeClr val="tx1"/>
                </a:solidFill>
              </a:rPr>
              <a:t>3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95743" y="4440675"/>
            <a:ext cx="543338" cy="67996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ω</a:t>
            </a:r>
            <a:r>
              <a:rPr lang="he-IL" sz="1200" baseline="-25000" dirty="0" smtClean="0">
                <a:solidFill>
                  <a:schemeClr val="tx1"/>
                </a:solidFill>
              </a:rPr>
              <a:t>2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569780" y="4440675"/>
            <a:ext cx="543338" cy="67996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ω</a:t>
            </a:r>
            <a:r>
              <a:rPr lang="he-IL" sz="1200" baseline="-25000" dirty="0">
                <a:solidFill>
                  <a:schemeClr val="tx1"/>
                </a:solidFill>
              </a:rPr>
              <a:t>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13770" y="5479259"/>
            <a:ext cx="53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Init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4841887" y="5217649"/>
                <a:ext cx="4956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>
                          <a:latin typeface="Cambria Math" charset="0"/>
                        </a:rPr>
                        <m:t>𝑭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887" y="5217649"/>
                <a:ext cx="495649" cy="52322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5549419" y="5222131"/>
                <a:ext cx="4956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>
                          <a:latin typeface="Cambria Math" charset="0"/>
                        </a:rPr>
                        <m:t>𝑭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419" y="5222131"/>
                <a:ext cx="495649" cy="52322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>
          <a:xfrm flipV="1">
            <a:off x="3687482" y="4877618"/>
            <a:ext cx="630879" cy="8978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 rot="20421216">
            <a:off x="3627046" y="5159988"/>
            <a:ext cx="520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✘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4427371" y="4885367"/>
            <a:ext cx="630879" cy="8978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 rot="20421216">
            <a:off x="4366935" y="5167737"/>
            <a:ext cx="520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✘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5219849" y="4885367"/>
            <a:ext cx="630879" cy="8978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 rot="20421216">
            <a:off x="5159413" y="5167737"/>
            <a:ext cx="520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✘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5922321" y="4644571"/>
            <a:ext cx="537746" cy="11084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 rot="20421216">
            <a:off x="5860360" y="5081360"/>
            <a:ext cx="520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✘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0983" y="4434662"/>
            <a:ext cx="271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⊇</a:t>
            </a:r>
            <a:endParaRPr lang="en-US" sz="1400"/>
          </a:p>
        </p:txBody>
      </p:sp>
      <p:sp>
        <p:nvSpPr>
          <p:cNvPr id="41" name="TextBox 40"/>
          <p:cNvSpPr txBox="1"/>
          <p:nvPr/>
        </p:nvSpPr>
        <p:spPr>
          <a:xfrm>
            <a:off x="4523494" y="4434662"/>
            <a:ext cx="271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⊇</a:t>
            </a:r>
            <a:endParaRPr lang="en-US" sz="1400"/>
          </a:p>
        </p:txBody>
      </p:sp>
      <p:sp>
        <p:nvSpPr>
          <p:cNvPr id="45" name="TextBox 44"/>
          <p:cNvSpPr txBox="1"/>
          <p:nvPr/>
        </p:nvSpPr>
        <p:spPr>
          <a:xfrm>
            <a:off x="5265366" y="4434662"/>
            <a:ext cx="271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⊇</a:t>
            </a:r>
            <a:endParaRPr lang="en-US" sz="1400"/>
          </a:p>
        </p:txBody>
      </p:sp>
      <p:sp>
        <p:nvSpPr>
          <p:cNvPr id="56" name="TextBox 55"/>
          <p:cNvSpPr txBox="1"/>
          <p:nvPr/>
        </p:nvSpPr>
        <p:spPr>
          <a:xfrm>
            <a:off x="6058995" y="4434662"/>
            <a:ext cx="271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⊇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54455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98" y="0"/>
            <a:ext cx="8893056" cy="1143000"/>
          </a:xfrm>
        </p:spPr>
        <p:txBody>
          <a:bodyPr>
            <a:normAutofit/>
          </a:bodyPr>
          <a:lstStyle/>
          <a:p>
            <a:r>
              <a:rPr lang="en-US" dirty="0"/>
              <a:t>Property Directed Reachability (</a:t>
            </a:r>
            <a:r>
              <a:rPr lang="en-US" dirty="0" smtClean="0"/>
              <a:t>PDR)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6428"/>
            <a:ext cx="8229600" cy="52048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[Bradley, VMCAI’11]</a:t>
            </a:r>
          </a:p>
          <a:p>
            <a:r>
              <a:rPr lang="en-US" dirty="0" smtClean="0"/>
              <a:t>[</a:t>
            </a:r>
            <a:r>
              <a:rPr lang="en-US" dirty="0" err="1"/>
              <a:t>Een</a:t>
            </a:r>
            <a:r>
              <a:rPr lang="en-US" dirty="0"/>
              <a:t>, </a:t>
            </a:r>
            <a:r>
              <a:rPr lang="en-US" dirty="0" err="1"/>
              <a:t>Mishchenko</a:t>
            </a:r>
            <a:r>
              <a:rPr lang="en-US" dirty="0"/>
              <a:t> &amp; </a:t>
            </a:r>
            <a:r>
              <a:rPr lang="en-US" dirty="0" err="1"/>
              <a:t>Brayton</a:t>
            </a:r>
            <a:r>
              <a:rPr lang="en-US" dirty="0"/>
              <a:t>, FMCAD’11]</a:t>
            </a:r>
          </a:p>
          <a:p>
            <a:endParaRPr lang="en-US" b="1" dirty="0" smtClean="0"/>
          </a:p>
          <a:p>
            <a:r>
              <a:rPr lang="en-US" dirty="0" smtClean="0"/>
              <a:t>“Dynamic” abstraction</a:t>
            </a:r>
          </a:p>
          <a:p>
            <a:pPr lvl="1"/>
            <a:r>
              <a:rPr lang="en-US" dirty="0" smtClean="0"/>
              <a:t>Over-approximates bounded executions</a:t>
            </a:r>
          </a:p>
          <a:p>
            <a:pPr lvl="1"/>
            <a:r>
              <a:rPr lang="en-US" dirty="0" smtClean="0"/>
              <a:t>Abstraction refined as bound grows</a:t>
            </a:r>
          </a:p>
          <a:p>
            <a:pPr lvl="1"/>
            <a:r>
              <a:rPr lang="en-US" dirty="0"/>
              <a:t>No spurious </a:t>
            </a:r>
            <a:r>
              <a:rPr lang="en-US" dirty="0" err="1"/>
              <a:t>cex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|</a:t>
            </a:r>
            <a:r>
              <a:rPr lang="en-US" dirty="0" err="1"/>
              <a:t>cex</a:t>
            </a:r>
            <a:r>
              <a:rPr lang="en-US" dirty="0"/>
              <a:t>| ≤ </a:t>
            </a:r>
            <a:r>
              <a:rPr lang="en-US" dirty="0" smtClean="0"/>
              <a:t>bound</a:t>
            </a:r>
          </a:p>
          <a:p>
            <a:endParaRPr lang="en-US" dirty="0" smtClean="0"/>
          </a:p>
          <a:p>
            <a:r>
              <a:rPr lang="en-US" dirty="0" smtClean="0"/>
              <a:t>Output</a:t>
            </a:r>
          </a:p>
          <a:p>
            <a:pPr lvl="1"/>
            <a:r>
              <a:rPr lang="en-US" dirty="0" smtClean="0"/>
              <a:t>Inductive invariant </a:t>
            </a:r>
          </a:p>
          <a:p>
            <a:pPr lvl="1"/>
            <a:r>
              <a:rPr lang="en-US" dirty="0" err="1" smtClean="0"/>
              <a:t>cex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28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PDR as Abstract Interpretation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PDR </a:t>
                </a:r>
                <a:r>
                  <a:rPr lang="en-US" dirty="0" smtClean="0"/>
                  <a:t>as interpretation using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charset="0"/>
                          </a:rPr>
                          <m:t>∈</m:t>
                        </m:r>
                        <m:r>
                          <a:rPr lang="en-US" b="1" i="1" dirty="0">
                            <a:latin typeface="Cambria Math" charset="0"/>
                          </a:rPr>
                          <m:t>⟦</m:t>
                        </m:r>
                        <m:r>
                          <a:rPr lang="en-US" b="1" i="1" dirty="0">
                            <a:latin typeface="Cambria Math" charset="0"/>
                          </a:rPr>
                          <m:t>𝑷</m:t>
                        </m:r>
                        <m:r>
                          <a:rPr lang="en-US" b="1" i="1" dirty="0">
                            <a:latin typeface="Cambria Math" charset="0"/>
                          </a:rPr>
                          <m:t>⟧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℘</m:t>
                        </m:r>
                        <m:r>
                          <a:rPr lang="en-US" b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US" b="1" i="1" dirty="0">
                            <a:latin typeface="Cambria Math" charset="0"/>
                          </a:rPr>
                          <m:t>𝛀</m:t>
                        </m:r>
                        <m:r>
                          <a:rPr lang="en-US" b="1" dirty="0">
                            <a:latin typeface="Cambria Math" charset="0"/>
                          </a:rPr>
                          <m:t>)</m:t>
                        </m:r>
                      </m:sub>
                      <m:sup>
                        <m:r>
                          <a:rPr lang="en-US" b="1" i="1" dirty="0">
                            <a:latin typeface="Cambria Math" charset="0"/>
                          </a:rPr>
                          <m:t>𝑩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30" t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>
            <a:off x="2190751" y="4928609"/>
            <a:ext cx="40830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51126" y="4214706"/>
                <a:ext cx="8763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charset="0"/>
                        </a:rPr>
                        <m:t>PDR</m:t>
                      </m:r>
                      <m:r>
                        <a:rPr lang="en-US" sz="32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charset="0"/>
                        </a:rPr>
                        <m:t>Operation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126" y="4214706"/>
                <a:ext cx="876300" cy="584775"/>
              </a:xfrm>
              <a:prstGeom prst="rect">
                <a:avLst/>
              </a:prstGeom>
              <a:blipFill rotWithShape="0">
                <a:blip r:embed="rId3"/>
                <a:stretch>
                  <a:fillRect r="-204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673223" y="2788938"/>
            <a:ext cx="876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6273801" y="2799980"/>
            <a:ext cx="876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O’</a:t>
            </a:r>
            <a:endParaRPr lang="en-US" sz="40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90751" y="3160509"/>
            <a:ext cx="603250" cy="16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54226" y="2548985"/>
                <a:ext cx="876300" cy="423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charset="0"/>
                            </a:rPr>
                            <m:t>𝑇𝑅</m:t>
                          </m:r>
                        </m:e>
                        <m:sub>
                          <m:r>
                            <a:rPr lang="en-US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℘</m:t>
                          </m:r>
                          <m:d>
                            <m:dPr>
                              <m:ctrlPr>
                                <a:rPr lang="en-US" b="1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charset="0"/>
                                </a:rPr>
                                <m:t>𝛺</m:t>
                              </m:r>
                            </m:e>
                          </m:d>
                        </m:sub>
                        <m:sup>
                          <m:r>
                            <a:rPr lang="en-US" i="1" dirty="0">
                              <a:latin typeface="Cambria Math" charset="0"/>
                            </a:rPr>
                            <m:t>𝐵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226" y="2548985"/>
                <a:ext cx="876300" cy="423386"/>
              </a:xfrm>
              <a:prstGeom prst="rect">
                <a:avLst/>
              </a:prstGeom>
              <a:blipFill rotWithShape="0">
                <a:blip r:embed="rId4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3060701" y="3160509"/>
            <a:ext cx="603250" cy="16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930651" y="3160509"/>
            <a:ext cx="603250" cy="16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00601" y="3157237"/>
            <a:ext cx="603250" cy="16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670551" y="3155580"/>
            <a:ext cx="603250" cy="16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65326" y="3507866"/>
            <a:ext cx="0" cy="11844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459538" y="3507866"/>
            <a:ext cx="0" cy="11844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51199" y="4770540"/>
            <a:ext cx="2196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PDR</a:t>
            </a:r>
          </a:p>
          <a:p>
            <a:r>
              <a:rPr lang="en-US" sz="2400" dirty="0" err="1" smtClean="0"/>
              <a:t>config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84840" y="2563124"/>
                <a:ext cx="876300" cy="423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charset="0"/>
                            </a:rPr>
                            <m:t>𝑇𝑅</m:t>
                          </m:r>
                        </m:e>
                        <m:sub>
                          <m:r>
                            <a:rPr lang="en-US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℘</m:t>
                          </m:r>
                          <m:d>
                            <m:dPr>
                              <m:ctrlPr>
                                <a:rPr lang="en-US" b="1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charset="0"/>
                                </a:rPr>
                                <m:t>𝛺</m:t>
                              </m:r>
                            </m:e>
                          </m:d>
                        </m:sub>
                        <m:sup>
                          <m:r>
                            <a:rPr lang="en-US" i="1" dirty="0">
                              <a:latin typeface="Cambria Math" charset="0"/>
                            </a:rPr>
                            <m:t>𝐵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840" y="2563124"/>
                <a:ext cx="876300" cy="423386"/>
              </a:xfrm>
              <a:prstGeom prst="rect">
                <a:avLst/>
              </a:prstGeom>
              <a:blipFill rotWithShape="0">
                <a:blip r:embed="rId5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890169" y="2594101"/>
                <a:ext cx="876300" cy="423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charset="0"/>
                            </a:rPr>
                            <m:t>𝑇𝑅</m:t>
                          </m:r>
                        </m:e>
                        <m:sub>
                          <m:r>
                            <a:rPr lang="en-US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℘</m:t>
                          </m:r>
                          <m:d>
                            <m:dPr>
                              <m:ctrlPr>
                                <a:rPr lang="en-US" b="1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charset="0"/>
                                </a:rPr>
                                <m:t>𝛺</m:t>
                              </m:r>
                            </m:e>
                          </m:d>
                        </m:sub>
                        <m:sup>
                          <m:r>
                            <a:rPr lang="en-US" i="1" dirty="0">
                              <a:latin typeface="Cambria Math" charset="0"/>
                            </a:rPr>
                            <m:t>𝐵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169" y="2594101"/>
                <a:ext cx="876300" cy="423386"/>
              </a:xfrm>
              <a:prstGeom prst="rect">
                <a:avLst/>
              </a:prstGeom>
              <a:blipFill rotWithShape="0">
                <a:blip r:embed="rId6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96745" y="2586631"/>
                <a:ext cx="876300" cy="423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charset="0"/>
                            </a:rPr>
                            <m:t>𝑇𝑅</m:t>
                          </m:r>
                        </m:e>
                        <m:sub>
                          <m:r>
                            <a:rPr lang="en-US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℘</m:t>
                          </m:r>
                          <m:d>
                            <m:dPr>
                              <m:ctrlPr>
                                <a:rPr lang="en-US" b="1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charset="0"/>
                                </a:rPr>
                                <m:t>𝛺</m:t>
                              </m:r>
                            </m:e>
                          </m:d>
                        </m:sub>
                        <m:sup>
                          <m:r>
                            <a:rPr lang="en-US" i="1" dirty="0">
                              <a:latin typeface="Cambria Math" charset="0"/>
                            </a:rPr>
                            <m:t>𝐵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745" y="2586631"/>
                <a:ext cx="876300" cy="423386"/>
              </a:xfrm>
              <a:prstGeom prst="rect">
                <a:avLst/>
              </a:prstGeom>
              <a:blipFill rotWithShape="0">
                <a:blip r:embed="rId7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615895" y="2600801"/>
                <a:ext cx="876300" cy="423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charset="0"/>
                            </a:rPr>
                            <m:t>𝑇𝑅</m:t>
                          </m:r>
                        </m:e>
                        <m:sub>
                          <m:r>
                            <a:rPr lang="en-US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℘</m:t>
                          </m:r>
                          <m:d>
                            <m:dPr>
                              <m:ctrlPr>
                                <a:rPr lang="en-US" b="1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charset="0"/>
                                </a:rPr>
                                <m:t>𝛺</m:t>
                              </m:r>
                            </m:e>
                          </m:d>
                        </m:sub>
                        <m:sup>
                          <m:r>
                            <a:rPr lang="en-US" i="1" dirty="0">
                              <a:latin typeface="Cambria Math" charset="0"/>
                            </a:rPr>
                            <m:t>𝐵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895" y="2600801"/>
                <a:ext cx="876300" cy="423386"/>
              </a:xfrm>
              <a:prstGeom prst="rect">
                <a:avLst/>
              </a:prstGeom>
              <a:blipFill rotWithShape="0">
                <a:blip r:embed="rId8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232752" y="4773225"/>
            <a:ext cx="2196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PDR</a:t>
            </a:r>
          </a:p>
          <a:p>
            <a:r>
              <a:rPr lang="en-US" sz="2400" dirty="0" err="1" smtClean="0"/>
              <a:t>config</a:t>
            </a:r>
            <a:r>
              <a:rPr lang="en-US" sz="2400" dirty="0" smtClean="0"/>
              <a:t>’</a:t>
            </a:r>
            <a:endParaRPr lang="en-US" sz="24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78920" y="3854080"/>
            <a:ext cx="8607880" cy="476825"/>
            <a:chOff x="78920" y="3854080"/>
            <a:chExt cx="8607880" cy="476825"/>
          </a:xfrm>
        </p:grpSpPr>
        <p:sp>
          <p:nvSpPr>
            <p:cNvPr id="16" name="TextBox 15"/>
            <p:cNvSpPr txBox="1"/>
            <p:nvPr/>
          </p:nvSpPr>
          <p:spPr>
            <a:xfrm>
              <a:off x="6645275" y="3869240"/>
              <a:ext cx="2041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compatibility </a:t>
              </a:r>
              <a:endParaRPr lang="en-US" sz="2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920" y="3854080"/>
              <a:ext cx="2041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compatibility </a:t>
              </a:r>
              <a:endParaRPr lang="en-US" sz="24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974608" y="6127254"/>
            <a:ext cx="4600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Stuttering Simulation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4170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Proof-Compatibility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86428"/>
                <a:ext cx="8166100" cy="4969922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An </a:t>
                </a:r>
                <a:r>
                  <a:rPr lang="en-US" dirty="0"/>
                  <a:t>intermediate forward </a:t>
                </a:r>
                <a:r>
                  <a:rPr lang="en-US" dirty="0" smtClean="0"/>
                  <a:t>sequence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,..,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is </a:t>
                </a:r>
                <a:r>
                  <a:rPr lang="en-US" b="1" dirty="0" smtClean="0"/>
                  <a:t>proof-compatible</a:t>
                </a:r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𝜔</m:t>
                    </m:r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Ω</m:t>
                    </m:r>
                  </m:oMath>
                </a14:m>
                <a:r>
                  <a:rPr lang="en-US" dirty="0" smtClean="0"/>
                  <a:t> if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𝑁</m:t>
                    </m:r>
                    <m:r>
                      <a:rPr lang="en-US" b="0" i="1" smtClean="0">
                        <a:latin typeface="Cambria Math" charset="0"/>
                      </a:rPr>
                      <m:t>+1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∀</m:t>
                    </m:r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  <m:r>
                      <a:rPr lang="en-US" b="0" i="1" smtClean="0">
                        <a:latin typeface="Cambria Math" charset="0"/>
                      </a:rPr>
                      <m:t>. 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Σ</m:t>
                    </m:r>
                    <m:r>
                      <a:rPr lang="en-US" b="0" i="1" smtClean="0">
                        <a:latin typeface="Cambria Math" charset="0"/>
                      </a:rPr>
                      <m:t>∖</m:t>
                    </m:r>
                    <m:r>
                      <a:rPr lang="en-US" b="0" i="1" smtClean="0">
                        <a:latin typeface="Cambria Math" charset="0"/>
                      </a:rPr>
                      <m:t>𝜔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𝑁</m:t>
                    </m:r>
                    <m:r>
                      <a:rPr lang="en-US" b="0" i="1" smtClean="0">
                        <a:latin typeface="Cambria Math" charset="0"/>
                      </a:rPr>
                      <m:t>−</m:t>
                    </m:r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86428"/>
                <a:ext cx="8166100" cy="4969922"/>
              </a:xfrm>
              <a:blipFill rotWithShape="0">
                <a:blip r:embed="rId2"/>
                <a:stretch>
                  <a:fillRect l="-1642" t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183813" y="4341455"/>
            <a:ext cx="866274" cy="2428471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21873" y="4341455"/>
            <a:ext cx="866274" cy="2428471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59933" y="4341454"/>
            <a:ext cx="866274" cy="2428471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66867" y="4341453"/>
            <a:ext cx="866274" cy="2428471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83813" y="6371964"/>
            <a:ext cx="866274" cy="39796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0 </a:t>
            </a:r>
            <a:r>
              <a:rPr lang="en-US" dirty="0" smtClean="0"/>
              <a:t>=</a:t>
            </a:r>
            <a:r>
              <a:rPr lang="en-US" baseline="-25000" dirty="0" smtClean="0"/>
              <a:t> </a:t>
            </a:r>
            <a:r>
              <a:rPr lang="en-US" dirty="0" err="1" smtClean="0"/>
              <a:t>Init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621873" y="6138235"/>
            <a:ext cx="866274" cy="644043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4059932" y="5612817"/>
            <a:ext cx="860545" cy="115710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5566867" y="5092602"/>
            <a:ext cx="866274" cy="1677319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7073801" y="4341450"/>
            <a:ext cx="866274" cy="2428471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73801" y="4946063"/>
            <a:ext cx="866274" cy="182385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107892" y="6334001"/>
            <a:ext cx="1008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 = 4</a:t>
            </a:r>
            <a:endParaRPr lang="en-US" sz="24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1172926" y="4341450"/>
            <a:ext cx="6767149" cy="2030514"/>
            <a:chOff x="1172926" y="4088592"/>
            <a:chExt cx="6767149" cy="2245408"/>
          </a:xfrm>
          <a:effectLst/>
        </p:grpSpPr>
        <p:sp>
          <p:nvSpPr>
            <p:cNvPr id="15" name="Rectangle 14"/>
            <p:cNvSpPr/>
            <p:nvPr/>
          </p:nvSpPr>
          <p:spPr>
            <a:xfrm>
              <a:off x="1172926" y="4088597"/>
              <a:ext cx="866274" cy="2245403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ω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4</a:t>
              </a:r>
              <a:r>
                <a:rPr lang="en-US" dirty="0" smtClean="0">
                  <a:solidFill>
                    <a:schemeClr val="tx1"/>
                  </a:solidFill>
                </a:rPr>
                <a:t>=</a:t>
              </a:r>
              <a:r>
                <a:rPr lang="en-US" dirty="0">
                  <a:solidFill>
                    <a:schemeClr val="tx1"/>
                  </a:solidFill>
                </a:rPr>
                <a:t/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 err="1">
                  <a:solidFill>
                    <a:schemeClr val="tx1"/>
                  </a:solidFill>
                </a:rPr>
                <a:t>Σ</a:t>
              </a:r>
              <a:r>
                <a:rPr lang="en-US" dirty="0">
                  <a:solidFill>
                    <a:schemeClr val="tx1"/>
                  </a:solidFill>
                </a:rPr>
                <a:t>\</a:t>
              </a:r>
              <a:r>
                <a:rPr lang="en-US" dirty="0" err="1">
                  <a:solidFill>
                    <a:schemeClr val="tx1"/>
                  </a:solidFill>
                </a:rPr>
                <a:t>Init</a:t>
              </a:r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59933" y="4088601"/>
              <a:ext cx="866274" cy="1405911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ω</a:t>
              </a:r>
              <a:r>
                <a:rPr lang="en-US" baseline="-250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21873" y="4088598"/>
              <a:ext cx="866274" cy="198693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ω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566867" y="4088601"/>
              <a:ext cx="866274" cy="830640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ω</a:t>
              </a:r>
              <a:r>
                <a:rPr lang="en-US" baseline="-250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073801" y="4088592"/>
              <a:ext cx="866274" cy="668601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ω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0</a:t>
              </a:r>
              <a:r>
                <a:rPr lang="en-US" dirty="0" smtClean="0">
                  <a:solidFill>
                    <a:schemeClr val="tx1"/>
                  </a:solidFill>
                </a:rPr>
                <a:t>=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Bad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788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CEX-Compatibility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86428"/>
                <a:ext cx="8166100" cy="4969922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An obligation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𝜎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b="1" dirty="0" err="1"/>
                  <a:t>cex</a:t>
                </a:r>
                <a:r>
                  <a:rPr lang="en-US" b="1" dirty="0"/>
                  <a:t>-compatible</a:t>
                </a:r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𝜔</m:t>
                    </m:r>
                    <m:r>
                      <a:rPr lang="en-US" i="1">
                        <a:latin typeface="Cambria Math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Ω</m:t>
                    </m:r>
                  </m:oMath>
                </a14:m>
                <a:r>
                  <a:rPr lang="en-US" dirty="0"/>
                  <a:t> if 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≥</m:t>
                    </m:r>
                    <m:r>
                      <a:rPr lang="en-US" i="1">
                        <a:latin typeface="Cambria Math" charset="0"/>
                      </a:rPr>
                      <m:t>𝑖</m:t>
                    </m:r>
                    <m:r>
                      <a:rPr lang="en-US" i="1">
                        <a:latin typeface="Cambria Math" charset="0"/>
                      </a:rPr>
                      <m:t>+1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𝜎</m:t>
                    </m:r>
                    <m:r>
                      <a:rPr lang="en-US" i="1">
                        <a:latin typeface="Cambria Math" charset="0"/>
                      </a:rPr>
                      <m:t>∈</m:t>
                    </m:r>
                    <m:r>
                      <a:rPr lang="en-US" i="1">
                        <a:latin typeface="Cambria Math" charset="0"/>
                      </a:rPr>
                      <m:t>𝜔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𝜔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−</m:t>
                    </m:r>
                    <m:r>
                      <a:rPr lang="en-US" i="1">
                        <a:latin typeface="Cambria Math" charset="0"/>
                      </a:rPr>
                      <m:t>𝑖</m:t>
                    </m:r>
                    <m:r>
                      <a:rPr lang="en-US" i="1">
                        <a:latin typeface="Cambria Math" charset="0"/>
                      </a:rPr>
                      <m:t>−1)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86428"/>
                <a:ext cx="8166100" cy="4969922"/>
              </a:xfrm>
              <a:blipFill rotWithShape="0">
                <a:blip r:embed="rId2"/>
                <a:stretch>
                  <a:fillRect l="-1642" t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ontent Placeholder 36"/>
          <p:cNvSpPr txBox="1">
            <a:spLocks/>
          </p:cNvSpPr>
          <p:nvPr/>
        </p:nvSpPr>
        <p:spPr>
          <a:xfrm>
            <a:off x="425450" y="3691264"/>
            <a:ext cx="8229600" cy="205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5113" indent="-265113" algn="l" defTabSz="457200" rtl="0" eaLnBrk="1" latinLnBrk="0" hangingPunct="1">
              <a:spcBef>
                <a:spcPts val="0"/>
              </a:spcBef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tabLst>
                <a:tab pos="536575" algn="l"/>
              </a:tabLst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78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tabLst>
                <a:tab pos="536575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8525" indent="-1841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176213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Q =[                        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(</a:t>
            </a:r>
            <a:r>
              <a:rPr lang="en-US" sz="2400" dirty="0" smtClean="0">
                <a:solidFill>
                  <a:schemeClr val="bg1"/>
                </a:solidFill>
              </a:rPr>
              <a:t>𝜎 </a:t>
            </a:r>
            <a:r>
              <a:rPr lang="en-US" sz="2400" dirty="0" smtClean="0"/>
              <a:t>(𝜎,3) </a:t>
            </a:r>
            <a:r>
              <a:rPr lang="en-US" sz="2400" dirty="0">
                <a:solidFill>
                  <a:schemeClr val="bg1"/>
                </a:solidFill>
              </a:rPr>
              <a:t>’’,</a:t>
            </a:r>
            <a:r>
              <a:rPr lang="en-US" sz="2000" dirty="0" smtClean="0">
                <a:solidFill>
                  <a:schemeClr val="bg1"/>
                </a:solidFill>
              </a:rPr>
              <a:t>2 </a:t>
            </a:r>
            <a:r>
              <a:rPr lang="en-US" dirty="0" smtClean="0"/>
              <a:t>]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83813" y="4341455"/>
            <a:ext cx="866274" cy="2428471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21873" y="4341455"/>
            <a:ext cx="866274" cy="2428471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059933" y="4341454"/>
            <a:ext cx="866274" cy="2428471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566867" y="4341453"/>
            <a:ext cx="866274" cy="2428471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073801" y="4341450"/>
            <a:ext cx="866274" cy="2428471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1172926" y="4341450"/>
            <a:ext cx="6767149" cy="2030514"/>
            <a:chOff x="1172926" y="4088592"/>
            <a:chExt cx="6767149" cy="2245408"/>
          </a:xfrm>
        </p:grpSpPr>
        <p:sp>
          <p:nvSpPr>
            <p:cNvPr id="35" name="Rectangle 34"/>
            <p:cNvSpPr/>
            <p:nvPr/>
          </p:nvSpPr>
          <p:spPr>
            <a:xfrm>
              <a:off x="1172926" y="4088597"/>
              <a:ext cx="866274" cy="2245403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ω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4</a:t>
              </a:r>
              <a:r>
                <a:rPr lang="en-US" dirty="0" smtClean="0">
                  <a:solidFill>
                    <a:schemeClr val="tx1"/>
                  </a:solidFill>
                </a:rPr>
                <a:t>=</a:t>
              </a:r>
              <a:r>
                <a:rPr lang="en-US" dirty="0">
                  <a:solidFill>
                    <a:schemeClr val="tx1"/>
                  </a:solidFill>
                </a:rPr>
                <a:t/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 err="1">
                  <a:solidFill>
                    <a:schemeClr val="tx1"/>
                  </a:solidFill>
                </a:rPr>
                <a:t>Σ</a:t>
              </a:r>
              <a:r>
                <a:rPr lang="en-US" dirty="0">
                  <a:solidFill>
                    <a:schemeClr val="tx1"/>
                  </a:solidFill>
                </a:rPr>
                <a:t>\</a:t>
              </a:r>
              <a:r>
                <a:rPr lang="en-US" dirty="0" err="1">
                  <a:solidFill>
                    <a:schemeClr val="tx1"/>
                  </a:solidFill>
                </a:rPr>
                <a:t>Init</a:t>
              </a:r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059933" y="4088601"/>
              <a:ext cx="866274" cy="140591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ω</a:t>
              </a:r>
              <a:r>
                <a:rPr lang="en-US" baseline="-250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621873" y="4088598"/>
              <a:ext cx="866274" cy="198693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ω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566867" y="4088601"/>
              <a:ext cx="866274" cy="83064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ω</a:t>
              </a:r>
              <a:r>
                <a:rPr lang="en-US" baseline="-250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073801" y="4088592"/>
              <a:ext cx="866274" cy="668601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ω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0</a:t>
              </a:r>
              <a:r>
                <a:rPr lang="en-US" dirty="0" smtClean="0">
                  <a:solidFill>
                    <a:schemeClr val="tx1"/>
                  </a:solidFill>
                </a:rPr>
                <a:t>=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Bad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0" name="Oval 39"/>
          <p:cNvSpPr/>
          <p:nvPr/>
        </p:nvSpPr>
        <p:spPr>
          <a:xfrm>
            <a:off x="6047811" y="5011599"/>
            <a:ext cx="128016" cy="129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" name="Rectangle 40"/>
          <p:cNvSpPr/>
          <p:nvPr/>
        </p:nvSpPr>
        <p:spPr>
          <a:xfrm>
            <a:off x="5885555" y="4570053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35322" y="4684453"/>
                <a:ext cx="48519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charset="0"/>
                        </a:rPr>
                        <m:t>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322" y="4684453"/>
                <a:ext cx="485196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184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Compatibility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 smtClean="0"/>
                  <a:t>A PDR configuration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charset="0"/>
                              </a:rPr>
                              <m:t>,..,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𝑁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 smtClean="0"/>
                  <a:t> is </a:t>
                </a:r>
                <a:r>
                  <a:rPr lang="en-US" b="1" dirty="0" smtClean="0"/>
                  <a:t>compatible</a:t>
                </a:r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r>
                      <a:rPr lang="en-US" b="0" i="1" smtClean="0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Ω</m:t>
                    </m:r>
                  </m:oMath>
                </a14:m>
                <a:r>
                  <a:rPr lang="en-US" dirty="0" smtClean="0"/>
                  <a:t> if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∃</m:t>
                    </m:r>
                    <m:r>
                      <a:rPr lang="en-US" b="0" i="1" smtClean="0">
                        <a:latin typeface="Cambria Math" charset="0"/>
                      </a:rPr>
                      <m:t>𝜔</m:t>
                    </m:r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,..,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is proof compatible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charset="0"/>
                      </a:rPr>
                      <m:t>ω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∀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∃ </m:t>
                    </m:r>
                  </m:oMath>
                </a14:m>
                <a:r>
                  <a:rPr lang="en-US" dirty="0" smtClean="0"/>
                  <a:t>a </a:t>
                </a:r>
                <a:r>
                  <a:rPr lang="en-US" dirty="0" err="1" smtClean="0"/>
                  <a:t>cex</a:t>
                </a:r>
                <a:r>
                  <a:rPr lang="en-US" dirty="0" smtClean="0"/>
                  <a:t>-compatible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𝜔</m:t>
                    </m:r>
                    <m:r>
                      <a:rPr lang="en-US" i="1">
                        <a:latin typeface="Cambria Math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O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30" t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120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PDR as Abstract 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259180" y="1479025"/>
                <a:ext cx="9444942" cy="51185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PDR Algorithms interpret the program using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latin typeface="Cambria Math" charset="0"/>
                          </a:rPr>
                          <m:t>⟦</m:t>
                        </m:r>
                        <m:r>
                          <a:rPr lang="en-US" b="1" i="1" dirty="0">
                            <a:latin typeface="Cambria Math" charset="0"/>
                          </a:rPr>
                          <m:t>𝑷</m:t>
                        </m:r>
                        <m:r>
                          <a:rPr lang="en-US" b="1" i="1" dirty="0">
                            <a:latin typeface="Cambria Math" charset="0"/>
                          </a:rPr>
                          <m:t>⟧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℘</m:t>
                        </m:r>
                        <m:r>
                          <a:rPr lang="en-US" b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US" b="1" i="1" dirty="0">
                            <a:latin typeface="Cambria Math" charset="0"/>
                          </a:rPr>
                          <m:t>𝛀</m:t>
                        </m:r>
                        <m:r>
                          <a:rPr lang="en-US" b="1" dirty="0">
                            <a:latin typeface="Cambria Math" charset="0"/>
                          </a:rPr>
                          <m:t>)</m:t>
                        </m:r>
                      </m:sub>
                      <m:sup>
                        <m:r>
                          <a:rPr lang="en-US" b="1" i="1" dirty="0">
                            <a:latin typeface="Cambria Math" charset="0"/>
                          </a:rPr>
                          <m:t>𝑩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r>
                  <a:rPr lang="en-US" dirty="0" smtClean="0"/>
                  <a:t>Stop at </a:t>
                </a:r>
              </a:p>
              <a:p>
                <a:pPr lvl="1"/>
                <a:r>
                  <a:rPr lang="en-US" dirty="0"/>
                  <a:t>C</a:t>
                </a:r>
                <a:r>
                  <a:rPr lang="en-US" dirty="0" smtClean="0"/>
                  <a:t>ounterexample </a:t>
                </a:r>
              </a:p>
              <a:p>
                <a:pPr lvl="1"/>
                <a:r>
                  <a:rPr lang="en-US" dirty="0"/>
                  <a:t>I</a:t>
                </a:r>
                <a:r>
                  <a:rPr lang="en-US" dirty="0" smtClean="0"/>
                  <a:t>nductive invariant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9180" y="1479025"/>
                <a:ext cx="9444942" cy="5118545"/>
              </a:xfrm>
              <a:blipFill rotWithShape="0">
                <a:blip r:embed="rId2"/>
                <a:stretch>
                  <a:fillRect l="-1679" t="-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5947061" y="-1077215"/>
            <a:ext cx="2571356" cy="716716"/>
            <a:chOff x="1126000" y="2312373"/>
            <a:chExt cx="4734111" cy="1317559"/>
          </a:xfrm>
        </p:grpSpPr>
        <p:sp>
          <p:nvSpPr>
            <p:cNvPr id="22" name="Rectangle 21"/>
            <p:cNvSpPr/>
            <p:nvPr/>
          </p:nvSpPr>
          <p:spPr>
            <a:xfrm>
              <a:off x="5024654" y="2312373"/>
              <a:ext cx="835457" cy="468564"/>
            </a:xfrm>
            <a:prstGeom prst="rect">
              <a:avLst/>
            </a:prstGeom>
            <a:solidFill>
              <a:schemeClr val="accent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Bad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1126000" y="2339881"/>
                  <a:ext cx="835457" cy="1214351"/>
                </a:xfrm>
                <a:prstGeom prst="rect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𝜔</m:t>
                      </m:r>
                    </m:oMath>
                  </a14:m>
                  <a:r>
                    <a:rPr lang="en-US" sz="1400" baseline="-25000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sz="1400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6000" y="2339881"/>
                  <a:ext cx="835457" cy="121435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ectangle 23"/>
            <p:cNvSpPr/>
            <p:nvPr/>
          </p:nvSpPr>
          <p:spPr>
            <a:xfrm>
              <a:off x="1126000" y="2338246"/>
              <a:ext cx="835457" cy="749207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Σ</a:t>
              </a:r>
              <a:r>
                <a:rPr lang="en-US" sz="1200" dirty="0" smtClean="0">
                  <a:solidFill>
                    <a:schemeClr val="tx1"/>
                  </a:solidFill>
                </a:rPr>
                <a:t> \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Init</a:t>
              </a:r>
              <a:endParaRPr lang="en-US" sz="1200" dirty="0">
                <a:solidFill>
                  <a:schemeClr val="tx1"/>
                </a:solidFill>
              </a:endParaRPr>
            </a:p>
            <a:p>
              <a:pPr algn="ctr"/>
              <a:endParaRPr lang="en-US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93008" y="3064137"/>
              <a:ext cx="824520" cy="565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err="1" smtClean="0"/>
                <a:t>Init</a:t>
              </a:r>
              <a:endParaRPr lang="en-US" sz="1400" i="1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089064" y="2339882"/>
              <a:ext cx="835457" cy="121435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44422" y="2343180"/>
              <a:ext cx="835457" cy="121435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022952" y="2339882"/>
              <a:ext cx="835457" cy="121435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5024654" y="2320245"/>
                  <a:ext cx="835457" cy="1214350"/>
                </a:xfrm>
                <a:prstGeom prst="rect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4654" y="2320245"/>
                  <a:ext cx="835457" cy="121435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9166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PDR: Generalization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83813" y="4088603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21873" y="4088603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59933" y="4088602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66867" y="4088601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83813" y="6343664"/>
            <a:ext cx="866274" cy="42626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0 </a:t>
            </a:r>
            <a:r>
              <a:rPr lang="en-US" dirty="0" smtClean="0"/>
              <a:t>=</a:t>
            </a:r>
            <a:r>
              <a:rPr lang="en-US" baseline="-25000" dirty="0" smtClean="0"/>
              <a:t> </a:t>
            </a:r>
            <a:r>
              <a:rPr lang="en-US" dirty="0" err="1" smtClean="0"/>
              <a:t>Init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636723" y="6087889"/>
            <a:ext cx="851423" cy="69439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4054204" y="5494515"/>
            <a:ext cx="866274" cy="127540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5566867" y="4617984"/>
            <a:ext cx="866274" cy="215193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33" name="Rectangle 32"/>
          <p:cNvSpPr/>
          <p:nvPr/>
        </p:nvSpPr>
        <p:spPr>
          <a:xfrm>
            <a:off x="7073801" y="4088598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073801" y="4617981"/>
            <a:ext cx="866274" cy="215193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36" name="Rectangle 35"/>
          <p:cNvSpPr/>
          <p:nvPr/>
        </p:nvSpPr>
        <p:spPr>
          <a:xfrm>
            <a:off x="7073801" y="4088599"/>
            <a:ext cx="866274" cy="52938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7892" y="6334001"/>
            <a:ext cx="1008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 = 4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566928" y="3668199"/>
            <a:ext cx="605998" cy="404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3279336" y="5488078"/>
            <a:ext cx="1640995" cy="1208839"/>
            <a:chOff x="3288480" y="5488078"/>
            <a:chExt cx="1630911" cy="1208839"/>
          </a:xfrm>
        </p:grpSpPr>
        <p:sp>
          <p:nvSpPr>
            <p:cNvPr id="13" name="Triangle 12"/>
            <p:cNvSpPr/>
            <p:nvPr/>
          </p:nvSpPr>
          <p:spPr>
            <a:xfrm rot="10800000">
              <a:off x="4057619" y="5488078"/>
              <a:ext cx="861772" cy="769126"/>
            </a:xfrm>
            <a:prstGeom prst="triangle">
              <a:avLst>
                <a:gd name="adj" fmla="val 100000"/>
              </a:avLst>
            </a:prstGeom>
            <a:solidFill>
              <a:srgbClr val="FFFF00">
                <a:alpha val="7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V="1">
              <a:off x="3288480" y="6087889"/>
              <a:ext cx="1219989" cy="1439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3339184" y="6515317"/>
              <a:ext cx="904491" cy="153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3344913" y="6284110"/>
              <a:ext cx="1314450" cy="911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3325678" y="6648798"/>
              <a:ext cx="872003" cy="481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4059933" y="4088601"/>
            <a:ext cx="866274" cy="1405911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ω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621873" y="4088598"/>
            <a:ext cx="866274" cy="198693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ω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566867" y="4088602"/>
            <a:ext cx="866274" cy="52938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/>
              <a:t>ω</a:t>
            </a:r>
            <a:r>
              <a:rPr lang="en-US" baseline="-25000" dirty="0"/>
              <a:t>1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7073801" y="4088593"/>
            <a:ext cx="866274" cy="52938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ω</a:t>
            </a:r>
            <a:r>
              <a:rPr lang="en-US" baseline="-25000" dirty="0" smtClean="0"/>
              <a:t>0</a:t>
            </a:r>
            <a:r>
              <a:rPr lang="en-US" dirty="0" smtClean="0"/>
              <a:t>=</a:t>
            </a:r>
            <a:br>
              <a:rPr lang="en-US" dirty="0" smtClean="0"/>
            </a:br>
            <a:r>
              <a:rPr lang="en-US" dirty="0" smtClean="0"/>
              <a:t>Bad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172926" y="4088597"/>
            <a:ext cx="866274" cy="2245403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ω</a:t>
            </a:r>
            <a:r>
              <a:rPr lang="en-US" baseline="-25000" dirty="0" smtClean="0"/>
              <a:t>4</a:t>
            </a:r>
            <a:r>
              <a:rPr lang="en-US" dirty="0" smtClean="0"/>
              <a:t>=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Σ</a:t>
            </a:r>
            <a:r>
              <a:rPr lang="en-US" dirty="0"/>
              <a:t>\</a:t>
            </a:r>
            <a:r>
              <a:rPr lang="en-US" dirty="0" err="1"/>
              <a:t>Init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>
              <a:xfrm>
                <a:off x="5681065" y="1393179"/>
                <a:ext cx="2954102" cy="191160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smtClean="0">
                    <a:solidFill>
                      <a:srgbClr val="FFFF00"/>
                    </a:solidFill>
                  </a:rPr>
                  <a:t>S = Gen(F</a:t>
                </a:r>
                <a:r>
                  <a:rPr lang="en-US" sz="2800" baseline="-25000" dirty="0" smtClean="0">
                    <a:solidFill>
                      <a:srgbClr val="FFFF00"/>
                    </a:solidFill>
                  </a:rPr>
                  <a:t>i-1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,𝜎):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   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S ∩ </a:t>
                </a:r>
                <a:r>
                  <a:rPr lang="en-US" sz="2800" i="1" dirty="0" err="1" smtClean="0">
                    <a:solidFill>
                      <a:srgbClr val="FFFF00"/>
                    </a:solidFill>
                  </a:rPr>
                  <a:t>Init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FF00"/>
                        </a:solidFill>
                        <a:latin typeface="Cambria Math" charset="0"/>
                      </a:rPr>
                      <m:t>∅</m:t>
                    </m:r>
                  </m:oMath>
                </a14:m>
                <a:r>
                  <a:rPr lang="en-US" sz="2800" dirty="0" smtClean="0">
                    <a:solidFill>
                      <a:srgbClr val="FFFF00"/>
                    </a:solidFill>
                  </a:rPr>
                  <a:t>   </a:t>
                </a:r>
              </a:p>
              <a:p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  S ∩ TR(F</a:t>
                </a:r>
                <a:r>
                  <a:rPr lang="en-US" sz="2800" baseline="-25000" dirty="0" smtClean="0">
                    <a:solidFill>
                      <a:srgbClr val="FFFF00"/>
                    </a:solidFill>
                  </a:rPr>
                  <a:t>i-1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) =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 charset="0"/>
                      </a:rPr>
                      <m:t>∅</m:t>
                    </m:r>
                  </m:oMath>
                </a14:m>
                <a:endParaRPr lang="en-US" sz="2800" baseline="-25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065" y="1393179"/>
                <a:ext cx="2954102" cy="1911609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181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PDR: Generalization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83813" y="4088603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21873" y="4088603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59933" y="4088602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66867" y="4088601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83813" y="6343664"/>
            <a:ext cx="866274" cy="42626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0 </a:t>
            </a:r>
            <a:r>
              <a:rPr lang="en-US" dirty="0" smtClean="0"/>
              <a:t>=</a:t>
            </a:r>
            <a:r>
              <a:rPr lang="en-US" baseline="-25000" dirty="0" smtClean="0"/>
              <a:t> </a:t>
            </a:r>
            <a:r>
              <a:rPr lang="en-US" dirty="0" err="1" smtClean="0"/>
              <a:t>Init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636723" y="6087889"/>
            <a:ext cx="851423" cy="69439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4054204" y="5494515"/>
            <a:ext cx="866274" cy="127540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5566867" y="4617984"/>
            <a:ext cx="866274" cy="215193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33" name="Rectangle 32"/>
          <p:cNvSpPr/>
          <p:nvPr/>
        </p:nvSpPr>
        <p:spPr>
          <a:xfrm>
            <a:off x="7073801" y="4088598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073801" y="4617981"/>
            <a:ext cx="866274" cy="215193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36" name="Rectangle 35"/>
          <p:cNvSpPr/>
          <p:nvPr/>
        </p:nvSpPr>
        <p:spPr>
          <a:xfrm>
            <a:off x="7073801" y="4088599"/>
            <a:ext cx="866274" cy="52938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7892" y="6334001"/>
            <a:ext cx="1008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 = 4</a:t>
            </a:r>
            <a:endParaRPr lang="en-US" sz="2400" dirty="0"/>
          </a:p>
        </p:txBody>
      </p:sp>
      <p:sp>
        <p:nvSpPr>
          <p:cNvPr id="55" name="Triangle 54"/>
          <p:cNvSpPr/>
          <p:nvPr/>
        </p:nvSpPr>
        <p:spPr>
          <a:xfrm rot="10800000">
            <a:off x="2631168" y="5545083"/>
            <a:ext cx="854189" cy="7691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iangle 27"/>
          <p:cNvSpPr/>
          <p:nvPr/>
        </p:nvSpPr>
        <p:spPr>
          <a:xfrm rot="10800000">
            <a:off x="4066140" y="5490202"/>
            <a:ext cx="854189" cy="7691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3279335" y="6087889"/>
            <a:ext cx="1379359" cy="609028"/>
            <a:chOff x="3288480" y="6087889"/>
            <a:chExt cx="1370883" cy="609028"/>
          </a:xfrm>
        </p:grpSpPr>
        <p:cxnSp>
          <p:nvCxnSpPr>
            <p:cNvPr id="48" name="Straight Arrow Connector 47"/>
            <p:cNvCxnSpPr/>
            <p:nvPr/>
          </p:nvCxnSpPr>
          <p:spPr>
            <a:xfrm flipV="1">
              <a:off x="3288480" y="6087889"/>
              <a:ext cx="1219989" cy="1439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3339184" y="6515317"/>
              <a:ext cx="904491" cy="153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3344913" y="6284110"/>
              <a:ext cx="1314450" cy="911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3325678" y="6648798"/>
              <a:ext cx="872003" cy="481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4059933" y="4088601"/>
            <a:ext cx="866274" cy="1405911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ω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621873" y="4088598"/>
            <a:ext cx="866274" cy="198693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ω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566867" y="4088602"/>
            <a:ext cx="866274" cy="52938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/>
              <a:t>ω</a:t>
            </a:r>
            <a:r>
              <a:rPr lang="en-US" baseline="-25000" dirty="0"/>
              <a:t>1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7073801" y="4088593"/>
            <a:ext cx="866274" cy="52938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ω</a:t>
            </a:r>
            <a:r>
              <a:rPr lang="en-US" baseline="-25000" dirty="0" smtClean="0"/>
              <a:t>0</a:t>
            </a:r>
            <a:r>
              <a:rPr lang="en-US" dirty="0" smtClean="0"/>
              <a:t>=</a:t>
            </a:r>
            <a:br>
              <a:rPr lang="en-US" dirty="0" smtClean="0"/>
            </a:br>
            <a:r>
              <a:rPr lang="en-US" dirty="0" smtClean="0"/>
              <a:t>Bad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172926" y="4088597"/>
            <a:ext cx="866274" cy="2245403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ω</a:t>
            </a:r>
            <a:r>
              <a:rPr lang="en-US" baseline="-25000" dirty="0" smtClean="0"/>
              <a:t>4</a:t>
            </a:r>
            <a:r>
              <a:rPr lang="en-US" dirty="0" smtClean="0"/>
              <a:t>=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Σ</a:t>
            </a:r>
            <a:r>
              <a:rPr lang="en-US" dirty="0"/>
              <a:t>\</a:t>
            </a:r>
            <a:r>
              <a:rPr lang="en-US" dirty="0" err="1"/>
              <a:t>Init</a:t>
            </a:r>
            <a:endParaRPr lang="en-US" dirty="0"/>
          </a:p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/>
              <p:cNvSpPr/>
              <p:nvPr/>
            </p:nvSpPr>
            <p:spPr>
              <a:xfrm>
                <a:off x="5681065" y="1393179"/>
                <a:ext cx="2954102" cy="191160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smtClean="0">
                    <a:solidFill>
                      <a:srgbClr val="FFFF00"/>
                    </a:solidFill>
                  </a:rPr>
                  <a:t>S = Gen(F</a:t>
                </a:r>
                <a:r>
                  <a:rPr lang="en-US" sz="2800" baseline="-25000" dirty="0" smtClean="0">
                    <a:solidFill>
                      <a:srgbClr val="FFFF00"/>
                    </a:solidFill>
                  </a:rPr>
                  <a:t>i-1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,𝜎):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   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S ∩ </a:t>
                </a:r>
                <a:r>
                  <a:rPr lang="en-US" sz="2800" i="1" dirty="0" err="1" smtClean="0">
                    <a:solidFill>
                      <a:srgbClr val="FFFF00"/>
                    </a:solidFill>
                  </a:rPr>
                  <a:t>Init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FF00"/>
                        </a:solidFill>
                        <a:latin typeface="Cambria Math" charset="0"/>
                      </a:rPr>
                      <m:t>∅</m:t>
                    </m:r>
                  </m:oMath>
                </a14:m>
                <a:r>
                  <a:rPr lang="en-US" sz="2800" dirty="0" smtClean="0">
                    <a:solidFill>
                      <a:srgbClr val="FFFF00"/>
                    </a:solidFill>
                  </a:rPr>
                  <a:t>   </a:t>
                </a:r>
              </a:p>
              <a:p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  S ∩ TR(F</a:t>
                </a:r>
                <a:r>
                  <a:rPr lang="en-US" sz="2800" baseline="-25000" dirty="0" smtClean="0">
                    <a:solidFill>
                      <a:srgbClr val="FFFF00"/>
                    </a:solidFill>
                  </a:rPr>
                  <a:t>i-1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) =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 charset="0"/>
                      </a:rPr>
                      <m:t>∅</m:t>
                    </m:r>
                  </m:oMath>
                </a14:m>
                <a:endParaRPr lang="en-US" sz="2800" baseline="-25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2" name="Rounded 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065" y="1393179"/>
                <a:ext cx="2954102" cy="1911609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5051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PDR: Generalization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83813" y="4088603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21873" y="4088603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59933" y="4088602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66867" y="4088601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83813" y="6343664"/>
            <a:ext cx="866274" cy="42626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0 </a:t>
            </a:r>
            <a:r>
              <a:rPr lang="en-US" dirty="0" smtClean="0"/>
              <a:t>=</a:t>
            </a:r>
            <a:r>
              <a:rPr lang="en-US" baseline="-25000" dirty="0" smtClean="0"/>
              <a:t> </a:t>
            </a:r>
            <a:r>
              <a:rPr lang="en-US" dirty="0" err="1" smtClean="0"/>
              <a:t>Init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636723" y="6087889"/>
            <a:ext cx="851423" cy="69439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4054204" y="5494515"/>
            <a:ext cx="866274" cy="127540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5566867" y="4617984"/>
            <a:ext cx="866274" cy="215193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33" name="Rectangle 32"/>
          <p:cNvSpPr/>
          <p:nvPr/>
        </p:nvSpPr>
        <p:spPr>
          <a:xfrm>
            <a:off x="7073801" y="4088598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073801" y="4617981"/>
            <a:ext cx="866274" cy="215193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36" name="Rectangle 35"/>
          <p:cNvSpPr/>
          <p:nvPr/>
        </p:nvSpPr>
        <p:spPr>
          <a:xfrm>
            <a:off x="7073801" y="4088599"/>
            <a:ext cx="866274" cy="52938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7892" y="6334001"/>
            <a:ext cx="1008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 = 4</a:t>
            </a:r>
            <a:endParaRPr lang="en-US" sz="2400" dirty="0"/>
          </a:p>
        </p:txBody>
      </p:sp>
      <p:sp>
        <p:nvSpPr>
          <p:cNvPr id="55" name="Triangle 54"/>
          <p:cNvSpPr/>
          <p:nvPr/>
        </p:nvSpPr>
        <p:spPr>
          <a:xfrm rot="10800000">
            <a:off x="2631168" y="5545083"/>
            <a:ext cx="854189" cy="7691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iangle 27"/>
          <p:cNvSpPr/>
          <p:nvPr/>
        </p:nvSpPr>
        <p:spPr>
          <a:xfrm rot="10800000">
            <a:off x="4066140" y="5490202"/>
            <a:ext cx="854189" cy="7691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3279335" y="6087889"/>
            <a:ext cx="1379359" cy="609028"/>
            <a:chOff x="3288480" y="6087889"/>
            <a:chExt cx="1370883" cy="609028"/>
          </a:xfrm>
        </p:grpSpPr>
        <p:cxnSp>
          <p:nvCxnSpPr>
            <p:cNvPr id="48" name="Straight Arrow Connector 47"/>
            <p:cNvCxnSpPr/>
            <p:nvPr/>
          </p:nvCxnSpPr>
          <p:spPr>
            <a:xfrm flipV="1">
              <a:off x="3288480" y="6087889"/>
              <a:ext cx="1219989" cy="1439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3339184" y="6515317"/>
              <a:ext cx="904491" cy="153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3344913" y="6284110"/>
              <a:ext cx="1314450" cy="911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3325678" y="6648798"/>
              <a:ext cx="872003" cy="481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4059933" y="4088601"/>
            <a:ext cx="866274" cy="1405911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ω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621873" y="4088598"/>
            <a:ext cx="866274" cy="198693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ω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566867" y="4088602"/>
            <a:ext cx="866274" cy="52938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/>
              <a:t>ω</a:t>
            </a:r>
            <a:r>
              <a:rPr lang="en-US" baseline="-25000" dirty="0"/>
              <a:t>1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7073801" y="4088593"/>
            <a:ext cx="866274" cy="52938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ω</a:t>
            </a:r>
            <a:r>
              <a:rPr lang="en-US" baseline="-25000" dirty="0" smtClean="0"/>
              <a:t>0</a:t>
            </a:r>
            <a:r>
              <a:rPr lang="en-US" dirty="0" smtClean="0"/>
              <a:t>=</a:t>
            </a:r>
            <a:br>
              <a:rPr lang="en-US" dirty="0" smtClean="0"/>
            </a:br>
            <a:r>
              <a:rPr lang="en-US" dirty="0" smtClean="0"/>
              <a:t>Bad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172926" y="4088597"/>
            <a:ext cx="866274" cy="2245403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ω</a:t>
            </a:r>
            <a:r>
              <a:rPr lang="en-US" baseline="-25000" dirty="0" smtClean="0"/>
              <a:t>4</a:t>
            </a:r>
            <a:r>
              <a:rPr lang="en-US" dirty="0" smtClean="0"/>
              <a:t>=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Σ</a:t>
            </a:r>
            <a:r>
              <a:rPr lang="en-US" dirty="0"/>
              <a:t>\</a:t>
            </a:r>
            <a:r>
              <a:rPr lang="en-US" dirty="0" err="1"/>
              <a:t>Init</a:t>
            </a:r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rot="21412823" flipV="1">
            <a:off x="3119780" y="5678083"/>
            <a:ext cx="1227532" cy="1439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21412823" flipV="1">
            <a:off x="3026242" y="5861270"/>
            <a:ext cx="1322577" cy="911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/>
              <p:cNvSpPr/>
              <p:nvPr/>
            </p:nvSpPr>
            <p:spPr>
              <a:xfrm>
                <a:off x="5681065" y="1393179"/>
                <a:ext cx="2954102" cy="191160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smtClean="0">
                    <a:solidFill>
                      <a:srgbClr val="FFFF00"/>
                    </a:solidFill>
                  </a:rPr>
                  <a:t>S = Gen(F</a:t>
                </a:r>
                <a:r>
                  <a:rPr lang="en-US" sz="2800" baseline="-25000" dirty="0" smtClean="0">
                    <a:solidFill>
                      <a:srgbClr val="FFFF00"/>
                    </a:solidFill>
                  </a:rPr>
                  <a:t>i-1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,𝜎):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   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S ∩ </a:t>
                </a:r>
                <a:r>
                  <a:rPr lang="en-US" sz="2800" i="1" dirty="0" err="1" smtClean="0">
                    <a:solidFill>
                      <a:srgbClr val="FFFF00"/>
                    </a:solidFill>
                  </a:rPr>
                  <a:t>Init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FF00"/>
                        </a:solidFill>
                        <a:latin typeface="Cambria Math" charset="0"/>
                      </a:rPr>
                      <m:t>∅</m:t>
                    </m:r>
                  </m:oMath>
                </a14:m>
                <a:r>
                  <a:rPr lang="en-US" sz="2800" dirty="0" smtClean="0">
                    <a:solidFill>
                      <a:srgbClr val="FFFF00"/>
                    </a:solidFill>
                  </a:rPr>
                  <a:t>   </a:t>
                </a:r>
              </a:p>
              <a:p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  S ∩ TR(F</a:t>
                </a:r>
                <a:r>
                  <a:rPr lang="en-US" sz="2800" baseline="-25000" dirty="0" smtClean="0">
                    <a:solidFill>
                      <a:srgbClr val="FFFF00"/>
                    </a:solidFill>
                  </a:rPr>
                  <a:t>i-1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) =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 charset="0"/>
                      </a:rPr>
                      <m:t>∅</m:t>
                    </m:r>
                  </m:oMath>
                </a14:m>
                <a:endParaRPr lang="en-US" sz="2800" baseline="-25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065" y="1393179"/>
                <a:ext cx="2954102" cy="1911609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4326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PDR: Generalization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83813" y="4088603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21873" y="4088603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59933" y="4088602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66867" y="4088601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83813" y="6343664"/>
            <a:ext cx="866274" cy="42626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0 </a:t>
            </a:r>
            <a:r>
              <a:rPr lang="en-US" dirty="0" smtClean="0"/>
              <a:t>=</a:t>
            </a:r>
            <a:r>
              <a:rPr lang="en-US" baseline="-25000" dirty="0" smtClean="0"/>
              <a:t> </a:t>
            </a:r>
            <a:r>
              <a:rPr lang="en-US" dirty="0" err="1" smtClean="0"/>
              <a:t>Init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636723" y="6087889"/>
            <a:ext cx="851423" cy="69439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4054204" y="5494515"/>
            <a:ext cx="866274" cy="127540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5566867" y="4617984"/>
            <a:ext cx="866274" cy="215193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33" name="Rectangle 32"/>
          <p:cNvSpPr/>
          <p:nvPr/>
        </p:nvSpPr>
        <p:spPr>
          <a:xfrm>
            <a:off x="7073801" y="4088598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073801" y="4617981"/>
            <a:ext cx="866274" cy="215193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36" name="Rectangle 35"/>
          <p:cNvSpPr/>
          <p:nvPr/>
        </p:nvSpPr>
        <p:spPr>
          <a:xfrm>
            <a:off x="7073801" y="4088599"/>
            <a:ext cx="866274" cy="52938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7892" y="6334001"/>
            <a:ext cx="1008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 = 4</a:t>
            </a:r>
            <a:endParaRPr lang="en-US" sz="2400" dirty="0"/>
          </a:p>
        </p:txBody>
      </p:sp>
      <p:sp>
        <p:nvSpPr>
          <p:cNvPr id="55" name="Triangle 54"/>
          <p:cNvSpPr/>
          <p:nvPr/>
        </p:nvSpPr>
        <p:spPr>
          <a:xfrm rot="10800000">
            <a:off x="2631168" y="5545083"/>
            <a:ext cx="854189" cy="7691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iangle 27"/>
          <p:cNvSpPr/>
          <p:nvPr/>
        </p:nvSpPr>
        <p:spPr>
          <a:xfrm rot="10800000">
            <a:off x="4066140" y="5490202"/>
            <a:ext cx="854189" cy="7691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3279335" y="6087889"/>
            <a:ext cx="1379359" cy="609028"/>
            <a:chOff x="3288480" y="6087889"/>
            <a:chExt cx="1370883" cy="609028"/>
          </a:xfrm>
        </p:grpSpPr>
        <p:cxnSp>
          <p:nvCxnSpPr>
            <p:cNvPr id="48" name="Straight Arrow Connector 47"/>
            <p:cNvCxnSpPr/>
            <p:nvPr/>
          </p:nvCxnSpPr>
          <p:spPr>
            <a:xfrm flipV="1">
              <a:off x="3288480" y="6087889"/>
              <a:ext cx="1219989" cy="1439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3339184" y="6515317"/>
              <a:ext cx="904491" cy="153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3344913" y="6284110"/>
              <a:ext cx="1314450" cy="911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3325678" y="6648798"/>
              <a:ext cx="872003" cy="481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4059933" y="4088601"/>
            <a:ext cx="866274" cy="1405911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ω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621873" y="4088598"/>
            <a:ext cx="866274" cy="198693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ω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566867" y="4088602"/>
            <a:ext cx="866274" cy="52938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/>
              <a:t>ω</a:t>
            </a:r>
            <a:r>
              <a:rPr lang="en-US" baseline="-25000" dirty="0"/>
              <a:t>1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7073801" y="4088593"/>
            <a:ext cx="866274" cy="52938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ω</a:t>
            </a:r>
            <a:r>
              <a:rPr lang="en-US" baseline="-25000" dirty="0" smtClean="0"/>
              <a:t>0</a:t>
            </a:r>
            <a:r>
              <a:rPr lang="en-US" dirty="0" smtClean="0"/>
              <a:t>=</a:t>
            </a:r>
            <a:br>
              <a:rPr lang="en-US" dirty="0" smtClean="0"/>
            </a:br>
            <a:r>
              <a:rPr lang="en-US" dirty="0" smtClean="0"/>
              <a:t>Bad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172926" y="4088597"/>
            <a:ext cx="866274" cy="2245403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ω</a:t>
            </a:r>
            <a:r>
              <a:rPr lang="en-US" baseline="-25000" dirty="0" smtClean="0"/>
              <a:t>4</a:t>
            </a:r>
            <a:r>
              <a:rPr lang="en-US" dirty="0" smtClean="0"/>
              <a:t>=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Σ</a:t>
            </a:r>
            <a:r>
              <a:rPr lang="en-US" dirty="0"/>
              <a:t>\</a:t>
            </a:r>
            <a:r>
              <a:rPr lang="en-US" dirty="0" err="1"/>
              <a:t>Init</a:t>
            </a:r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rot="21412823" flipV="1">
            <a:off x="3119780" y="5678083"/>
            <a:ext cx="1227532" cy="1439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21412823" flipV="1">
            <a:off x="3026242" y="5861270"/>
            <a:ext cx="1322577" cy="911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27586" y="6065700"/>
            <a:ext cx="1367475" cy="560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1332681" y="6171867"/>
            <a:ext cx="1380596" cy="268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/>
              <p:cNvSpPr/>
              <p:nvPr/>
            </p:nvSpPr>
            <p:spPr>
              <a:xfrm>
                <a:off x="5681065" y="1393179"/>
                <a:ext cx="2954102" cy="191160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smtClean="0">
                    <a:solidFill>
                      <a:srgbClr val="FFFF00"/>
                    </a:solidFill>
                  </a:rPr>
                  <a:t>S = Gen(F</a:t>
                </a:r>
                <a:r>
                  <a:rPr lang="en-US" sz="2800" baseline="-25000" dirty="0" smtClean="0">
                    <a:solidFill>
                      <a:srgbClr val="FFFF00"/>
                    </a:solidFill>
                  </a:rPr>
                  <a:t>i-1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,𝜎):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   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S ∩ </a:t>
                </a:r>
                <a:r>
                  <a:rPr lang="en-US" sz="2800" i="1" dirty="0" err="1" smtClean="0">
                    <a:solidFill>
                      <a:srgbClr val="FFFF00"/>
                    </a:solidFill>
                  </a:rPr>
                  <a:t>Init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FF00"/>
                        </a:solidFill>
                        <a:latin typeface="Cambria Math" charset="0"/>
                      </a:rPr>
                      <m:t>∅</m:t>
                    </m:r>
                  </m:oMath>
                </a14:m>
                <a:r>
                  <a:rPr lang="en-US" sz="2800" dirty="0" smtClean="0">
                    <a:solidFill>
                      <a:srgbClr val="FFFF00"/>
                    </a:solidFill>
                  </a:rPr>
                  <a:t>   </a:t>
                </a:r>
              </a:p>
              <a:p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  S ∩ TR(F</a:t>
                </a:r>
                <a:r>
                  <a:rPr lang="en-US" sz="2800" baseline="-25000" dirty="0" smtClean="0">
                    <a:solidFill>
                      <a:srgbClr val="FFFF00"/>
                    </a:solidFill>
                  </a:rPr>
                  <a:t>i-1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) =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 charset="0"/>
                      </a:rPr>
                      <m:t>∅</m:t>
                    </m:r>
                  </m:oMath>
                </a14:m>
                <a:endParaRPr lang="en-US" sz="2800" baseline="-25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0" name="Rounded 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065" y="1393179"/>
                <a:ext cx="2954102" cy="1911609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724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PDR: Generalization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83813" y="4088603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21873" y="4088603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59933" y="4088602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66867" y="4088601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83813" y="6343664"/>
            <a:ext cx="866274" cy="42626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0 </a:t>
            </a:r>
            <a:r>
              <a:rPr lang="en-US" dirty="0" smtClean="0"/>
              <a:t>=</a:t>
            </a:r>
            <a:r>
              <a:rPr lang="en-US" baseline="-25000" dirty="0" smtClean="0"/>
              <a:t> </a:t>
            </a:r>
            <a:r>
              <a:rPr lang="en-US" dirty="0" err="1" smtClean="0"/>
              <a:t>Init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636723" y="6087889"/>
            <a:ext cx="851423" cy="69439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4054204" y="5494515"/>
            <a:ext cx="866274" cy="127540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5566867" y="4617984"/>
            <a:ext cx="866274" cy="215193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33" name="Rectangle 32"/>
          <p:cNvSpPr/>
          <p:nvPr/>
        </p:nvSpPr>
        <p:spPr>
          <a:xfrm>
            <a:off x="7073801" y="4088598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073801" y="4617981"/>
            <a:ext cx="866274" cy="215193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36" name="Rectangle 35"/>
          <p:cNvSpPr/>
          <p:nvPr/>
        </p:nvSpPr>
        <p:spPr>
          <a:xfrm>
            <a:off x="7073801" y="4088599"/>
            <a:ext cx="866274" cy="52938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7892" y="6334001"/>
            <a:ext cx="1008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 = 4</a:t>
            </a:r>
            <a:endParaRPr lang="en-US" sz="2400" dirty="0"/>
          </a:p>
        </p:txBody>
      </p:sp>
      <p:sp>
        <p:nvSpPr>
          <p:cNvPr id="55" name="Triangle 54"/>
          <p:cNvSpPr/>
          <p:nvPr/>
        </p:nvSpPr>
        <p:spPr>
          <a:xfrm rot="10800000">
            <a:off x="2631168" y="5545083"/>
            <a:ext cx="854189" cy="7691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iangle 27"/>
          <p:cNvSpPr/>
          <p:nvPr/>
        </p:nvSpPr>
        <p:spPr>
          <a:xfrm rot="10800000">
            <a:off x="4066140" y="5490202"/>
            <a:ext cx="854189" cy="7691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59933" y="4088601"/>
            <a:ext cx="866274" cy="1405911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ω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621873" y="4088598"/>
            <a:ext cx="866274" cy="198693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ω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566867" y="4088602"/>
            <a:ext cx="866274" cy="52938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/>
              <a:t>ω</a:t>
            </a:r>
            <a:r>
              <a:rPr lang="en-US" baseline="-25000" dirty="0"/>
              <a:t>1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7073801" y="4088593"/>
            <a:ext cx="866274" cy="52938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ω</a:t>
            </a:r>
            <a:r>
              <a:rPr lang="en-US" baseline="-25000" dirty="0" smtClean="0"/>
              <a:t>0</a:t>
            </a:r>
            <a:r>
              <a:rPr lang="en-US" dirty="0" smtClean="0"/>
              <a:t>=</a:t>
            </a:r>
            <a:br>
              <a:rPr lang="en-US" dirty="0" smtClean="0"/>
            </a:br>
            <a:r>
              <a:rPr lang="en-US" dirty="0" smtClean="0"/>
              <a:t>Bad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172926" y="4088597"/>
            <a:ext cx="866274" cy="2245403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ω</a:t>
            </a:r>
            <a:r>
              <a:rPr lang="en-US" baseline="-25000" dirty="0" smtClean="0"/>
              <a:t>4</a:t>
            </a:r>
            <a:r>
              <a:rPr lang="en-US" dirty="0" smtClean="0"/>
              <a:t>=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Σ</a:t>
            </a:r>
            <a:r>
              <a:rPr lang="en-US" dirty="0"/>
              <a:t>\</a:t>
            </a:r>
            <a:r>
              <a:rPr lang="en-US" dirty="0" err="1"/>
              <a:t>Init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40" name="Triangle 39"/>
          <p:cNvSpPr/>
          <p:nvPr/>
        </p:nvSpPr>
        <p:spPr>
          <a:xfrm rot="10800000">
            <a:off x="4064326" y="5490202"/>
            <a:ext cx="854189" cy="769126"/>
          </a:xfrm>
          <a:prstGeom prst="triangle">
            <a:avLst>
              <a:gd name="adj" fmla="val 10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riangle 40"/>
          <p:cNvSpPr/>
          <p:nvPr/>
        </p:nvSpPr>
        <p:spPr>
          <a:xfrm rot="10800000">
            <a:off x="2636611" y="5545083"/>
            <a:ext cx="854189" cy="769126"/>
          </a:xfrm>
          <a:prstGeom prst="triangle">
            <a:avLst>
              <a:gd name="adj" fmla="val 10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3279335" y="6087889"/>
            <a:ext cx="1379359" cy="609028"/>
            <a:chOff x="3288480" y="6087889"/>
            <a:chExt cx="1370883" cy="609028"/>
          </a:xfrm>
        </p:grpSpPr>
        <p:cxnSp>
          <p:nvCxnSpPr>
            <p:cNvPr id="48" name="Straight Arrow Connector 47"/>
            <p:cNvCxnSpPr/>
            <p:nvPr/>
          </p:nvCxnSpPr>
          <p:spPr>
            <a:xfrm flipV="1">
              <a:off x="3288480" y="6087889"/>
              <a:ext cx="1219989" cy="1439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3339184" y="6515317"/>
              <a:ext cx="904491" cy="153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3344913" y="6284110"/>
              <a:ext cx="1314450" cy="911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3325678" y="6648798"/>
              <a:ext cx="872003" cy="481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Arrow Connector 31"/>
          <p:cNvCxnSpPr/>
          <p:nvPr/>
        </p:nvCxnSpPr>
        <p:spPr>
          <a:xfrm rot="21412823" flipV="1">
            <a:off x="3119780" y="5678083"/>
            <a:ext cx="1227532" cy="1439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21412823" flipV="1">
            <a:off x="3026242" y="5861270"/>
            <a:ext cx="1322577" cy="911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27586" y="6065700"/>
            <a:ext cx="1367475" cy="560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1332681" y="6171867"/>
            <a:ext cx="1380596" cy="268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/>
              <p:cNvSpPr/>
              <p:nvPr/>
            </p:nvSpPr>
            <p:spPr>
              <a:xfrm>
                <a:off x="5681065" y="1393179"/>
                <a:ext cx="2954102" cy="191160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smtClean="0">
                    <a:solidFill>
                      <a:srgbClr val="FFFF00"/>
                    </a:solidFill>
                  </a:rPr>
                  <a:t>S = Gen(F</a:t>
                </a:r>
                <a:r>
                  <a:rPr lang="en-US" sz="2800" baseline="-25000" dirty="0" smtClean="0">
                    <a:solidFill>
                      <a:srgbClr val="FFFF00"/>
                    </a:solidFill>
                  </a:rPr>
                  <a:t>i-1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,𝜎):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   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S ∩ </a:t>
                </a:r>
                <a:r>
                  <a:rPr lang="en-US" sz="2800" i="1" dirty="0" err="1" smtClean="0">
                    <a:solidFill>
                      <a:srgbClr val="FFFF00"/>
                    </a:solidFill>
                  </a:rPr>
                  <a:t>Init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FF00"/>
                        </a:solidFill>
                        <a:latin typeface="Cambria Math" charset="0"/>
                      </a:rPr>
                      <m:t>∅</m:t>
                    </m:r>
                  </m:oMath>
                </a14:m>
                <a:r>
                  <a:rPr lang="en-US" sz="2800" dirty="0" smtClean="0">
                    <a:solidFill>
                      <a:srgbClr val="FFFF00"/>
                    </a:solidFill>
                  </a:rPr>
                  <a:t>   </a:t>
                </a:r>
              </a:p>
              <a:p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  S ∩ TR(F</a:t>
                </a:r>
                <a:r>
                  <a:rPr lang="en-US" sz="2800" baseline="-25000" dirty="0" smtClean="0">
                    <a:solidFill>
                      <a:srgbClr val="FFFF00"/>
                    </a:solidFill>
                  </a:rPr>
                  <a:t>i-1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) =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 charset="0"/>
                      </a:rPr>
                      <m:t>∅</m:t>
                    </m:r>
                  </m:oMath>
                </a14:m>
                <a:endParaRPr lang="en-US" sz="2800" baseline="-25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2" name="Rounded 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065" y="1393179"/>
                <a:ext cx="2954102" cy="1911609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2694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98" y="0"/>
            <a:ext cx="889305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PDR-based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6428"/>
            <a:ext cx="8893056" cy="4969922"/>
          </a:xfrm>
        </p:spPr>
        <p:txBody>
          <a:bodyPr/>
          <a:lstStyle/>
          <a:p>
            <a:r>
              <a:rPr lang="en-US" dirty="0" smtClean="0"/>
              <a:t>[Bradley, VMCAI’11]</a:t>
            </a:r>
          </a:p>
          <a:p>
            <a:r>
              <a:rPr lang="en-US" dirty="0"/>
              <a:t>[</a:t>
            </a:r>
            <a:r>
              <a:rPr lang="en-US" dirty="0" err="1"/>
              <a:t>Een</a:t>
            </a:r>
            <a:r>
              <a:rPr lang="en-US" dirty="0"/>
              <a:t>, </a:t>
            </a:r>
            <a:r>
              <a:rPr lang="en-US" dirty="0" err="1"/>
              <a:t>Mishchenko</a:t>
            </a:r>
            <a:r>
              <a:rPr lang="en-US" dirty="0"/>
              <a:t> &amp; </a:t>
            </a:r>
            <a:r>
              <a:rPr lang="en-US" dirty="0" err="1"/>
              <a:t>Brayton</a:t>
            </a:r>
            <a:r>
              <a:rPr lang="en-US" dirty="0"/>
              <a:t>, </a:t>
            </a:r>
            <a:r>
              <a:rPr lang="en-US" dirty="0" smtClean="0"/>
              <a:t>FMCAD’11]</a:t>
            </a:r>
            <a:endParaRPr lang="en-US" dirty="0"/>
          </a:p>
          <a:p>
            <a:r>
              <a:rPr lang="en-US" dirty="0" smtClean="0"/>
              <a:t>[</a:t>
            </a:r>
            <a:r>
              <a:rPr lang="en-US" dirty="0" err="1" smtClean="0"/>
              <a:t>Cimatti</a:t>
            </a:r>
            <a:r>
              <a:rPr lang="en-US" dirty="0" smtClean="0"/>
              <a:t> &amp; </a:t>
            </a:r>
            <a:r>
              <a:rPr lang="en-US" dirty="0" err="1" smtClean="0"/>
              <a:t>Griggio</a:t>
            </a:r>
            <a:r>
              <a:rPr lang="en-US" dirty="0" smtClean="0"/>
              <a:t>, CAV’12]</a:t>
            </a:r>
          </a:p>
          <a:p>
            <a:r>
              <a:rPr lang="en-US" dirty="0" smtClean="0"/>
              <a:t>[</a:t>
            </a:r>
            <a:r>
              <a:rPr lang="en-US" dirty="0" err="1" smtClean="0"/>
              <a:t>Hoder</a:t>
            </a:r>
            <a:r>
              <a:rPr lang="en-US" dirty="0" smtClean="0"/>
              <a:t> &amp; </a:t>
            </a:r>
            <a:r>
              <a:rPr lang="en-US" dirty="0" err="1" smtClean="0"/>
              <a:t>Bjorner</a:t>
            </a:r>
            <a:r>
              <a:rPr lang="en-US" dirty="0" smtClean="0"/>
              <a:t>, SAT’12]</a:t>
            </a:r>
          </a:p>
          <a:p>
            <a:r>
              <a:rPr lang="en-US" dirty="0"/>
              <a:t>[</a:t>
            </a:r>
            <a:r>
              <a:rPr lang="en-US" dirty="0" err="1"/>
              <a:t>Bjorner</a:t>
            </a:r>
            <a:r>
              <a:rPr lang="en-US" dirty="0"/>
              <a:t> &amp; </a:t>
            </a:r>
            <a:r>
              <a:rPr lang="en-US" dirty="0" err="1"/>
              <a:t>Gurfinkel</a:t>
            </a:r>
            <a:r>
              <a:rPr lang="en-US" dirty="0"/>
              <a:t>, VMCAI’15]</a:t>
            </a:r>
          </a:p>
          <a:p>
            <a:r>
              <a:rPr lang="en-US" dirty="0" smtClean="0"/>
              <a:t>[</a:t>
            </a:r>
            <a:r>
              <a:rPr lang="en-US" dirty="0" err="1" smtClean="0"/>
              <a:t>Karbyshev</a:t>
            </a:r>
            <a:r>
              <a:rPr lang="en-US" dirty="0" smtClean="0"/>
              <a:t>, </a:t>
            </a:r>
            <a:r>
              <a:rPr lang="en-US" dirty="0" err="1" smtClean="0"/>
              <a:t>Bjorner</a:t>
            </a:r>
            <a:r>
              <a:rPr lang="en-US" dirty="0" smtClean="0"/>
              <a:t>, </a:t>
            </a:r>
            <a:r>
              <a:rPr lang="en-US" dirty="0" err="1" smtClean="0"/>
              <a:t>Itzhaky</a:t>
            </a:r>
            <a:r>
              <a:rPr lang="en-US" dirty="0" smtClean="0"/>
              <a:t>, R &amp; </a:t>
            </a:r>
            <a:r>
              <a:rPr lang="en-US" dirty="0" err="1" smtClean="0"/>
              <a:t>Shoham</a:t>
            </a:r>
            <a:r>
              <a:rPr lang="en-US" dirty="0" smtClean="0"/>
              <a:t>, CAV’15]</a:t>
            </a:r>
          </a:p>
          <a:p>
            <a:r>
              <a:rPr lang="en-US" dirty="0" smtClean="0"/>
              <a:t>… </a:t>
            </a:r>
          </a:p>
          <a:p>
            <a:endParaRPr lang="en-US" dirty="0"/>
          </a:p>
          <a:p>
            <a:r>
              <a:rPr lang="en-US" dirty="0" smtClean="0"/>
              <a:t>Successfully applied to software &amp; hardware</a:t>
            </a:r>
          </a:p>
          <a:p>
            <a:r>
              <a:rPr lang="en-US" dirty="0" smtClean="0"/>
              <a:t>Varied algorithmic details</a:t>
            </a:r>
          </a:p>
          <a:p>
            <a:endParaRPr lang="en-US" dirty="0"/>
          </a:p>
          <a:p>
            <a:endParaRPr lang="en-US" dirty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46791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PDR algorithms can be explained as abstract interpretation using a non standard semantics</a:t>
            </a:r>
          </a:p>
          <a:p>
            <a:pPr lvl="1"/>
            <a:r>
              <a:rPr lang="en-US" dirty="0"/>
              <a:t>2</a:t>
            </a:r>
            <a:r>
              <a:rPr lang="en-US" dirty="0" smtClean="0"/>
              <a:t> key operations</a:t>
            </a:r>
          </a:p>
          <a:p>
            <a:endParaRPr lang="en-US" dirty="0"/>
          </a:p>
          <a:p>
            <a:r>
              <a:rPr lang="en-US" dirty="0" smtClean="0"/>
              <a:t>New proof technique for soundness of future PDR algorithms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70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2" y="-16301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 is Where the Action Starts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83813" y="1811816"/>
            <a:ext cx="866274" cy="307125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21873" y="1811816"/>
            <a:ext cx="866274" cy="307125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59933" y="1811817"/>
            <a:ext cx="866274" cy="3071252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66867" y="1811816"/>
            <a:ext cx="866274" cy="3071251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83813" y="4456807"/>
            <a:ext cx="866274" cy="42626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0 </a:t>
            </a:r>
            <a:r>
              <a:rPr lang="en-US" dirty="0" smtClean="0"/>
              <a:t>=</a:t>
            </a:r>
            <a:r>
              <a:rPr lang="en-US" baseline="-25000" dirty="0" smtClean="0"/>
              <a:t> </a:t>
            </a:r>
            <a:r>
              <a:rPr lang="en-US" dirty="0" err="1" smtClean="0"/>
              <a:t>Init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621873" y="4201032"/>
            <a:ext cx="866274" cy="69439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4059932" y="3472492"/>
            <a:ext cx="860545" cy="141057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5566867" y="3104243"/>
            <a:ext cx="866274" cy="1778822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33" name="Rectangle 32"/>
          <p:cNvSpPr/>
          <p:nvPr/>
        </p:nvSpPr>
        <p:spPr>
          <a:xfrm>
            <a:off x="7073801" y="2201741"/>
            <a:ext cx="866274" cy="2681323"/>
          </a:xfrm>
          <a:prstGeom prst="rect">
            <a:avLst/>
          </a:prstGeom>
          <a:noFill/>
          <a:ln w="28575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073801" y="2731124"/>
            <a:ext cx="866274" cy="215193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36" name="Rectangle 35"/>
          <p:cNvSpPr/>
          <p:nvPr/>
        </p:nvSpPr>
        <p:spPr>
          <a:xfrm>
            <a:off x="7073801" y="1811816"/>
            <a:ext cx="866274" cy="919312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7892" y="4447144"/>
            <a:ext cx="1008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 = 4</a:t>
            </a:r>
            <a:endParaRPr lang="en-US" sz="2400" dirty="0"/>
          </a:p>
        </p:txBody>
      </p:sp>
      <p:grpSp>
        <p:nvGrpSpPr>
          <p:cNvPr id="120" name="Group 119"/>
          <p:cNvGrpSpPr/>
          <p:nvPr/>
        </p:nvGrpSpPr>
        <p:grpSpPr>
          <a:xfrm>
            <a:off x="1504162" y="2309427"/>
            <a:ext cx="5800870" cy="565642"/>
            <a:chOff x="1368754" y="3659455"/>
            <a:chExt cx="5800870" cy="565642"/>
          </a:xfrm>
        </p:grpSpPr>
        <p:grpSp>
          <p:nvGrpSpPr>
            <p:cNvPr id="121" name="Group 120"/>
            <p:cNvGrpSpPr/>
            <p:nvPr/>
          </p:nvGrpSpPr>
          <p:grpSpPr>
            <a:xfrm>
              <a:off x="1368754" y="3668448"/>
              <a:ext cx="5800870" cy="556649"/>
              <a:chOff x="1591546" y="4424135"/>
              <a:chExt cx="5800870" cy="556649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6081880" y="4488753"/>
                <a:ext cx="128016" cy="12923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7264400" y="4424135"/>
                <a:ext cx="128016" cy="12923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4540819" y="4735328"/>
                <a:ext cx="128016" cy="12923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/>
              <p:cNvGrpSpPr/>
              <p:nvPr/>
            </p:nvGrpSpPr>
            <p:grpSpPr>
              <a:xfrm>
                <a:off x="4668835" y="4503600"/>
                <a:ext cx="2595565" cy="296346"/>
                <a:chOff x="4668835" y="4488753"/>
                <a:chExt cx="2595565" cy="296346"/>
              </a:xfrm>
            </p:grpSpPr>
            <p:cxnSp>
              <p:nvCxnSpPr>
                <p:cNvPr id="135" name="Straight Arrow Connector 134"/>
                <p:cNvCxnSpPr/>
                <p:nvPr/>
              </p:nvCxnSpPr>
              <p:spPr>
                <a:xfrm flipV="1">
                  <a:off x="6209896" y="4488753"/>
                  <a:ext cx="1054504" cy="6461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Arrow Connector 135"/>
                <p:cNvCxnSpPr/>
                <p:nvPr/>
              </p:nvCxnSpPr>
              <p:spPr>
                <a:xfrm flipV="1">
                  <a:off x="4668835" y="4546934"/>
                  <a:ext cx="1427955" cy="23816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8" name="Oval 127"/>
              <p:cNvSpPr/>
              <p:nvPr/>
            </p:nvSpPr>
            <p:spPr>
              <a:xfrm>
                <a:off x="4329757" y="4494024"/>
                <a:ext cx="128016" cy="12923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3004356" y="4767343"/>
                <a:ext cx="128016" cy="12923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1591546" y="4851549"/>
                <a:ext cx="128016" cy="12923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1" name="Group 130"/>
              <p:cNvGrpSpPr/>
              <p:nvPr/>
            </p:nvGrpSpPr>
            <p:grpSpPr>
              <a:xfrm>
                <a:off x="1719562" y="4558642"/>
                <a:ext cx="4380444" cy="357525"/>
                <a:chOff x="1853836" y="4699795"/>
                <a:chExt cx="4380444" cy="357525"/>
              </a:xfrm>
            </p:grpSpPr>
            <p:cxnSp>
              <p:nvCxnSpPr>
                <p:cNvPr id="132" name="Straight Arrow Connector 131"/>
                <p:cNvCxnSpPr/>
                <p:nvPr/>
              </p:nvCxnSpPr>
              <p:spPr>
                <a:xfrm flipV="1">
                  <a:off x="1853836" y="4973114"/>
                  <a:ext cx="1284794" cy="8420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Arrow Connector 132"/>
                <p:cNvCxnSpPr/>
                <p:nvPr/>
              </p:nvCxnSpPr>
              <p:spPr>
                <a:xfrm flipV="1">
                  <a:off x="3266646" y="4745486"/>
                  <a:ext cx="1216133" cy="22762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Arrow Connector 133"/>
                <p:cNvCxnSpPr/>
                <p:nvPr/>
              </p:nvCxnSpPr>
              <p:spPr>
                <a:xfrm>
                  <a:off x="4592047" y="4699795"/>
                  <a:ext cx="1642233" cy="597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22" name="Straight Arrow Connector 121"/>
            <p:cNvCxnSpPr/>
            <p:nvPr/>
          </p:nvCxnSpPr>
          <p:spPr>
            <a:xfrm>
              <a:off x="3050172" y="3724073"/>
              <a:ext cx="1056793" cy="788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Oval 122"/>
            <p:cNvSpPr/>
            <p:nvPr/>
          </p:nvSpPr>
          <p:spPr>
            <a:xfrm>
              <a:off x="2922156" y="3659455"/>
              <a:ext cx="128016" cy="1292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1293113" y="3073532"/>
            <a:ext cx="1679129" cy="483662"/>
            <a:chOff x="1275782" y="5498576"/>
            <a:chExt cx="1679129" cy="483662"/>
          </a:xfrm>
        </p:grpSpPr>
        <p:grpSp>
          <p:nvGrpSpPr>
            <p:cNvPr id="141" name="Group 140"/>
            <p:cNvGrpSpPr/>
            <p:nvPr/>
          </p:nvGrpSpPr>
          <p:grpSpPr>
            <a:xfrm>
              <a:off x="1275782" y="5498576"/>
              <a:ext cx="1679129" cy="258470"/>
              <a:chOff x="1275782" y="5498576"/>
              <a:chExt cx="1679129" cy="258470"/>
            </a:xfrm>
          </p:grpSpPr>
          <p:cxnSp>
            <p:nvCxnSpPr>
              <p:cNvPr id="144" name="Straight Arrow Connector 143"/>
              <p:cNvCxnSpPr/>
              <p:nvPr/>
            </p:nvCxnSpPr>
            <p:spPr>
              <a:xfrm>
                <a:off x="1407925" y="5563962"/>
                <a:ext cx="1419628" cy="1112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Oval 144"/>
              <p:cNvSpPr/>
              <p:nvPr/>
            </p:nvSpPr>
            <p:spPr>
              <a:xfrm>
                <a:off x="2826895" y="5627811"/>
                <a:ext cx="128016" cy="12923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1275782" y="5498576"/>
                <a:ext cx="128016" cy="12923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2" name="Straight Arrow Connector 141"/>
            <p:cNvCxnSpPr/>
            <p:nvPr/>
          </p:nvCxnSpPr>
          <p:spPr>
            <a:xfrm flipV="1">
              <a:off x="1453041" y="5738120"/>
              <a:ext cx="1392602" cy="1802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Oval 142"/>
            <p:cNvSpPr/>
            <p:nvPr/>
          </p:nvSpPr>
          <p:spPr>
            <a:xfrm>
              <a:off x="1320898" y="5853003"/>
              <a:ext cx="128016" cy="129235"/>
            </a:xfrm>
            <a:prstGeom prst="ellipse">
              <a:avLst/>
            </a:prstGeom>
            <a:solidFill>
              <a:srgbClr val="7030A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2972242" y="2790867"/>
            <a:ext cx="1717285" cy="476525"/>
            <a:chOff x="4468382" y="4487176"/>
            <a:chExt cx="1386116" cy="392173"/>
          </a:xfrm>
        </p:grpSpPr>
        <p:sp>
          <p:nvSpPr>
            <p:cNvPr id="147" name="Oval 146"/>
            <p:cNvSpPr/>
            <p:nvPr/>
          </p:nvSpPr>
          <p:spPr>
            <a:xfrm>
              <a:off x="5726482" y="4604527"/>
              <a:ext cx="128016" cy="129235"/>
            </a:xfrm>
            <a:prstGeom prst="ellipse">
              <a:avLst/>
            </a:prstGeom>
            <a:pattFill prst="dkVert">
              <a:fgClr>
                <a:srgbClr val="7030A0"/>
              </a:fgClr>
              <a:bgClr>
                <a:schemeClr val="accent2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8" name="Straight Arrow Connector 147"/>
            <p:cNvCxnSpPr>
              <a:stCxn id="129" idx="4"/>
              <a:endCxn id="147" idx="1"/>
            </p:cNvCxnSpPr>
            <p:nvPr/>
          </p:nvCxnSpPr>
          <p:spPr>
            <a:xfrm>
              <a:off x="4475435" y="4487176"/>
              <a:ext cx="1269795" cy="13627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>
              <a:stCxn id="145" idx="6"/>
            </p:cNvCxnSpPr>
            <p:nvPr/>
          </p:nvCxnSpPr>
          <p:spPr>
            <a:xfrm flipV="1">
              <a:off x="4468382" y="4719091"/>
              <a:ext cx="1270444" cy="1602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454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Extract essence of PDR</a:t>
            </a:r>
          </a:p>
          <a:p>
            <a:pPr lvl="1"/>
            <a:r>
              <a:rPr lang="en-US" dirty="0" smtClean="0"/>
              <a:t>Hide algorithmic details</a:t>
            </a:r>
          </a:p>
          <a:p>
            <a:pPr lvl="1"/>
            <a:r>
              <a:rPr lang="en-US" dirty="0" smtClean="0"/>
              <a:t>Show commonality  </a:t>
            </a:r>
          </a:p>
          <a:p>
            <a:pPr lvl="1"/>
            <a:r>
              <a:rPr lang="en-US" dirty="0" smtClean="0"/>
              <a:t>A unified proof of soundness</a:t>
            </a:r>
          </a:p>
        </p:txBody>
      </p:sp>
    </p:spTree>
    <p:extLst>
      <p:ext uri="{BB962C8B-B14F-4D97-AF65-F5344CB8AC3E}">
        <p14:creationId xmlns:p14="http://schemas.microsoft.com/office/powerpoint/2010/main" val="71251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Abstract Interpretation </a:t>
            </a:r>
            <a:r>
              <a:rPr lang="en-US" dirty="0"/>
              <a:t>(</a:t>
            </a:r>
            <a:r>
              <a:rPr lang="en-US" dirty="0" smtClean="0"/>
              <a:t>AI)</a:t>
            </a:r>
          </a:p>
          <a:p>
            <a:pPr lvl="1"/>
            <a:r>
              <a:rPr lang="en-US" dirty="0" smtClean="0"/>
              <a:t>Hide algorithmic details</a:t>
            </a:r>
          </a:p>
          <a:p>
            <a:pPr lvl="1"/>
            <a:r>
              <a:rPr lang="en-US" dirty="0" smtClean="0"/>
              <a:t>Analysis = abstract semantics</a:t>
            </a:r>
          </a:p>
          <a:p>
            <a:pPr lvl="2"/>
            <a:r>
              <a:rPr lang="en-US" dirty="0" smtClean="0"/>
              <a:t>Over-approximate concrete</a:t>
            </a:r>
            <a:br>
              <a:rPr lang="en-US" dirty="0" smtClean="0"/>
            </a:br>
            <a:r>
              <a:rPr lang="en-US" dirty="0" smtClean="0"/>
              <a:t>semantics</a:t>
            </a:r>
          </a:p>
          <a:p>
            <a:pPr lvl="1"/>
            <a:r>
              <a:rPr lang="en-US" dirty="0" smtClean="0"/>
              <a:t>Sound by construction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b="1" dirty="0"/>
              <a:t>Our approach</a:t>
            </a:r>
            <a:r>
              <a:rPr lang="en-US" dirty="0"/>
              <a:t>: formulate </a:t>
            </a:r>
            <a:r>
              <a:rPr lang="en-US" b="1" dirty="0"/>
              <a:t>PDR</a:t>
            </a:r>
            <a:r>
              <a:rPr lang="en-US" dirty="0"/>
              <a:t> using </a:t>
            </a:r>
            <a:r>
              <a:rPr lang="en-US" dirty="0" smtClean="0"/>
              <a:t>AI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5428527" y="1351839"/>
            <a:ext cx="3634450" cy="2232958"/>
            <a:chOff x="5428527" y="1351839"/>
            <a:chExt cx="3634450" cy="2232958"/>
          </a:xfrm>
        </p:grpSpPr>
        <p:sp>
          <p:nvSpPr>
            <p:cNvPr id="20" name="Rectangle 19"/>
            <p:cNvSpPr/>
            <p:nvPr/>
          </p:nvSpPr>
          <p:spPr>
            <a:xfrm>
              <a:off x="5428527" y="1351839"/>
              <a:ext cx="3634450" cy="223295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598997" y="3023441"/>
              <a:ext cx="677551" cy="402197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a</a:t>
              </a:r>
              <a:endParaRPr lang="en-US" sz="2800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598996" y="2006088"/>
              <a:ext cx="677551" cy="402197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</a:t>
              </a:r>
              <a:endParaRPr lang="en-US" sz="28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305225" y="2006088"/>
              <a:ext cx="677551" cy="402197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c’</a:t>
              </a:r>
              <a:endParaRPr lang="en-US" sz="2800" dirty="0"/>
            </a:p>
          </p:txBody>
        </p:sp>
        <p:sp>
          <p:nvSpPr>
            <p:cNvPr id="8" name="Up Arrow 7"/>
            <p:cNvSpPr/>
            <p:nvPr/>
          </p:nvSpPr>
          <p:spPr>
            <a:xfrm>
              <a:off x="5872160" y="2505821"/>
              <a:ext cx="171692" cy="420084"/>
            </a:xfrm>
            <a:prstGeom prst="upArrow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9" name="Up Arrow 8"/>
            <p:cNvSpPr/>
            <p:nvPr/>
          </p:nvSpPr>
          <p:spPr>
            <a:xfrm rot="10800000">
              <a:off x="8644000" y="2522586"/>
              <a:ext cx="171692" cy="420084"/>
            </a:xfrm>
            <a:prstGeom prst="upArrow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0" name="Up Arrow 9"/>
            <p:cNvSpPr/>
            <p:nvPr/>
          </p:nvSpPr>
          <p:spPr>
            <a:xfrm rot="5400000">
              <a:off x="7176921" y="1357541"/>
              <a:ext cx="132989" cy="1752023"/>
            </a:xfrm>
            <a:prstGeom prst="upArrow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85204" y="2481477"/>
              <a:ext cx="213270" cy="3385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600" dirty="0"/>
                <a:t>𝛾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804075" y="2482436"/>
              <a:ext cx="221502" cy="3385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600" dirty="0"/>
                <a:t>α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93819" y="1852703"/>
              <a:ext cx="581949" cy="3385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TR</a:t>
              </a:r>
              <a:endParaRPr lang="en-US" sz="1600" baseline="30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23994" y="1397815"/>
              <a:ext cx="1991314" cy="46166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(A, </a:t>
              </a:r>
              <a:r>
                <a:rPr lang="en-US" sz="2400" dirty="0"/>
                <a:t>α, 𝛾, </a:t>
              </a:r>
              <a:r>
                <a:rPr lang="en-US" sz="2400" dirty="0" smtClean="0"/>
                <a:t>C)</a:t>
              </a:r>
              <a:endParaRPr lang="en-US" sz="2400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348026" y="3039488"/>
              <a:ext cx="677551" cy="402197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a’</a:t>
              </a:r>
              <a:endParaRPr lang="en-US" sz="2800" dirty="0"/>
            </a:p>
          </p:txBody>
        </p:sp>
        <p:sp>
          <p:nvSpPr>
            <p:cNvPr id="16" name="Up Arrow 15"/>
            <p:cNvSpPr/>
            <p:nvPr/>
          </p:nvSpPr>
          <p:spPr>
            <a:xfrm rot="5400000">
              <a:off x="6656123" y="2860601"/>
              <a:ext cx="108646" cy="714151"/>
            </a:xfrm>
            <a:prstGeom prst="upArrow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485852" y="2789837"/>
              <a:ext cx="581667" cy="3385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TR</a:t>
              </a:r>
              <a:r>
                <a:rPr lang="en-US" sz="1600" baseline="30000" dirty="0" smtClean="0"/>
                <a:t>#</a:t>
              </a:r>
              <a:endParaRPr lang="en-US" sz="1600" baseline="300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184794" y="3023441"/>
              <a:ext cx="677551" cy="402197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a’’</a:t>
              </a:r>
              <a:endParaRPr lang="en-US" sz="2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23841" y="2978976"/>
              <a:ext cx="301194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⊒</a:t>
              </a:r>
              <a:endParaRPr lang="en-US" sz="2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Attack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80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0" i="1" dirty="0">
                            <a:latin typeface="Cambria Math" charset="0"/>
                          </a:rPr>
                          <m:t>⟦</m:t>
                        </m:r>
                        <m:r>
                          <a:rPr lang="en-US" b="0" i="1" dirty="0">
                            <a:latin typeface="Cambria Math" charset="0"/>
                          </a:rPr>
                          <m:t>𝑃</m:t>
                        </m:r>
                        <m:r>
                          <a:rPr lang="en-US" b="0" i="1" dirty="0">
                            <a:latin typeface="Cambria Math" charset="0"/>
                          </a:rPr>
                          <m:t>⟧</m:t>
                        </m:r>
                      </m:e>
                      <m:sub>
                        <m:r>
                          <a:rPr lang="en-US" b="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℘</m:t>
                        </m:r>
                        <m:r>
                          <a:rPr lang="en-US" b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US" b="0" i="1" dirty="0">
                            <a:latin typeface="Cambria Math" charset="0"/>
                          </a:rPr>
                          <m:t>𝛺</m:t>
                        </m:r>
                        <m:r>
                          <a:rPr lang="en-US" b="0" dirty="0">
                            <a:latin typeface="Cambria Math" charset="0"/>
                          </a:rPr>
                          <m:t>)</m:t>
                        </m:r>
                      </m:sub>
                      <m:sup>
                        <m:r>
                          <a:rPr lang="en-US" b="0" i="1" dirty="0">
                            <a:latin typeface="Cambria Math" charset="0"/>
                          </a:rPr>
                          <m:t>𝐵</m:t>
                        </m:r>
                      </m:sup>
                    </m:sSubSup>
                    <m:r>
                      <a:rPr lang="en-US" b="0" i="1" dirty="0" smtClean="0">
                        <a:latin typeface="Cambria Math" charset="0"/>
                      </a:rPr>
                      <m:t>: </m:t>
                    </m:r>
                  </m:oMath>
                </a14:m>
                <a:r>
                  <a:rPr lang="en-US" dirty="0" smtClean="0"/>
                  <a:t>Non-standard operational semantics</a:t>
                </a:r>
              </a:p>
              <a:p>
                <a:pPr lvl="1"/>
                <a:r>
                  <a:rPr lang="en-US" dirty="0" smtClean="0"/>
                  <a:t>Can compute any inductive invariant</a:t>
                </a:r>
              </a:p>
              <a:p>
                <a:pPr lvl="2"/>
                <a:r>
                  <a:rPr lang="en-US" dirty="0"/>
                  <a:t>a</a:t>
                </a:r>
                <a:r>
                  <a:rPr lang="en-US" dirty="0" smtClean="0"/>
                  <a:t>nd any counterexample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PDR algorithms interpret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𝑃</m:t>
                    </m:r>
                  </m:oMath>
                </a14:m>
                <a:r>
                  <a:rPr lang="en-US" dirty="0" smtClean="0"/>
                  <a:t> using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charset="0"/>
                          </a:rPr>
                          <m:t>⟦</m:t>
                        </m:r>
                        <m:r>
                          <a:rPr lang="en-US" i="1" dirty="0">
                            <a:latin typeface="Cambria Math" charset="0"/>
                          </a:rPr>
                          <m:t>𝑃</m:t>
                        </m:r>
                        <m:r>
                          <a:rPr lang="en-US" i="1" dirty="0">
                            <a:latin typeface="Cambria Math" charset="0"/>
                          </a:rPr>
                          <m:t>⟧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℘</m:t>
                        </m:r>
                        <m:r>
                          <a:rPr lang="en-US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US" i="1" dirty="0">
                            <a:latin typeface="Cambria Math" charset="0"/>
                          </a:rPr>
                          <m:t>𝛺</m:t>
                        </m:r>
                        <m:r>
                          <a:rPr lang="en-US" dirty="0">
                            <a:latin typeface="Cambria Math" charset="0"/>
                          </a:rPr>
                          <m:t>)</m:t>
                        </m:r>
                      </m:sub>
                      <m:sup>
                        <m:r>
                          <a:rPr lang="en-US" i="1" dirty="0">
                            <a:latin typeface="Cambria Math" charset="0"/>
                          </a:rPr>
                          <m:t>𝐵</m:t>
                        </m:r>
                      </m:sup>
                    </m:sSub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30" t="-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986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am-Teach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Noam-Teaching</Template>
  <TotalTime>6478</TotalTime>
  <Words>1788</Words>
  <Application>Microsoft Macintosh PowerPoint</Application>
  <PresentationFormat>On-screen Show (4:3)</PresentationFormat>
  <Paragraphs>1003</Paragraphs>
  <Slides>62</Slides>
  <Notes>30</Notes>
  <HiddenSlides>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Calibri</vt:lpstr>
      <vt:lpstr>Cambria Math</vt:lpstr>
      <vt:lpstr>Wingdings</vt:lpstr>
      <vt:lpstr>Arial</vt:lpstr>
      <vt:lpstr>Noam-Teaching</vt:lpstr>
      <vt:lpstr>Property Directed  Abstract Interpretation</vt:lpstr>
      <vt:lpstr>Safety Verification</vt:lpstr>
      <vt:lpstr>Inductive Invariants</vt:lpstr>
      <vt:lpstr>Property Directed Reachability (PDR)</vt:lpstr>
      <vt:lpstr>Property Directed Reachability (PDR)</vt:lpstr>
      <vt:lpstr>PDR-based Algorithms</vt:lpstr>
      <vt:lpstr>Our Goal </vt:lpstr>
      <vt:lpstr>Technical Attack</vt:lpstr>
      <vt:lpstr>Main Results</vt:lpstr>
      <vt:lpstr>Plan</vt:lpstr>
      <vt:lpstr>PDR: Intermediate Forward Reachability Sequences</vt:lpstr>
      <vt:lpstr>PDR: Intermediate Forward Reachability Sequences</vt:lpstr>
      <vt:lpstr>PDR: Obligation Queue</vt:lpstr>
      <vt:lpstr>PDR: Queue Initialization</vt:lpstr>
      <vt:lpstr>PDR: Backward Step</vt:lpstr>
      <vt:lpstr>PDR: Blocking</vt:lpstr>
      <vt:lpstr>PDR: Generalization</vt:lpstr>
      <vt:lpstr>PDR: Generalization</vt:lpstr>
      <vt:lpstr>PDR: Generalization</vt:lpstr>
      <vt:lpstr>PDR: Backward Step</vt:lpstr>
      <vt:lpstr>PDR: Counterexample</vt:lpstr>
      <vt:lpstr>PDR: Forward Reachability Sequence</vt:lpstr>
      <vt:lpstr>PDR: Fixpoint</vt:lpstr>
      <vt:lpstr>PDR: Unfolding</vt:lpstr>
      <vt:lpstr>PDR: Unfolding</vt:lpstr>
      <vt:lpstr>PDR Operations</vt:lpstr>
      <vt:lpstr>PDR &amp; Abstract Interpretation </vt:lpstr>
      <vt:lpstr>Where to start?</vt:lpstr>
      <vt:lpstr>Where to start?</vt:lpstr>
      <vt:lpstr>Collecting (Backward) Trace Semantics</vt:lpstr>
      <vt:lpstr>Collecting (Backward) Trace Semantics</vt:lpstr>
      <vt:lpstr>Collecting (Backward) Trace Semantics</vt:lpstr>
      <vt:lpstr>Collecting (Backward) Transitions</vt:lpstr>
      <vt:lpstr>How to abstract?</vt:lpstr>
      <vt:lpstr>1. Cartesian Abstraction</vt:lpstr>
      <vt:lpstr>Cartesian Traces</vt:lpstr>
      <vt:lpstr>2. Init-Sensitive Abstraction</vt:lpstr>
      <vt:lpstr>2. Init-Sensitive Abstraction</vt:lpstr>
      <vt:lpstr>3. Bound-Sensitive Abstraction </vt:lpstr>
      <vt:lpstr>What about Transformers?</vt:lpstr>
      <vt:lpstr>Backward Transitions</vt:lpstr>
      <vt:lpstr>Backward Transitions</vt:lpstr>
      <vt:lpstr>Backward Transitions</vt:lpstr>
      <vt:lpstr>Generalization Transitions</vt:lpstr>
      <vt:lpstr>Generalization Transitions</vt:lpstr>
      <vt:lpstr>Generalization Transitions</vt:lpstr>
      <vt:lpstr>Small step collecting property-guided cartesian trace semantics</vt:lpstr>
      <vt:lpstr>Safety </vt:lpstr>
      <vt:lpstr>Safety </vt:lpstr>
      <vt:lpstr>PDR as Abstract Interpretation</vt:lpstr>
      <vt:lpstr>Proof-Compatibility</vt:lpstr>
      <vt:lpstr>CEX-Compatibility</vt:lpstr>
      <vt:lpstr>Compatibility</vt:lpstr>
      <vt:lpstr>PDR as Abstract Interpretation</vt:lpstr>
      <vt:lpstr>PDR: Generalization</vt:lpstr>
      <vt:lpstr>PDR: Generalization</vt:lpstr>
      <vt:lpstr>PDR: Generalization</vt:lpstr>
      <vt:lpstr>PDR: Generalization</vt:lpstr>
      <vt:lpstr>PDR: Generalization</vt:lpstr>
      <vt:lpstr>Conclusions</vt:lpstr>
      <vt:lpstr>F1 is Where the Action Starts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Property Directed  Abstract Interpretation</dc:title>
  <dc:creator>Noam Rinetzky</dc:creator>
  <cp:lastModifiedBy>Noam Rinetzky</cp:lastModifiedBy>
  <cp:revision>954</cp:revision>
  <cp:lastPrinted>2015-01-15T14:19:33Z</cp:lastPrinted>
  <dcterms:created xsi:type="dcterms:W3CDTF">2016-01-05T15:51:06Z</dcterms:created>
  <dcterms:modified xsi:type="dcterms:W3CDTF">2016-01-17T20:12:10Z</dcterms:modified>
</cp:coreProperties>
</file>