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1" r:id="rId4"/>
    <p:sldId id="273" r:id="rId5"/>
    <p:sldId id="258" r:id="rId6"/>
    <p:sldId id="262" r:id="rId7"/>
    <p:sldId id="264" r:id="rId8"/>
    <p:sldId id="265" r:id="rId9"/>
    <p:sldId id="266" r:id="rId10"/>
    <p:sldId id="283" r:id="rId11"/>
    <p:sldId id="267" r:id="rId12"/>
    <p:sldId id="268" r:id="rId13"/>
    <p:sldId id="269" r:id="rId14"/>
    <p:sldId id="270" r:id="rId15"/>
    <p:sldId id="271" r:id="rId16"/>
    <p:sldId id="259" r:id="rId17"/>
    <p:sldId id="260" r:id="rId18"/>
    <p:sldId id="272" r:id="rId19"/>
    <p:sldId id="274" r:id="rId20"/>
    <p:sldId id="275" r:id="rId21"/>
    <p:sldId id="276" r:id="rId22"/>
    <p:sldId id="284" r:id="rId23"/>
    <p:sldId id="277" r:id="rId24"/>
    <p:sldId id="286" r:id="rId25"/>
    <p:sldId id="295" r:id="rId26"/>
    <p:sldId id="296" r:id="rId27"/>
    <p:sldId id="297" r:id="rId28"/>
    <p:sldId id="285" r:id="rId29"/>
    <p:sldId id="288" r:id="rId30"/>
    <p:sldId id="298" r:id="rId31"/>
    <p:sldId id="278" r:id="rId32"/>
    <p:sldId id="299" r:id="rId33"/>
    <p:sldId id="300" r:id="rId34"/>
    <p:sldId id="303" r:id="rId35"/>
    <p:sldId id="279" r:id="rId36"/>
    <p:sldId id="301" r:id="rId37"/>
    <p:sldId id="302" r:id="rId38"/>
    <p:sldId id="282" r:id="rId39"/>
    <p:sldId id="289" r:id="rId40"/>
    <p:sldId id="304" r:id="rId41"/>
    <p:sldId id="291" r:id="rId42"/>
    <p:sldId id="292" r:id="rId43"/>
    <p:sldId id="290" r:id="rId44"/>
    <p:sldId id="293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BC8F00"/>
    <a:srgbClr val="003B68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35A9E-BB95-4306-B332-D1F491C5BE84}" type="datetimeFigureOut">
              <a:rPr lang="en-US" smtClean="0"/>
              <a:t>21/08/2013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2DBD-F16C-4ECE-8FC6-798B300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52DBD-F16C-4ECE-8FC6-798B300C5F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7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52DBD-F16C-4ECE-8FC6-798B300C5F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52DBD-F16C-4ECE-8FC6-798B300C5F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52DBD-F16C-4ECE-8FC6-798B300C5F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52DBD-F16C-4ECE-8FC6-798B300C5F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52DBD-F16C-4ECE-8FC6-798B300C5F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7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3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1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0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5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7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6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5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6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0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A51C70A-9DA5-45AC-BE8D-6118AF313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Copperplate Gothic Light" pitchFamily="34" charset="0"/>
                <a:cs typeface="Guttman-Aram" pitchFamily="2" charset="-79"/>
              </a:rPr>
              <a:t>Tightfit</a:t>
            </a:r>
            <a:r>
              <a:rPr lang="en-US" dirty="0" smtClean="0">
                <a:cs typeface="Consolas" pitchFamily="49" charset="0"/>
              </a:rPr>
              <a:t>: adaptive parallelization with foresight</a:t>
            </a:r>
            <a:endParaRPr lang="en-US" dirty="0">
              <a:cs typeface="Consolas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92088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Omer Tripp</a:t>
            </a:r>
            <a:r>
              <a:rPr lang="en-US" b="1" dirty="0" smtClean="0"/>
              <a:t> and Noam </a:t>
            </a:r>
            <a:r>
              <a:rPr lang="en-US" b="1" dirty="0" err="1" smtClean="0"/>
              <a:t>Rinetzky</a:t>
            </a:r>
            <a:endParaRPr lang="en-US" b="1" dirty="0" smtClean="0"/>
          </a:p>
        </p:txBody>
      </p:sp>
      <p:pic>
        <p:nvPicPr>
          <p:cNvPr id="1026" name="Picture 2" descr="https://encrypted-tbn1.gstatic.com/images?q=tbn:ANd9GcSDuXIQCMNGCKhS8nFCr5G44q5xjxddCs9vceztpbtMYi44VSxm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85" y="4640882"/>
            <a:ext cx="1949144" cy="194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6584"/>
            <a:ext cx="3563888" cy="1769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933830" y="3893867"/>
            <a:ext cx="1877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TAU,IBM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670134" y="3893867"/>
            <a:ext cx="25202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TAU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illustration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35295" y="2924944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3292251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3293243" y="421388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5249207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5254392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cxnSp>
        <p:nvCxnSpPr>
          <p:cNvPr id="10" name="Straight Connector 9"/>
          <p:cNvCxnSpPr>
            <a:stCxn id="14" idx="2"/>
            <a:endCxn id="8" idx="6"/>
          </p:cNvCxnSpPr>
          <p:nvPr/>
        </p:nvCxnSpPr>
        <p:spPr>
          <a:xfrm flipH="1" flipV="1">
            <a:off x="5825271" y="3212976"/>
            <a:ext cx="138089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5537239" y="3501008"/>
            <a:ext cx="5185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4" idx="3"/>
            <a:endCxn id="9" idx="7"/>
          </p:cNvCxnSpPr>
          <p:nvPr/>
        </p:nvCxnSpPr>
        <p:spPr>
          <a:xfrm flipH="1">
            <a:off x="5746093" y="3632669"/>
            <a:ext cx="1544433" cy="672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  <a:endCxn id="6" idx="6"/>
          </p:cNvCxnSpPr>
          <p:nvPr/>
        </p:nvCxnSpPr>
        <p:spPr>
          <a:xfrm flipH="1">
            <a:off x="3868315" y="3212976"/>
            <a:ext cx="13808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06163" y="314096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7206163" y="422108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7</a:t>
            </a:r>
            <a:endParaRPr lang="en-US" sz="2000" baseline="-25000" dirty="0"/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7494195" y="3717032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5" idx="5"/>
          </p:cNvCxnSpPr>
          <p:nvPr/>
        </p:nvCxnSpPr>
        <p:spPr>
          <a:xfrm flipH="1" flipV="1">
            <a:off x="1826996" y="3416645"/>
            <a:ext cx="1550610" cy="88160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6" idx="4"/>
          </p:cNvCxnSpPr>
          <p:nvPr/>
        </p:nvCxnSpPr>
        <p:spPr>
          <a:xfrm flipH="1" flipV="1">
            <a:off x="3580283" y="3501008"/>
            <a:ext cx="992" cy="71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67289" y="34662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05763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7851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42067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979" y="3635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198051" y="35475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195" y="37620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6" name="Oval 25"/>
          <p:cNvSpPr/>
          <p:nvPr/>
        </p:nvSpPr>
        <p:spPr>
          <a:xfrm>
            <a:off x="3288919" y="4208025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7206666" y="314096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29 0.0199 L 0.2132 0.187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87 -3.19297E-6 L 0.00087 -0.157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5" grpId="0" animBg="1"/>
      <p:bldP spid="19" grpId="0"/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illustration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92251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3293243" y="4221088"/>
            <a:ext cx="576064" cy="57606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5249207" y="2924944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5254392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cxnSp>
        <p:nvCxnSpPr>
          <p:cNvPr id="10" name="Straight Connector 9"/>
          <p:cNvCxnSpPr>
            <a:endCxn id="8" idx="6"/>
          </p:cNvCxnSpPr>
          <p:nvPr/>
        </p:nvCxnSpPr>
        <p:spPr>
          <a:xfrm flipH="1" flipV="1">
            <a:off x="5825271" y="3212976"/>
            <a:ext cx="138089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5537239" y="3501008"/>
            <a:ext cx="5185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7"/>
          </p:cNvCxnSpPr>
          <p:nvPr/>
        </p:nvCxnSpPr>
        <p:spPr>
          <a:xfrm flipH="1">
            <a:off x="5746093" y="3632669"/>
            <a:ext cx="1544433" cy="672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  <a:endCxn id="6" idx="6"/>
          </p:cNvCxnSpPr>
          <p:nvPr/>
        </p:nvCxnSpPr>
        <p:spPr>
          <a:xfrm flipH="1">
            <a:off x="3868315" y="3212976"/>
            <a:ext cx="13808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6" idx="4"/>
          </p:cNvCxnSpPr>
          <p:nvPr/>
        </p:nvCxnSpPr>
        <p:spPr>
          <a:xfrm flipH="1" flipV="1">
            <a:off x="3580283" y="3501008"/>
            <a:ext cx="992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05763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7851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42067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979" y="3635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198051" y="35475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27" name="Oval 26"/>
          <p:cNvSpPr/>
          <p:nvPr/>
        </p:nvSpPr>
        <p:spPr>
          <a:xfrm>
            <a:off x="7216540" y="314096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5256072" y="2917744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17 0.00069 L -0.21441 -0.0317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4" grpId="0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illustration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92251" y="2924944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3293243" y="422108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5254392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5537239" y="3501008"/>
            <a:ext cx="5185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6"/>
          </p:cNvCxnSpPr>
          <p:nvPr/>
        </p:nvCxnSpPr>
        <p:spPr>
          <a:xfrm flipH="1">
            <a:off x="3868315" y="3212976"/>
            <a:ext cx="13808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6" idx="4"/>
          </p:cNvCxnSpPr>
          <p:nvPr/>
        </p:nvCxnSpPr>
        <p:spPr>
          <a:xfrm flipH="1" flipV="1">
            <a:off x="3580283" y="3501008"/>
            <a:ext cx="992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05763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7851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979" y="3635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28" name="Oval 27"/>
          <p:cNvSpPr/>
          <p:nvPr/>
        </p:nvSpPr>
        <p:spPr>
          <a:xfrm>
            <a:off x="5256072" y="2917744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3" name="Explosion 1 2"/>
          <p:cNvSpPr/>
          <p:nvPr/>
        </p:nvSpPr>
        <p:spPr>
          <a:xfrm>
            <a:off x="3059832" y="2780928"/>
            <a:ext cx="1003958" cy="93610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13327E-6 L -0.17882 -0.00115 " pathEditMode="relative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9.9491E-7 L -0.00155 -0.14692 " pathEditMode="relative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/>
      <p:bldP spid="21" grpId="0"/>
      <p:bldP spid="23" grpId="0"/>
      <p:bldP spid="2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illustration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35295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3292251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3293243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5249207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5254392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cxnSp>
        <p:nvCxnSpPr>
          <p:cNvPr id="10" name="Straight Connector 9"/>
          <p:cNvCxnSpPr>
            <a:stCxn id="14" idx="2"/>
            <a:endCxn id="8" idx="6"/>
          </p:cNvCxnSpPr>
          <p:nvPr/>
        </p:nvCxnSpPr>
        <p:spPr>
          <a:xfrm flipH="1" flipV="1">
            <a:off x="5825271" y="3212976"/>
            <a:ext cx="138089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5537239" y="3501008"/>
            <a:ext cx="5185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4" idx="3"/>
            <a:endCxn id="9" idx="7"/>
          </p:cNvCxnSpPr>
          <p:nvPr/>
        </p:nvCxnSpPr>
        <p:spPr>
          <a:xfrm flipH="1">
            <a:off x="5746093" y="3632669"/>
            <a:ext cx="1544433" cy="672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  <a:endCxn id="6" idx="6"/>
          </p:cNvCxnSpPr>
          <p:nvPr/>
        </p:nvCxnSpPr>
        <p:spPr>
          <a:xfrm flipH="1">
            <a:off x="3868315" y="3212976"/>
            <a:ext cx="13808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06163" y="3140968"/>
            <a:ext cx="576064" cy="57606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7206163" y="4221088"/>
            <a:ext cx="576064" cy="57606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7</a:t>
            </a:r>
            <a:endParaRPr lang="en-US" sz="2000" baseline="-25000" dirty="0"/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7494195" y="3717032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5" idx="5"/>
          </p:cNvCxnSpPr>
          <p:nvPr/>
        </p:nvCxnSpPr>
        <p:spPr>
          <a:xfrm flipH="1" flipV="1">
            <a:off x="1826996" y="3416645"/>
            <a:ext cx="1550610" cy="888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6" idx="4"/>
          </p:cNvCxnSpPr>
          <p:nvPr/>
        </p:nvCxnSpPr>
        <p:spPr>
          <a:xfrm flipH="1" flipV="1">
            <a:off x="3580283" y="3501008"/>
            <a:ext cx="992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67289" y="34662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05763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7851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42067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979" y="3635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198051" y="35475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195" y="3762033"/>
            <a:ext cx="31451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 rot="1987157">
            <a:off x="942025" y="3358477"/>
            <a:ext cx="3312368" cy="988501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6200000">
            <a:off x="6605027" y="3477006"/>
            <a:ext cx="1790192" cy="988501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4402" y="5301208"/>
            <a:ext cx="141519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disjoint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9243" y="1772816"/>
            <a:ext cx="234551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(early phase)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illustration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92251" y="2924944"/>
            <a:ext cx="576064" cy="57606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3293243" y="4221088"/>
            <a:ext cx="576064" cy="57606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5254392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5537239" y="3501008"/>
            <a:ext cx="5185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6"/>
          </p:cNvCxnSpPr>
          <p:nvPr/>
        </p:nvCxnSpPr>
        <p:spPr>
          <a:xfrm flipH="1">
            <a:off x="3868315" y="3212976"/>
            <a:ext cx="13808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6" idx="4"/>
          </p:cNvCxnSpPr>
          <p:nvPr/>
        </p:nvCxnSpPr>
        <p:spPr>
          <a:xfrm flipH="1" flipV="1">
            <a:off x="3580283" y="3501008"/>
            <a:ext cx="992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05763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7851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979" y="3635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28" name="Oval 27"/>
          <p:cNvSpPr/>
          <p:nvPr/>
        </p:nvSpPr>
        <p:spPr>
          <a:xfrm>
            <a:off x="5256072" y="2917744"/>
            <a:ext cx="576064" cy="57606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14" name="Oval 13"/>
          <p:cNvSpPr/>
          <p:nvPr/>
        </p:nvSpPr>
        <p:spPr>
          <a:xfrm rot="5400000">
            <a:off x="2517764" y="3364207"/>
            <a:ext cx="2126257" cy="98850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0800000">
            <a:off x="3045424" y="2730731"/>
            <a:ext cx="3024336" cy="9431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36959" y="5301208"/>
            <a:ext cx="147008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overlap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8725" y="1772816"/>
            <a:ext cx="21465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(late phase)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24" y="1600200"/>
            <a:ext cx="72831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different input graphs</a:t>
            </a:r>
          </a:p>
          <a:p>
            <a:pPr marL="457200" lvl="1" indent="0">
              <a:buNone/>
            </a:pPr>
            <a:r>
              <a:rPr lang="en-US" sz="3200" dirty="0" smtClean="0"/>
              <a:t>=&gt;	different levels of parallelism</a:t>
            </a:r>
          </a:p>
          <a:p>
            <a:pPr marL="0" indent="0">
              <a:buNone/>
            </a:pPr>
            <a:r>
              <a:rPr lang="en-US" dirty="0" smtClean="0"/>
              <a:t>different phases</a:t>
            </a:r>
          </a:p>
          <a:p>
            <a:pPr marL="457200" lvl="1" indent="0">
              <a:buNone/>
            </a:pPr>
            <a:r>
              <a:rPr lang="en-US" sz="3200" dirty="0" smtClean="0"/>
              <a:t>=&gt;	different levels of parallelism (decay)</a:t>
            </a:r>
            <a:endParaRPr lang="en-US" dirty="0" smtClean="0"/>
          </a:p>
          <a:p>
            <a:endParaRPr lang="en-US" dirty="0" smtClean="0"/>
          </a:p>
          <a:p>
            <a:pPr marL="0" lvl="1" indent="0" algn="ctr">
              <a:buNone/>
            </a:pPr>
            <a:r>
              <a:rPr lang="en-US" sz="3200" b="1" dirty="0" smtClean="0"/>
              <a:t>data-dependent parallelism</a:t>
            </a:r>
            <a:endParaRPr lang="en-US" b="1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adaptive parallelization</a:t>
            </a:r>
            <a:endParaRPr lang="en-US" b="1" dirty="0"/>
          </a:p>
        </p:txBody>
      </p:sp>
      <p:sp>
        <p:nvSpPr>
          <p:cNvPr id="4" name="Notched Right Arrow 3"/>
          <p:cNvSpPr/>
          <p:nvPr/>
        </p:nvSpPr>
        <p:spPr>
          <a:xfrm rot="5400000">
            <a:off x="4319972" y="3915054"/>
            <a:ext cx="504056" cy="252028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 rot="5400000">
            <a:off x="4323570" y="4995174"/>
            <a:ext cx="504056" cy="252028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adaptive </a:t>
            </a:r>
            <a:r>
              <a:rPr lang="en-US" dirty="0" err="1" smtClean="0"/>
              <a:t>para</a:t>
            </a:r>
            <a:r>
              <a:rPr lang="en-US" dirty="0" smtClean="0"/>
              <a:t>. approaches</a:t>
            </a:r>
            <a:endParaRPr lang="en-US" dirty="0"/>
          </a:p>
        </p:txBody>
      </p:sp>
      <p:pic>
        <p:nvPicPr>
          <p:cNvPr id="5" name="Picture 7" descr="http://www.geocities.com/serranho/atelier/image/engrenage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64" y="2132856"/>
            <a:ext cx="86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650" y="2328446"/>
            <a:ext cx="9541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25228" y="4941168"/>
            <a:ext cx="23047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runtime </a:t>
            </a:r>
          </a:p>
          <a:p>
            <a:pPr algn="ctr"/>
            <a:r>
              <a:rPr lang="en-US" sz="2800" dirty="0" smtClean="0"/>
              <a:t>parallelization </a:t>
            </a:r>
          </a:p>
          <a:p>
            <a:pPr algn="ctr"/>
            <a:r>
              <a:rPr lang="en-US" sz="2800" dirty="0" smtClean="0"/>
              <a:t>system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26370" y="2328446"/>
            <a:ext cx="18508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para</a:t>
            </a:r>
            <a:r>
              <a:rPr lang="en-US" sz="2800" dirty="0" smtClean="0"/>
              <a:t>. mode</a:t>
            </a:r>
          </a:p>
        </p:txBody>
      </p:sp>
      <p:cxnSp>
        <p:nvCxnSpPr>
          <p:cNvPr id="20" name="Straight Arrow Connector 19"/>
          <p:cNvCxnSpPr>
            <a:stCxn id="6" idx="2"/>
            <a:endCxn id="7" idx="0"/>
          </p:cNvCxnSpPr>
          <p:nvPr/>
        </p:nvCxnSpPr>
        <p:spPr>
          <a:xfrm>
            <a:off x="822704" y="2851666"/>
            <a:ext cx="1754923" cy="2089502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0"/>
            <a:endCxn id="5" idx="2"/>
          </p:cNvCxnSpPr>
          <p:nvPr/>
        </p:nvCxnSpPr>
        <p:spPr>
          <a:xfrm flipV="1">
            <a:off x="2577627" y="3047256"/>
            <a:ext cx="1485437" cy="1893912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3"/>
            <a:endCxn id="8" idx="1"/>
          </p:cNvCxnSpPr>
          <p:nvPr/>
        </p:nvCxnSpPr>
        <p:spPr>
          <a:xfrm>
            <a:off x="4494864" y="2590056"/>
            <a:ext cx="2331506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7170" y="3762906"/>
            <a:ext cx="4593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ystem state</a:t>
            </a:r>
          </a:p>
          <a:p>
            <a:r>
              <a:rPr lang="en-US" sz="2000" dirty="0" smtClean="0"/>
              <a:t>e.g.:</a:t>
            </a:r>
          </a:p>
          <a:p>
            <a:pPr lvl="1"/>
            <a:r>
              <a:rPr lang="en-US" sz="2000" dirty="0" smtClean="0"/>
              <a:t>abort/commit ratio</a:t>
            </a:r>
          </a:p>
          <a:p>
            <a:pPr lvl="1"/>
            <a:r>
              <a:rPr lang="en-US" sz="2000" dirty="0" smtClean="0"/>
              <a:t>access patterns to sys. data structures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6350078" y="2877904"/>
            <a:ext cx="27939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e.g.:</a:t>
            </a:r>
          </a:p>
          <a:p>
            <a:pPr lvl="2"/>
            <a:r>
              <a:rPr lang="en-US" sz="2000" dirty="0" smtClean="0"/>
              <a:t># of threads</a:t>
            </a:r>
          </a:p>
          <a:p>
            <a:pPr lvl="2"/>
            <a:r>
              <a:rPr lang="en-US" sz="2000" dirty="0" smtClean="0"/>
              <a:t>protocol</a:t>
            </a:r>
          </a:p>
          <a:p>
            <a:pPr lvl="2"/>
            <a:r>
              <a:rPr lang="en-US" sz="2000" dirty="0" smtClean="0"/>
              <a:t>lock granularity</a:t>
            </a:r>
          </a:p>
          <a:p>
            <a:pPr lvl="2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897256" y="5556421"/>
            <a:ext cx="5139240" cy="120032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 smtClean="0"/>
              <a:t>hindsight:</a:t>
            </a:r>
          </a:p>
          <a:p>
            <a:pPr lvl="1" algn="just"/>
            <a:r>
              <a:rPr lang="en-US" sz="2400" dirty="0" smtClean="0"/>
              <a:t>reactive response to input data</a:t>
            </a:r>
          </a:p>
          <a:p>
            <a:pPr lvl="1" algn="just"/>
            <a:r>
              <a:rPr lang="en-US" sz="2400" dirty="0" smtClean="0"/>
              <a:t>reactive response to phase change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pic>
        <p:nvPicPr>
          <p:cNvPr id="4" name="Picture 7" descr="http://www.geocities.com/serranho/atelier/image/engrenage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22" y="2132856"/>
            <a:ext cx="86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908" y="2328446"/>
            <a:ext cx="9541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24486" y="4941168"/>
            <a:ext cx="23047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runtime </a:t>
            </a:r>
          </a:p>
          <a:p>
            <a:pPr algn="ctr"/>
            <a:r>
              <a:rPr lang="en-US" sz="2800" dirty="0" smtClean="0"/>
              <a:t>parallelization </a:t>
            </a:r>
          </a:p>
          <a:p>
            <a:pPr algn="ctr"/>
            <a:r>
              <a:rPr lang="en-US" sz="2800" dirty="0" smtClean="0"/>
              <a:t>system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25628" y="2328446"/>
            <a:ext cx="18508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para</a:t>
            </a:r>
            <a:r>
              <a:rPr lang="en-US" sz="2800" dirty="0" smtClean="0"/>
              <a:t>. mode</a:t>
            </a: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821962" y="2851666"/>
            <a:ext cx="1754923" cy="2089502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  <a:endCxn id="4" idx="2"/>
          </p:cNvCxnSpPr>
          <p:nvPr/>
        </p:nvCxnSpPr>
        <p:spPr>
          <a:xfrm flipV="1">
            <a:off x="2576885" y="3047256"/>
            <a:ext cx="1485437" cy="1893912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4494122" y="2590056"/>
            <a:ext cx="2331506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6428" y="3762906"/>
            <a:ext cx="4593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ystem state</a:t>
            </a:r>
          </a:p>
          <a:p>
            <a:r>
              <a:rPr lang="en-US" sz="2000" dirty="0" smtClean="0"/>
              <a:t>e.g.:</a:t>
            </a:r>
          </a:p>
          <a:p>
            <a:pPr lvl="1"/>
            <a:r>
              <a:rPr lang="en-US" sz="2000" dirty="0" smtClean="0"/>
              <a:t>abort/commit ratio</a:t>
            </a:r>
          </a:p>
          <a:p>
            <a:pPr lvl="1"/>
            <a:r>
              <a:rPr lang="en-US" sz="2000" dirty="0" smtClean="0"/>
              <a:t>access patterns to sys. data structures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5" idx="3"/>
            <a:endCxn id="4" idx="1"/>
          </p:cNvCxnSpPr>
          <p:nvPr/>
        </p:nvCxnSpPr>
        <p:spPr>
          <a:xfrm>
            <a:off x="1299015" y="2590056"/>
            <a:ext cx="2331507" cy="0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50078" y="2877904"/>
            <a:ext cx="27939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e.g.:</a:t>
            </a:r>
          </a:p>
          <a:p>
            <a:pPr lvl="2"/>
            <a:r>
              <a:rPr lang="en-US" sz="2000" dirty="0" smtClean="0"/>
              <a:t># of threads</a:t>
            </a:r>
          </a:p>
          <a:p>
            <a:pPr lvl="2"/>
            <a:r>
              <a:rPr lang="en-US" sz="2000" dirty="0" smtClean="0"/>
              <a:t>protocol</a:t>
            </a:r>
          </a:p>
          <a:p>
            <a:pPr lvl="2"/>
            <a:r>
              <a:rPr lang="en-US" sz="2000" dirty="0" smtClean="0"/>
              <a:t>lock granularity</a:t>
            </a:r>
          </a:p>
          <a:p>
            <a:pPr lvl="2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pic>
        <p:nvPicPr>
          <p:cNvPr id="4" name="Picture 7" descr="http://www.geocities.com/serranho/atelier/image/engrenage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03" y="2132856"/>
            <a:ext cx="86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908" y="2328446"/>
            <a:ext cx="9541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25628" y="2328446"/>
            <a:ext cx="18508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para</a:t>
            </a:r>
            <a:r>
              <a:rPr lang="en-US" sz="2800" dirty="0" smtClean="0"/>
              <a:t>. mode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4492803" y="2590056"/>
            <a:ext cx="2332825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4" idx="1"/>
          </p:cNvCxnSpPr>
          <p:nvPr/>
        </p:nvCxnSpPr>
        <p:spPr>
          <a:xfrm>
            <a:off x="1299015" y="2590056"/>
            <a:ext cx="2330188" cy="0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5400000">
            <a:off x="4175956" y="-279412"/>
            <a:ext cx="648072" cy="7344816"/>
          </a:xfrm>
          <a:prstGeom prst="rightBrace">
            <a:avLst>
              <a:gd name="adj1" fmla="val 8333"/>
              <a:gd name="adj2" fmla="val 499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8968" y="3789040"/>
            <a:ext cx="880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directly relate between input characteristics and available parallelism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97256" y="5556421"/>
            <a:ext cx="5139240" cy="120032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 smtClean="0"/>
              <a:t>foresight:</a:t>
            </a:r>
          </a:p>
          <a:p>
            <a:pPr lvl="1" algn="just"/>
            <a:r>
              <a:rPr lang="en-US" sz="2400" dirty="0" smtClean="0"/>
              <a:t>proactive handling of input data</a:t>
            </a:r>
          </a:p>
          <a:p>
            <a:pPr lvl="1" algn="just"/>
            <a:r>
              <a:rPr lang="en-US" sz="2400" dirty="0" smtClean="0"/>
              <a:t>proactive handling of phase change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z="4000" b="1" dirty="0" err="1" smtClean="0">
                <a:latin typeface="Copperplate Gothic Light" pitchFamily="34" charset="0"/>
                <a:cs typeface="Guttman-Aram" pitchFamily="2" charset="-79"/>
              </a:rPr>
              <a:t>Tightfit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23" name="Picture 7" descr="http://www.geocities.com/serranho/atelier/image/engrenage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49" y="2132856"/>
            <a:ext cx="86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4908" y="2328446"/>
            <a:ext cx="9541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25628" y="2328446"/>
            <a:ext cx="18508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para</a:t>
            </a:r>
            <a:r>
              <a:rPr lang="en-US" sz="2800" dirty="0" smtClean="0"/>
              <a:t>. mode</a:t>
            </a: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>
            <a:off x="4493449" y="2590056"/>
            <a:ext cx="2332179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3"/>
            <a:endCxn id="23" idx="1"/>
          </p:cNvCxnSpPr>
          <p:nvPr/>
        </p:nvCxnSpPr>
        <p:spPr>
          <a:xfrm>
            <a:off x="1299015" y="2590056"/>
            <a:ext cx="2330834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227459" y="3933056"/>
            <a:ext cx="2518060" cy="919918"/>
            <a:chOff x="757795" y="3717032"/>
            <a:chExt cx="2518060" cy="919918"/>
          </a:xfrm>
        </p:grpSpPr>
        <p:sp>
          <p:nvSpPr>
            <p:cNvPr id="51" name="Rounded Rectangle 50"/>
            <p:cNvSpPr/>
            <p:nvPr/>
          </p:nvSpPr>
          <p:spPr>
            <a:xfrm>
              <a:off x="821960" y="4060886"/>
              <a:ext cx="2453895" cy="576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 -&gt; features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57795" y="3717032"/>
              <a:ext cx="1365933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 spec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921546" y="5301208"/>
            <a:ext cx="3250853" cy="919918"/>
            <a:chOff x="4921546" y="5301208"/>
            <a:chExt cx="3250853" cy="919918"/>
          </a:xfrm>
        </p:grpSpPr>
        <p:sp>
          <p:nvSpPr>
            <p:cNvPr id="56" name="Rounded Rectangle 55"/>
            <p:cNvSpPr/>
            <p:nvPr/>
          </p:nvSpPr>
          <p:spPr>
            <a:xfrm>
              <a:off x="4990158" y="5645062"/>
              <a:ext cx="3182241" cy="576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features -&gt; available parallelism</a:t>
              </a:r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921546" y="5301208"/>
              <a:ext cx="1948664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offline (per app.)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85668" y="5645062"/>
            <a:ext cx="2453895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sampling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4421937" y="3789040"/>
            <a:ext cx="3750461" cy="919918"/>
            <a:chOff x="4421937" y="3789040"/>
            <a:chExt cx="3750461" cy="919918"/>
          </a:xfrm>
        </p:grpSpPr>
        <p:sp>
          <p:nvSpPr>
            <p:cNvPr id="65" name="Rounded Rectangle 64"/>
            <p:cNvSpPr/>
            <p:nvPr/>
          </p:nvSpPr>
          <p:spPr>
            <a:xfrm>
              <a:off x="4490549" y="4132894"/>
              <a:ext cx="3681849" cy="576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available parallelism -&gt; system mode</a:t>
              </a:r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421937" y="3789040"/>
              <a:ext cx="194866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offline (per sys.)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68" name="Curved Connector 67"/>
          <p:cNvCxnSpPr>
            <a:stCxn id="23" idx="2"/>
            <a:endCxn id="55" idx="3"/>
          </p:cNvCxnSpPr>
          <p:nvPr/>
        </p:nvCxnSpPr>
        <p:spPr>
          <a:xfrm rot="5400000">
            <a:off x="2776609" y="2864040"/>
            <a:ext cx="1101824" cy="1468257"/>
          </a:xfrm>
          <a:prstGeom prst="curved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57" idx="0"/>
          </p:cNvCxnSpPr>
          <p:nvPr/>
        </p:nvCxnSpPr>
        <p:spPr>
          <a:xfrm rot="5400000" flipH="1" flipV="1">
            <a:off x="5817551" y="4787285"/>
            <a:ext cx="592250" cy="43559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66" idx="0"/>
            <a:endCxn id="23" idx="2"/>
          </p:cNvCxnSpPr>
          <p:nvPr/>
        </p:nvCxnSpPr>
        <p:spPr>
          <a:xfrm rot="16200000" flipV="1">
            <a:off x="4358067" y="2750838"/>
            <a:ext cx="741784" cy="133462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2" idx="3"/>
          </p:cNvCxnSpPr>
          <p:nvPr/>
        </p:nvCxnSpPr>
        <p:spPr>
          <a:xfrm>
            <a:off x="3739563" y="5933094"/>
            <a:ext cx="1250595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2"/>
            <a:endCxn id="62" idx="0"/>
          </p:cNvCxnSpPr>
          <p:nvPr/>
        </p:nvCxnSpPr>
        <p:spPr>
          <a:xfrm flipH="1">
            <a:off x="2512616" y="4852974"/>
            <a:ext cx="5956" cy="7920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4932040" y="5301208"/>
            <a:ext cx="1948664" cy="432048"/>
          </a:xfrm>
          <a:prstGeom prst="roundRect">
            <a:avLst/>
          </a:prstGeom>
          <a:solidFill>
            <a:schemeClr val="accent6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4427984" y="3789040"/>
            <a:ext cx="1948664" cy="432048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1246569" y="3933056"/>
            <a:ext cx="1346823" cy="4320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lide Number Placeholder 1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9" grpId="0" animBg="1"/>
      <p:bldP spid="110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3134598"/>
            <a:ext cx="5184576" cy="2088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data-dependent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arallelization opportunities depend not only on the program, but also on its input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different inputs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different levels of parallelism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 rot="5400000">
            <a:off x="4247964" y="4046007"/>
            <a:ext cx="648072" cy="252028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spec: input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features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Consolas" pitchFamily="49" charset="0"/>
                <a:cs typeface="Consolas" pitchFamily="49" charset="0"/>
              </a:rPr>
              <a:t>Graph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:g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400050" lvl="1" indent="0">
              <a:buNone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nnodes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: { </a:t>
            </a:r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g.nnodes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(); }</a:t>
            </a:r>
          </a:p>
          <a:p>
            <a:pPr marL="400050" lvl="1" indent="0">
              <a:buNone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“density”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: { (2.0 * </a:t>
            </a:r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g.nedges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()) /</a:t>
            </a:r>
          </a:p>
          <a:p>
            <a:pPr marL="400050" lvl="1" indent="0" algn="r">
              <a:buNone/>
            </a:pPr>
            <a:r>
              <a:rPr lang="en-US" sz="32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g.nnodes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() * (</a:t>
            </a:r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g.nnodes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()-1); }</a:t>
            </a:r>
          </a:p>
          <a:p>
            <a:pPr marL="400050" lvl="1" indent="0">
              <a:buNone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avgdeg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: { (2.0 * </a:t>
            </a:r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g.nedges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()) /</a:t>
            </a:r>
          </a:p>
          <a:p>
            <a:pPr marL="800100" lvl="2" indent="0" algn="r">
              <a:buNone/>
            </a:pPr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g.nnodes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(); }</a:t>
            </a:r>
          </a:p>
          <a:p>
            <a:pPr marL="400050" lvl="1" indent="0">
              <a:buNone/>
            </a:pP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 rot="5400000">
            <a:off x="-763260" y="3579685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05" name="Notched Right Arrow 104"/>
          <p:cNvSpPr/>
          <p:nvPr/>
        </p:nvSpPr>
        <p:spPr>
          <a:xfrm rot="5400000">
            <a:off x="-763260" y="3579684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sampling</a:t>
            </a:r>
            <a:endParaRPr lang="en-US" dirty="0"/>
          </a:p>
        </p:txBody>
      </p:sp>
      <p:sp>
        <p:nvSpPr>
          <p:cNvPr id="15" name="Double Bracket 14"/>
          <p:cNvSpPr/>
          <p:nvPr/>
        </p:nvSpPr>
        <p:spPr>
          <a:xfrm rot="16200000">
            <a:off x="899592" y="2348880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/>
          <p:cNvSpPr/>
          <p:nvPr/>
        </p:nvSpPr>
        <p:spPr>
          <a:xfrm rot="16200000">
            <a:off x="911063" y="4725144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512" y="2231866"/>
            <a:ext cx="302433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983" y="4581127"/>
            <a:ext cx="302433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1720" y="2148670"/>
            <a:ext cx="1584176" cy="396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051720" y="4544926"/>
            <a:ext cx="1584176" cy="396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1858376">
            <a:off x="3805250" y="151589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nnodes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1858376">
            <a:off x="3805954" y="1964202"/>
            <a:ext cx="105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“density”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1858376">
            <a:off x="3807005" y="2412507"/>
            <a:ext cx="10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avgdeg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2" name="Right Arrow 91"/>
          <p:cNvSpPr/>
          <p:nvPr/>
        </p:nvSpPr>
        <p:spPr>
          <a:xfrm>
            <a:off x="4869468" y="1764608"/>
            <a:ext cx="3302932" cy="9771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>
            <a:off x="4860032" y="2187364"/>
            <a:ext cx="3302932" cy="9771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>
            <a:off x="4869468" y="2691420"/>
            <a:ext cx="3302932" cy="9771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388424" y="16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388424" y="20515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8388424" y="2555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8" name="Right Arrow 97"/>
          <p:cNvSpPr/>
          <p:nvPr/>
        </p:nvSpPr>
        <p:spPr>
          <a:xfrm>
            <a:off x="4869468" y="4166998"/>
            <a:ext cx="3302932" cy="9771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Arrow 98"/>
          <p:cNvSpPr/>
          <p:nvPr/>
        </p:nvSpPr>
        <p:spPr>
          <a:xfrm>
            <a:off x="4860032" y="4589754"/>
            <a:ext cx="3302932" cy="9771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4869468" y="5093810"/>
            <a:ext cx="3302932" cy="9771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388424" y="4031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8388424" y="445394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0.66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8388424" y="49580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1.33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5096107" y="1464792"/>
            <a:ext cx="2572237" cy="1368152"/>
            <a:chOff x="3292251" y="2852936"/>
            <a:chExt cx="4500353" cy="1944216"/>
          </a:xfrm>
        </p:grpSpPr>
        <p:sp>
          <p:nvSpPr>
            <p:cNvPr id="43" name="Oval 42"/>
            <p:cNvSpPr/>
            <p:nvPr/>
          </p:nvSpPr>
          <p:spPr>
            <a:xfrm>
              <a:off x="3292251" y="2924944"/>
              <a:ext cx="576064" cy="576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n</a:t>
              </a:r>
              <a:r>
                <a:rPr lang="en-US" sz="400" baseline="-25000" dirty="0" smtClean="0"/>
                <a:t>2</a:t>
              </a:r>
              <a:endParaRPr lang="en-US" sz="400" baseline="-25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293243" y="4221088"/>
              <a:ext cx="576064" cy="576064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c</a:t>
              </a:r>
              <a:r>
                <a:rPr lang="en-US" sz="400" baseline="-25000" dirty="0" smtClean="0"/>
                <a:t>1</a:t>
              </a:r>
              <a:endParaRPr lang="en-US" sz="400" baseline="-25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249207" y="2924944"/>
              <a:ext cx="576064" cy="576064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n</a:t>
              </a:r>
              <a:r>
                <a:rPr lang="en-US" sz="400" baseline="-25000" dirty="0" smtClean="0"/>
                <a:t>3</a:t>
              </a:r>
              <a:endParaRPr lang="en-US" sz="400" baseline="-25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5254392" y="4221088"/>
              <a:ext cx="576064" cy="576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n</a:t>
              </a:r>
              <a:r>
                <a:rPr lang="en-US" sz="400" baseline="-25000" dirty="0" smtClean="0"/>
                <a:t>6</a:t>
              </a:r>
              <a:endParaRPr lang="en-US" sz="400" baseline="-25000" dirty="0"/>
            </a:p>
          </p:txBody>
        </p:sp>
        <p:cxnSp>
          <p:nvCxnSpPr>
            <p:cNvPr id="47" name="Straight Connector 46"/>
            <p:cNvCxnSpPr>
              <a:endCxn id="45" idx="6"/>
            </p:cNvCxnSpPr>
            <p:nvPr/>
          </p:nvCxnSpPr>
          <p:spPr>
            <a:xfrm flipH="1" flipV="1">
              <a:off x="5825271" y="3212976"/>
              <a:ext cx="138089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4"/>
              <a:endCxn id="46" idx="0"/>
            </p:cNvCxnSpPr>
            <p:nvPr/>
          </p:nvCxnSpPr>
          <p:spPr>
            <a:xfrm>
              <a:off x="5537239" y="3501008"/>
              <a:ext cx="5185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6" idx="7"/>
            </p:cNvCxnSpPr>
            <p:nvPr/>
          </p:nvCxnSpPr>
          <p:spPr>
            <a:xfrm flipH="1">
              <a:off x="5746093" y="3632669"/>
              <a:ext cx="1544433" cy="672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5" idx="2"/>
              <a:endCxn id="43" idx="6"/>
            </p:cNvCxnSpPr>
            <p:nvPr/>
          </p:nvCxnSpPr>
          <p:spPr>
            <a:xfrm flipH="1">
              <a:off x="3868315" y="3212976"/>
              <a:ext cx="13808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4" idx="0"/>
              <a:endCxn id="43" idx="4"/>
            </p:cNvCxnSpPr>
            <p:nvPr/>
          </p:nvCxnSpPr>
          <p:spPr>
            <a:xfrm flipH="1" flipV="1">
              <a:off x="3580283" y="3501008"/>
              <a:ext cx="992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605763" y="3645024"/>
              <a:ext cx="367963" cy="218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/>
                <a:t>4</a:t>
              </a:r>
              <a:endParaRPr lang="en-US" sz="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97851" y="2852936"/>
              <a:ext cx="367963" cy="218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/>
                <a:t>2</a:t>
              </a:r>
              <a:endParaRPr lang="en-US" sz="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2067" y="2852936"/>
              <a:ext cx="367963" cy="218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/>
                <a:t>6</a:t>
              </a:r>
              <a:endParaRPr lang="en-US" sz="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49979" y="3635731"/>
              <a:ext cx="367963" cy="218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/>
                <a:t>5</a:t>
              </a:r>
              <a:endParaRPr lang="en-US" sz="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98052" y="3547525"/>
              <a:ext cx="367963" cy="218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/>
                <a:t>7</a:t>
              </a:r>
              <a:endParaRPr lang="en-US" sz="4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7216540" y="3140968"/>
              <a:ext cx="576064" cy="576064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c</a:t>
              </a:r>
              <a:r>
                <a:rPr lang="en-US" sz="400" baseline="-25000" dirty="0" smtClean="0"/>
                <a:t>2</a:t>
              </a:r>
              <a:endParaRPr lang="en-US" sz="400" baseline="-250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5256072" y="2917744"/>
              <a:ext cx="576064" cy="576064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c</a:t>
              </a:r>
              <a:r>
                <a:rPr lang="en-US" sz="400" baseline="-25000" dirty="0" smtClean="0"/>
                <a:t>3</a:t>
              </a:r>
              <a:endParaRPr lang="en-US" sz="400" baseline="-25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41798" y="3861048"/>
            <a:ext cx="1451705" cy="1368152"/>
            <a:chOff x="3292251" y="2852936"/>
            <a:chExt cx="2539885" cy="1944216"/>
          </a:xfrm>
        </p:grpSpPr>
        <p:sp>
          <p:nvSpPr>
            <p:cNvPr id="62" name="Oval 61"/>
            <p:cNvSpPr/>
            <p:nvPr/>
          </p:nvSpPr>
          <p:spPr>
            <a:xfrm>
              <a:off x="3292251" y="2924944"/>
              <a:ext cx="576064" cy="576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n</a:t>
              </a:r>
              <a:r>
                <a:rPr lang="en-US" sz="400" baseline="-25000" dirty="0" smtClean="0"/>
                <a:t>2</a:t>
              </a:r>
              <a:endParaRPr lang="en-US" sz="400" baseline="-25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3293243" y="4221088"/>
              <a:ext cx="576064" cy="576064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c</a:t>
              </a:r>
              <a:r>
                <a:rPr lang="en-US" sz="400" baseline="-25000" dirty="0" smtClean="0"/>
                <a:t>1</a:t>
              </a:r>
              <a:endParaRPr lang="en-US" sz="400" baseline="-250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5249207" y="2924944"/>
              <a:ext cx="576064" cy="576064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n</a:t>
              </a:r>
              <a:r>
                <a:rPr lang="en-US" sz="400" baseline="-25000" dirty="0" smtClean="0"/>
                <a:t>3</a:t>
              </a:r>
              <a:endParaRPr lang="en-US" sz="400" baseline="-25000" dirty="0"/>
            </a:p>
          </p:txBody>
        </p:sp>
        <p:cxnSp>
          <p:nvCxnSpPr>
            <p:cNvPr id="69" name="Straight Connector 68"/>
            <p:cNvCxnSpPr>
              <a:stCxn id="64" idx="2"/>
              <a:endCxn id="62" idx="6"/>
            </p:cNvCxnSpPr>
            <p:nvPr/>
          </p:nvCxnSpPr>
          <p:spPr>
            <a:xfrm flipH="1">
              <a:off x="3868315" y="3212976"/>
              <a:ext cx="13808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3" idx="0"/>
              <a:endCxn id="62" idx="4"/>
            </p:cNvCxnSpPr>
            <p:nvPr/>
          </p:nvCxnSpPr>
          <p:spPr>
            <a:xfrm flipH="1" flipV="1">
              <a:off x="3580283" y="3501008"/>
              <a:ext cx="992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605763" y="3645024"/>
              <a:ext cx="367963" cy="218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/>
                <a:t>4</a:t>
              </a:r>
              <a:endParaRPr lang="en-US" sz="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851" y="2852936"/>
              <a:ext cx="367963" cy="218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/>
                <a:t>2</a:t>
              </a:r>
              <a:endParaRPr lang="en-US" sz="400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5256072" y="2917744"/>
              <a:ext cx="576064" cy="576064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c</a:t>
              </a:r>
              <a:r>
                <a:rPr lang="en-US" sz="400" baseline="-25000" dirty="0" smtClean="0"/>
                <a:t>3</a:t>
              </a:r>
              <a:endParaRPr lang="en-US" sz="400" baseline="-25000" dirty="0"/>
            </a:p>
          </p:txBody>
        </p:sp>
      </p:grpSp>
      <p:sp>
        <p:nvSpPr>
          <p:cNvPr id="86" name="TextBox 85"/>
          <p:cNvSpPr txBox="1"/>
          <p:nvPr/>
        </p:nvSpPr>
        <p:spPr>
          <a:xfrm rot="1858376">
            <a:off x="3806038" y="391215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nnodes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1858376">
            <a:off x="3806742" y="4360458"/>
            <a:ext cx="105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“density”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1858376">
            <a:off x="3807793" y="4808763"/>
            <a:ext cx="10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avgdeg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5" grpId="0" animBg="1"/>
      <p:bldP spid="15" grpId="0" animBg="1"/>
      <p:bldP spid="16" grpId="0" animBg="1"/>
      <p:bldP spid="14" grpId="0" animBg="1"/>
      <p:bldP spid="12" grpId="0" animBg="1"/>
      <p:bldP spid="78" grpId="0"/>
      <p:bldP spid="81" grpId="0"/>
      <p:bldP spid="82" grpId="0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 animBg="1"/>
      <p:bldP spid="99" grpId="0" animBg="1"/>
      <p:bldP spid="100" grpId="0" animBg="1"/>
      <p:bldP spid="101" grpId="0"/>
      <p:bldP spid="102" grpId="0"/>
      <p:bldP spid="103" grpId="0"/>
      <p:bldP spid="86" grpId="0"/>
      <p:bldP spid="87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47664" y="1844824"/>
            <a:ext cx="6048672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challenge</a:t>
            </a:r>
          </a:p>
          <a:p>
            <a:pPr algn="ctr"/>
            <a:r>
              <a:rPr lang="en-US" sz="2800" dirty="0" smtClean="0"/>
              <a:t>how to measure available parallelism?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 rot="5400000">
            <a:off x="-763260" y="3579685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6" name="Notched Right Arrow 5"/>
          <p:cNvSpPr/>
          <p:nvPr/>
        </p:nvSpPr>
        <p:spPr>
          <a:xfrm rot="5400000">
            <a:off x="-763260" y="3579684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dirty="0"/>
          </a:p>
        </p:txBody>
      </p:sp>
      <p:sp>
        <p:nvSpPr>
          <p:cNvPr id="7" name="Double Bracket 6"/>
          <p:cNvSpPr/>
          <p:nvPr/>
        </p:nvSpPr>
        <p:spPr>
          <a:xfrm rot="16200000">
            <a:off x="899592" y="2348880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Bracket 7"/>
          <p:cNvSpPr/>
          <p:nvPr/>
        </p:nvSpPr>
        <p:spPr>
          <a:xfrm rot="16200000">
            <a:off x="911063" y="4725144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512" y="2231866"/>
            <a:ext cx="302433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983" y="4581127"/>
            <a:ext cx="302433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29" name="Oval 28"/>
          <p:cNvSpPr/>
          <p:nvPr/>
        </p:nvSpPr>
        <p:spPr>
          <a:xfrm>
            <a:off x="3923928" y="2395551"/>
            <a:ext cx="589058" cy="6614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3924942" y="3883718"/>
            <a:ext cx="589058" cy="661406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</a:t>
            </a:r>
            <a:r>
              <a:rPr lang="en-US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31" name="Oval 30"/>
          <p:cNvSpPr/>
          <p:nvPr/>
        </p:nvSpPr>
        <p:spPr>
          <a:xfrm>
            <a:off x="5925026" y="2395551"/>
            <a:ext cx="589058" cy="661406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5930328" y="3883718"/>
            <a:ext cx="589058" cy="6614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</a:t>
            </a:r>
            <a:r>
              <a:rPr lang="en-US" sz="1200" baseline="-25000" dirty="0" smtClean="0"/>
              <a:t>6</a:t>
            </a:r>
            <a:endParaRPr lang="en-US" sz="1200" baseline="-25000" dirty="0"/>
          </a:p>
        </p:txBody>
      </p:sp>
      <p:cxnSp>
        <p:nvCxnSpPr>
          <p:cNvPr id="33" name="Straight Connector 32"/>
          <p:cNvCxnSpPr>
            <a:endCxn id="31" idx="6"/>
          </p:cNvCxnSpPr>
          <p:nvPr/>
        </p:nvCxnSpPr>
        <p:spPr>
          <a:xfrm flipH="1" flipV="1">
            <a:off x="6514084" y="2726254"/>
            <a:ext cx="1412040" cy="248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4"/>
            <a:endCxn id="32" idx="0"/>
          </p:cNvCxnSpPr>
          <p:nvPr/>
        </p:nvCxnSpPr>
        <p:spPr>
          <a:xfrm>
            <a:off x="6219556" y="3056959"/>
            <a:ext cx="5303" cy="8267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2" idx="7"/>
          </p:cNvCxnSpPr>
          <p:nvPr/>
        </p:nvCxnSpPr>
        <p:spPr>
          <a:xfrm flipH="1">
            <a:off x="6433120" y="3208125"/>
            <a:ext cx="1579270" cy="7724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2"/>
            <a:endCxn id="29" idx="6"/>
          </p:cNvCxnSpPr>
          <p:nvPr/>
        </p:nvCxnSpPr>
        <p:spPr>
          <a:xfrm flipH="1">
            <a:off x="4512986" y="2726254"/>
            <a:ext cx="1412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0"/>
            <a:endCxn id="29" idx="4"/>
          </p:cNvCxnSpPr>
          <p:nvPr/>
        </p:nvCxnSpPr>
        <p:spPr>
          <a:xfrm flipH="1" flipV="1">
            <a:off x="4218458" y="3056959"/>
            <a:ext cx="1014" cy="8267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44512" y="3222310"/>
            <a:ext cx="350447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054466" y="2312876"/>
            <a:ext cx="350447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7042537" y="2312876"/>
            <a:ext cx="350447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232583" y="3211641"/>
            <a:ext cx="350447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895273" y="3110367"/>
            <a:ext cx="350447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7936736" y="2643579"/>
            <a:ext cx="589058" cy="661406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5932046" y="2387286"/>
            <a:ext cx="589058" cy="661406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</a:t>
            </a:r>
            <a:r>
              <a:rPr lang="en-US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58" name="Rectangle 57"/>
          <p:cNvSpPr/>
          <p:nvPr/>
        </p:nvSpPr>
        <p:spPr>
          <a:xfrm>
            <a:off x="179512" y="2230233"/>
            <a:ext cx="3024336" cy="30777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4739" y="2231758"/>
            <a:ext cx="3024336" cy="738664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79623" y="2225322"/>
            <a:ext cx="3024336" cy="52322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2959" y="4581128"/>
            <a:ext cx="3024336" cy="30777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92959" y="4575411"/>
            <a:ext cx="3024336" cy="52322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92959" y="4581128"/>
            <a:ext cx="3024336" cy="738664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sz="1400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cxnSp>
        <p:nvCxnSpPr>
          <p:cNvPr id="66" name="Straight Connector 65"/>
          <p:cNvCxnSpPr>
            <a:stCxn id="44" idx="3"/>
            <a:endCxn id="30" idx="7"/>
          </p:cNvCxnSpPr>
          <p:nvPr/>
        </p:nvCxnSpPr>
        <p:spPr>
          <a:xfrm flipH="1">
            <a:off x="4427734" y="2951831"/>
            <a:ext cx="1590578" cy="1028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499992" y="2735046"/>
            <a:ext cx="141204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227280" y="3054212"/>
            <a:ext cx="5303" cy="82675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927089" y="2388069"/>
            <a:ext cx="589058" cy="661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aseline="-25000" dirty="0"/>
          </a:p>
        </p:txBody>
      </p:sp>
      <p:sp>
        <p:nvSpPr>
          <p:cNvPr id="78" name="Freeform 77"/>
          <p:cNvSpPr/>
          <p:nvPr/>
        </p:nvSpPr>
        <p:spPr>
          <a:xfrm>
            <a:off x="2987824" y="3001859"/>
            <a:ext cx="418172" cy="2024380"/>
          </a:xfrm>
          <a:custGeom>
            <a:avLst/>
            <a:gdLst>
              <a:gd name="connsiteX0" fmla="*/ 39188 w 418172"/>
              <a:gd name="connsiteY0" fmla="*/ 2220686 h 2220686"/>
              <a:gd name="connsiteX1" fmla="*/ 418011 w 418172"/>
              <a:gd name="connsiteY1" fmla="*/ 809897 h 2220686"/>
              <a:gd name="connsiteX2" fmla="*/ 0 w 418172"/>
              <a:gd name="connsiteY2" fmla="*/ 0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72" h="2220686">
                <a:moveTo>
                  <a:pt x="39188" y="2220686"/>
                </a:moveTo>
                <a:cubicBezTo>
                  <a:pt x="231865" y="1700348"/>
                  <a:pt x="424542" y="1180011"/>
                  <a:pt x="418011" y="809897"/>
                </a:cubicBezTo>
                <a:cubicBezTo>
                  <a:pt x="411480" y="439783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79" name="Notched Right Arrow 78"/>
          <p:cNvSpPr/>
          <p:nvPr/>
        </p:nvSpPr>
        <p:spPr>
          <a:xfrm rot="3495890">
            <a:off x="5530466" y="1878809"/>
            <a:ext cx="619406" cy="36004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Notched Right Arrow 79"/>
          <p:cNvSpPr/>
          <p:nvPr/>
        </p:nvSpPr>
        <p:spPr>
          <a:xfrm rot="7400079">
            <a:off x="6298301" y="1878396"/>
            <a:ext cx="619406" cy="36004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7FA14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7FA14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9" grpId="0" animBg="1"/>
      <p:bldP spid="32" grpId="0" animBg="1"/>
      <p:bldP spid="38" grpId="0"/>
      <p:bldP spid="39" grpId="0"/>
      <p:bldP spid="41" grpId="0"/>
      <p:bldP spid="42" grpId="0"/>
      <p:bldP spid="4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0" grpId="0" animBg="1"/>
      <p:bldP spid="78" grpId="0" animBg="1"/>
      <p:bldP spid="79" grpId="0" animBg="1"/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sp>
        <p:nvSpPr>
          <p:cNvPr id="45" name="Notched Right Arrow 44"/>
          <p:cNvSpPr/>
          <p:nvPr/>
        </p:nvSpPr>
        <p:spPr>
          <a:xfrm rot="5400000">
            <a:off x="-763260" y="3579685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6" name="Notched Right Arrow 45"/>
          <p:cNvSpPr/>
          <p:nvPr/>
        </p:nvSpPr>
        <p:spPr>
          <a:xfrm rot="5400000">
            <a:off x="-763260" y="3579684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dirty="0"/>
          </a:p>
        </p:txBody>
      </p:sp>
      <p:sp>
        <p:nvSpPr>
          <p:cNvPr id="47" name="Double Bracket 46"/>
          <p:cNvSpPr/>
          <p:nvPr/>
        </p:nvSpPr>
        <p:spPr>
          <a:xfrm rot="16200000">
            <a:off x="899592" y="2348880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uble Bracket 47"/>
          <p:cNvSpPr/>
          <p:nvPr/>
        </p:nvSpPr>
        <p:spPr>
          <a:xfrm rot="16200000">
            <a:off x="911063" y="4725144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9512" y="2231866"/>
            <a:ext cx="461411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z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0983" y="4581127"/>
            <a:ext cx="302433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z,w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k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z,w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(k)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4929260" y="1799819"/>
            <a:ext cx="3675188" cy="1053117"/>
          </a:xfrm>
          <a:prstGeom prst="borderCallout2">
            <a:avLst>
              <a:gd name="adj1" fmla="val 105578"/>
              <a:gd name="adj2" fmla="val 49247"/>
              <a:gd name="adj3" fmla="val 158914"/>
              <a:gd name="adj4" fmla="val -7427"/>
              <a:gd name="adj5" fmla="val 169558"/>
              <a:gd name="adj6" fmla="val -39558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quantitative (</a:t>
            </a:r>
            <a:r>
              <a:rPr lang="en-US" b="1" i="1" u="sng" dirty="0" smtClean="0"/>
              <a:t>density</a:t>
            </a:r>
            <a:r>
              <a:rPr lang="en-US" b="1" u="sng" dirty="0" smtClean="0"/>
              <a:t>)</a:t>
            </a:r>
          </a:p>
          <a:p>
            <a:endParaRPr lang="en-US" b="1" dirty="0" smtClean="0"/>
          </a:p>
          <a:p>
            <a:pPr lvl="1" algn="just"/>
            <a:r>
              <a:rPr lang="en-US" dirty="0" smtClean="0"/>
              <a:t>(normalized) # of dependencies between transactions</a:t>
            </a:r>
            <a:endParaRPr lang="en-US" dirty="0"/>
          </a:p>
        </p:txBody>
      </p:sp>
      <p:sp>
        <p:nvSpPr>
          <p:cNvPr id="64" name="Line Callout 2 63"/>
          <p:cNvSpPr/>
          <p:nvPr/>
        </p:nvSpPr>
        <p:spPr>
          <a:xfrm>
            <a:off x="4793628" y="3816043"/>
            <a:ext cx="3675188" cy="1053117"/>
          </a:xfrm>
          <a:prstGeom prst="borderCallout2">
            <a:avLst>
              <a:gd name="adj1" fmla="val 47279"/>
              <a:gd name="adj2" fmla="val -2291"/>
              <a:gd name="adj3" fmla="val 47279"/>
              <a:gd name="adj4" fmla="val -19866"/>
              <a:gd name="adj5" fmla="val 25671"/>
              <a:gd name="adj6" fmla="val -37071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structural (</a:t>
            </a:r>
            <a:r>
              <a:rPr lang="en-US" b="1" i="1" u="sng" dirty="0" err="1" smtClean="0"/>
              <a:t>cdep</a:t>
            </a:r>
            <a:r>
              <a:rPr lang="en-US" b="1" u="sng" dirty="0" smtClean="0"/>
              <a:t>)</a:t>
            </a:r>
          </a:p>
          <a:p>
            <a:endParaRPr lang="en-US" b="1" u="sng" dirty="0" smtClean="0"/>
          </a:p>
          <a:p>
            <a:pPr lvl="1" algn="just"/>
            <a:r>
              <a:rPr lang="en-US" dirty="0" smtClean="0"/>
              <a:t>(normalized) # of  cyclic </a:t>
            </a:r>
            <a:r>
              <a:rPr lang="en-US" dirty="0" err="1" smtClean="0"/>
              <a:t>dep.s</a:t>
            </a:r>
            <a:r>
              <a:rPr lang="en-US" dirty="0" smtClean="0"/>
              <a:t> between transactions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79512" y="2230990"/>
            <a:ext cx="461411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 </a:t>
            </a:r>
            <a:r>
              <a:rPr lang="en-US" sz="1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reads w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z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connects z to w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</p:txBody>
      </p:sp>
      <p:sp>
        <p:nvSpPr>
          <p:cNvPr id="71" name="Freeform 70"/>
          <p:cNvSpPr/>
          <p:nvPr/>
        </p:nvSpPr>
        <p:spPr>
          <a:xfrm>
            <a:off x="2987824" y="3001859"/>
            <a:ext cx="418172" cy="2024380"/>
          </a:xfrm>
          <a:custGeom>
            <a:avLst/>
            <a:gdLst>
              <a:gd name="connsiteX0" fmla="*/ 39188 w 418172"/>
              <a:gd name="connsiteY0" fmla="*/ 2220686 h 2220686"/>
              <a:gd name="connsiteX1" fmla="*/ 418011 w 418172"/>
              <a:gd name="connsiteY1" fmla="*/ 809897 h 2220686"/>
              <a:gd name="connsiteX2" fmla="*/ 0 w 418172"/>
              <a:gd name="connsiteY2" fmla="*/ 0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72" h="2220686">
                <a:moveTo>
                  <a:pt x="39188" y="2220686"/>
                </a:moveTo>
                <a:cubicBezTo>
                  <a:pt x="231865" y="1700348"/>
                  <a:pt x="424542" y="1180011"/>
                  <a:pt x="418011" y="809897"/>
                </a:cubicBezTo>
                <a:cubicBezTo>
                  <a:pt x="411480" y="439783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704982">
            <a:off x="2107837" y="2991153"/>
            <a:ext cx="375707" cy="1711234"/>
          </a:xfrm>
          <a:custGeom>
            <a:avLst/>
            <a:gdLst>
              <a:gd name="connsiteX0" fmla="*/ 0 w 405021"/>
              <a:gd name="connsiteY0" fmla="*/ 0 h 1711234"/>
              <a:gd name="connsiteX1" fmla="*/ 404949 w 405021"/>
              <a:gd name="connsiteY1" fmla="*/ 744583 h 1711234"/>
              <a:gd name="connsiteX2" fmla="*/ 26126 w 405021"/>
              <a:gd name="connsiteY2" fmla="*/ 1711234 h 171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021" h="1711234">
                <a:moveTo>
                  <a:pt x="0" y="0"/>
                </a:moveTo>
                <a:cubicBezTo>
                  <a:pt x="200297" y="229688"/>
                  <a:pt x="400595" y="459377"/>
                  <a:pt x="404949" y="744583"/>
                </a:cubicBezTo>
                <a:cubicBezTo>
                  <a:pt x="409303" y="1029789"/>
                  <a:pt x="217714" y="1370511"/>
                  <a:pt x="26126" y="171123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z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38823" y="2427581"/>
            <a:ext cx="374196" cy="2480434"/>
          </a:xfrm>
          <a:custGeom>
            <a:avLst/>
            <a:gdLst>
              <a:gd name="connsiteX0" fmla="*/ 0 w 313509"/>
              <a:gd name="connsiteY0" fmla="*/ 105955 h 2287452"/>
              <a:gd name="connsiteX1" fmla="*/ 313509 w 313509"/>
              <a:gd name="connsiteY1" fmla="*/ 249647 h 2287452"/>
              <a:gd name="connsiteX2" fmla="*/ 0 w 313509"/>
              <a:gd name="connsiteY2" fmla="*/ 2287452 h 228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09" h="2287452">
                <a:moveTo>
                  <a:pt x="0" y="105955"/>
                </a:moveTo>
                <a:cubicBezTo>
                  <a:pt x="156754" y="-3991"/>
                  <a:pt x="313509" y="-113936"/>
                  <a:pt x="313509" y="249647"/>
                </a:cubicBezTo>
                <a:cubicBezTo>
                  <a:pt x="313509" y="613230"/>
                  <a:pt x="156754" y="1450341"/>
                  <a:pt x="0" y="228745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</a:t>
            </a:r>
            <a:endParaRPr lang="en-US" sz="3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  <p:bldP spid="65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sp>
        <p:nvSpPr>
          <p:cNvPr id="45" name="Notched Right Arrow 44"/>
          <p:cNvSpPr/>
          <p:nvPr/>
        </p:nvSpPr>
        <p:spPr>
          <a:xfrm rot="5400000">
            <a:off x="-763260" y="3579685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6" name="Notched Right Arrow 45"/>
          <p:cNvSpPr/>
          <p:nvPr/>
        </p:nvSpPr>
        <p:spPr>
          <a:xfrm rot="5400000">
            <a:off x="-763260" y="3579684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dirty="0"/>
          </a:p>
        </p:txBody>
      </p:sp>
      <p:sp>
        <p:nvSpPr>
          <p:cNvPr id="47" name="Double Bracket 46"/>
          <p:cNvSpPr/>
          <p:nvPr/>
        </p:nvSpPr>
        <p:spPr>
          <a:xfrm rot="16200000">
            <a:off x="899592" y="2348880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uble Bracket 47"/>
          <p:cNvSpPr/>
          <p:nvPr/>
        </p:nvSpPr>
        <p:spPr>
          <a:xfrm rot="16200000">
            <a:off x="911063" y="4725144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90983" y="4581127"/>
            <a:ext cx="302433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z,w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k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z,w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(k)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4929260" y="1799819"/>
            <a:ext cx="3675188" cy="1053117"/>
          </a:xfrm>
          <a:prstGeom prst="borderCallout2">
            <a:avLst>
              <a:gd name="adj1" fmla="val 105578"/>
              <a:gd name="adj2" fmla="val 49247"/>
              <a:gd name="adj3" fmla="val 158914"/>
              <a:gd name="adj4" fmla="val -7427"/>
              <a:gd name="adj5" fmla="val 169558"/>
              <a:gd name="adj6" fmla="val -39558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quantitative (</a:t>
            </a:r>
            <a:r>
              <a:rPr lang="en-US" b="1" i="1" u="sng" dirty="0" smtClean="0"/>
              <a:t>density</a:t>
            </a:r>
            <a:r>
              <a:rPr lang="en-US" b="1" u="sng" dirty="0" smtClean="0"/>
              <a:t>)</a:t>
            </a:r>
          </a:p>
          <a:p>
            <a:endParaRPr lang="en-US" b="1" dirty="0" smtClean="0"/>
          </a:p>
          <a:p>
            <a:pPr lvl="1" algn="just"/>
            <a:r>
              <a:rPr lang="en-US" dirty="0" smtClean="0"/>
              <a:t>(normalized) # of dependencies between transactions</a:t>
            </a:r>
            <a:endParaRPr lang="en-US" dirty="0"/>
          </a:p>
        </p:txBody>
      </p:sp>
      <p:sp>
        <p:nvSpPr>
          <p:cNvPr id="64" name="Line Callout 2 63"/>
          <p:cNvSpPr/>
          <p:nvPr/>
        </p:nvSpPr>
        <p:spPr>
          <a:xfrm>
            <a:off x="4793628" y="3816043"/>
            <a:ext cx="3675188" cy="1053117"/>
          </a:xfrm>
          <a:prstGeom prst="borderCallout2">
            <a:avLst>
              <a:gd name="adj1" fmla="val 47279"/>
              <a:gd name="adj2" fmla="val -2291"/>
              <a:gd name="adj3" fmla="val 47279"/>
              <a:gd name="adj4" fmla="val -19866"/>
              <a:gd name="adj5" fmla="val 25671"/>
              <a:gd name="adj6" fmla="val -37071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structural (</a:t>
            </a:r>
            <a:r>
              <a:rPr lang="en-US" b="1" i="1" u="sng" dirty="0" err="1" smtClean="0"/>
              <a:t>cdep</a:t>
            </a:r>
            <a:r>
              <a:rPr lang="en-US" b="1" u="sng" dirty="0" smtClean="0"/>
              <a:t>)</a:t>
            </a:r>
          </a:p>
          <a:p>
            <a:endParaRPr lang="en-US" b="1" u="sng" dirty="0" smtClean="0"/>
          </a:p>
          <a:p>
            <a:pPr lvl="1" algn="just"/>
            <a:r>
              <a:rPr lang="en-US" dirty="0" smtClean="0"/>
              <a:t>(normalized) # of  cyclic </a:t>
            </a:r>
            <a:r>
              <a:rPr lang="en-US" dirty="0" err="1" smtClean="0"/>
              <a:t>dep.s</a:t>
            </a:r>
            <a:r>
              <a:rPr lang="en-US" dirty="0" smtClean="0"/>
              <a:t> between transactions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79512" y="2235169"/>
            <a:ext cx="4749748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 </a:t>
            </a:r>
            <a:r>
              <a:rPr lang="en-US" sz="1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reads w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z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connects z to w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</p:txBody>
      </p:sp>
      <p:sp>
        <p:nvSpPr>
          <p:cNvPr id="71" name="Freeform 70"/>
          <p:cNvSpPr/>
          <p:nvPr/>
        </p:nvSpPr>
        <p:spPr>
          <a:xfrm>
            <a:off x="2987824" y="3001859"/>
            <a:ext cx="418172" cy="2024380"/>
          </a:xfrm>
          <a:custGeom>
            <a:avLst/>
            <a:gdLst>
              <a:gd name="connsiteX0" fmla="*/ 39188 w 418172"/>
              <a:gd name="connsiteY0" fmla="*/ 2220686 h 2220686"/>
              <a:gd name="connsiteX1" fmla="*/ 418011 w 418172"/>
              <a:gd name="connsiteY1" fmla="*/ 809897 h 2220686"/>
              <a:gd name="connsiteX2" fmla="*/ 0 w 418172"/>
              <a:gd name="connsiteY2" fmla="*/ 0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72" h="2220686">
                <a:moveTo>
                  <a:pt x="39188" y="2220686"/>
                </a:moveTo>
                <a:cubicBezTo>
                  <a:pt x="231865" y="1700348"/>
                  <a:pt x="424542" y="1180011"/>
                  <a:pt x="418011" y="809897"/>
                </a:cubicBezTo>
                <a:cubicBezTo>
                  <a:pt x="411480" y="439783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704982">
            <a:off x="2107837" y="2991153"/>
            <a:ext cx="375707" cy="1711234"/>
          </a:xfrm>
          <a:custGeom>
            <a:avLst/>
            <a:gdLst>
              <a:gd name="connsiteX0" fmla="*/ 0 w 405021"/>
              <a:gd name="connsiteY0" fmla="*/ 0 h 1711234"/>
              <a:gd name="connsiteX1" fmla="*/ 404949 w 405021"/>
              <a:gd name="connsiteY1" fmla="*/ 744583 h 1711234"/>
              <a:gd name="connsiteX2" fmla="*/ 26126 w 405021"/>
              <a:gd name="connsiteY2" fmla="*/ 1711234 h 171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021" h="1711234">
                <a:moveTo>
                  <a:pt x="0" y="0"/>
                </a:moveTo>
                <a:cubicBezTo>
                  <a:pt x="200297" y="229688"/>
                  <a:pt x="400595" y="459377"/>
                  <a:pt x="404949" y="744583"/>
                </a:cubicBezTo>
                <a:cubicBezTo>
                  <a:pt x="409303" y="1029789"/>
                  <a:pt x="217714" y="1370511"/>
                  <a:pt x="26126" y="171123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z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38823" y="2427581"/>
            <a:ext cx="374196" cy="2480434"/>
          </a:xfrm>
          <a:custGeom>
            <a:avLst/>
            <a:gdLst>
              <a:gd name="connsiteX0" fmla="*/ 0 w 313509"/>
              <a:gd name="connsiteY0" fmla="*/ 105955 h 2287452"/>
              <a:gd name="connsiteX1" fmla="*/ 313509 w 313509"/>
              <a:gd name="connsiteY1" fmla="*/ 249647 h 2287452"/>
              <a:gd name="connsiteX2" fmla="*/ 0 w 313509"/>
              <a:gd name="connsiteY2" fmla="*/ 2287452 h 228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09" h="2287452">
                <a:moveTo>
                  <a:pt x="0" y="105955"/>
                </a:moveTo>
                <a:cubicBezTo>
                  <a:pt x="156754" y="-3991"/>
                  <a:pt x="313509" y="-113936"/>
                  <a:pt x="313509" y="249647"/>
                </a:cubicBezTo>
                <a:cubicBezTo>
                  <a:pt x="313509" y="613230"/>
                  <a:pt x="156754" y="1450341"/>
                  <a:pt x="0" y="228745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423 0.18078 " pathEditMode="relative" ptsTypes="AA">
                                      <p:cBhvr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57379 -0.163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1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0" grpId="0" animBg="1"/>
      <p:bldP spid="3" grpId="0" animBg="1"/>
      <p:bldP spid="64" grpId="0" animBg="1"/>
      <p:bldP spid="65" grpId="0" animBg="1"/>
      <p:bldP spid="71" grpId="0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43112" y="3456879"/>
            <a:ext cx="302433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z,w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k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z,w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(k)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22" y="3479731"/>
            <a:ext cx="4749748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 </a:t>
            </a:r>
            <a:r>
              <a:rPr lang="en-US" sz="1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reads w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z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connects z to w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32040" y="3569742"/>
            <a:ext cx="0" cy="867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64243" y="3569742"/>
            <a:ext cx="0" cy="867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442754" y="2552478"/>
            <a:ext cx="3122023" cy="1444756"/>
          </a:xfrm>
          <a:custGeom>
            <a:avLst/>
            <a:gdLst>
              <a:gd name="connsiteX0" fmla="*/ 3122023 w 3122023"/>
              <a:gd name="connsiteY0" fmla="*/ 974493 h 1444756"/>
              <a:gd name="connsiteX1" fmla="*/ 1110343 w 3122023"/>
              <a:gd name="connsiteY1" fmla="*/ 7842 h 1444756"/>
              <a:gd name="connsiteX2" fmla="*/ 0 w 3122023"/>
              <a:gd name="connsiteY2" fmla="*/ 1444756 h 144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2023" h="1444756">
                <a:moveTo>
                  <a:pt x="3122023" y="974493"/>
                </a:moveTo>
                <a:cubicBezTo>
                  <a:pt x="2376351" y="451979"/>
                  <a:pt x="1630680" y="-70535"/>
                  <a:pt x="1110343" y="7842"/>
                </a:cubicBezTo>
                <a:cubicBezTo>
                  <a:pt x="590006" y="86219"/>
                  <a:pt x="295003" y="765487"/>
                  <a:pt x="0" y="144475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6" name="Freeform 25"/>
          <p:cNvSpPr/>
          <p:nvPr/>
        </p:nvSpPr>
        <p:spPr>
          <a:xfrm>
            <a:off x="1476103" y="3971109"/>
            <a:ext cx="4101737" cy="1294070"/>
          </a:xfrm>
          <a:custGeom>
            <a:avLst/>
            <a:gdLst>
              <a:gd name="connsiteX0" fmla="*/ 4101737 w 4101737"/>
              <a:gd name="connsiteY0" fmla="*/ 156754 h 1294070"/>
              <a:gd name="connsiteX1" fmla="*/ 2978331 w 4101737"/>
              <a:gd name="connsiteY1" fmla="*/ 1293222 h 1294070"/>
              <a:gd name="connsiteX2" fmla="*/ 0 w 4101737"/>
              <a:gd name="connsiteY2" fmla="*/ 0 h 129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1737" h="1294070">
                <a:moveTo>
                  <a:pt x="4101737" y="156754"/>
                </a:moveTo>
                <a:cubicBezTo>
                  <a:pt x="3881845" y="738051"/>
                  <a:pt x="3661954" y="1319348"/>
                  <a:pt x="2978331" y="1293222"/>
                </a:cubicBezTo>
                <a:cubicBezTo>
                  <a:pt x="2294708" y="1267096"/>
                  <a:pt x="489857" y="176349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sp>
        <p:nvSpPr>
          <p:cNvPr id="45" name="Notched Right Arrow 44"/>
          <p:cNvSpPr/>
          <p:nvPr/>
        </p:nvSpPr>
        <p:spPr>
          <a:xfrm rot="5400000">
            <a:off x="-763260" y="3579685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6" name="Notched Right Arrow 45"/>
          <p:cNvSpPr/>
          <p:nvPr/>
        </p:nvSpPr>
        <p:spPr>
          <a:xfrm rot="5400000">
            <a:off x="-763260" y="3579684"/>
            <a:ext cx="4909880" cy="72008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dirty="0"/>
          </a:p>
        </p:txBody>
      </p:sp>
      <p:sp>
        <p:nvSpPr>
          <p:cNvPr id="47" name="Double Bracket 46"/>
          <p:cNvSpPr/>
          <p:nvPr/>
        </p:nvSpPr>
        <p:spPr>
          <a:xfrm rot="16200000">
            <a:off x="899592" y="2348880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uble Bracket 47"/>
          <p:cNvSpPr/>
          <p:nvPr/>
        </p:nvSpPr>
        <p:spPr>
          <a:xfrm rot="16200000">
            <a:off x="911063" y="4725144"/>
            <a:ext cx="1584176" cy="7200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9512" y="2231866"/>
            <a:ext cx="461411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 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z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0983" y="4581127"/>
            <a:ext cx="302433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z,w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k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z,w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(k)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4929260" y="1799819"/>
            <a:ext cx="3675188" cy="1053117"/>
          </a:xfrm>
          <a:prstGeom prst="borderCallout2">
            <a:avLst>
              <a:gd name="adj1" fmla="val 105578"/>
              <a:gd name="adj2" fmla="val 49247"/>
              <a:gd name="adj3" fmla="val 158914"/>
              <a:gd name="adj4" fmla="val -7427"/>
              <a:gd name="adj5" fmla="val 169558"/>
              <a:gd name="adj6" fmla="val -39558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quantitative (</a:t>
            </a:r>
            <a:r>
              <a:rPr lang="en-US" b="1" i="1" u="sng" dirty="0" smtClean="0"/>
              <a:t>density</a:t>
            </a:r>
            <a:r>
              <a:rPr lang="en-US" b="1" u="sng" dirty="0" smtClean="0"/>
              <a:t>)</a:t>
            </a:r>
          </a:p>
          <a:p>
            <a:endParaRPr lang="en-US" b="1" dirty="0" smtClean="0"/>
          </a:p>
          <a:p>
            <a:pPr lvl="1" algn="just"/>
            <a:r>
              <a:rPr lang="en-US" dirty="0" smtClean="0"/>
              <a:t>(normalized) # of dependencies between transactions</a:t>
            </a:r>
            <a:endParaRPr lang="en-US" dirty="0"/>
          </a:p>
        </p:txBody>
      </p:sp>
      <p:sp>
        <p:nvSpPr>
          <p:cNvPr id="64" name="Line Callout 2 63"/>
          <p:cNvSpPr/>
          <p:nvPr/>
        </p:nvSpPr>
        <p:spPr>
          <a:xfrm>
            <a:off x="4793628" y="3816043"/>
            <a:ext cx="3675188" cy="1053117"/>
          </a:xfrm>
          <a:prstGeom prst="borderCallout2">
            <a:avLst>
              <a:gd name="adj1" fmla="val 47279"/>
              <a:gd name="adj2" fmla="val -2291"/>
              <a:gd name="adj3" fmla="val 47279"/>
              <a:gd name="adj4" fmla="val -19866"/>
              <a:gd name="adj5" fmla="val 25671"/>
              <a:gd name="adj6" fmla="val -37071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structural (</a:t>
            </a:r>
            <a:r>
              <a:rPr lang="en-US" b="1" i="1" u="sng" dirty="0" err="1" smtClean="0"/>
              <a:t>cdep</a:t>
            </a:r>
            <a:r>
              <a:rPr lang="en-US" b="1" u="sng" dirty="0" smtClean="0"/>
              <a:t>)</a:t>
            </a:r>
          </a:p>
          <a:p>
            <a:endParaRPr lang="en-US" b="1" u="sng" dirty="0" smtClean="0"/>
          </a:p>
          <a:p>
            <a:pPr lvl="1" algn="just"/>
            <a:r>
              <a:rPr lang="en-US" dirty="0" smtClean="0"/>
              <a:t>(normalized) # of  cyclic </a:t>
            </a:r>
            <a:r>
              <a:rPr lang="en-US" dirty="0" err="1" smtClean="0"/>
              <a:t>dep.s</a:t>
            </a:r>
            <a:r>
              <a:rPr lang="en-US" dirty="0" smtClean="0"/>
              <a:t> between transactions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79512" y="2230990"/>
            <a:ext cx="4614116" cy="95410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(x) </a:t>
            </a:r>
            <a:r>
              <a:rPr lang="en-US" sz="1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reads w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z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4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connects z to w</a:t>
            </a:r>
          </a:p>
          <a:p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(z)</a:t>
            </a:r>
          </a:p>
        </p:txBody>
      </p:sp>
      <p:sp>
        <p:nvSpPr>
          <p:cNvPr id="71" name="Freeform 70"/>
          <p:cNvSpPr/>
          <p:nvPr/>
        </p:nvSpPr>
        <p:spPr>
          <a:xfrm>
            <a:off x="2987824" y="3001859"/>
            <a:ext cx="418172" cy="2024380"/>
          </a:xfrm>
          <a:custGeom>
            <a:avLst/>
            <a:gdLst>
              <a:gd name="connsiteX0" fmla="*/ 39188 w 418172"/>
              <a:gd name="connsiteY0" fmla="*/ 2220686 h 2220686"/>
              <a:gd name="connsiteX1" fmla="*/ 418011 w 418172"/>
              <a:gd name="connsiteY1" fmla="*/ 809897 h 2220686"/>
              <a:gd name="connsiteX2" fmla="*/ 0 w 418172"/>
              <a:gd name="connsiteY2" fmla="*/ 0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72" h="2220686">
                <a:moveTo>
                  <a:pt x="39188" y="2220686"/>
                </a:moveTo>
                <a:cubicBezTo>
                  <a:pt x="231865" y="1700348"/>
                  <a:pt x="424542" y="1180011"/>
                  <a:pt x="418011" y="809897"/>
                </a:cubicBezTo>
                <a:cubicBezTo>
                  <a:pt x="411480" y="439783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704982">
            <a:off x="2107837" y="2991153"/>
            <a:ext cx="375707" cy="1711234"/>
          </a:xfrm>
          <a:custGeom>
            <a:avLst/>
            <a:gdLst>
              <a:gd name="connsiteX0" fmla="*/ 0 w 405021"/>
              <a:gd name="connsiteY0" fmla="*/ 0 h 1711234"/>
              <a:gd name="connsiteX1" fmla="*/ 404949 w 405021"/>
              <a:gd name="connsiteY1" fmla="*/ 744583 h 1711234"/>
              <a:gd name="connsiteX2" fmla="*/ 26126 w 405021"/>
              <a:gd name="connsiteY2" fmla="*/ 1711234 h 171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021" h="1711234">
                <a:moveTo>
                  <a:pt x="0" y="0"/>
                </a:moveTo>
                <a:cubicBezTo>
                  <a:pt x="200297" y="229688"/>
                  <a:pt x="400595" y="459377"/>
                  <a:pt x="404949" y="744583"/>
                </a:cubicBezTo>
                <a:cubicBezTo>
                  <a:pt x="409303" y="1029789"/>
                  <a:pt x="217714" y="1370511"/>
                  <a:pt x="26126" y="171123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z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38823" y="2427581"/>
            <a:ext cx="374196" cy="2480434"/>
          </a:xfrm>
          <a:custGeom>
            <a:avLst/>
            <a:gdLst>
              <a:gd name="connsiteX0" fmla="*/ 0 w 313509"/>
              <a:gd name="connsiteY0" fmla="*/ 105955 h 2287452"/>
              <a:gd name="connsiteX1" fmla="*/ 313509 w 313509"/>
              <a:gd name="connsiteY1" fmla="*/ 249647 h 2287452"/>
              <a:gd name="connsiteX2" fmla="*/ 0 w 313509"/>
              <a:gd name="connsiteY2" fmla="*/ 2287452 h 228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509" h="2287452">
                <a:moveTo>
                  <a:pt x="0" y="105955"/>
                </a:moveTo>
                <a:cubicBezTo>
                  <a:pt x="156754" y="-3991"/>
                  <a:pt x="313509" y="-113936"/>
                  <a:pt x="313509" y="249647"/>
                </a:cubicBezTo>
                <a:cubicBezTo>
                  <a:pt x="313509" y="613230"/>
                  <a:pt x="156754" y="1450341"/>
                  <a:pt x="0" y="228745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47664" y="1844824"/>
            <a:ext cx="604867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9966"/>
                </a:solidFill>
              </a:rPr>
              <a:t>challenge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how to measure available parallelism?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47664" y="3501008"/>
            <a:ext cx="6048672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challenge</a:t>
            </a:r>
          </a:p>
          <a:p>
            <a:pPr algn="ctr"/>
            <a:r>
              <a:rPr lang="en-US" sz="2800" dirty="0" smtClean="0"/>
              <a:t>how to correlate with input features?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27364"/>
              </p:ext>
            </p:extLst>
          </p:nvPr>
        </p:nvGraphicFramePr>
        <p:xfrm>
          <a:off x="197514" y="1268760"/>
          <a:ext cx="8748972" cy="579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16324"/>
                <a:gridCol w="2916324"/>
                <a:gridCol w="2916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input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features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profile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857554" y="2132856"/>
            <a:ext cx="1625579" cy="1488165"/>
            <a:chOff x="3923928" y="2387286"/>
            <a:chExt cx="2597176" cy="2157838"/>
          </a:xfrm>
        </p:grpSpPr>
        <p:sp>
          <p:nvSpPr>
            <p:cNvPr id="5" name="Oval 4"/>
            <p:cNvSpPr/>
            <p:nvPr/>
          </p:nvSpPr>
          <p:spPr>
            <a:xfrm>
              <a:off x="3923928" y="2395551"/>
              <a:ext cx="589058" cy="66140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aseline="-250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924942" y="3883718"/>
              <a:ext cx="589058" cy="661406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aseline="-250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925026" y="2395551"/>
              <a:ext cx="589058" cy="661406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</a:t>
              </a:r>
              <a:r>
                <a:rPr lang="en-US" sz="1200" baseline="-25000" dirty="0" smtClean="0"/>
                <a:t>3</a:t>
              </a:r>
              <a:endParaRPr lang="en-US" sz="1200" baseline="-25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930328" y="3883718"/>
              <a:ext cx="589058" cy="66140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aseline="-25000" dirty="0"/>
            </a:p>
          </p:txBody>
        </p:sp>
        <p:cxnSp>
          <p:nvCxnSpPr>
            <p:cNvPr id="10" name="Straight Connector 9"/>
            <p:cNvCxnSpPr>
              <a:stCxn id="7" idx="4"/>
              <a:endCxn id="8" idx="0"/>
            </p:cNvCxnSpPr>
            <p:nvPr/>
          </p:nvCxnSpPr>
          <p:spPr>
            <a:xfrm>
              <a:off x="6219556" y="3056959"/>
              <a:ext cx="5303" cy="826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2"/>
              <a:endCxn id="5" idx="6"/>
            </p:cNvCxnSpPr>
            <p:nvPr/>
          </p:nvCxnSpPr>
          <p:spPr>
            <a:xfrm flipH="1">
              <a:off x="4512986" y="2726254"/>
              <a:ext cx="1412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0"/>
              <a:endCxn id="5" idx="4"/>
            </p:cNvCxnSpPr>
            <p:nvPr/>
          </p:nvCxnSpPr>
          <p:spPr>
            <a:xfrm flipH="1" flipV="1">
              <a:off x="4218458" y="3056959"/>
              <a:ext cx="1014" cy="826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932046" y="2387286"/>
              <a:ext cx="589058" cy="661406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aseline="-25000" dirty="0"/>
            </a:p>
          </p:txBody>
        </p:sp>
        <p:cxnSp>
          <p:nvCxnSpPr>
            <p:cNvPr id="21" name="Straight Connector 20"/>
            <p:cNvCxnSpPr>
              <a:stCxn id="20" idx="3"/>
              <a:endCxn id="6" idx="7"/>
            </p:cNvCxnSpPr>
            <p:nvPr/>
          </p:nvCxnSpPr>
          <p:spPr>
            <a:xfrm flipH="1">
              <a:off x="4427734" y="2951831"/>
              <a:ext cx="1590578" cy="10287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58189" y="3789040"/>
            <a:ext cx="1625579" cy="1488165"/>
            <a:chOff x="3923928" y="2387286"/>
            <a:chExt cx="2597176" cy="2157838"/>
          </a:xfrm>
        </p:grpSpPr>
        <p:sp>
          <p:nvSpPr>
            <p:cNvPr id="28" name="Oval 27"/>
            <p:cNvSpPr/>
            <p:nvPr/>
          </p:nvSpPr>
          <p:spPr>
            <a:xfrm>
              <a:off x="3923928" y="2395551"/>
              <a:ext cx="589058" cy="66140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924942" y="3883718"/>
              <a:ext cx="589058" cy="661406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aseline="-25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925026" y="2395551"/>
              <a:ext cx="589058" cy="661406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</a:t>
              </a:r>
              <a:r>
                <a:rPr lang="en-US" sz="1200" baseline="-25000" dirty="0" smtClean="0"/>
                <a:t>3</a:t>
              </a:r>
              <a:endParaRPr lang="en-US" sz="1200" baseline="-25000" dirty="0"/>
            </a:p>
          </p:txBody>
        </p:sp>
        <p:cxnSp>
          <p:nvCxnSpPr>
            <p:cNvPr id="33" name="Straight Connector 32"/>
            <p:cNvCxnSpPr>
              <a:stCxn id="30" idx="2"/>
              <a:endCxn id="28" idx="6"/>
            </p:cNvCxnSpPr>
            <p:nvPr/>
          </p:nvCxnSpPr>
          <p:spPr>
            <a:xfrm flipH="1">
              <a:off x="4512986" y="2726254"/>
              <a:ext cx="1412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0"/>
              <a:endCxn id="28" idx="4"/>
            </p:cNvCxnSpPr>
            <p:nvPr/>
          </p:nvCxnSpPr>
          <p:spPr>
            <a:xfrm flipH="1" flipV="1">
              <a:off x="4218458" y="3056959"/>
              <a:ext cx="1014" cy="826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932046" y="2387286"/>
              <a:ext cx="589058" cy="661406"/>
            </a:xfrm>
            <a:prstGeom prst="ellipse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aseline="-25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51369" y="2243968"/>
            <a:ext cx="1593706" cy="1265941"/>
            <a:chOff x="2383104" y="2713433"/>
            <a:chExt cx="1593706" cy="1265941"/>
          </a:xfrm>
        </p:grpSpPr>
        <p:sp>
          <p:nvSpPr>
            <p:cNvPr id="37" name="TextBox 36"/>
            <p:cNvSpPr txBox="1"/>
            <p:nvPr/>
          </p:nvSpPr>
          <p:spPr>
            <a:xfrm rot="1858376">
              <a:off x="2383104" y="2713433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nnodes</a:t>
              </a:r>
              <a:r>
                <a:rPr lang="en-US" dirty="0" smtClean="0"/>
                <a:t>”=4.00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858376">
              <a:off x="2385410" y="3161737"/>
              <a:ext cx="1580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“density”=0.66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858376">
              <a:off x="2386462" y="3610042"/>
              <a:ext cx="1565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avgdeg</a:t>
              </a:r>
              <a:r>
                <a:rPr lang="en-US" dirty="0" smtClean="0"/>
                <a:t>”=2.00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70382" y="3900152"/>
            <a:ext cx="1593706" cy="1265941"/>
            <a:chOff x="2383104" y="2713433"/>
            <a:chExt cx="1593706" cy="1265941"/>
          </a:xfrm>
        </p:grpSpPr>
        <p:sp>
          <p:nvSpPr>
            <p:cNvPr id="42" name="TextBox 41"/>
            <p:cNvSpPr txBox="1"/>
            <p:nvPr/>
          </p:nvSpPr>
          <p:spPr>
            <a:xfrm rot="1858376">
              <a:off x="2383104" y="2713433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nnodes</a:t>
              </a:r>
              <a:r>
                <a:rPr lang="en-US" dirty="0" smtClean="0"/>
                <a:t>”=3.00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858376">
              <a:off x="2385410" y="3161737"/>
              <a:ext cx="1580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“density”=0.66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858376">
              <a:off x="2386462" y="3610042"/>
              <a:ext cx="1565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avgdeg</a:t>
              </a:r>
              <a:r>
                <a:rPr lang="en-US" dirty="0" smtClean="0"/>
                <a:t>”=1.33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688080" y="2556623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density = 0.XXX</a:t>
            </a:r>
          </a:p>
          <a:p>
            <a:pPr algn="r"/>
            <a:r>
              <a:rPr lang="en-US" b="1" i="1" dirty="0" err="1" smtClean="0"/>
              <a:t>cdep</a:t>
            </a:r>
            <a:r>
              <a:rPr lang="en-US" b="1" i="1" dirty="0" smtClean="0"/>
              <a:t> = 0.YYY</a:t>
            </a:r>
            <a:endParaRPr lang="en-US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6688080" y="4209956"/>
            <a:ext cx="165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density = 0.ZZZ</a:t>
            </a:r>
          </a:p>
          <a:p>
            <a:pPr algn="r"/>
            <a:r>
              <a:rPr lang="en-US" b="1" i="1" dirty="0" err="1" smtClean="0"/>
              <a:t>cdep</a:t>
            </a:r>
            <a:r>
              <a:rPr lang="en-US" b="1" i="1" dirty="0" smtClean="0"/>
              <a:t> = 0.WWW</a:t>
            </a:r>
            <a:endParaRPr lang="en-US" b="1" i="1" dirty="0"/>
          </a:p>
        </p:txBody>
      </p:sp>
      <p:sp>
        <p:nvSpPr>
          <p:cNvPr id="47" name="Right Brace 46"/>
          <p:cNvSpPr/>
          <p:nvPr/>
        </p:nvSpPr>
        <p:spPr>
          <a:xfrm rot="5400000">
            <a:off x="4211960" y="1582918"/>
            <a:ext cx="720080" cy="864096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97103" y="6263439"/>
            <a:ext cx="814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(“</a:t>
            </a:r>
            <a:r>
              <a:rPr lang="en-US" dirty="0" err="1" smtClean="0"/>
              <a:t>nnodes</a:t>
            </a:r>
            <a:r>
              <a:rPr lang="en-US" dirty="0" smtClean="0"/>
              <a:t>”, “density”, “</a:t>
            </a:r>
            <a:r>
              <a:rPr lang="en-US" dirty="0" err="1" smtClean="0"/>
              <a:t>avgdeg</a:t>
            </a:r>
            <a:r>
              <a:rPr lang="en-US" dirty="0" smtClean="0"/>
              <a:t>”)				   (</a:t>
            </a:r>
            <a:r>
              <a:rPr lang="en-US" b="1" i="1" dirty="0" err="1" smtClean="0"/>
              <a:t>density</a:t>
            </a:r>
            <a:r>
              <a:rPr lang="en-US" dirty="0" err="1" smtClean="0"/>
              <a:t>,</a:t>
            </a:r>
            <a:r>
              <a:rPr lang="en-US" b="1" i="1" dirty="0" err="1" smtClean="0"/>
              <a:t>cdep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9" name="Notched Right Arrow 48"/>
          <p:cNvSpPr/>
          <p:nvPr/>
        </p:nvSpPr>
        <p:spPr>
          <a:xfrm>
            <a:off x="3694841" y="6373429"/>
            <a:ext cx="3312368" cy="149351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267269" y="5157192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app.s</a:t>
            </a:r>
            <a:r>
              <a:rPr lang="en-US" dirty="0" smtClean="0"/>
              <a:t> with data-dependent </a:t>
            </a:r>
            <a:r>
              <a:rPr lang="en-US" dirty="0" err="1" smtClean="0"/>
              <a:t>para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4608512" cy="452596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graph algorithms</a:t>
            </a:r>
          </a:p>
          <a:p>
            <a:pPr lvl="1"/>
            <a:r>
              <a:rPr lang="en-US" sz="2600" dirty="0" err="1" smtClean="0"/>
              <a:t>Dijkstra</a:t>
            </a:r>
            <a:r>
              <a:rPr lang="en-US" sz="2600" dirty="0" smtClean="0"/>
              <a:t> SSSP</a:t>
            </a:r>
          </a:p>
          <a:p>
            <a:pPr lvl="1"/>
            <a:r>
              <a:rPr lang="en-US" sz="2600" dirty="0" err="1" smtClean="0"/>
              <a:t>Boruvka</a:t>
            </a:r>
            <a:r>
              <a:rPr lang="en-US" sz="2600" dirty="0" smtClean="0"/>
              <a:t> MST</a:t>
            </a:r>
          </a:p>
          <a:p>
            <a:pPr lvl="1"/>
            <a:r>
              <a:rPr lang="en-US" sz="2600" dirty="0" err="1" smtClean="0"/>
              <a:t>Kruskal</a:t>
            </a:r>
            <a:r>
              <a:rPr lang="en-US" sz="2600" dirty="0" smtClean="0"/>
              <a:t> MST</a:t>
            </a:r>
          </a:p>
          <a:p>
            <a:r>
              <a:rPr lang="en-US" sz="3000" b="1" dirty="0" smtClean="0"/>
              <a:t>scientific applications</a:t>
            </a:r>
          </a:p>
          <a:p>
            <a:pPr lvl="1"/>
            <a:r>
              <a:rPr lang="en-US" sz="2600" dirty="0" smtClean="0"/>
              <a:t>Barnes-Hut</a:t>
            </a:r>
          </a:p>
          <a:p>
            <a:pPr lvl="1"/>
            <a:r>
              <a:rPr lang="en-US" sz="2600" dirty="0" smtClean="0"/>
              <a:t>discrete event simulation</a:t>
            </a:r>
          </a:p>
          <a:p>
            <a:r>
              <a:rPr lang="en-US" sz="3000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7984" y="1600152"/>
            <a:ext cx="46085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ML / data mining</a:t>
            </a:r>
          </a:p>
          <a:p>
            <a:pPr lvl="1"/>
            <a:r>
              <a:rPr lang="en-US" sz="2600" dirty="0" smtClean="0"/>
              <a:t>agglomerative clustering</a:t>
            </a:r>
          </a:p>
          <a:p>
            <a:pPr lvl="1"/>
            <a:r>
              <a:rPr lang="en-US" sz="2600" dirty="0" smtClean="0"/>
              <a:t>survey propagation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n-US" sz="3000" b="1" dirty="0" smtClean="0"/>
              <a:t>computational geometry</a:t>
            </a:r>
          </a:p>
          <a:p>
            <a:pPr lvl="1"/>
            <a:r>
              <a:rPr lang="en-US" sz="2600" dirty="0" smtClean="0"/>
              <a:t>Delaunay mesh refinement</a:t>
            </a:r>
          </a:p>
          <a:p>
            <a:pPr lvl="1"/>
            <a:r>
              <a:rPr lang="en-US" sz="2600" dirty="0" smtClean="0"/>
              <a:t>Delaunay triangulation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47664" y="1844824"/>
            <a:ext cx="604867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9966"/>
                </a:solidFill>
              </a:rPr>
              <a:t>challenge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how to measure available parallelism?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47664" y="3501008"/>
            <a:ext cx="604867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9966"/>
                </a:solidFill>
              </a:rPr>
              <a:t>challenge</a:t>
            </a:r>
          </a:p>
          <a:p>
            <a:pPr algn="ctr"/>
            <a:r>
              <a:rPr lang="en-US" sz="2800" dirty="0" smtClean="0">
                <a:solidFill>
                  <a:srgbClr val="339966"/>
                </a:solidFill>
              </a:rPr>
              <a:t>how to correlate with input features?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47664" y="5157192"/>
            <a:ext cx="6048672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challenge</a:t>
            </a:r>
          </a:p>
          <a:p>
            <a:pPr algn="ctr"/>
            <a:r>
              <a:rPr lang="en-US" sz="2800" dirty="0" smtClean="0"/>
              <a:t>how to decide system mode?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parallelism -&gt; sys.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(progressive) </a:t>
            </a:r>
            <a:r>
              <a:rPr lang="en-US" dirty="0" err="1" smtClean="0"/>
              <a:t>para</a:t>
            </a:r>
            <a:r>
              <a:rPr lang="en-US" dirty="0" smtClean="0"/>
              <a:t>. modes m</a:t>
            </a:r>
            <a:r>
              <a:rPr lang="en-US" baseline="-25000" dirty="0" smtClean="0"/>
              <a:t>1</a:t>
            </a:r>
            <a:r>
              <a:rPr lang="en-US" dirty="0" smtClean="0"/>
              <a:t>&lt;…&lt;</a:t>
            </a:r>
            <a:r>
              <a:rPr lang="en-US" dirty="0" err="1" smtClean="0"/>
              <a:t>m</a:t>
            </a:r>
            <a:r>
              <a:rPr lang="en-US" baseline="-25000" dirty="0" err="1" smtClean="0"/>
              <a:t>k</a:t>
            </a:r>
            <a:r>
              <a:rPr lang="en-US" dirty="0" smtClean="0"/>
              <a:t> of the sys.</a:t>
            </a:r>
          </a:p>
          <a:p>
            <a:pPr marL="0" indent="0" algn="ctr">
              <a:buNone/>
            </a:pPr>
            <a:r>
              <a:rPr lang="en-US" sz="6400" dirty="0" smtClean="0"/>
              <a:t>×</a:t>
            </a:r>
          </a:p>
          <a:p>
            <a:pPr marL="0" indent="0" algn="ctr">
              <a:buNone/>
            </a:pPr>
            <a:r>
              <a:rPr lang="en-US" dirty="0" smtClean="0"/>
              <a:t>synthetic benchmark with parameterized </a:t>
            </a:r>
            <a:r>
              <a:rPr lang="en-US" dirty="0" err="1" smtClean="0"/>
              <a:t>para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83568" y="4581128"/>
            <a:ext cx="77768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03549" y="5229200"/>
            <a:ext cx="8136903" cy="584775"/>
            <a:chOff x="251520" y="5229200"/>
            <a:chExt cx="8136903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251520" y="5229200"/>
              <a:ext cx="8136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(</a:t>
              </a:r>
              <a:r>
                <a:rPr lang="en-US" sz="3200" b="1" i="1" dirty="0" err="1" smtClean="0"/>
                <a:t>density</a:t>
              </a:r>
              <a:r>
                <a:rPr lang="en-US" sz="3200" dirty="0" err="1" smtClean="0"/>
                <a:t>,</a:t>
              </a:r>
              <a:r>
                <a:rPr lang="en-US" sz="3200" b="1" i="1" dirty="0" err="1" smtClean="0"/>
                <a:t>cdep</a:t>
              </a:r>
              <a:r>
                <a:rPr lang="en-US" sz="3200" dirty="0" smtClean="0"/>
                <a:t>) 				{ m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 , … , </a:t>
              </a:r>
              <a:r>
                <a:rPr lang="en-US" sz="3200" dirty="0" err="1" smtClean="0"/>
                <a:t>m</a:t>
              </a:r>
              <a:r>
                <a:rPr lang="en-US" sz="3200" baseline="-25000" dirty="0" err="1" smtClean="0"/>
                <a:t>k</a:t>
              </a:r>
              <a:r>
                <a:rPr lang="en-US" sz="3200" dirty="0" smtClean="0"/>
                <a:t> }</a:t>
              </a:r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2951819" y="5446912"/>
              <a:ext cx="2736304" cy="149351"/>
            </a:xfrm>
            <a:prstGeom prst="notched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-&gt; available parallelism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47664" y="1844824"/>
            <a:ext cx="604867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9966"/>
                </a:solidFill>
              </a:rPr>
              <a:t>challenge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how to measure available parallelism?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47664" y="3501008"/>
            <a:ext cx="604867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9966"/>
                </a:solidFill>
              </a:rPr>
              <a:t>challenge</a:t>
            </a:r>
          </a:p>
          <a:p>
            <a:pPr algn="ctr"/>
            <a:r>
              <a:rPr lang="en-US" sz="2800" dirty="0" smtClean="0">
                <a:solidFill>
                  <a:srgbClr val="339966"/>
                </a:solidFill>
              </a:rPr>
              <a:t>how to correlate with input features?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47664" y="5157192"/>
            <a:ext cx="604867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9966"/>
                </a:solidFill>
              </a:rPr>
              <a:t>challenge</a:t>
            </a:r>
          </a:p>
          <a:p>
            <a:pPr algn="ctr"/>
            <a:r>
              <a:rPr lang="en-US" sz="2800" dirty="0" smtClean="0">
                <a:solidFill>
                  <a:srgbClr val="339966"/>
                </a:solidFill>
              </a:rPr>
              <a:t>how to decide system mode?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z="4000" b="1" dirty="0" err="1" smtClean="0">
                <a:latin typeface="Copperplate Gothic Light" pitchFamily="34" charset="0"/>
                <a:cs typeface="Guttman-Aram" pitchFamily="2" charset="-79"/>
              </a:rPr>
              <a:t>Tightfit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23" name="Picture 7" descr="http://www.geocities.com/serranho/atelier/image/engrenage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49" y="2132856"/>
            <a:ext cx="86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4908" y="2328446"/>
            <a:ext cx="9541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25628" y="2328446"/>
            <a:ext cx="18508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para</a:t>
            </a:r>
            <a:r>
              <a:rPr lang="en-US" sz="2800" dirty="0" smtClean="0"/>
              <a:t>. mode</a:t>
            </a: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>
            <a:off x="4493449" y="2590056"/>
            <a:ext cx="2332179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3"/>
            <a:endCxn id="23" idx="1"/>
          </p:cNvCxnSpPr>
          <p:nvPr/>
        </p:nvCxnSpPr>
        <p:spPr>
          <a:xfrm>
            <a:off x="1299015" y="2590056"/>
            <a:ext cx="2330834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227459" y="3933056"/>
            <a:ext cx="2518060" cy="919918"/>
            <a:chOff x="757795" y="3717032"/>
            <a:chExt cx="2518060" cy="919918"/>
          </a:xfrm>
        </p:grpSpPr>
        <p:sp>
          <p:nvSpPr>
            <p:cNvPr id="51" name="Rounded Rectangle 50"/>
            <p:cNvSpPr/>
            <p:nvPr/>
          </p:nvSpPr>
          <p:spPr>
            <a:xfrm>
              <a:off x="821960" y="4060886"/>
              <a:ext cx="2453895" cy="576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 -&gt; features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57795" y="3717032"/>
              <a:ext cx="1365933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 spec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921546" y="5301208"/>
            <a:ext cx="3250853" cy="919918"/>
            <a:chOff x="4921546" y="5301208"/>
            <a:chExt cx="3250853" cy="919918"/>
          </a:xfrm>
        </p:grpSpPr>
        <p:sp>
          <p:nvSpPr>
            <p:cNvPr id="56" name="Rounded Rectangle 55"/>
            <p:cNvSpPr/>
            <p:nvPr/>
          </p:nvSpPr>
          <p:spPr>
            <a:xfrm>
              <a:off x="4990158" y="5645062"/>
              <a:ext cx="3182241" cy="576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features -&gt; available parallelism</a:t>
              </a:r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921546" y="5301208"/>
              <a:ext cx="1948664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offline (per app.)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85668" y="5645062"/>
            <a:ext cx="2453895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sampling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4421937" y="3789040"/>
            <a:ext cx="3750461" cy="919918"/>
            <a:chOff x="4421937" y="3789040"/>
            <a:chExt cx="3750461" cy="919918"/>
          </a:xfrm>
        </p:grpSpPr>
        <p:sp>
          <p:nvSpPr>
            <p:cNvPr id="65" name="Rounded Rectangle 64"/>
            <p:cNvSpPr/>
            <p:nvPr/>
          </p:nvSpPr>
          <p:spPr>
            <a:xfrm>
              <a:off x="4490549" y="4132894"/>
              <a:ext cx="3681849" cy="576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available parallelism -&gt; system mode</a:t>
              </a:r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421937" y="3789040"/>
              <a:ext cx="194866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offline (per sys.)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68" name="Curved Connector 67"/>
          <p:cNvCxnSpPr>
            <a:stCxn id="23" idx="2"/>
            <a:endCxn id="55" idx="3"/>
          </p:cNvCxnSpPr>
          <p:nvPr/>
        </p:nvCxnSpPr>
        <p:spPr>
          <a:xfrm rot="5400000">
            <a:off x="2776609" y="2864040"/>
            <a:ext cx="1101824" cy="1468257"/>
          </a:xfrm>
          <a:prstGeom prst="curved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57" idx="0"/>
          </p:cNvCxnSpPr>
          <p:nvPr/>
        </p:nvCxnSpPr>
        <p:spPr>
          <a:xfrm rot="5400000" flipH="1" flipV="1">
            <a:off x="5817551" y="4787285"/>
            <a:ext cx="592250" cy="43559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66" idx="0"/>
            <a:endCxn id="23" idx="2"/>
          </p:cNvCxnSpPr>
          <p:nvPr/>
        </p:nvCxnSpPr>
        <p:spPr>
          <a:xfrm rot="16200000" flipV="1">
            <a:off x="4358067" y="2750838"/>
            <a:ext cx="741784" cy="133462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2" idx="3"/>
          </p:cNvCxnSpPr>
          <p:nvPr/>
        </p:nvCxnSpPr>
        <p:spPr>
          <a:xfrm>
            <a:off x="3739563" y="5933094"/>
            <a:ext cx="1250595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2"/>
            <a:endCxn id="62" idx="0"/>
          </p:cNvCxnSpPr>
          <p:nvPr/>
        </p:nvCxnSpPr>
        <p:spPr>
          <a:xfrm flipH="1">
            <a:off x="2512616" y="4852974"/>
            <a:ext cx="5956" cy="7920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25" idx="1"/>
          </p:cNvCxnSpPr>
          <p:nvPr/>
        </p:nvCxnSpPr>
        <p:spPr>
          <a:xfrm>
            <a:off x="1299015" y="2590056"/>
            <a:ext cx="5526613" cy="0"/>
          </a:xfrm>
          <a:prstGeom prst="straightConnector1">
            <a:avLst/>
          </a:prstGeom>
          <a:ln w="508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27584" y="1340768"/>
            <a:ext cx="7488832" cy="2592288"/>
            <a:chOff x="827584" y="1340768"/>
            <a:chExt cx="7488832" cy="2592288"/>
          </a:xfrm>
        </p:grpSpPr>
        <p:sp>
          <p:nvSpPr>
            <p:cNvPr id="6" name="Rectangle 5"/>
            <p:cNvSpPr/>
            <p:nvPr/>
          </p:nvSpPr>
          <p:spPr>
            <a:xfrm>
              <a:off x="827584" y="1700808"/>
              <a:ext cx="7488832" cy="22322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endParaRPr lang="en-US" sz="2800" b="1" dirty="0" smtClean="0">
                <a:solidFill>
                  <a:srgbClr val="BC8F00"/>
                </a:solidFill>
              </a:endParaRPr>
            </a:p>
            <a:p>
              <a:pPr algn="just"/>
              <a:r>
                <a:rPr lang="en-US" sz="2800" b="1" dirty="0" smtClean="0">
                  <a:solidFill>
                    <a:srgbClr val="BC8F00"/>
                  </a:solidFill>
                </a:rPr>
                <a:t>adaptation by switching bet. STM protocols</a:t>
              </a:r>
            </a:p>
            <a:p>
              <a:pPr algn="just"/>
              <a:r>
                <a:rPr lang="en-US" sz="2800" u="sng" dirty="0" smtClean="0"/>
                <a:t>comparison:</a:t>
              </a:r>
              <a:r>
                <a:rPr lang="en-US" sz="2800" dirty="0" smtClean="0"/>
                <a:t> </a:t>
              </a:r>
              <a:r>
                <a:rPr lang="en-US" sz="2800" b="1" dirty="0" err="1" smtClean="0">
                  <a:latin typeface="Copperplate Gothic Light" pitchFamily="34" charset="0"/>
                  <a:cs typeface="Guttman-Aram" pitchFamily="2" charset="-79"/>
                </a:rPr>
                <a:t>Tightfit</a:t>
              </a:r>
              <a:r>
                <a:rPr lang="en-US" sz="2800" b="1" dirty="0" smtClean="0">
                  <a:latin typeface="Copperplate Gothic Light" pitchFamily="34" charset="0"/>
                  <a:cs typeface="Guttman-Aram" pitchFamily="2" charset="-79"/>
                </a:rPr>
                <a:t> </a:t>
              </a:r>
              <a:r>
                <a:rPr lang="en-US" sz="2800" dirty="0" err="1" smtClean="0"/>
                <a:t>vs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) underlying protocols, (ii) direct offline learning, and (iii) online learning (abort/commit)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6428" y="1340768"/>
              <a:ext cx="2808312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r>
                <a:rPr lang="en-US" sz="3200" baseline="30000" dirty="0" smtClean="0"/>
                <a:t>st</a:t>
              </a:r>
              <a:r>
                <a:rPr lang="en-US" sz="3200" dirty="0" smtClean="0"/>
                <a:t> experiment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7584" y="4077072"/>
            <a:ext cx="7488832" cy="2592288"/>
            <a:chOff x="827584" y="4077072"/>
            <a:chExt cx="7488832" cy="2592288"/>
          </a:xfrm>
        </p:grpSpPr>
        <p:sp>
          <p:nvSpPr>
            <p:cNvPr id="9" name="Rectangle 8"/>
            <p:cNvSpPr/>
            <p:nvPr/>
          </p:nvSpPr>
          <p:spPr>
            <a:xfrm>
              <a:off x="827584" y="4437112"/>
              <a:ext cx="7488832" cy="22322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endParaRPr lang="en-US" sz="2800" b="1" dirty="0" smtClean="0">
                <a:solidFill>
                  <a:srgbClr val="BC8F00"/>
                </a:solidFill>
              </a:endParaRPr>
            </a:p>
            <a:p>
              <a:pPr algn="just"/>
              <a:r>
                <a:rPr lang="en-US" sz="2800" b="1" dirty="0" smtClean="0">
                  <a:solidFill>
                    <a:srgbClr val="BC8F00"/>
                  </a:solidFill>
                </a:rPr>
                <a:t>adaptation by tuning concurrency level</a:t>
              </a:r>
            </a:p>
            <a:p>
              <a:pPr algn="just"/>
              <a:r>
                <a:rPr lang="en-US" sz="2800" u="sng" dirty="0" smtClean="0"/>
                <a:t>comparison:</a:t>
              </a:r>
              <a:r>
                <a:rPr lang="en-US" sz="2800" dirty="0" smtClean="0"/>
                <a:t> </a:t>
              </a:r>
              <a:r>
                <a:rPr lang="en-US" sz="2800" b="1" dirty="0" err="1" smtClean="0">
                  <a:latin typeface="Copperplate Gothic Light" pitchFamily="34" charset="0"/>
                  <a:cs typeface="Guttman-Aram" pitchFamily="2" charset="-79"/>
                </a:rPr>
                <a:t>Tightfit</a:t>
              </a:r>
              <a:r>
                <a:rPr lang="en-US" sz="2800" b="1" dirty="0" smtClean="0">
                  <a:latin typeface="Copperplate Gothic Light" pitchFamily="34" charset="0"/>
                  <a:cs typeface="Guttman-Aram" pitchFamily="2" charset="-79"/>
                </a:rPr>
                <a:t> </a:t>
              </a:r>
              <a:r>
                <a:rPr lang="en-US" sz="2800" dirty="0" err="1" smtClean="0"/>
                <a:t>vs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) fixed levels, and (ii) direct offline learning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6428" y="4077072"/>
              <a:ext cx="2808312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2</a:t>
              </a:r>
              <a:r>
                <a:rPr lang="en-US" sz="3200" baseline="30000" dirty="0" smtClean="0"/>
                <a:t>nd</a:t>
              </a:r>
              <a:r>
                <a:rPr lang="en-US" sz="3200" dirty="0" smtClean="0"/>
                <a:t> experiment</a:t>
              </a:r>
              <a:endParaRPr lang="en-US" sz="3200" dirty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27584" y="1340768"/>
            <a:ext cx="7488832" cy="2592288"/>
            <a:chOff x="827584" y="1340768"/>
            <a:chExt cx="7488832" cy="2592288"/>
          </a:xfrm>
        </p:grpSpPr>
        <p:sp>
          <p:nvSpPr>
            <p:cNvPr id="6" name="Rectangle 5"/>
            <p:cNvSpPr/>
            <p:nvPr/>
          </p:nvSpPr>
          <p:spPr>
            <a:xfrm>
              <a:off x="827584" y="1700808"/>
              <a:ext cx="7488832" cy="22322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endParaRPr lang="en-US" sz="2800" b="1" dirty="0" smtClean="0">
                <a:solidFill>
                  <a:srgbClr val="BC8F00"/>
                </a:solidFill>
              </a:endParaRPr>
            </a:p>
            <a:p>
              <a:pPr algn="just"/>
              <a:r>
                <a:rPr lang="en-US" sz="2800" b="1" dirty="0" smtClean="0">
                  <a:solidFill>
                    <a:srgbClr val="BC8F00"/>
                  </a:solidFill>
                </a:rPr>
                <a:t>adaptation by switching bet. STM protocols</a:t>
              </a:r>
            </a:p>
            <a:p>
              <a:pPr algn="just"/>
              <a:r>
                <a:rPr lang="en-US" sz="2800" u="sng" dirty="0" smtClean="0"/>
                <a:t>comparison:</a:t>
              </a:r>
              <a:r>
                <a:rPr lang="en-US" sz="2800" dirty="0" smtClean="0"/>
                <a:t> </a:t>
              </a:r>
              <a:r>
                <a:rPr lang="en-US" sz="2800" b="1" dirty="0" err="1" smtClean="0">
                  <a:latin typeface="Copperplate Gothic Light" pitchFamily="34" charset="0"/>
                  <a:cs typeface="Guttman-Aram" pitchFamily="2" charset="-79"/>
                </a:rPr>
                <a:t>Tightfit</a:t>
              </a:r>
              <a:r>
                <a:rPr lang="en-US" sz="2800" b="1" dirty="0" smtClean="0">
                  <a:latin typeface="Copperplate Gothic Light" pitchFamily="34" charset="0"/>
                  <a:cs typeface="Guttman-Aram" pitchFamily="2" charset="-79"/>
                </a:rPr>
                <a:t> </a:t>
              </a:r>
              <a:r>
                <a:rPr lang="en-US" sz="2800" dirty="0" err="1" smtClean="0"/>
                <a:t>vs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) underlying protocols, (ii) direct offline learning, and (iii) online learning (abort/commit)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6428" y="1340768"/>
              <a:ext cx="2808312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r>
                <a:rPr lang="en-US" sz="3200" baseline="30000" dirty="0" smtClean="0"/>
                <a:t>st</a:t>
              </a:r>
              <a:r>
                <a:rPr lang="en-US" sz="3200" dirty="0" smtClean="0"/>
                <a:t> experiment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7584" y="4077072"/>
            <a:ext cx="7488832" cy="2592288"/>
            <a:chOff x="827584" y="4077072"/>
            <a:chExt cx="7488832" cy="2592288"/>
          </a:xfrm>
        </p:grpSpPr>
        <p:sp>
          <p:nvSpPr>
            <p:cNvPr id="9" name="Rectangle 8"/>
            <p:cNvSpPr/>
            <p:nvPr/>
          </p:nvSpPr>
          <p:spPr>
            <a:xfrm>
              <a:off x="827584" y="4437112"/>
              <a:ext cx="7488832" cy="22322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endParaRPr lang="en-US" sz="2800" b="1" dirty="0" smtClean="0">
                <a:solidFill>
                  <a:srgbClr val="BC8F00"/>
                </a:solidFill>
              </a:endParaRPr>
            </a:p>
            <a:p>
              <a:pPr algn="just"/>
              <a:r>
                <a:rPr lang="en-US" sz="2800" b="1" dirty="0" smtClean="0">
                  <a:solidFill>
                    <a:srgbClr val="BC8F00"/>
                  </a:solidFill>
                </a:rPr>
                <a:t>adaptation by tuning concurrency level</a:t>
              </a:r>
            </a:p>
            <a:p>
              <a:pPr algn="just"/>
              <a:r>
                <a:rPr lang="en-US" sz="2800" u="sng" dirty="0" smtClean="0"/>
                <a:t>comparison:</a:t>
              </a:r>
              <a:r>
                <a:rPr lang="en-US" sz="2800" dirty="0" smtClean="0"/>
                <a:t> </a:t>
              </a:r>
              <a:r>
                <a:rPr lang="en-US" sz="2800" b="1" dirty="0" err="1" smtClean="0">
                  <a:latin typeface="Copperplate Gothic Light" pitchFamily="34" charset="0"/>
                  <a:cs typeface="Guttman-Aram" pitchFamily="2" charset="-79"/>
                </a:rPr>
                <a:t>Tightfit</a:t>
              </a:r>
              <a:r>
                <a:rPr lang="en-US" sz="2800" b="1" dirty="0" smtClean="0">
                  <a:latin typeface="Copperplate Gothic Light" pitchFamily="34" charset="0"/>
                  <a:cs typeface="Guttman-Aram" pitchFamily="2" charset="-79"/>
                </a:rPr>
                <a:t> </a:t>
              </a:r>
              <a:r>
                <a:rPr lang="en-US" sz="2800" dirty="0" err="1" smtClean="0"/>
                <a:t>vs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) fixed levels, and (ii) direct offline learning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6428" y="4077072"/>
              <a:ext cx="2808312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2</a:t>
              </a:r>
              <a:r>
                <a:rPr lang="en-US" sz="3200" baseline="30000" dirty="0" smtClean="0"/>
                <a:t>nd</a:t>
              </a:r>
              <a:r>
                <a:rPr lang="en-US" sz="3200" dirty="0" smtClean="0"/>
                <a:t> experiment</a:t>
              </a:r>
              <a:endParaRPr lang="en-US" sz="3200" dirty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4499992" y="4077072"/>
            <a:ext cx="2880320" cy="648072"/>
          </a:xfrm>
          <a:prstGeom prst="wedgeRoundRectCallout">
            <a:avLst>
              <a:gd name="adj1" fmla="val 5175"/>
              <a:gd name="adj2" fmla="val 16046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4499992" y="4077072"/>
            <a:ext cx="2880320" cy="648072"/>
          </a:xfrm>
          <a:prstGeom prst="wedgeRoundRectCallout">
            <a:avLst>
              <a:gd name="adj1" fmla="val 17182"/>
              <a:gd name="adj2" fmla="val -2164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/>
              <a:t>nonadaptive</a:t>
            </a:r>
            <a:r>
              <a:rPr lang="en-US" sz="2400" dirty="0" smtClean="0"/>
              <a:t> variants</a:t>
            </a:r>
            <a:endParaRPr lang="en-US" sz="24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188672" y="4725144"/>
            <a:ext cx="700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27584" y="1340768"/>
            <a:ext cx="7488832" cy="2592288"/>
            <a:chOff x="827584" y="1340768"/>
            <a:chExt cx="7488832" cy="2592288"/>
          </a:xfrm>
        </p:grpSpPr>
        <p:sp>
          <p:nvSpPr>
            <p:cNvPr id="6" name="Rectangle 5"/>
            <p:cNvSpPr/>
            <p:nvPr/>
          </p:nvSpPr>
          <p:spPr>
            <a:xfrm>
              <a:off x="827584" y="1700808"/>
              <a:ext cx="7488832" cy="22322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endParaRPr lang="en-US" sz="2800" b="1" dirty="0" smtClean="0">
                <a:solidFill>
                  <a:srgbClr val="BC8F00"/>
                </a:solidFill>
              </a:endParaRPr>
            </a:p>
            <a:p>
              <a:pPr algn="just"/>
              <a:r>
                <a:rPr lang="en-US" sz="2800" b="1" dirty="0" smtClean="0">
                  <a:solidFill>
                    <a:srgbClr val="BC8F00"/>
                  </a:solidFill>
                </a:rPr>
                <a:t>adaptation by switching bet. STM protocols</a:t>
              </a:r>
            </a:p>
            <a:p>
              <a:pPr algn="just"/>
              <a:r>
                <a:rPr lang="en-US" sz="2800" u="sng" dirty="0" smtClean="0"/>
                <a:t>comparison:</a:t>
              </a:r>
              <a:r>
                <a:rPr lang="en-US" sz="2800" dirty="0" smtClean="0"/>
                <a:t> </a:t>
              </a:r>
              <a:r>
                <a:rPr lang="en-US" sz="2800" b="1" dirty="0" err="1" smtClean="0">
                  <a:latin typeface="Copperplate Gothic Light" pitchFamily="34" charset="0"/>
                  <a:cs typeface="Guttman-Aram" pitchFamily="2" charset="-79"/>
                </a:rPr>
                <a:t>Tightfit</a:t>
              </a:r>
              <a:r>
                <a:rPr lang="en-US" sz="2800" b="1" dirty="0" smtClean="0">
                  <a:latin typeface="Copperplate Gothic Light" pitchFamily="34" charset="0"/>
                  <a:cs typeface="Guttman-Aram" pitchFamily="2" charset="-79"/>
                </a:rPr>
                <a:t> </a:t>
              </a:r>
              <a:r>
                <a:rPr lang="en-US" sz="2800" dirty="0" err="1" smtClean="0"/>
                <a:t>vs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) underlying protocols, (ii) direct offline learning, and (iii) online learning (abort/commit)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6428" y="1340768"/>
              <a:ext cx="2808312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r>
                <a:rPr lang="en-US" sz="3200" baseline="30000" dirty="0" smtClean="0"/>
                <a:t>st</a:t>
              </a:r>
              <a:r>
                <a:rPr lang="en-US" sz="3200" dirty="0" smtClean="0"/>
                <a:t> experiment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7584" y="4077072"/>
            <a:ext cx="7488832" cy="2592288"/>
            <a:chOff x="827584" y="4077072"/>
            <a:chExt cx="7488832" cy="2592288"/>
          </a:xfrm>
        </p:grpSpPr>
        <p:sp>
          <p:nvSpPr>
            <p:cNvPr id="9" name="Rectangle 8"/>
            <p:cNvSpPr/>
            <p:nvPr/>
          </p:nvSpPr>
          <p:spPr>
            <a:xfrm>
              <a:off x="827584" y="4437112"/>
              <a:ext cx="7488832" cy="22322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endParaRPr lang="en-US" sz="2800" b="1" dirty="0" smtClean="0">
                <a:solidFill>
                  <a:srgbClr val="BC8F00"/>
                </a:solidFill>
              </a:endParaRPr>
            </a:p>
            <a:p>
              <a:pPr algn="just"/>
              <a:r>
                <a:rPr lang="en-US" sz="2800" b="1" dirty="0" smtClean="0">
                  <a:solidFill>
                    <a:srgbClr val="BC8F00"/>
                  </a:solidFill>
                </a:rPr>
                <a:t>adaptation by tuning concurrency level</a:t>
              </a:r>
            </a:p>
            <a:p>
              <a:pPr algn="just"/>
              <a:r>
                <a:rPr lang="en-US" sz="2800" u="sng" dirty="0" smtClean="0"/>
                <a:t>comparison:</a:t>
              </a:r>
              <a:r>
                <a:rPr lang="en-US" sz="2800" dirty="0" smtClean="0"/>
                <a:t> </a:t>
              </a:r>
              <a:r>
                <a:rPr lang="en-US" sz="2800" b="1" dirty="0" err="1" smtClean="0">
                  <a:latin typeface="Copperplate Gothic Light" pitchFamily="34" charset="0"/>
                  <a:cs typeface="Guttman-Aram" pitchFamily="2" charset="-79"/>
                </a:rPr>
                <a:t>Tightfit</a:t>
              </a:r>
              <a:r>
                <a:rPr lang="en-US" sz="2800" b="1" dirty="0" smtClean="0">
                  <a:latin typeface="Copperplate Gothic Light" pitchFamily="34" charset="0"/>
                  <a:cs typeface="Guttman-Aram" pitchFamily="2" charset="-79"/>
                </a:rPr>
                <a:t> </a:t>
              </a:r>
              <a:r>
                <a:rPr lang="en-US" sz="2800" dirty="0" err="1" smtClean="0"/>
                <a:t>vs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) fixed levels, and (ii) direct offline learning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6428" y="4077072"/>
              <a:ext cx="2808312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2</a:t>
              </a:r>
              <a:r>
                <a:rPr lang="en-US" sz="3200" baseline="30000" dirty="0" smtClean="0"/>
                <a:t>nd</a:t>
              </a:r>
              <a:r>
                <a:rPr lang="en-US" sz="3200" dirty="0" smtClean="0"/>
                <a:t> experiment</a:t>
              </a:r>
              <a:endParaRPr lang="en-US" sz="3200" dirty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355976" y="3789040"/>
            <a:ext cx="3456384" cy="864096"/>
          </a:xfrm>
          <a:prstGeom prst="wedgeRoundRectCallout">
            <a:avLst>
              <a:gd name="adj1" fmla="val 21857"/>
              <a:gd name="adj2" fmla="val -955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traditional approach: tracks abort/commit ratio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8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27584" y="1340768"/>
            <a:ext cx="7488832" cy="2592288"/>
            <a:chOff x="827584" y="1340768"/>
            <a:chExt cx="7488832" cy="2592288"/>
          </a:xfrm>
        </p:grpSpPr>
        <p:sp>
          <p:nvSpPr>
            <p:cNvPr id="6" name="Rectangle 5"/>
            <p:cNvSpPr/>
            <p:nvPr/>
          </p:nvSpPr>
          <p:spPr>
            <a:xfrm>
              <a:off x="827584" y="1700808"/>
              <a:ext cx="7488832" cy="22322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endParaRPr lang="en-US" sz="2800" b="1" dirty="0" smtClean="0">
                <a:solidFill>
                  <a:srgbClr val="BC8F00"/>
                </a:solidFill>
              </a:endParaRPr>
            </a:p>
            <a:p>
              <a:pPr algn="just"/>
              <a:r>
                <a:rPr lang="en-US" sz="2800" b="1" dirty="0" smtClean="0">
                  <a:solidFill>
                    <a:srgbClr val="BC8F00"/>
                  </a:solidFill>
                </a:rPr>
                <a:t>adaptation by switching bet. STM protocols</a:t>
              </a:r>
            </a:p>
            <a:p>
              <a:pPr algn="just"/>
              <a:r>
                <a:rPr lang="en-US" sz="2800" u="sng" dirty="0" smtClean="0"/>
                <a:t>comparison:</a:t>
              </a:r>
              <a:r>
                <a:rPr lang="en-US" sz="2800" dirty="0" smtClean="0"/>
                <a:t> </a:t>
              </a:r>
              <a:r>
                <a:rPr lang="en-US" sz="2800" b="1" dirty="0" err="1" smtClean="0">
                  <a:latin typeface="Copperplate Gothic Light" pitchFamily="34" charset="0"/>
                  <a:cs typeface="Guttman-Aram" pitchFamily="2" charset="-79"/>
                </a:rPr>
                <a:t>Tightfit</a:t>
              </a:r>
              <a:r>
                <a:rPr lang="en-US" sz="2800" b="1" dirty="0" smtClean="0">
                  <a:latin typeface="Copperplate Gothic Light" pitchFamily="34" charset="0"/>
                  <a:cs typeface="Guttman-Aram" pitchFamily="2" charset="-79"/>
                </a:rPr>
                <a:t> </a:t>
              </a:r>
              <a:r>
                <a:rPr lang="en-US" sz="2800" dirty="0" err="1" smtClean="0"/>
                <a:t>vs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) underlying protocols, (ii) direct offline learning, and (iii) online learning (abort/commit)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6428" y="1340768"/>
              <a:ext cx="2808312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r>
                <a:rPr lang="en-US" sz="3200" baseline="30000" dirty="0" smtClean="0"/>
                <a:t>st</a:t>
              </a:r>
              <a:r>
                <a:rPr lang="en-US" sz="3200" dirty="0" smtClean="0"/>
                <a:t> experiment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7584" y="4077072"/>
            <a:ext cx="7488832" cy="2592288"/>
            <a:chOff x="827584" y="4077072"/>
            <a:chExt cx="7488832" cy="2592288"/>
          </a:xfrm>
        </p:grpSpPr>
        <p:sp>
          <p:nvSpPr>
            <p:cNvPr id="9" name="Rectangle 8"/>
            <p:cNvSpPr/>
            <p:nvPr/>
          </p:nvSpPr>
          <p:spPr>
            <a:xfrm>
              <a:off x="827584" y="4437112"/>
              <a:ext cx="7488832" cy="22322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/>
              <a:endParaRPr lang="en-US" sz="2800" b="1" dirty="0" smtClean="0">
                <a:solidFill>
                  <a:srgbClr val="BC8F00"/>
                </a:solidFill>
              </a:endParaRPr>
            </a:p>
            <a:p>
              <a:pPr algn="just"/>
              <a:r>
                <a:rPr lang="en-US" sz="2800" b="1" dirty="0" smtClean="0">
                  <a:solidFill>
                    <a:srgbClr val="BC8F00"/>
                  </a:solidFill>
                </a:rPr>
                <a:t>adaptation by tuning concurrency level</a:t>
              </a:r>
            </a:p>
            <a:p>
              <a:pPr algn="just"/>
              <a:r>
                <a:rPr lang="en-US" sz="2800" u="sng" dirty="0" smtClean="0"/>
                <a:t>comparison:</a:t>
              </a:r>
              <a:r>
                <a:rPr lang="en-US" sz="2800" dirty="0" smtClean="0"/>
                <a:t> </a:t>
              </a:r>
              <a:r>
                <a:rPr lang="en-US" sz="2800" b="1" dirty="0" err="1" smtClean="0">
                  <a:latin typeface="Copperplate Gothic Light" pitchFamily="34" charset="0"/>
                  <a:cs typeface="Guttman-Aram" pitchFamily="2" charset="-79"/>
                </a:rPr>
                <a:t>Tightfit</a:t>
              </a:r>
              <a:r>
                <a:rPr lang="en-US" sz="2800" b="1" dirty="0" smtClean="0">
                  <a:latin typeface="Copperplate Gothic Light" pitchFamily="34" charset="0"/>
                  <a:cs typeface="Guttman-Aram" pitchFamily="2" charset="-79"/>
                </a:rPr>
                <a:t> </a:t>
              </a:r>
              <a:r>
                <a:rPr lang="en-US" sz="2800" dirty="0" err="1" smtClean="0"/>
                <a:t>vs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) fixed levels, and (ii) direct offline learning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6428" y="4077072"/>
              <a:ext cx="2808312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2</a:t>
              </a:r>
              <a:r>
                <a:rPr lang="en-US" sz="3200" baseline="30000" dirty="0" smtClean="0"/>
                <a:t>nd</a:t>
              </a:r>
              <a:r>
                <a:rPr lang="en-US" sz="3200" dirty="0" smtClean="0"/>
                <a:t> experiment</a:t>
              </a:r>
              <a:endParaRPr lang="en-US" sz="3200" dirty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707904" y="3645024"/>
            <a:ext cx="4320480" cy="1080120"/>
          </a:xfrm>
          <a:prstGeom prst="wedgeRoundRectCallout">
            <a:avLst>
              <a:gd name="adj1" fmla="val -57389"/>
              <a:gd name="adj2" fmla="val 15441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same as </a:t>
            </a:r>
            <a:r>
              <a:rPr lang="en-US" sz="2400" b="1" dirty="0" err="1" smtClean="0">
                <a:latin typeface="Copperplate Gothic Light" pitchFamily="34" charset="0"/>
                <a:cs typeface="Guttman-Aram" pitchFamily="2" charset="-79"/>
              </a:rPr>
              <a:t>Tightfit</a:t>
            </a:r>
            <a:r>
              <a:rPr lang="en-US" sz="2400" dirty="0" smtClean="0"/>
              <a:t>, but learns features -&gt; mode directly based on wall-clock exec. time</a:t>
            </a:r>
            <a:endParaRPr lang="en-US" sz="24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3707904" y="3645024"/>
            <a:ext cx="4320480" cy="1080120"/>
          </a:xfrm>
          <a:prstGeom prst="wedgeRoundRectCallout">
            <a:avLst>
              <a:gd name="adj1" fmla="val -43481"/>
              <a:gd name="adj2" fmla="val -693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same as </a:t>
            </a:r>
            <a:r>
              <a:rPr lang="en-US" sz="2400" b="1" dirty="0" err="1" smtClean="0">
                <a:latin typeface="Copperplate Gothic Light" pitchFamily="34" charset="0"/>
                <a:cs typeface="Guttman-Aram" pitchFamily="2" charset="-79"/>
              </a:rPr>
              <a:t>Tightfit</a:t>
            </a:r>
            <a:r>
              <a:rPr lang="en-US" sz="2400" dirty="0" smtClean="0"/>
              <a:t>, but learns features -&gt; mode directly based on wall-clock exec. time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427984" y="4725144"/>
            <a:ext cx="105399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48789"/>
              </p:ext>
            </p:extLst>
          </p:nvPr>
        </p:nvGraphicFramePr>
        <p:xfrm>
          <a:off x="107504" y="1772816"/>
          <a:ext cx="8928992" cy="466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6223"/>
                <a:gridCol w="62327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benchmark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Boruvka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MST algorithm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Genome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performs gene sequencing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Intruder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detects network intrusions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KMeans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implements K-means clustering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MatrixMultiply</a:t>
                      </a:r>
                      <a:endParaRPr lang="en-US" sz="28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performs matrix multiplication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Vacation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emulates travel reservation system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Bank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emulates banking system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Elevator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simulates a system of elevators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STM protocols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03778"/>
              </p:ext>
            </p:extLst>
          </p:nvPr>
        </p:nvGraphicFramePr>
        <p:xfrm>
          <a:off x="395535" y="1397000"/>
          <a:ext cx="8352930" cy="4768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943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</a:p>
                    <a:p>
                      <a:pPr algn="ctr"/>
                      <a:r>
                        <a:rPr lang="en-US" dirty="0" smtClean="0"/>
                        <a:t>all              w/o </a:t>
                      </a:r>
                      <a:r>
                        <a:rPr lang="en-US" dirty="0" err="1" smtClean="0"/>
                        <a:t>MMul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retries</a:t>
                      </a:r>
                    </a:p>
                    <a:p>
                      <a:pPr algn="ctr"/>
                      <a:r>
                        <a:rPr lang="en-US" dirty="0" smtClean="0"/>
                        <a:t>all              w/o </a:t>
                      </a:r>
                      <a:r>
                        <a:rPr lang="en-US" dirty="0" err="1" smtClean="0"/>
                        <a:t>MMul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retry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1.84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DATM-FG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DATM-CG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sz="1800" b="1" i="0" dirty="0" err="1" smtClean="0">
                          <a:latin typeface="Copperplate Gothic Light" pitchFamily="34" charset="0"/>
                          <a:cs typeface="Guttman-Aram" pitchFamily="2" charset="-79"/>
                        </a:rPr>
                        <a:t>Tightfit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online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offline-4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offline-8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95536" y="4005064"/>
            <a:ext cx="7848872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5536" y="4555002"/>
            <a:ext cx="7848872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396" y="3284984"/>
            <a:ext cx="7787208" cy="240486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choose most appropriate initial parallelization mode per input data</a:t>
            </a:r>
          </a:p>
          <a:p>
            <a:pPr marL="0" indent="0" algn="just">
              <a:buNone/>
            </a:pPr>
            <a:r>
              <a:rPr lang="en-US" dirty="0" smtClean="0"/>
              <a:t>switch between modes of the parallelization system upon phase change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5516" y="1556792"/>
            <a:ext cx="8712968" cy="15841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effective parallelization of applications with data-dependent parallelism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0982" y="5661248"/>
            <a:ext cx="77820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78396" y="5776664"/>
            <a:ext cx="7787208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adapt</a:t>
            </a:r>
            <a:r>
              <a:rPr lang="en-US" dirty="0" smtClean="0"/>
              <a:t> parallelization per input characteristics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STM protocols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95806"/>
              </p:ext>
            </p:extLst>
          </p:nvPr>
        </p:nvGraphicFramePr>
        <p:xfrm>
          <a:off x="395535" y="1397000"/>
          <a:ext cx="8352930" cy="4768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943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</a:p>
                    <a:p>
                      <a:pPr algn="ctr"/>
                      <a:r>
                        <a:rPr lang="en-US" dirty="0" smtClean="0"/>
                        <a:t>all              w/o </a:t>
                      </a:r>
                      <a:r>
                        <a:rPr lang="en-US" dirty="0" err="1" smtClean="0"/>
                        <a:t>MMul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retries</a:t>
                      </a:r>
                    </a:p>
                    <a:p>
                      <a:pPr algn="ctr"/>
                      <a:r>
                        <a:rPr lang="en-US" dirty="0" smtClean="0"/>
                        <a:t>all              w/o </a:t>
                      </a:r>
                      <a:r>
                        <a:rPr lang="en-US" dirty="0" err="1" smtClean="0"/>
                        <a:t>MMul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retry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1.84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DATM-FG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DATM-CG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sz="1800" b="1" i="0" dirty="0" err="1" smtClean="0">
                          <a:latin typeface="Copperplate Gothic Light" pitchFamily="34" charset="0"/>
                          <a:cs typeface="Guttman-Aram" pitchFamily="2" charset="-79"/>
                        </a:rPr>
                        <a:t>Tightfit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online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offline-4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offline-8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95536" y="4005064"/>
            <a:ext cx="7848872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5536" y="2924944"/>
            <a:ext cx="7848872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STM protocols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58232"/>
              </p:ext>
            </p:extLst>
          </p:nvPr>
        </p:nvGraphicFramePr>
        <p:xfrm>
          <a:off x="395535" y="1397000"/>
          <a:ext cx="8352930" cy="4768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943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</a:p>
                    <a:p>
                      <a:pPr algn="ctr"/>
                      <a:r>
                        <a:rPr lang="en-US" dirty="0" smtClean="0"/>
                        <a:t>all              w/o </a:t>
                      </a:r>
                      <a:r>
                        <a:rPr lang="en-US" dirty="0" err="1" smtClean="0"/>
                        <a:t>MMul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retries</a:t>
                      </a:r>
                    </a:p>
                    <a:p>
                      <a:pPr algn="ctr"/>
                      <a:r>
                        <a:rPr lang="en-US" dirty="0" smtClean="0"/>
                        <a:t>all              w/o </a:t>
                      </a:r>
                      <a:r>
                        <a:rPr lang="en-US" dirty="0" err="1" smtClean="0"/>
                        <a:t>MMul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retry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1.84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DATM-FG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DATM-CG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sz="1800" b="1" i="0" dirty="0" err="1" smtClean="0">
                          <a:latin typeface="Copperplate Gothic Light" pitchFamily="34" charset="0"/>
                          <a:cs typeface="Guttman-Aram" pitchFamily="2" charset="-79"/>
                        </a:rPr>
                        <a:t>Tightfit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online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offline-4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offline-8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95536" y="4005064"/>
            <a:ext cx="7848872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5536" y="5661248"/>
            <a:ext cx="7848872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concurrency levels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487235"/>
              </p:ext>
            </p:extLst>
          </p:nvPr>
        </p:nvGraphicFramePr>
        <p:xfrm>
          <a:off x="395535" y="1397000"/>
          <a:ext cx="8352930" cy="4768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943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retries</a:t>
                      </a:r>
                    </a:p>
                    <a:p>
                      <a:pPr algn="ctr"/>
                      <a:r>
                        <a:rPr lang="en-US" dirty="0" smtClean="0"/>
                        <a:t>Genome          </a:t>
                      </a:r>
                      <a:r>
                        <a:rPr lang="en-US" dirty="0" err="1" smtClean="0"/>
                        <a:t>Boruvka</a:t>
                      </a:r>
                      <a:r>
                        <a:rPr lang="en-US" dirty="0" smtClean="0"/>
                        <a:t>          Vacation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</a:p>
                    <a:p>
                      <a:pPr algn="ctr"/>
                      <a:r>
                        <a:rPr lang="en-US" dirty="0" smtClean="0"/>
                        <a:t>Bank         Elevator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1 thread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2 threads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4 threads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8</a:t>
                      </a:r>
                      <a:r>
                        <a:rPr lang="en-US" b="1" i="1" baseline="0" dirty="0" smtClean="0"/>
                        <a:t> threads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sz="1800" b="1" i="0" dirty="0" err="1" smtClean="0">
                          <a:latin typeface="Copperplate Gothic Light" pitchFamily="34" charset="0"/>
                          <a:cs typeface="Guttman-Aram" pitchFamily="2" charset="-79"/>
                        </a:rPr>
                        <a:t>Tightfit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offline-4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offline-8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95536" y="4005064"/>
            <a:ext cx="8136904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5536" y="4555002"/>
            <a:ext cx="8136904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concurrency levels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85388"/>
              </p:ext>
            </p:extLst>
          </p:nvPr>
        </p:nvGraphicFramePr>
        <p:xfrm>
          <a:off x="395535" y="1397000"/>
          <a:ext cx="8352930" cy="47683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943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retries</a:t>
                      </a:r>
                    </a:p>
                    <a:p>
                      <a:pPr algn="ctr"/>
                      <a:r>
                        <a:rPr lang="en-US" dirty="0" smtClean="0"/>
                        <a:t>Genome          </a:t>
                      </a:r>
                      <a:r>
                        <a:rPr lang="en-US" dirty="0" err="1" smtClean="0"/>
                        <a:t>Boruvka</a:t>
                      </a:r>
                      <a:r>
                        <a:rPr lang="en-US" dirty="0" smtClean="0"/>
                        <a:t>          Vacation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</a:p>
                    <a:p>
                      <a:pPr algn="ctr"/>
                      <a:r>
                        <a:rPr lang="en-US" dirty="0" smtClean="0"/>
                        <a:t>Bank         Elevator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1 thread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2 threads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4 threads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8</a:t>
                      </a:r>
                      <a:r>
                        <a:rPr lang="en-US" b="1" i="1" baseline="0" dirty="0" smtClean="0"/>
                        <a:t> threads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sz="1800" b="1" i="0" dirty="0" err="1" smtClean="0">
                          <a:latin typeface="Copperplate Gothic Light" pitchFamily="34" charset="0"/>
                          <a:cs typeface="Guttman-Aram" pitchFamily="2" charset="-79"/>
                        </a:rPr>
                        <a:t>Tightfit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offline-4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546446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offline-8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95536" y="5661248"/>
            <a:ext cx="8136904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5536" y="4555002"/>
            <a:ext cx="8136904" cy="360040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7564" y="1484784"/>
            <a:ext cx="7848872" cy="2304256"/>
            <a:chOff x="840748" y="1484784"/>
            <a:chExt cx="7848872" cy="2304256"/>
          </a:xfrm>
        </p:grpSpPr>
        <p:sp>
          <p:nvSpPr>
            <p:cNvPr id="4" name="Rectangle 3"/>
            <p:cNvSpPr/>
            <p:nvPr/>
          </p:nvSpPr>
          <p:spPr>
            <a:xfrm>
              <a:off x="840748" y="1700808"/>
              <a:ext cx="7848872" cy="20882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smtClean="0"/>
                <a:t>foresight-guided adaptation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3200" dirty="0" smtClean="0"/>
                <a:t>user contributes useful input 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3200" dirty="0" smtClean="0"/>
                <a:t>offline analysis / quantitative + structural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592" y="1484784"/>
              <a:ext cx="2592288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this work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7564" y="4221088"/>
            <a:ext cx="7848872" cy="2304256"/>
            <a:chOff x="840748" y="4221088"/>
            <a:chExt cx="7848872" cy="2304256"/>
          </a:xfrm>
        </p:grpSpPr>
        <p:sp>
          <p:nvSpPr>
            <p:cNvPr id="5" name="Rectangle 4"/>
            <p:cNvSpPr/>
            <p:nvPr/>
          </p:nvSpPr>
          <p:spPr>
            <a:xfrm>
              <a:off x="840748" y="4437112"/>
              <a:ext cx="7848872" cy="20882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3200" dirty="0" smtClean="0"/>
                <a:t>automatic detection of useful input features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3200" dirty="0" smtClean="0"/>
                <a:t>auto-tuning capabilities</a:t>
              </a:r>
              <a:endParaRPr lang="en-US" sz="3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99592" y="4221088"/>
              <a:ext cx="2592288" cy="4320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future work</a:t>
              </a:r>
              <a:endParaRPr lang="en-US" sz="32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1.gstatic.com/images?q=tbn:ANd9GcR0FEG9NsZN3JiSthL1LfqaReRSUmYYofX0eOxeJzTBYyfYumv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94" y="836712"/>
            <a:ext cx="4258412" cy="4258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example: </a:t>
            </a:r>
            <a:r>
              <a:rPr lang="en-US" dirty="0" err="1" smtClean="0"/>
              <a:t>Boruvka</a:t>
            </a:r>
            <a:r>
              <a:rPr lang="en-US" dirty="0" smtClean="0"/>
              <a:t> MST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16" y="1783357"/>
            <a:ext cx="742716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graph = </a:t>
            </a:r>
            <a:r>
              <a:rPr lang="en-US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 read input */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worklist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graph.getNodes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@Atomic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doall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(node n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worklist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worklist.remove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lightestEdge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doEdgeContraction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,n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worklist.insert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(n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illustration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35295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3292251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3293243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5249207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5254392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cxnSp>
        <p:nvCxnSpPr>
          <p:cNvPr id="10" name="Straight Connector 9"/>
          <p:cNvCxnSpPr>
            <a:stCxn id="14" idx="2"/>
            <a:endCxn id="8" idx="6"/>
          </p:cNvCxnSpPr>
          <p:nvPr/>
        </p:nvCxnSpPr>
        <p:spPr>
          <a:xfrm flipH="1" flipV="1">
            <a:off x="5825271" y="3212976"/>
            <a:ext cx="138089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5537239" y="3501008"/>
            <a:ext cx="5185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4" idx="3"/>
            <a:endCxn id="9" idx="7"/>
          </p:cNvCxnSpPr>
          <p:nvPr/>
        </p:nvCxnSpPr>
        <p:spPr>
          <a:xfrm flipH="1">
            <a:off x="5746093" y="3632669"/>
            <a:ext cx="1544433" cy="672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  <a:endCxn id="6" idx="6"/>
          </p:cNvCxnSpPr>
          <p:nvPr/>
        </p:nvCxnSpPr>
        <p:spPr>
          <a:xfrm flipH="1">
            <a:off x="3868315" y="3212976"/>
            <a:ext cx="13808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06163" y="3140968"/>
            <a:ext cx="576064" cy="57606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7206163" y="4221088"/>
            <a:ext cx="576064" cy="57606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7</a:t>
            </a:r>
            <a:endParaRPr lang="en-US" sz="2000" baseline="-25000" dirty="0"/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7494195" y="3717032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5" idx="5"/>
          </p:cNvCxnSpPr>
          <p:nvPr/>
        </p:nvCxnSpPr>
        <p:spPr>
          <a:xfrm flipH="1" flipV="1">
            <a:off x="1826996" y="3416645"/>
            <a:ext cx="1550610" cy="888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6" idx="4"/>
          </p:cNvCxnSpPr>
          <p:nvPr/>
        </p:nvCxnSpPr>
        <p:spPr>
          <a:xfrm flipH="1" flipV="1">
            <a:off x="3580283" y="3501008"/>
            <a:ext cx="992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67289" y="34662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05763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7851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42067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979" y="3635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198051" y="35475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195" y="3762033"/>
            <a:ext cx="31451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illustration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35295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3292251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3293243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5249207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5254392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cxnSp>
        <p:nvCxnSpPr>
          <p:cNvPr id="10" name="Straight Connector 9"/>
          <p:cNvCxnSpPr>
            <a:stCxn id="14" idx="2"/>
            <a:endCxn id="8" idx="6"/>
          </p:cNvCxnSpPr>
          <p:nvPr/>
        </p:nvCxnSpPr>
        <p:spPr>
          <a:xfrm flipH="1" flipV="1">
            <a:off x="5825271" y="3212976"/>
            <a:ext cx="138089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5537239" y="3501008"/>
            <a:ext cx="5185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4" idx="3"/>
            <a:endCxn id="9" idx="7"/>
          </p:cNvCxnSpPr>
          <p:nvPr/>
        </p:nvCxnSpPr>
        <p:spPr>
          <a:xfrm flipH="1">
            <a:off x="5746093" y="3632669"/>
            <a:ext cx="1544433" cy="672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  <a:endCxn id="6" idx="6"/>
          </p:cNvCxnSpPr>
          <p:nvPr/>
        </p:nvCxnSpPr>
        <p:spPr>
          <a:xfrm flipH="1">
            <a:off x="3868315" y="3212976"/>
            <a:ext cx="13808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06163" y="3140968"/>
            <a:ext cx="576064" cy="576064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7206163" y="4221088"/>
            <a:ext cx="576064" cy="576064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7</a:t>
            </a:r>
            <a:endParaRPr lang="en-US" sz="2000" baseline="-25000" dirty="0"/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7494195" y="3717032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5" idx="5"/>
          </p:cNvCxnSpPr>
          <p:nvPr/>
        </p:nvCxnSpPr>
        <p:spPr>
          <a:xfrm flipH="1" flipV="1">
            <a:off x="1826996" y="3416645"/>
            <a:ext cx="1550610" cy="888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6" idx="4"/>
          </p:cNvCxnSpPr>
          <p:nvPr/>
        </p:nvCxnSpPr>
        <p:spPr>
          <a:xfrm flipH="1" flipV="1">
            <a:off x="3580283" y="3501008"/>
            <a:ext cx="992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67289" y="34662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05763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7851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42067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979" y="3635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198051" y="35475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195" y="37620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illustration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35295" y="2924944"/>
            <a:ext cx="576064" cy="576064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3292251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3293243" y="4221088"/>
            <a:ext cx="576064" cy="576064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5249207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5254392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cxnSp>
        <p:nvCxnSpPr>
          <p:cNvPr id="10" name="Straight Connector 9"/>
          <p:cNvCxnSpPr>
            <a:stCxn id="14" idx="2"/>
            <a:endCxn id="8" idx="6"/>
          </p:cNvCxnSpPr>
          <p:nvPr/>
        </p:nvCxnSpPr>
        <p:spPr>
          <a:xfrm flipH="1" flipV="1">
            <a:off x="5825271" y="3212976"/>
            <a:ext cx="138089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5537239" y="3501008"/>
            <a:ext cx="5185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4" idx="3"/>
            <a:endCxn id="9" idx="7"/>
          </p:cNvCxnSpPr>
          <p:nvPr/>
        </p:nvCxnSpPr>
        <p:spPr>
          <a:xfrm flipH="1">
            <a:off x="5746093" y="3632669"/>
            <a:ext cx="1544433" cy="672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  <a:endCxn id="6" idx="6"/>
          </p:cNvCxnSpPr>
          <p:nvPr/>
        </p:nvCxnSpPr>
        <p:spPr>
          <a:xfrm flipH="1">
            <a:off x="3868315" y="3212976"/>
            <a:ext cx="13808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06163" y="3140968"/>
            <a:ext cx="576064" cy="576064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7206163" y="4221088"/>
            <a:ext cx="576064" cy="576064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7</a:t>
            </a:r>
            <a:endParaRPr lang="en-US" sz="2000" baseline="-25000" dirty="0"/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7494195" y="3717032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5" idx="5"/>
          </p:cNvCxnSpPr>
          <p:nvPr/>
        </p:nvCxnSpPr>
        <p:spPr>
          <a:xfrm flipH="1" flipV="1">
            <a:off x="1826996" y="3416645"/>
            <a:ext cx="1550610" cy="88880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6" idx="4"/>
          </p:cNvCxnSpPr>
          <p:nvPr/>
        </p:nvCxnSpPr>
        <p:spPr>
          <a:xfrm flipH="1" flipV="1">
            <a:off x="3580283" y="3501008"/>
            <a:ext cx="992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67289" y="34662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05763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7851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42067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979" y="3635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198051" y="35475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195" y="37620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Boruvka</a:t>
            </a:r>
            <a:r>
              <a:rPr lang="en-US" dirty="0" smtClean="0"/>
              <a:t> MST: illustration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35295" y="2924944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3292251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" name="Oval 6"/>
          <p:cNvSpPr/>
          <p:nvPr/>
        </p:nvSpPr>
        <p:spPr>
          <a:xfrm>
            <a:off x="3293243" y="421388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5249207" y="292494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5254392" y="422108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</p:txBody>
      </p:sp>
      <p:cxnSp>
        <p:nvCxnSpPr>
          <p:cNvPr id="10" name="Straight Connector 9"/>
          <p:cNvCxnSpPr>
            <a:stCxn id="14" idx="2"/>
            <a:endCxn id="8" idx="6"/>
          </p:cNvCxnSpPr>
          <p:nvPr/>
        </p:nvCxnSpPr>
        <p:spPr>
          <a:xfrm flipH="1" flipV="1">
            <a:off x="5825271" y="3212976"/>
            <a:ext cx="138089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5537239" y="3501008"/>
            <a:ext cx="5185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4" idx="3"/>
            <a:endCxn id="9" idx="7"/>
          </p:cNvCxnSpPr>
          <p:nvPr/>
        </p:nvCxnSpPr>
        <p:spPr>
          <a:xfrm flipH="1">
            <a:off x="5746093" y="3632669"/>
            <a:ext cx="1544433" cy="672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  <a:endCxn id="6" idx="6"/>
          </p:cNvCxnSpPr>
          <p:nvPr/>
        </p:nvCxnSpPr>
        <p:spPr>
          <a:xfrm flipH="1">
            <a:off x="3868315" y="3212976"/>
            <a:ext cx="13808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06163" y="314096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7206163" y="422108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7</a:t>
            </a:r>
            <a:endParaRPr lang="en-US" sz="2000" baseline="-25000" dirty="0"/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7494195" y="3717032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5" idx="5"/>
          </p:cNvCxnSpPr>
          <p:nvPr/>
        </p:nvCxnSpPr>
        <p:spPr>
          <a:xfrm flipH="1" flipV="1">
            <a:off x="1826996" y="3416645"/>
            <a:ext cx="1550610" cy="881606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6" idx="4"/>
          </p:cNvCxnSpPr>
          <p:nvPr/>
        </p:nvCxnSpPr>
        <p:spPr>
          <a:xfrm flipH="1" flipV="1">
            <a:off x="3580283" y="3501008"/>
            <a:ext cx="992" cy="71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67289" y="34662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05763" y="3645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7851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42067" y="2852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979" y="36357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198051" y="35475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195" y="37620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6" name="Oval 25"/>
          <p:cNvSpPr/>
          <p:nvPr/>
        </p:nvSpPr>
        <p:spPr>
          <a:xfrm>
            <a:off x="3288919" y="4208025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27" name="Oval 26"/>
          <p:cNvSpPr/>
          <p:nvPr/>
        </p:nvSpPr>
        <p:spPr>
          <a:xfrm>
            <a:off x="7206666" y="3140968"/>
            <a:ext cx="576064" cy="576064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1C70A-9DA5-45AC-BE8D-6118AF313A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29 0.0199 L 0.2132 0.187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87 -3.19297E-6 L 0.00087 -0.157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5" grpId="0" animBg="1"/>
      <p:bldP spid="19" grpId="0"/>
      <p:bldP spid="25" grpId="0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12991</TotalTime>
  <Words>1745</Words>
  <Application>Microsoft Office PowerPoint</Application>
  <PresentationFormat>On-screen Show (4:3)</PresentationFormat>
  <Paragraphs>770</Paragraphs>
  <Slides>45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Tightfit: adaptive parallelization with foresight</vt:lpstr>
      <vt:lpstr>data-dependent parallelism</vt:lpstr>
      <vt:lpstr>app.s with data-dependent para.</vt:lpstr>
      <vt:lpstr>problem statement</vt:lpstr>
      <vt:lpstr>running example: Boruvka MST</vt:lpstr>
      <vt:lpstr>Boruvka MST: illustration</vt:lpstr>
      <vt:lpstr>Boruvka MST: illustration</vt:lpstr>
      <vt:lpstr>Boruvka MST: illustration</vt:lpstr>
      <vt:lpstr>Boruvka MST: illustration</vt:lpstr>
      <vt:lpstr>Boruvka MST: illustration</vt:lpstr>
      <vt:lpstr>Boruvka MST: illustration</vt:lpstr>
      <vt:lpstr>Boruvka MST: illustration</vt:lpstr>
      <vt:lpstr>Boruvka MST: illustration</vt:lpstr>
      <vt:lpstr>Boruvka MST: illustration</vt:lpstr>
      <vt:lpstr>Boruvka MST: analysis</vt:lpstr>
      <vt:lpstr>existing adaptive para. approaches</vt:lpstr>
      <vt:lpstr>our approach</vt:lpstr>
      <vt:lpstr>our approach</vt:lpstr>
      <vt:lpstr>the Tightfit system</vt:lpstr>
      <vt:lpstr>user spec: input features</vt:lpstr>
      <vt:lpstr>feature sampling</vt:lpstr>
      <vt:lpstr>features -&gt; available parallelism</vt:lpstr>
      <vt:lpstr>features -&gt; available parallelism</vt:lpstr>
      <vt:lpstr>features -&gt; available parallelism</vt:lpstr>
      <vt:lpstr>features -&gt; available parallelism</vt:lpstr>
      <vt:lpstr>features -&gt; available parallelism</vt:lpstr>
      <vt:lpstr>features -&gt; available parallelism</vt:lpstr>
      <vt:lpstr>features -&gt; available parallelism</vt:lpstr>
      <vt:lpstr>features -&gt; available parallelism</vt:lpstr>
      <vt:lpstr>features -&gt; available parallelism</vt:lpstr>
      <vt:lpstr>available parallelism -&gt; sys. mode</vt:lpstr>
      <vt:lpstr>features -&gt; available parallelism</vt:lpstr>
      <vt:lpstr>the Tightfit system</vt:lpstr>
      <vt:lpstr>experiments</vt:lpstr>
      <vt:lpstr>experiments</vt:lpstr>
      <vt:lpstr>experiments</vt:lpstr>
      <vt:lpstr>experiments</vt:lpstr>
      <vt:lpstr>benchmarks</vt:lpstr>
      <vt:lpstr>results: STM protocols</vt:lpstr>
      <vt:lpstr>results: STM protocols</vt:lpstr>
      <vt:lpstr>results: STM protocols</vt:lpstr>
      <vt:lpstr>results: concurrency levels</vt:lpstr>
      <vt:lpstr>results: concurrency levels</vt:lpstr>
      <vt:lpstr>conclusion &amp; future work</vt:lpstr>
      <vt:lpstr>PowerPoint Presentation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Tightfit: Adaptive Parallelization with Foresight</dc:title>
  <dc:creator>IBMer</dc:creator>
  <cp:lastModifiedBy>IBMer</cp:lastModifiedBy>
  <cp:revision>168</cp:revision>
  <dcterms:created xsi:type="dcterms:W3CDTF">2013-08-12T05:32:50Z</dcterms:created>
  <dcterms:modified xsi:type="dcterms:W3CDTF">2013-08-21T13:45:45Z</dcterms:modified>
</cp:coreProperties>
</file>